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5" r:id="rId4"/>
    <p:sldId id="263" r:id="rId5"/>
    <p:sldId id="272" r:id="rId6"/>
    <p:sldId id="276" r:id="rId7"/>
    <p:sldId id="277" r:id="rId8"/>
    <p:sldId id="278" r:id="rId9"/>
    <p:sldId id="279" r:id="rId10"/>
    <p:sldId id="282" r:id="rId11"/>
    <p:sldId id="283" r:id="rId12"/>
    <p:sldId id="273" r:id="rId13"/>
    <p:sldId id="286" r:id="rId14"/>
    <p:sldId id="285" r:id="rId15"/>
    <p:sldId id="271" r:id="rId16"/>
    <p:sldId id="269" r:id="rId17"/>
    <p:sldId id="274" r:id="rId18"/>
    <p:sldId id="275" r:id="rId19"/>
    <p:sldId id="26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2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DD9"/>
    <a:srgbClr val="FDD7F8"/>
    <a:srgbClr val="FE4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3T16:05:27.520" idx="1">
    <p:pos x="960" y="2100"/>
    <p:text>příliš hlubinná interpretace</p:text>
    <p:extLst>
      <p:ext uri="{C676402C-5697-4E1C-873F-D02D1690AC5C}">
        <p15:threadingInfo xmlns:p15="http://schemas.microsoft.com/office/powerpoint/2012/main" timeZoneBias="-60"/>
      </p:ext>
    </p:extLst>
  </p:cm>
  <p:cm authorId="1" dt="2020-03-03T16:06:05.985" idx="2">
    <p:pos x="960" y="2236"/>
    <p:text>znejistění, obejití obranných reakcí pacienta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Hp7Mz9GL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Psychosomatika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03</a:t>
            </a:r>
            <a:endParaRPr lang="cs-CZ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Psychosomatické </a:t>
            </a:r>
            <a:r>
              <a:rPr lang="cs-CZ" dirty="0" smtClean="0"/>
              <a:t>poruchy II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U některých poruch se vůbec nedaří najít somatickou příčinu/„nemoc“</a:t>
            </a:r>
          </a:p>
          <a:p>
            <a:r>
              <a:rPr lang="cs-CZ" sz="2000" dirty="0" smtClean="0"/>
              <a:t>Přibližně </a:t>
            </a:r>
            <a:r>
              <a:rPr lang="cs-CZ" sz="2000" b="1" dirty="0" smtClean="0"/>
              <a:t>20 % </a:t>
            </a:r>
            <a:r>
              <a:rPr lang="cs-CZ" sz="2000" b="1" dirty="0"/>
              <a:t>celkové populace </a:t>
            </a:r>
            <a:r>
              <a:rPr lang="cs-CZ" sz="2000" dirty="0"/>
              <a:t>ve vyspělých zemích trpí </a:t>
            </a:r>
            <a:r>
              <a:rPr lang="cs-CZ" sz="2000" dirty="0" smtClean="0"/>
              <a:t>těmito psychosomatickými obtížemi</a:t>
            </a:r>
          </a:p>
          <a:p>
            <a:r>
              <a:rPr lang="cs-CZ" sz="2000" dirty="0" smtClean="0"/>
              <a:t>Průměrně 7 let „od lékaře k lékaři“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296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Somatoformní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4876800" cy="4351338"/>
          </a:xfrm>
        </p:spPr>
        <p:txBody>
          <a:bodyPr/>
          <a:lstStyle/>
          <a:p>
            <a:r>
              <a:rPr lang="cs-CZ" sz="2000" dirty="0"/>
              <a:t>Speciální kategorie – F45 v MKN-10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Nejsou způsobeny somatickými poruchami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Navazují na stresové události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Opakované stížnosti a vyšetření navzdory negativním nálezům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Často spojeny s depresemi</a:t>
            </a:r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096000" y="1825625"/>
            <a:ext cx="5795697" cy="13075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Somatizační porucha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Často se </a:t>
            </a:r>
            <a:r>
              <a:rPr lang="cs-CZ" b="1" dirty="0" smtClean="0">
                <a:solidFill>
                  <a:schemeClr val="tx1"/>
                </a:solidFill>
              </a:rPr>
              <a:t>měnící tělesné příznaky </a:t>
            </a:r>
            <a:r>
              <a:rPr lang="cs-CZ" dirty="0" smtClean="0">
                <a:solidFill>
                  <a:schemeClr val="tx1"/>
                </a:solidFill>
              </a:rPr>
              <a:t>bez prokazatelné příčiny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Odmítání toho, že příznaky nemají tělesnou příčinu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096000" y="3243769"/>
            <a:ext cx="5802418" cy="1468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Hypochondrická porucha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Trvalá a nepřiměřená starost o vlastní zdraví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Strach, že osoba má/bude mít vážné onemocnění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Zaměření na </a:t>
            </a:r>
            <a:r>
              <a:rPr lang="cs-CZ" b="1" dirty="0" smtClean="0">
                <a:solidFill>
                  <a:schemeClr val="tx1"/>
                </a:solidFill>
              </a:rPr>
              <a:t>jeden, dva orgány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095999" y="4823278"/>
            <a:ext cx="5795697" cy="1813870"/>
          </a:xfrm>
          <a:prstGeom prst="roundRect">
            <a:avLst/>
          </a:prstGeom>
          <a:solidFill>
            <a:srgbClr val="E5FD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Přetrvávající somatoformní bolestivá porucha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Trvalá, těžká bolest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Nelze vysvětlit patofyziologickým procesem </a:t>
            </a:r>
          </a:p>
          <a:p>
            <a:pPr>
              <a:tabLst>
                <a:tab pos="268288" algn="l"/>
              </a:tabLst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nebo tělesnou poruchou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4823278"/>
            <a:ext cx="4876800" cy="804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K zamyšlení – co když jen neumíme diagnostikovat příčinu?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5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rozhoduje o výskytu </a:t>
            </a:r>
            <a:br>
              <a:rPr lang="cs-CZ" dirty="0" smtClean="0"/>
            </a:br>
            <a:r>
              <a:rPr lang="cs-CZ" dirty="0" smtClean="0"/>
              <a:t>psychosomatických poruch?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1534" y="3393761"/>
            <a:ext cx="8966945" cy="785772"/>
          </a:xfrm>
        </p:spPr>
        <p:txBody>
          <a:bodyPr>
            <a:noAutofit/>
          </a:bodyPr>
          <a:lstStyle/>
          <a:p>
            <a:r>
              <a:rPr lang="cs-CZ" sz="2000" dirty="0"/>
              <a:t>Zákonitosti a pravidelnosti ve fungování tělo – </a:t>
            </a:r>
            <a:r>
              <a:rPr lang="cs-CZ" sz="2000" dirty="0" smtClean="0"/>
              <a:t>psychika</a:t>
            </a:r>
            <a:endParaRPr lang="cs-CZ" sz="2000" dirty="0"/>
          </a:p>
          <a:p>
            <a:r>
              <a:rPr lang="cs-CZ" sz="2000" dirty="0"/>
              <a:t>Např. vrozená náchylnost určitých orgánů k </a:t>
            </a:r>
            <a:r>
              <a:rPr lang="cs-CZ" sz="2000" dirty="0" smtClean="0"/>
              <a:t>nemoci, oslabení nemocí v dětství aj.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801534" y="2215317"/>
            <a:ext cx="8475381" cy="95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Individuální historie a problematika pacienta</a:t>
            </a:r>
          </a:p>
          <a:p>
            <a:r>
              <a:rPr lang="cs-CZ" sz="2000" dirty="0" smtClean="0"/>
              <a:t>Individuální spojení tělesné a psychické stránky</a:t>
            </a:r>
            <a:endParaRPr lang="cs-CZ" sz="20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78214" y="3038857"/>
            <a:ext cx="4061011" cy="169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pic>
        <p:nvPicPr>
          <p:cNvPr id="1032" name="Picture 8" descr="Image result for medai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9" r="35237"/>
          <a:stretch/>
        </p:blipFill>
        <p:spPr bwMode="auto">
          <a:xfrm>
            <a:off x="694297" y="3165962"/>
            <a:ext cx="845408" cy="10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medai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15"/>
          <a:stretch/>
        </p:blipFill>
        <p:spPr bwMode="auto">
          <a:xfrm>
            <a:off x="705184" y="1995235"/>
            <a:ext cx="834520" cy="10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human from baby to o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14838"/>
          <a:stretch/>
        </p:blipFill>
        <p:spPr bwMode="auto">
          <a:xfrm>
            <a:off x="3335188" y="4257675"/>
            <a:ext cx="4467226" cy="21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774456" y="4641236"/>
            <a:ext cx="2596022" cy="12760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Primární rodina - vzory, styl výchovy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Zážitky z dětství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933328" y="4641237"/>
            <a:ext cx="3842126" cy="12760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Psychický 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Významné životní události</a:t>
            </a:r>
          </a:p>
        </p:txBody>
      </p:sp>
      <p:sp>
        <p:nvSpPr>
          <p:cNvPr id="4" name="Ovál 3"/>
          <p:cNvSpPr/>
          <p:nvPr/>
        </p:nvSpPr>
        <p:spPr>
          <a:xfrm>
            <a:off x="3147513" y="5110999"/>
            <a:ext cx="1557338" cy="15191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6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moc nás ovlivňuje naše dětství?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Vzory v rodině → norma</a:t>
            </a:r>
          </a:p>
          <a:p>
            <a:r>
              <a:rPr lang="cs-CZ" sz="2000" dirty="0" smtClean="0"/>
              <a:t>Reakce na dítě</a:t>
            </a:r>
          </a:p>
          <a:p>
            <a:r>
              <a:rPr lang="cs-CZ" sz="2000" dirty="0" smtClean="0"/>
              <a:t>Tabu v rodině – co se nedělá, o čem se nemluví</a:t>
            </a:r>
          </a:p>
          <a:p>
            <a:r>
              <a:rPr lang="cs-CZ" sz="2000" dirty="0" smtClean="0"/>
              <a:t>Rodina jako celek</a:t>
            </a:r>
          </a:p>
          <a:p>
            <a:endParaRPr lang="cs-CZ" sz="2000" dirty="0"/>
          </a:p>
          <a:p>
            <a:r>
              <a:rPr lang="cs-CZ" sz="2000" b="1" dirty="0"/>
              <a:t>Psychoanalytická teorie</a:t>
            </a:r>
          </a:p>
          <a:p>
            <a:pPr lvl="1"/>
            <a:r>
              <a:rPr lang="cs-CZ" sz="2000" b="1" dirty="0"/>
              <a:t>Konverze </a:t>
            </a:r>
            <a:r>
              <a:rPr lang="cs-CZ" sz="2000" dirty="0"/>
              <a:t>= přenesení emočního konfliktu do somatické sféry</a:t>
            </a:r>
          </a:p>
          <a:p>
            <a:pPr lvl="1"/>
            <a:r>
              <a:rPr lang="cs-CZ" sz="2000" dirty="0"/>
              <a:t>Útěk/únik od psychického problému k „fyzické“ </a:t>
            </a:r>
            <a:r>
              <a:rPr lang="cs-CZ" sz="2000" dirty="0" smtClean="0"/>
              <a:t>nemoci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Ale i jiné teorie… (!)</a:t>
            </a:r>
            <a:endParaRPr lang="cs-CZ" sz="2000" b="1" dirty="0"/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2050" name="Picture 2" descr="Image result for kot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516190"/>
            <a:ext cx="3327399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Torontská škála alexithymie</a:t>
            </a:r>
            <a:r>
              <a:rPr lang="cs-CZ" dirty="0"/>
              <a:t> </a:t>
            </a:r>
            <a:r>
              <a:rPr lang="cs-CZ" dirty="0" smtClean="0"/>
              <a:t>– hranice 11 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Souhlasím → 1 bod </a:t>
            </a:r>
          </a:p>
          <a:p>
            <a:r>
              <a:rPr lang="cs-CZ" sz="2000" dirty="0" smtClean="0"/>
              <a:t>Tučně vyznačené položky se počítají obráceně (nesouhlasím → 1 bod)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6991" t="29504" r="47149" b="44865"/>
          <a:stretch/>
        </p:blipFill>
        <p:spPr>
          <a:xfrm>
            <a:off x="327315" y="3201545"/>
            <a:ext cx="5927277" cy="33029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26365" t="55235" r="48240" b="13282"/>
          <a:stretch/>
        </p:blipFill>
        <p:spPr>
          <a:xfrm>
            <a:off x="6096000" y="2771775"/>
            <a:ext cx="5862638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Alexithymie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 doslovném překladu „žádná slova pro </a:t>
            </a:r>
            <a:r>
              <a:rPr lang="cs-CZ" sz="2000" dirty="0" smtClean="0"/>
              <a:t>pocity“ </a:t>
            </a:r>
          </a:p>
          <a:p>
            <a:r>
              <a:rPr lang="cs-CZ" sz="2000" b="1" dirty="0"/>
              <a:t>N</a:t>
            </a:r>
            <a:r>
              <a:rPr lang="cs-CZ" sz="2000" b="1" dirty="0" smtClean="0"/>
              <a:t>eschopnost </a:t>
            </a:r>
            <a:r>
              <a:rPr lang="cs-CZ" sz="2000" b="1" dirty="0"/>
              <a:t>popsat svůj psychický </a:t>
            </a:r>
            <a:r>
              <a:rPr lang="cs-CZ" sz="2000" b="1" dirty="0" smtClean="0"/>
              <a:t>stav</a:t>
            </a:r>
          </a:p>
          <a:p>
            <a:pPr marL="0" indent="0">
              <a:buNone/>
            </a:pP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Emoce = tělesné děje, neurochemické reakce, nastavují organismus k akci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Pocity = to, co si uvědomujeme, „překlad“ tělesných dějů do vědomí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Když </a:t>
            </a:r>
            <a:r>
              <a:rPr lang="cs-CZ" sz="2000" dirty="0"/>
              <a:t>si člověk „nepřeloží“ tělesnou složku </a:t>
            </a:r>
            <a:r>
              <a:rPr lang="cs-CZ" sz="2000" dirty="0" smtClean="0"/>
              <a:t>emocí jako pocit, </a:t>
            </a:r>
            <a:r>
              <a:rPr lang="cs-CZ" sz="2000" dirty="0"/>
              <a:t>prožívá ji jen tělesně → může ji snadno interpretovat jako </a:t>
            </a:r>
            <a:r>
              <a:rPr lang="cs-CZ" sz="2000" dirty="0" smtClean="0"/>
              <a:t>nemoc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Vysvětluje cca. 10-20 % </a:t>
            </a:r>
            <a:r>
              <a:rPr lang="cs-CZ" sz="2000" dirty="0" err="1" smtClean="0"/>
              <a:t>somatizačních</a:t>
            </a:r>
            <a:r>
              <a:rPr lang="cs-CZ" sz="2000" dirty="0" smtClean="0"/>
              <a:t> poruch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AutoShape 4" descr="Image result for no emo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/>
          <a:srcRect l="71250" t="21163" r="9228" b="43330"/>
          <a:stretch/>
        </p:blipFill>
        <p:spPr>
          <a:xfrm>
            <a:off x="9587753" y="160338"/>
            <a:ext cx="2380129" cy="2433918"/>
          </a:xfrm>
          <a:prstGeom prst="rect">
            <a:avLst/>
          </a:prstGeom>
        </p:spPr>
      </p:pic>
      <p:sp>
        <p:nvSpPr>
          <p:cNvPr id="13" name="Zaoblený obdélník 12"/>
          <p:cNvSpPr/>
          <p:nvPr/>
        </p:nvSpPr>
        <p:spPr>
          <a:xfrm>
            <a:off x="1120588" y="5321860"/>
            <a:ext cx="5795697" cy="13075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Somatizační porucha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Často se </a:t>
            </a:r>
            <a:r>
              <a:rPr lang="cs-CZ" b="1" dirty="0" smtClean="0">
                <a:solidFill>
                  <a:schemeClr val="tx1"/>
                </a:solidFill>
              </a:rPr>
              <a:t>měnící tělesné příznaky </a:t>
            </a:r>
            <a:r>
              <a:rPr lang="cs-CZ" dirty="0" smtClean="0">
                <a:solidFill>
                  <a:schemeClr val="tx1"/>
                </a:solidFill>
              </a:rPr>
              <a:t>bez prokazatelné příčiny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Odmítání toho, že příznaky nemají tělesnou příčinu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Přehled: koncepce psychosomatické medicíny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860742" cy="4681538"/>
          </a:xfrm>
        </p:spPr>
        <p:txBody>
          <a:bodyPr>
            <a:noAutofit/>
          </a:bodyPr>
          <a:lstStyle/>
          <a:p>
            <a:r>
              <a:rPr lang="cs-CZ" sz="1800" b="1" dirty="0" smtClean="0"/>
              <a:t>Psychický stres</a:t>
            </a:r>
          </a:p>
          <a:p>
            <a:pPr lvl="1"/>
            <a:r>
              <a:rPr lang="cs-CZ" sz="1800" dirty="0"/>
              <a:t>Psychosociální stresory, které působí na organismus stejně jako stresory biologické (H. </a:t>
            </a:r>
            <a:r>
              <a:rPr lang="cs-CZ" sz="1800" dirty="0" err="1"/>
              <a:t>Selye</a:t>
            </a:r>
            <a:r>
              <a:rPr lang="cs-CZ" sz="1800" dirty="0"/>
              <a:t>)</a:t>
            </a:r>
          </a:p>
          <a:p>
            <a:r>
              <a:rPr lang="cs-CZ" sz="1800" b="1" dirty="0" smtClean="0"/>
              <a:t>Významné životní události</a:t>
            </a:r>
            <a:endParaRPr lang="cs-CZ" sz="1800" b="1" dirty="0"/>
          </a:p>
          <a:p>
            <a:pPr lvl="1"/>
            <a:r>
              <a:rPr lang="cs-CZ" sz="1800" dirty="0" smtClean="0"/>
              <a:t>Významné </a:t>
            </a:r>
            <a:r>
              <a:rPr lang="cs-CZ" sz="1800" dirty="0"/>
              <a:t>životní události, negativní (úmrtí partnera) i pozitivní (</a:t>
            </a:r>
            <a:r>
              <a:rPr lang="cs-CZ" sz="1800" dirty="0" smtClean="0"/>
              <a:t>svatba</a:t>
            </a:r>
            <a:r>
              <a:rPr lang="cs-CZ" sz="1800" dirty="0"/>
              <a:t>)</a:t>
            </a:r>
            <a:endParaRPr lang="cs-CZ" sz="1800" b="1" dirty="0"/>
          </a:p>
          <a:p>
            <a:r>
              <a:rPr lang="cs-CZ" sz="1800" b="1" dirty="0" smtClean="0"/>
              <a:t>Psychoanalytická teorie</a:t>
            </a:r>
          </a:p>
          <a:p>
            <a:pPr lvl="1"/>
            <a:r>
              <a:rPr lang="cs-CZ" sz="1800" dirty="0" smtClean="0"/>
              <a:t>Útěk/únik od psychického problému k „fyzické“ nemoci</a:t>
            </a:r>
            <a:endParaRPr lang="cs-CZ" sz="1800" dirty="0"/>
          </a:p>
          <a:p>
            <a:r>
              <a:rPr lang="cs-CZ" sz="1800" b="1" dirty="0"/>
              <a:t>A</a:t>
            </a:r>
            <a:r>
              <a:rPr lang="cs-CZ" sz="1800" b="1" dirty="0" smtClean="0"/>
              <a:t>lexithymie</a:t>
            </a:r>
          </a:p>
          <a:p>
            <a:pPr lvl="1"/>
            <a:r>
              <a:rPr lang="cs-CZ" sz="1800" dirty="0" smtClean="0"/>
              <a:t>Neschopnost popsat svůj psychický stav</a:t>
            </a:r>
          </a:p>
          <a:p>
            <a:r>
              <a:rPr lang="cs-CZ" sz="1800" b="1" dirty="0" smtClean="0"/>
              <a:t>Kortikoviscerální teorie</a:t>
            </a:r>
          </a:p>
          <a:p>
            <a:pPr lvl="1"/>
            <a:r>
              <a:rPr lang="cs-CZ" sz="1800" dirty="0"/>
              <a:t>Vychází z </a:t>
            </a:r>
            <a:r>
              <a:rPr lang="cs-CZ" sz="1800" dirty="0" smtClean="0"/>
              <a:t>Pavlova</a:t>
            </a:r>
          </a:p>
          <a:p>
            <a:pPr lvl="1"/>
            <a:r>
              <a:rPr lang="cs-CZ" sz="1800" dirty="0" smtClean="0"/>
              <a:t>Vnější i vnitřní podněty → působení na mozkovou kůru → ovlivnění činnost vnitřních orgánů a řady fyziologických funkcí </a:t>
            </a:r>
          </a:p>
          <a:p>
            <a:pPr marL="228600" lvl="1">
              <a:spcBef>
                <a:spcPts val="1000"/>
              </a:spcBef>
            </a:pPr>
            <a:r>
              <a:rPr lang="cs-CZ" sz="1800" b="1" dirty="0"/>
              <a:t>Teorie rodiny</a:t>
            </a:r>
          </a:p>
          <a:p>
            <a:pPr lvl="1"/>
            <a:r>
              <a:rPr lang="cs-CZ" sz="1800" dirty="0" smtClean="0"/>
              <a:t>Rodinná </a:t>
            </a:r>
            <a:r>
              <a:rPr lang="cs-CZ" sz="1800" dirty="0"/>
              <a:t>homeostáza – </a:t>
            </a:r>
            <a:r>
              <a:rPr lang="cs-CZ" sz="1800" dirty="0" smtClean="0"/>
              <a:t>rodina (nejen primární) </a:t>
            </a:r>
            <a:r>
              <a:rPr lang="cs-CZ" sz="1800" dirty="0"/>
              <a:t>jako celek je schopná reagovat na zátěž a </a:t>
            </a:r>
            <a:r>
              <a:rPr lang="cs-CZ" sz="1800" dirty="0" smtClean="0"/>
              <a:t>změny</a:t>
            </a:r>
          </a:p>
          <a:p>
            <a:pPr lvl="1"/>
            <a:r>
              <a:rPr lang="cs-CZ" sz="1800" dirty="0" smtClean="0"/>
              <a:t>Nemoc jako neúspěšný způsob řešení rodinných konfliktů</a:t>
            </a:r>
          </a:p>
          <a:p>
            <a:pPr marL="0" indent="0">
              <a:buNone/>
            </a:pPr>
            <a:endParaRPr lang="cs-CZ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7112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Symbolika nemocí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1813" cy="4351338"/>
          </a:xfrm>
        </p:spPr>
        <p:txBody>
          <a:bodyPr>
            <a:noAutofit/>
          </a:bodyPr>
          <a:lstStyle/>
          <a:p>
            <a:pPr>
              <a:tabLst>
                <a:tab pos="3043238" algn="l"/>
              </a:tabLst>
            </a:pPr>
            <a:r>
              <a:rPr lang="cs-CZ" sz="2000" dirty="0"/>
              <a:t>Veškeré „duševní hnutí“ má složku </a:t>
            </a:r>
            <a:r>
              <a:rPr lang="cs-CZ" sz="2000" b="1" dirty="0"/>
              <a:t>kognitivní</a:t>
            </a:r>
            <a:r>
              <a:rPr lang="cs-CZ" sz="2000" dirty="0"/>
              <a:t>, </a:t>
            </a:r>
            <a:r>
              <a:rPr lang="cs-CZ" sz="2000" b="1" dirty="0"/>
              <a:t>emoční</a:t>
            </a:r>
            <a:r>
              <a:rPr lang="cs-CZ" sz="2000" dirty="0"/>
              <a:t> a </a:t>
            </a:r>
            <a:r>
              <a:rPr lang="cs-CZ" sz="2000" b="1" dirty="0"/>
              <a:t>motorickou</a:t>
            </a:r>
            <a:r>
              <a:rPr lang="cs-CZ" sz="2000" dirty="0"/>
              <a:t> + </a:t>
            </a:r>
            <a:r>
              <a:rPr lang="cs-CZ" sz="2000" b="1" dirty="0"/>
              <a:t>tělesný </a:t>
            </a:r>
            <a:r>
              <a:rPr lang="cs-CZ" sz="2000" b="1" dirty="0" smtClean="0"/>
              <a:t>korelát</a:t>
            </a:r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Trávicí soustava</a:t>
            </a:r>
            <a:r>
              <a:rPr lang="cs-CZ" sz="2000" dirty="0" smtClean="0"/>
              <a:t>	</a:t>
            </a:r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Tendence </a:t>
            </a:r>
            <a:r>
              <a:rPr lang="cs-CZ" sz="2000" dirty="0"/>
              <a:t>něco přijímat a </a:t>
            </a:r>
            <a:r>
              <a:rPr lang="cs-CZ" sz="2000" dirty="0" smtClean="0"/>
              <a:t>podržet</a:t>
            </a:r>
          </a:p>
          <a:p>
            <a:pPr lvl="1">
              <a:tabLst>
                <a:tab pos="3043238" algn="l"/>
              </a:tabLst>
            </a:pPr>
            <a:r>
              <a:rPr lang="cs-CZ" sz="2000" dirty="0"/>
              <a:t>L</a:t>
            </a:r>
            <a:r>
              <a:rPr lang="cs-CZ" sz="2000" dirty="0" smtClean="0"/>
              <a:t>idé</a:t>
            </a:r>
            <a:r>
              <a:rPr lang="cs-CZ" sz="2000" dirty="0"/>
              <a:t>, kteří se bojí o něco požádat, něco si brát </a:t>
            </a:r>
            <a:endParaRPr lang="cs-CZ" sz="2000" dirty="0" smtClean="0"/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PPP</a:t>
            </a:r>
            <a:r>
              <a:rPr lang="cs-CZ" sz="2000" dirty="0"/>
              <a:t>, žaludeční obtíže, vředy, </a:t>
            </a:r>
            <a:r>
              <a:rPr lang="cs-CZ" sz="2000" dirty="0" smtClean="0"/>
              <a:t>…</a:t>
            </a:r>
            <a:endParaRPr lang="cs-CZ" sz="2000" dirty="0"/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Klouby</a:t>
            </a:r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Pocit spoutanosti, nemožnosti se vymanit ze situace</a:t>
            </a:r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Záda</a:t>
            </a:r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Pocit tíhy, břemena</a:t>
            </a:r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Kůže, dýchací ústrojí	</a:t>
            </a:r>
          </a:p>
          <a:p>
            <a:pPr lvl="1">
              <a:lnSpc>
                <a:spcPct val="100000"/>
              </a:lnSpc>
              <a:tabLst>
                <a:tab pos="3043238" algn="l"/>
              </a:tabLst>
            </a:pPr>
            <a:r>
              <a:rPr lang="cs-CZ" sz="2000" dirty="0" smtClean="0"/>
              <a:t>Bariéra </a:t>
            </a:r>
            <a:r>
              <a:rPr lang="cs-CZ" sz="2000" dirty="0"/>
              <a:t>s vnějším světem</a:t>
            </a:r>
          </a:p>
          <a:p>
            <a:pPr lvl="1">
              <a:lnSpc>
                <a:spcPct val="100000"/>
              </a:lnSpc>
              <a:tabLst>
                <a:tab pos="3043238" algn="l"/>
              </a:tabLst>
            </a:pPr>
            <a:r>
              <a:rPr lang="cs-CZ" sz="2000" dirty="0" smtClean="0"/>
              <a:t>Schopnost </a:t>
            </a:r>
            <a:r>
              <a:rPr lang="cs-CZ" sz="2000" dirty="0"/>
              <a:t>a tendence se ohraničit, regulovat blízkost a distanci </a:t>
            </a:r>
          </a:p>
          <a:p>
            <a:pPr marL="0" indent="0">
              <a:buNone/>
              <a:tabLst>
                <a:tab pos="3043238" algn="l"/>
              </a:tabLst>
            </a:pPr>
            <a:endParaRPr lang="cs-CZ" sz="2000" dirty="0"/>
          </a:p>
          <a:p>
            <a:pPr>
              <a:tabLst>
                <a:tab pos="3043238" algn="l"/>
              </a:tabLs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389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terapie je (ne)vhodná?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4625" indent="0">
              <a:buNone/>
            </a:pPr>
            <a:r>
              <a:rPr lang="cs-CZ" sz="2000" b="1" dirty="0" smtClean="0"/>
              <a:t>ANO</a:t>
            </a:r>
          </a:p>
          <a:p>
            <a:r>
              <a:rPr lang="cs-CZ" sz="2000" dirty="0" smtClean="0"/>
              <a:t>Spojení léčby tělesné + psychické stránky jedince</a:t>
            </a:r>
          </a:p>
          <a:p>
            <a:r>
              <a:rPr lang="cs-CZ" sz="2000" dirty="0" smtClean="0"/>
              <a:t>Nácvik chování a jeho aplikace v osobním životě</a:t>
            </a:r>
            <a:endParaRPr lang="cs-CZ" sz="2000" dirty="0"/>
          </a:p>
          <a:p>
            <a:r>
              <a:rPr lang="cs-CZ" sz="2000" dirty="0" smtClean="0"/>
              <a:t>Např. interakční psychoterapie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174625">
              <a:buNone/>
            </a:pPr>
            <a:r>
              <a:rPr lang="cs-CZ" sz="2000" b="1" dirty="0" smtClean="0"/>
              <a:t>NE</a:t>
            </a:r>
            <a:endParaRPr lang="cs-CZ" sz="2000" dirty="0"/>
          </a:p>
          <a:p>
            <a:r>
              <a:rPr lang="cs-CZ" sz="2000" dirty="0" smtClean="0"/>
              <a:t>Čistě psychoanalytická léčba není vhodná</a:t>
            </a:r>
          </a:p>
          <a:p>
            <a:r>
              <a:rPr lang="cs-CZ" sz="2000" dirty="0" smtClean="0"/>
              <a:t>Pouze behaviorální, nácviková léčba</a:t>
            </a:r>
          </a:p>
          <a:p>
            <a:r>
              <a:rPr lang="cs-CZ" sz="2000" dirty="0" smtClean="0"/>
              <a:t>Hypnóza bez konfrontace s dosavadními traumaty</a:t>
            </a:r>
            <a:endParaRPr lang="cs-CZ" sz="2000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47626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iopsychosocial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46" y="1825625"/>
            <a:ext cx="2452554" cy="21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252" y="1646236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5122" name="Picture 2" descr="Image result for psychosomatic jo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"/>
          <a:stretch/>
        </p:blipFill>
        <p:spPr bwMode="auto">
          <a:xfrm>
            <a:off x="4410610" y="2783542"/>
            <a:ext cx="3302883" cy="38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Víte, že…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Couvade</a:t>
            </a:r>
            <a:r>
              <a:rPr lang="cs-CZ" sz="2000" dirty="0" smtClean="0"/>
              <a:t> syndom – „těhotný tatínek“</a:t>
            </a:r>
          </a:p>
          <a:p>
            <a:pPr lvl="1"/>
            <a:r>
              <a:rPr lang="cs-CZ" sz="2000" dirty="0" smtClean="0"/>
              <a:t>20 % manželů těhotných žen popisuje příznaky imitující obtíže v graviditě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pPr marL="268288" lvl="1" indent="-268288"/>
            <a:r>
              <a:rPr lang="cs-CZ" sz="2000" dirty="0" smtClean="0"/>
              <a:t>Zdravé kotě, které má prvních 6 týdnů života zavázané jedno oko, na něj už nikdy neuvidí</a:t>
            </a:r>
            <a:endParaRPr lang="cs-CZ" sz="2000" dirty="0"/>
          </a:p>
        </p:txBody>
      </p:sp>
      <p:pic>
        <p:nvPicPr>
          <p:cNvPr id="1026" name="Picture 2" descr="Image result for pregnant man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1"/>
          <a:stretch/>
        </p:blipFill>
        <p:spPr bwMode="auto">
          <a:xfrm>
            <a:off x="10300449" y="498972"/>
            <a:ext cx="1550894" cy="30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11580" y="2560284"/>
            <a:ext cx="502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https://www.youtube.com/watch?v=hpHp7Mz9GLs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Psychosomatika</a:t>
            </a:r>
          </a:p>
          <a:p>
            <a:r>
              <a:rPr lang="cs-CZ" sz="2200" dirty="0" smtClean="0"/>
              <a:t>Psychosomatické poruchy</a:t>
            </a:r>
          </a:p>
          <a:p>
            <a:pPr lvl="1"/>
            <a:r>
              <a:rPr lang="cs-CZ" sz="2200" dirty="0" smtClean="0"/>
              <a:t>Esenciální hypertenze</a:t>
            </a:r>
          </a:p>
          <a:p>
            <a:pPr lvl="1"/>
            <a:r>
              <a:rPr lang="cs-CZ" sz="2200" dirty="0" smtClean="0"/>
              <a:t>Ženské potíže</a:t>
            </a:r>
            <a:endParaRPr lang="cs-CZ" sz="2200" dirty="0"/>
          </a:p>
          <a:p>
            <a:pPr lvl="1"/>
            <a:r>
              <a:rPr lang="cs-CZ" sz="2200" dirty="0" err="1" smtClean="0"/>
              <a:t>Somatoformní</a:t>
            </a:r>
            <a:r>
              <a:rPr lang="cs-CZ" sz="2200" dirty="0" smtClean="0"/>
              <a:t> poruchy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dirty="0" smtClean="0"/>
              <a:t>Co rozhoduje o výskytu psychosomatických poruch?</a:t>
            </a:r>
          </a:p>
          <a:p>
            <a:r>
              <a:rPr lang="cs-CZ" sz="2200" dirty="0" smtClean="0"/>
              <a:t>Koncepce psychosomatických poruch</a:t>
            </a:r>
          </a:p>
          <a:p>
            <a:r>
              <a:rPr lang="cs-CZ" sz="2200" dirty="0" smtClean="0"/>
              <a:t>Terapie</a:t>
            </a:r>
            <a:endParaRPr lang="cs-CZ" sz="2200" dirty="0"/>
          </a:p>
        </p:txBody>
      </p:sp>
      <p:pic>
        <p:nvPicPr>
          <p:cNvPr id="6146" name="Picture 2" descr="Image result for dít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76" y="365125"/>
            <a:ext cx="3783106" cy="238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224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Psychosomatika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Psyché – duše, soma – tělo</a:t>
            </a:r>
          </a:p>
          <a:p>
            <a:r>
              <a:rPr lang="cs-CZ" sz="2000" b="1" dirty="0" smtClean="0"/>
              <a:t>Širší pojetí:  </a:t>
            </a:r>
            <a:r>
              <a:rPr lang="cs-CZ" sz="2000" dirty="0" smtClean="0"/>
              <a:t>Komplexní pohled na člověka, bere v úvahu vztah psychických a fyzických dějů</a:t>
            </a:r>
          </a:p>
          <a:p>
            <a:r>
              <a:rPr lang="cs-CZ" sz="2000" b="1" dirty="0" smtClean="0"/>
              <a:t>Užší pojetí:  </a:t>
            </a:r>
            <a:r>
              <a:rPr lang="cs-CZ" sz="2000" dirty="0" smtClean="0"/>
              <a:t>Choroby, u nichž duševní stav podmiňuje tělesné problémy</a:t>
            </a:r>
          </a:p>
          <a:p>
            <a:pPr marL="1143000" lvl="3">
              <a:spcBef>
                <a:spcPts val="1000"/>
              </a:spcBef>
            </a:pPr>
            <a:r>
              <a:rPr lang="cs-CZ" sz="2000" b="1" dirty="0" smtClean="0"/>
              <a:t>Předsudky</a:t>
            </a:r>
            <a:r>
              <a:rPr lang="cs-CZ" sz="2000" dirty="0" smtClean="0"/>
              <a:t>, </a:t>
            </a:r>
            <a:r>
              <a:rPr lang="cs-CZ" sz="2000" b="1" dirty="0" smtClean="0"/>
              <a:t>nálepkování, škatulkování </a:t>
            </a:r>
            <a:r>
              <a:rPr lang="cs-CZ" sz="2000" dirty="0" smtClean="0"/>
              <a:t>– lidi, u nichž nebyla nalezena tělesná/biochemická porucha</a:t>
            </a:r>
            <a:r>
              <a:rPr lang="cs-CZ" sz="2000" dirty="0"/>
              <a:t>, máme často za „simulanty“, „ty, co se vyhýbají práci“ aj</a:t>
            </a:r>
            <a:r>
              <a:rPr lang="cs-CZ" sz="2000" dirty="0" smtClean="0"/>
              <a:t>.</a:t>
            </a:r>
          </a:p>
          <a:p>
            <a:pPr marL="1143000" lvl="3">
              <a:spcBef>
                <a:spcPts val="1000"/>
              </a:spcBef>
            </a:pPr>
            <a:r>
              <a:rPr lang="cs-CZ" sz="2000" dirty="0"/>
              <a:t>Přibližně </a:t>
            </a:r>
            <a:r>
              <a:rPr lang="cs-CZ" sz="2000" dirty="0" smtClean="0"/>
              <a:t>20 % </a:t>
            </a:r>
            <a:r>
              <a:rPr lang="cs-CZ" sz="2000" dirty="0"/>
              <a:t>celkové populace ve vyspělých zemích trpí psychosomatickými </a:t>
            </a:r>
            <a:r>
              <a:rPr lang="cs-CZ" sz="2000" dirty="0" smtClean="0"/>
              <a:t>obtížemi</a:t>
            </a:r>
          </a:p>
          <a:p>
            <a:pPr marL="1143000" lvl="3">
              <a:spcBef>
                <a:spcPts val="1000"/>
              </a:spcBef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4780" t="64909" r="13970" b="15081"/>
          <a:stretch/>
        </p:blipFill>
        <p:spPr>
          <a:xfrm>
            <a:off x="2322973" y="4471425"/>
            <a:ext cx="1931146" cy="1931146"/>
          </a:xfrm>
          <a:prstGeom prst="rect">
            <a:avLst/>
          </a:prstGeom>
        </p:spPr>
      </p:pic>
      <p:pic>
        <p:nvPicPr>
          <p:cNvPr id="6" name="Picture 4" descr="Image result for health determin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41" y="4471425"/>
            <a:ext cx="2973473" cy="20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Psychosomatické poruchy 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tj. významnou měrou se zde uplatňuje psychika</a:t>
            </a:r>
            <a:endParaRPr lang="cs-CZ" sz="2000" dirty="0" smtClean="0"/>
          </a:p>
        </p:txBody>
      </p:sp>
      <p:sp>
        <p:nvSpPr>
          <p:cNvPr id="4" name="Zaoblený obdélník 3"/>
          <p:cNvSpPr/>
          <p:nvPr/>
        </p:nvSpPr>
        <p:spPr>
          <a:xfrm>
            <a:off x="838195" y="2323627"/>
            <a:ext cx="5266770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Kardiovaskulární poruchy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Esenciální hypertenze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Psychogenní hypotenze, </a:t>
            </a:r>
            <a:r>
              <a:rPr lang="cs-CZ" dirty="0" smtClean="0">
                <a:solidFill>
                  <a:schemeClr val="tx1"/>
                </a:solidFill>
              </a:rPr>
              <a:t>synkopy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Koronární skleróza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24744" y="3855628"/>
            <a:ext cx="5280221" cy="730669"/>
          </a:xfrm>
          <a:prstGeom prst="roundRect">
            <a:avLst>
              <a:gd name="adj" fmla="val 251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Respirační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Bronchiální astma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06809" y="4705249"/>
            <a:ext cx="5280221" cy="983918"/>
          </a:xfrm>
          <a:prstGeom prst="roundRect">
            <a:avLst>
              <a:gd name="adj" fmla="val 244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Gastroenterologické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Gastroduodenální vřed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Crohnova nemoc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364935" y="2307642"/>
            <a:ext cx="5266771" cy="2278656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Gynekologické, urologické, sexuologické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Menstruační cyklus – zástava, bolestivost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Psychogenní krvácení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v podbřišku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Funkční sexuální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Klimakterické obtíže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Nepravé těhotenství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364936" y="4705249"/>
            <a:ext cx="5266770" cy="983918"/>
          </a:xfrm>
          <a:prstGeom prst="roundRect">
            <a:avLst>
              <a:gd name="adj" fmla="val 23500"/>
            </a:avLst>
          </a:prstGeom>
          <a:solidFill>
            <a:srgbClr val="E5FD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hlavy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Dlouhodobě vysoký tlak, postupně další změny (zbytnění levé komory ♥, dále vážnější orgánové poruchy), kdy nejsou známy příčiny typu onemocnění ledvin, endokrinní poruchy</a:t>
            </a:r>
          </a:p>
          <a:p>
            <a:r>
              <a:rPr lang="cs-CZ" sz="2000" dirty="0" smtClean="0"/>
              <a:t>Rizikové faktory: genetika, obezita, alkohol, sůl, … , </a:t>
            </a:r>
            <a:r>
              <a:rPr lang="cs-CZ" sz="2000" b="1" dirty="0" smtClean="0"/>
              <a:t>psychosociální faktory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507032" y="4046623"/>
            <a:ext cx="2329031" cy="984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/>
              <a:t>Komunikuji agresivně</a:t>
            </a:r>
          </a:p>
          <a:p>
            <a:r>
              <a:rPr lang="cs-CZ" sz="1700" dirty="0"/>
              <a:t>Očekávám agresi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197789" y="3955878"/>
            <a:ext cx="2728407" cy="1137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 smtClean="0"/>
              <a:t>Skutečné agresivní reakce na mé chování</a:t>
            </a:r>
          </a:p>
          <a:p>
            <a:r>
              <a:rPr lang="cs-CZ" sz="1700" dirty="0" smtClean="0"/>
              <a:t>Domnělé agresivní reakce na mé chování</a:t>
            </a:r>
            <a:endParaRPr lang="cs-CZ" sz="1700" dirty="0"/>
          </a:p>
        </p:txBody>
      </p:sp>
      <p:sp>
        <p:nvSpPr>
          <p:cNvPr id="9" name="Obdélník 8"/>
          <p:cNvSpPr/>
          <p:nvPr/>
        </p:nvSpPr>
        <p:spPr>
          <a:xfrm>
            <a:off x="838200" y="3470807"/>
            <a:ext cx="5307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Hostilita</a:t>
            </a:r>
            <a:r>
              <a:rPr lang="cs-CZ" sz="2000" dirty="0"/>
              <a:t>, agresivita, rozmrzelost, vysoké ambice a vytrvalost v boji s překážkami, nadměrná závislost,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Považují ostatní za nebezpečné, nepřátelské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Udržují si odstup, musí být „pořád připraveni“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Permanentní úzkost a strach</a:t>
            </a:r>
          </a:p>
        </p:txBody>
      </p:sp>
      <p:sp>
        <p:nvSpPr>
          <p:cNvPr id="12" name="Zahnutá šipka nahoru 11"/>
          <p:cNvSpPr/>
          <p:nvPr/>
        </p:nvSpPr>
        <p:spPr>
          <a:xfrm rot="10800000" flipH="1">
            <a:off x="8014448" y="3337081"/>
            <a:ext cx="1896035" cy="551329"/>
          </a:xfrm>
          <a:prstGeom prst="curvedUpArrow">
            <a:avLst>
              <a:gd name="adj1" fmla="val 20198"/>
              <a:gd name="adj2" fmla="val 69861"/>
              <a:gd name="adj3" fmla="val 42073"/>
            </a:avLst>
          </a:prstGeom>
          <a:solidFill>
            <a:srgbClr val="FDD7F8"/>
          </a:solidFill>
          <a:ln>
            <a:solidFill>
              <a:srgbClr val="FE4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nahoru 13"/>
          <p:cNvSpPr/>
          <p:nvPr/>
        </p:nvSpPr>
        <p:spPr>
          <a:xfrm rot="246196" flipH="1">
            <a:off x="7888045" y="5098491"/>
            <a:ext cx="1896035" cy="551329"/>
          </a:xfrm>
          <a:prstGeom prst="curvedUpArrow">
            <a:avLst>
              <a:gd name="adj1" fmla="val 20198"/>
              <a:gd name="adj2" fmla="val 69861"/>
              <a:gd name="adj3" fmla="val 42073"/>
            </a:avLst>
          </a:prstGeom>
          <a:solidFill>
            <a:srgbClr val="FDD7F8"/>
          </a:solidFill>
          <a:ln>
            <a:solidFill>
              <a:srgbClr val="FE4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5" name="Picture 2" descr="Image result for angry 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/>
          <a:stretch/>
        </p:blipFill>
        <p:spPr bwMode="auto">
          <a:xfrm>
            <a:off x="7476945" y="3470807"/>
            <a:ext cx="4648860" cy="33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miling middle age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9" b="16223"/>
          <a:stretch/>
        </p:blipFill>
        <p:spPr bwMode="auto">
          <a:xfrm>
            <a:off x="3644484" y="3484254"/>
            <a:ext cx="3898656" cy="33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angry chi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3"/>
          <a:stretch/>
        </p:blipFill>
        <p:spPr bwMode="auto">
          <a:xfrm>
            <a:off x="8610591" y="2702571"/>
            <a:ext cx="3585891" cy="41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Pocit </a:t>
            </a:r>
            <a:r>
              <a:rPr lang="cs-CZ" sz="2000" dirty="0"/>
              <a:t>ohrožení → úzkost, strach → </a:t>
            </a:r>
            <a:r>
              <a:rPr lang="cs-CZ" sz="2000" b="1" dirty="0"/>
              <a:t>sympatikus</a:t>
            </a:r>
            <a:r>
              <a:rPr lang="cs-CZ" sz="2000" dirty="0"/>
              <a:t> → vyšší aktivita srdce, vyšší tlak, tep, krev se vztahuje z periferie do středu </a:t>
            </a:r>
            <a:r>
              <a:rPr lang="cs-CZ" sz="2000" dirty="0" smtClean="0"/>
              <a:t>těla</a:t>
            </a:r>
          </a:p>
          <a:p>
            <a:r>
              <a:rPr lang="cs-CZ" sz="2000" dirty="0"/>
              <a:t>Pocit zlosti → </a:t>
            </a:r>
            <a:r>
              <a:rPr lang="cs-CZ" sz="2000" dirty="0" smtClean="0"/>
              <a:t>sympatikus → </a:t>
            </a:r>
            <a:r>
              <a:rPr lang="cs-CZ" sz="2000" dirty="0"/>
              <a:t>vyplavení noradrenalinu → vazokonstrikce na </a:t>
            </a:r>
            <a:r>
              <a:rPr lang="cs-CZ" sz="2000" dirty="0" smtClean="0"/>
              <a:t>periferii</a:t>
            </a:r>
            <a:endParaRPr lang="cs-CZ" sz="2000" dirty="0"/>
          </a:p>
          <a:p>
            <a:r>
              <a:rPr lang="cs-CZ" sz="2000" dirty="0"/>
              <a:t>Kontrola hostilních pocitů → chronické napětí → velká zátěž organismu</a:t>
            </a:r>
          </a:p>
          <a:p>
            <a:r>
              <a:rPr lang="cs-CZ" sz="2000" dirty="0"/>
              <a:t>Časté mezilidské konflikty → chronické napětí → velká zátěž </a:t>
            </a:r>
            <a:r>
              <a:rPr lang="cs-CZ" sz="2000" dirty="0" smtClean="0"/>
              <a:t>organismu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Delší trvání → </a:t>
            </a:r>
            <a:r>
              <a:rPr lang="cs-CZ" sz="2000" b="1" dirty="0" smtClean="0"/>
              <a:t>parasympatikus</a:t>
            </a:r>
            <a:r>
              <a:rPr lang="cs-CZ" sz="2000" dirty="0" smtClean="0"/>
              <a:t> → nevolnost, těžké dýchání, nauzea, únava, ...</a:t>
            </a:r>
          </a:p>
          <a:p>
            <a:r>
              <a:rPr lang="cs-CZ" sz="2000" dirty="0" smtClean="0"/>
              <a:t>Nebezpečí častého opakování hyperaktivity sympatiku a parasympatiku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1824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angry chi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3"/>
          <a:stretch/>
        </p:blipFill>
        <p:spPr bwMode="auto">
          <a:xfrm>
            <a:off x="8610591" y="2702571"/>
            <a:ext cx="3585891" cy="41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Dětství – vzory, zážitky, …</a:t>
            </a:r>
          </a:p>
          <a:p>
            <a:pPr lvl="1"/>
            <a:r>
              <a:rPr lang="cs-CZ" sz="2000" dirty="0" smtClean="0"/>
              <a:t>V </a:t>
            </a:r>
            <a:r>
              <a:rPr lang="cs-CZ" sz="2000" dirty="0"/>
              <a:t>dětství záchvaty zuřivosti a agrese ve stresu  </a:t>
            </a:r>
            <a:r>
              <a:rPr lang="cs-CZ" sz="2000" dirty="0" smtClean="0"/>
              <a:t>→ </a:t>
            </a:r>
            <a:r>
              <a:rPr lang="cs-CZ" sz="2000" dirty="0"/>
              <a:t>během dospívání náhlá nebo postupná změna osobnosti  </a:t>
            </a:r>
            <a:r>
              <a:rPr lang="cs-CZ" sz="2000" dirty="0" smtClean="0"/>
              <a:t>→ </a:t>
            </a:r>
            <a:r>
              <a:rPr lang="cs-CZ" sz="2000" dirty="0"/>
              <a:t>neumí se prosadit, </a:t>
            </a:r>
            <a:r>
              <a:rPr lang="cs-CZ" sz="2000" dirty="0" smtClean="0"/>
              <a:t>poddajný</a:t>
            </a:r>
          </a:p>
          <a:p>
            <a:r>
              <a:rPr lang="cs-CZ" sz="2000" dirty="0" smtClean="0"/>
              <a:t>Emigranti vystaveni nezvyklému sociálnímu prostředí, náročným situacím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784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2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Ženské potíže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Bolestivá menstruace</a:t>
            </a:r>
          </a:p>
          <a:p>
            <a:pPr lvl="1"/>
            <a:r>
              <a:rPr lang="cs-CZ" sz="2000" dirty="0" smtClean="0"/>
              <a:t>Hlavně u mladých dívek, žen</a:t>
            </a:r>
          </a:p>
          <a:p>
            <a:pPr lvl="1"/>
            <a:r>
              <a:rPr lang="cs-CZ" sz="2000" dirty="0" smtClean="0"/>
              <a:t>Ambivalence k ženské roli, úzkost z ženské role</a:t>
            </a:r>
          </a:p>
          <a:p>
            <a:pPr lvl="1"/>
            <a:r>
              <a:rPr lang="cs-CZ" sz="2000" dirty="0" smtClean="0"/>
              <a:t>Vzory – např. matka, sestra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Bolestivý </a:t>
            </a:r>
            <a:r>
              <a:rPr lang="cs-CZ" sz="2000" b="1" dirty="0" smtClean="0"/>
              <a:t>styk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Předsudky o tom, jak má vypadat sex – jak často, jaký sex je (</a:t>
            </a:r>
            <a:r>
              <a:rPr lang="cs-CZ" dirty="0" smtClean="0"/>
              <a:t>ne)vhodný </a:t>
            </a:r>
            <a:r>
              <a:rPr lang="cs-CZ" dirty="0"/>
              <a:t>apod</a:t>
            </a:r>
            <a:r>
              <a:rPr lang="cs-CZ" dirty="0" smtClean="0"/>
              <a:t>.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Vnímání sexu jako „znásilnění“</a:t>
            </a:r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Nepravé těhotenství</a:t>
            </a:r>
          </a:p>
          <a:p>
            <a:pPr lvl="1"/>
            <a:r>
              <a:rPr lang="cs-CZ" sz="2000" dirty="0"/>
              <a:t>Vědomé i nevědomé přání otěhotnět</a:t>
            </a:r>
          </a:p>
          <a:p>
            <a:pPr lvl="1"/>
            <a:r>
              <a:rPr lang="cs-CZ" sz="2000" dirty="0"/>
              <a:t>Žena hodně jí → ukládání tuku, zvětšení břicha, </a:t>
            </a:r>
            <a:r>
              <a:rPr lang="cs-CZ" sz="2000" dirty="0" smtClean="0"/>
              <a:t>prsou</a:t>
            </a:r>
          </a:p>
          <a:p>
            <a:pPr lvl="1"/>
            <a:r>
              <a:rPr lang="cs-CZ" sz="2000" dirty="0" smtClean="0"/>
              <a:t>Může nastat i výron mléka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297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1034</Words>
  <Application>Microsoft Office PowerPoint</Application>
  <PresentationFormat>Širokoúhlá obrazovka</PresentationFormat>
  <Paragraphs>201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Psychosomatika</vt:lpstr>
      <vt:lpstr>Víte, že…</vt:lpstr>
      <vt:lpstr>Osnova přednášky</vt:lpstr>
      <vt:lpstr>Psychosomatika</vt:lpstr>
      <vt:lpstr> Psychosomatické poruchy I </vt:lpstr>
      <vt:lpstr>Příklad č. 1 Esenciální hypertenze</vt:lpstr>
      <vt:lpstr>Příklad č. 1 Esenciální hypertenze</vt:lpstr>
      <vt:lpstr>Příklad č. 1 Esenciální hypertenze</vt:lpstr>
      <vt:lpstr>Příklad č. 2 Ženské potíže</vt:lpstr>
      <vt:lpstr> Psychosomatické poruchy II </vt:lpstr>
      <vt:lpstr>Somatoformní poruchy</vt:lpstr>
      <vt:lpstr>Co rozhoduje o výskytu  psychosomatických poruch?</vt:lpstr>
      <vt:lpstr>Jak moc nás ovlivňuje naše dětství?</vt:lpstr>
      <vt:lpstr>Torontská škála alexithymie – hranice 11 b.</vt:lpstr>
      <vt:lpstr>Alexithymie</vt:lpstr>
      <vt:lpstr>Přehled: koncepce psychosomatické medicíny</vt:lpstr>
      <vt:lpstr>Symbolika nemocí</vt:lpstr>
      <vt:lpstr>Jaká terapie je (ne)vhodná?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62</cp:revision>
  <dcterms:created xsi:type="dcterms:W3CDTF">2020-02-15T16:56:06Z</dcterms:created>
  <dcterms:modified xsi:type="dcterms:W3CDTF">2020-03-03T16:51:47Z</dcterms:modified>
</cp:coreProperties>
</file>