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91" r:id="rId5"/>
    <p:sldId id="290" r:id="rId6"/>
    <p:sldId id="269" r:id="rId7"/>
    <p:sldId id="275" r:id="rId8"/>
    <p:sldId id="286" r:id="rId9"/>
    <p:sldId id="288" r:id="rId10"/>
    <p:sldId id="265" r:id="rId11"/>
    <p:sldId id="289" r:id="rId12"/>
    <p:sldId id="294" r:id="rId13"/>
    <p:sldId id="297" r:id="rId14"/>
    <p:sldId id="296" r:id="rId15"/>
    <p:sldId id="298" r:id="rId16"/>
    <p:sldId id="293" r:id="rId17"/>
    <p:sldId id="308" r:id="rId18"/>
    <p:sldId id="309" r:id="rId19"/>
    <p:sldId id="323" r:id="rId20"/>
    <p:sldId id="305" r:id="rId21"/>
    <p:sldId id="277" r:id="rId22"/>
    <p:sldId id="310" r:id="rId23"/>
    <p:sldId id="278" r:id="rId24"/>
    <p:sldId id="324" r:id="rId25"/>
    <p:sldId id="325" r:id="rId26"/>
    <p:sldId id="279" r:id="rId27"/>
    <p:sldId id="311" r:id="rId28"/>
    <p:sldId id="317" r:id="rId29"/>
    <p:sldId id="326" r:id="rId30"/>
    <p:sldId id="295" r:id="rId31"/>
    <p:sldId id="261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2C27B64-72DE-464E-B2AA-ECFAF6EB01AF}">
          <p14:sldIdLst>
            <p14:sldId id="260"/>
            <p14:sldId id="257"/>
            <p14:sldId id="258"/>
            <p14:sldId id="291"/>
            <p14:sldId id="290"/>
            <p14:sldId id="269"/>
            <p14:sldId id="275"/>
            <p14:sldId id="286"/>
            <p14:sldId id="288"/>
            <p14:sldId id="265"/>
            <p14:sldId id="289"/>
            <p14:sldId id="294"/>
            <p14:sldId id="297"/>
            <p14:sldId id="296"/>
            <p14:sldId id="298"/>
            <p14:sldId id="293"/>
            <p14:sldId id="308"/>
            <p14:sldId id="309"/>
            <p14:sldId id="323"/>
            <p14:sldId id="305"/>
            <p14:sldId id="277"/>
            <p14:sldId id="310"/>
            <p14:sldId id="278"/>
            <p14:sldId id="324"/>
            <p14:sldId id="325"/>
            <p14:sldId id="279"/>
            <p14:sldId id="311"/>
            <p14:sldId id="317"/>
            <p14:sldId id="326"/>
            <p14:sldId id="295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Stres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1415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Všeobecný adaptační syndrom</a:t>
            </a:r>
            <a:br>
              <a:rPr lang="cs-CZ" dirty="0" smtClean="0"/>
            </a:br>
            <a:r>
              <a:rPr lang="cs-CZ" sz="3000" dirty="0">
                <a:solidFill>
                  <a:schemeClr val="bg1">
                    <a:lumMod val="50000"/>
                  </a:schemeClr>
                </a:solidFill>
              </a:rPr>
              <a:t>(General Adaptation Syndrom, GAS)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726037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arenR" startAt="2"/>
            </a:pPr>
            <a:r>
              <a:rPr lang="cs-CZ" sz="2000" b="1" dirty="0" smtClean="0"/>
              <a:t>Vyrovnávací fáze (fáze rezistence)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Vlastní</a:t>
            </a:r>
            <a:r>
              <a:rPr lang="cs-CZ" sz="2000" b="1" dirty="0"/>
              <a:t> boj organismu se </a:t>
            </a:r>
            <a:r>
              <a:rPr lang="cs-CZ" sz="2000" b="1" dirty="0" smtClean="0"/>
              <a:t>stresorem</a:t>
            </a:r>
          </a:p>
          <a:p>
            <a:pPr lvl="1">
              <a:lnSpc>
                <a:spcPct val="100000"/>
              </a:lnSpc>
            </a:pPr>
            <a:r>
              <a:rPr lang="cs-CZ" sz="2000" dirty="0" smtClean="0"/>
              <a:t>Průběh podle síly stresoru i „bojeschopnosti“ organismu</a:t>
            </a:r>
          </a:p>
          <a:p>
            <a:pPr lvl="1">
              <a:lnSpc>
                <a:spcPct val="100000"/>
              </a:lnSpc>
            </a:pPr>
            <a:r>
              <a:rPr lang="cs-CZ" sz="2000" dirty="0" smtClean="0"/>
              <a:t>Dlouhodobým trváním vznikají tzv. </a:t>
            </a:r>
            <a:r>
              <a:rPr lang="cs-CZ" sz="2000" b="1" dirty="0" smtClean="0"/>
              <a:t>nemoci adaptace </a:t>
            </a:r>
            <a:r>
              <a:rPr lang="cs-CZ" sz="2000" dirty="0" smtClean="0"/>
              <a:t>– např. žaludeční a dvanáctníkové vředy, hypertenze, kardiovaskulární onemocnění, bronchiální astma, </a:t>
            </a:r>
            <a:r>
              <a:rPr lang="cs-CZ" sz="2000" dirty="0" err="1" smtClean="0"/>
              <a:t>hypertyreodismus</a:t>
            </a:r>
            <a:r>
              <a:rPr lang="cs-CZ" sz="2000" dirty="0" smtClean="0"/>
              <a:t>, …</a:t>
            </a:r>
          </a:p>
          <a:p>
            <a:pPr lvl="2">
              <a:lnSpc>
                <a:spcPct val="100000"/>
              </a:lnSpc>
            </a:pPr>
            <a:r>
              <a:rPr lang="cs-CZ" dirty="0"/>
              <a:t>Tj. </a:t>
            </a:r>
            <a:r>
              <a:rPr lang="cs-CZ" dirty="0" smtClean="0"/>
              <a:t>zdravotní potíže, o kterých jsme hovořili v rámci tématu psychosomatika</a:t>
            </a:r>
          </a:p>
          <a:p>
            <a:pPr lvl="2">
              <a:lnSpc>
                <a:spcPct val="100000"/>
              </a:lnSpc>
            </a:pPr>
            <a:r>
              <a:rPr lang="cs-CZ" dirty="0" smtClean="0"/>
              <a:t>Vizte také schéma ze začátku hodiny – aktivace CNS udržovaná situací</a:t>
            </a:r>
            <a:endParaRPr lang="cs-CZ" dirty="0"/>
          </a:p>
          <a:p>
            <a:pPr marL="457200" lvl="1" indent="0">
              <a:buNone/>
            </a:pPr>
            <a:endParaRPr lang="cs-CZ" sz="2000" b="1" dirty="0" smtClean="0"/>
          </a:p>
          <a:p>
            <a:pPr marL="800100" lvl="1" indent="-342900">
              <a:buFont typeface="+mj-lt"/>
              <a:buAutoNum type="arabicParenR"/>
            </a:pPr>
            <a:endParaRPr lang="cs-CZ" sz="1500" dirty="0"/>
          </a:p>
          <a:p>
            <a:pPr marL="457200" lvl="1" indent="0">
              <a:buNone/>
            </a:pPr>
            <a:endParaRPr lang="cs-CZ" sz="1500" dirty="0"/>
          </a:p>
        </p:txBody>
      </p:sp>
      <p:pic>
        <p:nvPicPr>
          <p:cNvPr id="5122" name="Picture 2" descr="Jaká je žena Váhy - Rodičům.c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/>
          <a:stretch/>
        </p:blipFill>
        <p:spPr bwMode="auto">
          <a:xfrm>
            <a:off x="88692" y="2225675"/>
            <a:ext cx="1197624" cy="101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ppy cute kid boy tired with low energy | Premium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1" r="28045"/>
          <a:stretch/>
        </p:blipFill>
        <p:spPr bwMode="auto">
          <a:xfrm>
            <a:off x="238466" y="4144273"/>
            <a:ext cx="898075" cy="23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956644" y="570399"/>
            <a:ext cx="2202162" cy="179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9368287" y="4023503"/>
            <a:ext cx="2285380" cy="34506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11635484" y="2850340"/>
            <a:ext cx="12122" cy="1173163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11105838" y="1337126"/>
            <a:ext cx="847696" cy="1230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38200" y="4416725"/>
            <a:ext cx="75485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arenR" startAt="3"/>
            </a:pPr>
            <a:r>
              <a:rPr lang="cs-CZ" sz="2000" b="1" dirty="0"/>
              <a:t>Fáze vyčerpání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Aktivace </a:t>
            </a:r>
            <a:r>
              <a:rPr lang="cs-CZ" sz="2000" b="1" dirty="0"/>
              <a:t>parasympatiku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 nebezpečí střídavé aktivace sympatiku a parasympatiku jsme hovořili například v souvislosti s esenciální hypertenzí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Stres je příliš intenzivní anebo došlo k poruše adaptace → organismus </a:t>
            </a:r>
            <a:r>
              <a:rPr lang="cs-CZ" sz="2000" dirty="0"/>
              <a:t>podléhá stresoru, hroutí se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Projevují se např. příznaky deprese</a:t>
            </a:r>
          </a:p>
        </p:txBody>
      </p:sp>
    </p:spTree>
    <p:extLst>
      <p:ext uri="{BB962C8B-B14F-4D97-AF65-F5344CB8AC3E}">
        <p14:creationId xmlns:p14="http://schemas.microsoft.com/office/powerpoint/2010/main" val="1015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to složitější, než tvrdil H. Selye?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Teorie všeobecného adaptačního syndromu dobře vysvětluje tzv. </a:t>
            </a:r>
            <a:r>
              <a:rPr lang="cs-CZ" sz="2000" b="1" dirty="0" smtClean="0"/>
              <a:t>civilizační choroby </a:t>
            </a:r>
            <a:r>
              <a:rPr lang="cs-CZ" sz="2000" dirty="0" smtClean="0"/>
              <a:t>spojené s moderním životním stylem</a:t>
            </a:r>
          </a:p>
          <a:p>
            <a:r>
              <a:rPr lang="cs-CZ" sz="2000" dirty="0" smtClean="0"/>
              <a:t>To</a:t>
            </a:r>
            <a:r>
              <a:rPr lang="cs-CZ" sz="2000" dirty="0"/>
              <a:t>, co bylo vyzkoumáno na </a:t>
            </a:r>
            <a:r>
              <a:rPr lang="cs-CZ" sz="2000" dirty="0" smtClean="0"/>
              <a:t>zvířatech, však </a:t>
            </a:r>
            <a:r>
              <a:rPr lang="cs-CZ" sz="2000" dirty="0"/>
              <a:t>nelze 100</a:t>
            </a:r>
            <a:r>
              <a:rPr lang="cs-CZ" sz="2000" dirty="0" smtClean="0"/>
              <a:t>% </a:t>
            </a:r>
            <a:r>
              <a:rPr lang="cs-CZ" sz="2000" dirty="0"/>
              <a:t>vztáhnout na </a:t>
            </a:r>
            <a:r>
              <a:rPr lang="cs-CZ" sz="2000" dirty="0" smtClean="0"/>
              <a:t>člověka</a:t>
            </a:r>
          </a:p>
          <a:p>
            <a:r>
              <a:rPr lang="cs-CZ" sz="2000" dirty="0" smtClean="0"/>
              <a:t>Významnou roli v tom, jak reagujeme na stres, hrají například: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Emoce</a:t>
            </a:r>
            <a:endParaRPr lang="cs-CZ" dirty="0"/>
          </a:p>
          <a:p>
            <a:pPr marL="685800" lvl="2">
              <a:spcBef>
                <a:spcPts val="1000"/>
              </a:spcBef>
            </a:pPr>
            <a:r>
              <a:rPr lang="cs-CZ" dirty="0"/>
              <a:t>Kognitivní </a:t>
            </a:r>
            <a:r>
              <a:rPr lang="cs-CZ" dirty="0" smtClean="0"/>
              <a:t>aktivita – </a:t>
            </a:r>
            <a:r>
              <a:rPr lang="cs-CZ" dirty="0"/>
              <a:t>jak přemýšlíme, vnímáme aj.</a:t>
            </a:r>
          </a:p>
        </p:txBody>
      </p:sp>
      <p:pic>
        <p:nvPicPr>
          <p:cNvPr id="15362" name="Picture 2" descr="Se débarrasser de son stress : 5 astuces - Olivier Ro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36" y="3716885"/>
            <a:ext cx="4558693" cy="28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000" y="530754"/>
            <a:ext cx="10515600" cy="1325563"/>
          </a:xfrm>
        </p:spPr>
        <p:txBody>
          <a:bodyPr/>
          <a:lstStyle/>
          <a:p>
            <a:r>
              <a:rPr lang="cs-CZ" dirty="0" smtClean="0"/>
              <a:t>Zvládání stresu -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25600"/>
            <a:ext cx="6781801" cy="296333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R. S. </a:t>
            </a:r>
            <a:r>
              <a:rPr lang="cs-CZ" sz="2000" dirty="0" err="1" smtClean="0"/>
              <a:t>Lazarus</a:t>
            </a:r>
            <a:r>
              <a:rPr lang="cs-CZ" sz="2000" dirty="0" smtClean="0"/>
              <a:t> &amp; S. K. </a:t>
            </a:r>
            <a:r>
              <a:rPr lang="cs-CZ" sz="2000" dirty="0" err="1" smtClean="0"/>
              <a:t>Folkmanová</a:t>
            </a:r>
            <a:endParaRPr lang="cs-CZ" sz="2000" dirty="0" smtClean="0"/>
          </a:p>
          <a:p>
            <a:r>
              <a:rPr lang="cs-CZ" sz="2000" dirty="0"/>
              <a:t>Stejné stresory mohu vést ke zcela rozdílným reakcím, </a:t>
            </a:r>
            <a:r>
              <a:rPr lang="cs-CZ" sz="2000" b="1" dirty="0"/>
              <a:t>stresové podněty jsou tzv. </a:t>
            </a:r>
            <a:r>
              <a:rPr lang="cs-CZ" sz="2000" b="1" dirty="0" smtClean="0"/>
              <a:t>nespecifické</a:t>
            </a:r>
            <a:endParaRPr lang="cs-CZ" sz="2000" dirty="0" smtClean="0"/>
          </a:p>
          <a:p>
            <a:r>
              <a:rPr lang="cs-CZ" sz="2000" dirty="0" smtClean="0"/>
              <a:t>Když se dostaneme do stresové situace, hodnotíme: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cs-CZ" dirty="0"/>
              <a:t>Zda je pro nás událost důležitá, např. zda nás ohrožuje, zda je potenciálně přínosná aj</a:t>
            </a:r>
            <a:r>
              <a:rPr lang="cs-CZ" dirty="0" smtClean="0"/>
              <a:t>. (primární hodnocení)</a:t>
            </a:r>
            <a:endParaRPr lang="cs-CZ" dirty="0"/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Pokud je pro nás situace ohrožující, hodnotíme, zda a jak ji můžeme zvládnout</a:t>
            </a:r>
            <a:r>
              <a:rPr lang="cs-CZ" dirty="0"/>
              <a:t> </a:t>
            </a:r>
            <a:r>
              <a:rPr lang="cs-CZ" dirty="0" smtClean="0"/>
              <a:t>(sekundární hodnocení)</a:t>
            </a:r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  <a:p>
            <a:pPr marL="685800" lvl="2">
              <a:spcBef>
                <a:spcPts val="1000"/>
              </a:spcBef>
            </a:pPr>
            <a:endParaRPr lang="cs-CZ" dirty="0" smtClean="0"/>
          </a:p>
        </p:txBody>
      </p:sp>
      <p:pic>
        <p:nvPicPr>
          <p:cNvPr id="10244" name="Picture 4" descr="Richard Lazarus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84" y="184016"/>
            <a:ext cx="4088140" cy="65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2588" flipV="1">
            <a:off x="7179491" y="3067400"/>
            <a:ext cx="1016104" cy="10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2588" flipV="1">
            <a:off x="7179491" y="2124129"/>
            <a:ext cx="1016104" cy="10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šip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2588" flipV="1">
            <a:off x="6298287" y="4965537"/>
            <a:ext cx="1487347" cy="14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52913" y="4870484"/>
            <a:ext cx="7098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Copingová</a:t>
            </a:r>
            <a:r>
              <a:rPr lang="cs-CZ" sz="2000" dirty="0"/>
              <a:t> strategie = strategie zvládání stresu už je </a:t>
            </a:r>
            <a:r>
              <a:rPr lang="cs-CZ" sz="2000" b="1" dirty="0" smtClean="0"/>
              <a:t>specifická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Lazarus</a:t>
            </a:r>
            <a:r>
              <a:rPr lang="cs-CZ" sz="2000" dirty="0" smtClean="0"/>
              <a:t> </a:t>
            </a:r>
            <a:r>
              <a:rPr lang="cs-CZ" sz="2000" dirty="0"/>
              <a:t>rozlišuje 2 typy </a:t>
            </a:r>
            <a:r>
              <a:rPr lang="cs-CZ" sz="2000" dirty="0" err="1"/>
              <a:t>copingových</a:t>
            </a:r>
            <a:r>
              <a:rPr lang="cs-CZ" sz="2000" dirty="0"/>
              <a:t> strategií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Strategie orientované na problém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Strategie orientované na </a:t>
            </a:r>
            <a:r>
              <a:rPr lang="cs-CZ" sz="2000" b="1" dirty="0" smtClean="0"/>
              <a:t>emoce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5634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-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4922" y="1825624"/>
            <a:ext cx="6282277" cy="5032375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Lazarus</a:t>
            </a:r>
            <a:r>
              <a:rPr lang="cs-CZ" sz="2000" dirty="0" smtClean="0"/>
              <a:t> popsal 8 </a:t>
            </a:r>
            <a:r>
              <a:rPr lang="cs-CZ" sz="2000" dirty="0" err="1" smtClean="0"/>
              <a:t>copingových</a:t>
            </a:r>
            <a:r>
              <a:rPr lang="cs-CZ" sz="2000" dirty="0" smtClean="0"/>
              <a:t> strategií</a:t>
            </a:r>
          </a:p>
          <a:p>
            <a:r>
              <a:rPr lang="cs-CZ" sz="2000" dirty="0" smtClean="0"/>
              <a:t>O </a:t>
            </a:r>
            <a:r>
              <a:rPr lang="cs-CZ" sz="2000" dirty="0" err="1" smtClean="0"/>
              <a:t>copingu</a:t>
            </a:r>
            <a:r>
              <a:rPr lang="cs-CZ" sz="2000" dirty="0" smtClean="0"/>
              <a:t> uvažujeme vždy </a:t>
            </a:r>
            <a:r>
              <a:rPr lang="cs-CZ" sz="2000" b="1" dirty="0" smtClean="0"/>
              <a:t>ve vztahu k určité situaci</a:t>
            </a:r>
            <a:r>
              <a:rPr lang="cs-CZ" sz="2000" dirty="0" smtClean="0"/>
              <a:t>, ne samostatně</a:t>
            </a:r>
          </a:p>
          <a:p>
            <a:r>
              <a:rPr lang="cs-CZ" sz="2000" dirty="0" smtClean="0"/>
              <a:t>Při zátěžových situacích </a:t>
            </a:r>
            <a:r>
              <a:rPr lang="cs-CZ" sz="2000" b="1" dirty="0" smtClean="0"/>
              <a:t>nevyužíváme jen jednu strategii</a:t>
            </a:r>
          </a:p>
          <a:p>
            <a:r>
              <a:rPr lang="cs-CZ" sz="2000" dirty="0" smtClean="0"/>
              <a:t>Můžeme využívat i vzájemně rozporuplné strategie současně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Strategie orientované na problém </a:t>
            </a:r>
            <a:r>
              <a:rPr lang="cs-CZ" sz="2000" dirty="0" smtClean="0"/>
              <a:t>spíše použijeme v případě, kdy věříme, že je možné situaci vyřešit</a:t>
            </a:r>
          </a:p>
          <a:p>
            <a:r>
              <a:rPr lang="cs-CZ" sz="2000" dirty="0" smtClean="0">
                <a:solidFill>
                  <a:srgbClr val="00B050"/>
                </a:solidFill>
              </a:rPr>
              <a:t>Strategie orientované na emoce </a:t>
            </a:r>
            <a:r>
              <a:rPr lang="cs-CZ" sz="2000" dirty="0" smtClean="0"/>
              <a:t>použijeme spíš tam, kde problém nevyřešíme</a:t>
            </a:r>
          </a:p>
          <a:p>
            <a:pPr lvl="1"/>
            <a:r>
              <a:rPr lang="cs-CZ" sz="2000" dirty="0" smtClean="0"/>
              <a:t>Např. zemřela nám blízká osoba – taková situace pravděpodobně nemá „konstruktivní řešení“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Konkrétní příklady </a:t>
            </a:r>
            <a:r>
              <a:rPr lang="cs-CZ" sz="2000" dirty="0" smtClean="0"/>
              <a:t>strategií </a:t>
            </a:r>
            <a:r>
              <a:rPr lang="cs-CZ" sz="2000" dirty="0"/>
              <a:t>na následujících 2 </a:t>
            </a:r>
            <a:r>
              <a:rPr lang="cs-CZ" sz="2000" dirty="0" err="1"/>
              <a:t>slidech</a:t>
            </a:r>
            <a:endParaRPr lang="cs-CZ" sz="2000" dirty="0"/>
          </a:p>
          <a:p>
            <a:pPr lvl="1"/>
            <a:endParaRPr lang="cs-CZ" sz="2000" dirty="0" smtClean="0"/>
          </a:p>
          <a:p>
            <a:pPr marL="800100" lvl="1" indent="-342900">
              <a:buFont typeface="+mj-lt"/>
              <a:buAutoNum type="arabicParenR"/>
            </a:pP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7131423" y="675025"/>
            <a:ext cx="429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00686" y="5155715"/>
            <a:ext cx="2631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Strategie orientované na emoce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091462" y="5186063"/>
            <a:ext cx="2513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70C0"/>
                </a:solidFill>
              </a:rPr>
              <a:t>Strategie orientované na problém</a:t>
            </a:r>
            <a:endParaRPr lang="cs-CZ" sz="2000" dirty="0">
              <a:solidFill>
                <a:srgbClr val="0070C0"/>
              </a:solidFill>
            </a:endParaRPr>
          </a:p>
        </p:txBody>
      </p:sp>
      <p:grpSp>
        <p:nvGrpSpPr>
          <p:cNvPr id="41" name="Skupina 40"/>
          <p:cNvGrpSpPr/>
          <p:nvPr/>
        </p:nvGrpSpPr>
        <p:grpSpPr>
          <a:xfrm>
            <a:off x="3982509" y="2482733"/>
            <a:ext cx="913473" cy="2518666"/>
            <a:chOff x="3651685" y="2893742"/>
            <a:chExt cx="913473" cy="2518666"/>
          </a:xfrm>
        </p:grpSpPr>
        <p:cxnSp>
          <p:nvCxnSpPr>
            <p:cNvPr id="14" name="Přímá spojnice se šipkou 13"/>
            <p:cNvCxnSpPr/>
            <p:nvPr/>
          </p:nvCxnSpPr>
          <p:spPr>
            <a:xfrm flipH="1">
              <a:off x="3785855" y="3777060"/>
              <a:ext cx="779303" cy="265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 flipH="1">
              <a:off x="3651685" y="2893742"/>
              <a:ext cx="8842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H="1">
              <a:off x="4202765" y="4660379"/>
              <a:ext cx="3412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 flipV="1">
              <a:off x="4535888" y="2893742"/>
              <a:ext cx="8147" cy="25186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Skupina 41"/>
          <p:cNvGrpSpPr/>
          <p:nvPr/>
        </p:nvGrpSpPr>
        <p:grpSpPr>
          <a:xfrm>
            <a:off x="806012" y="2708876"/>
            <a:ext cx="357751" cy="2292523"/>
            <a:chOff x="480449" y="3086154"/>
            <a:chExt cx="357751" cy="2292523"/>
          </a:xfrm>
        </p:grpSpPr>
        <p:cxnSp>
          <p:nvCxnSpPr>
            <p:cNvPr id="43" name="Přímá spojnice se šipkou 42"/>
            <p:cNvCxnSpPr/>
            <p:nvPr/>
          </p:nvCxnSpPr>
          <p:spPr>
            <a:xfrm flipV="1">
              <a:off x="480449" y="3126331"/>
              <a:ext cx="2429" cy="225234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/>
            <p:cNvCxnSpPr/>
            <p:nvPr/>
          </p:nvCxnSpPr>
          <p:spPr>
            <a:xfrm>
              <a:off x="481664" y="3086154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/>
            <p:cNvCxnSpPr/>
            <p:nvPr/>
          </p:nvCxnSpPr>
          <p:spPr>
            <a:xfrm>
              <a:off x="481664" y="3432938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/>
            <p:nvPr/>
          </p:nvCxnSpPr>
          <p:spPr>
            <a:xfrm>
              <a:off x="492225" y="4001294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se šipkou 46"/>
            <p:cNvCxnSpPr/>
            <p:nvPr/>
          </p:nvCxnSpPr>
          <p:spPr>
            <a:xfrm>
              <a:off x="481664" y="4343807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se šipkou 47"/>
            <p:cNvCxnSpPr/>
            <p:nvPr/>
          </p:nvCxnSpPr>
          <p:spPr>
            <a:xfrm>
              <a:off x="502787" y="4924228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/>
            <p:nvPr/>
          </p:nvCxnSpPr>
          <p:spPr>
            <a:xfrm>
              <a:off x="480449" y="3718020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bdélník 49"/>
          <p:cNvSpPr/>
          <p:nvPr/>
        </p:nvSpPr>
        <p:spPr>
          <a:xfrm>
            <a:off x="1196678" y="2234972"/>
            <a:ext cx="34370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70C0"/>
                </a:solidFill>
              </a:rPr>
              <a:t>Konfrontační coping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Distancování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Sebekontrola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chemeClr val="accent2"/>
                </a:solidFill>
              </a:rPr>
              <a:t>Hledání sociální opory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Přijetí zodpovědnosti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Únik-vyhnutí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70C0"/>
                </a:solidFill>
              </a:rPr>
              <a:t>Plánovité řešení problémů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Pozitivní přehodnocení</a:t>
            </a:r>
          </a:p>
        </p:txBody>
      </p:sp>
    </p:spTree>
    <p:extLst>
      <p:ext uri="{BB962C8B-B14F-4D97-AF65-F5344CB8AC3E}">
        <p14:creationId xmlns:p14="http://schemas.microsoft.com/office/powerpoint/2010/main" val="1363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600" t="43246" r="50088" b="29550"/>
          <a:stretch/>
        </p:blipFill>
        <p:spPr>
          <a:xfrm>
            <a:off x="417914" y="308397"/>
            <a:ext cx="5418667" cy="30344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0972" t="51606" r="60278" b="22949"/>
          <a:stretch/>
        </p:blipFill>
        <p:spPr>
          <a:xfrm>
            <a:off x="598423" y="3514707"/>
            <a:ext cx="5888650" cy="29301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13194" t="35055" r="43194" b="11833"/>
          <a:stretch/>
        </p:blipFill>
        <p:spPr>
          <a:xfrm>
            <a:off x="6276510" y="365125"/>
            <a:ext cx="5497576" cy="37642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12586" t="35326" r="45747" b="38982"/>
          <a:stretch/>
        </p:blipFill>
        <p:spPr>
          <a:xfrm>
            <a:off x="6487073" y="4390645"/>
            <a:ext cx="5539157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945" t="47900" r="46666" b="31597"/>
          <a:stretch/>
        </p:blipFill>
        <p:spPr>
          <a:xfrm>
            <a:off x="601134" y="701746"/>
            <a:ext cx="5232400" cy="16575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7222" t="36289" r="45139" b="21715"/>
          <a:stretch/>
        </p:blipFill>
        <p:spPr>
          <a:xfrm>
            <a:off x="579966" y="2695958"/>
            <a:ext cx="5689600" cy="35691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15139" t="36044" r="47500" b="21961"/>
          <a:stretch/>
        </p:blipFill>
        <p:spPr>
          <a:xfrm>
            <a:off x="6096000" y="639093"/>
            <a:ext cx="5444067" cy="34404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15140" t="35795" r="48331" b="33819"/>
          <a:stretch/>
        </p:blipFill>
        <p:spPr>
          <a:xfrm>
            <a:off x="6231464" y="4176839"/>
            <a:ext cx="5122336" cy="23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-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Zvládání </a:t>
            </a:r>
            <a:r>
              <a:rPr lang="cs-CZ" sz="2000" dirty="0"/>
              <a:t>stresu: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/>
              <a:t>Není jednorázová záležitost, ale </a:t>
            </a:r>
            <a:r>
              <a:rPr lang="cs-CZ" sz="2000" b="1" dirty="0"/>
              <a:t>dynamický proces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b="1" dirty="0" smtClean="0"/>
              <a:t>Není automatické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Vyjadřuje vědomou </a:t>
            </a:r>
            <a:r>
              <a:rPr lang="cs-CZ" sz="2000" b="1" dirty="0" smtClean="0"/>
              <a:t>snahu a úsilí </a:t>
            </a:r>
            <a:r>
              <a:rPr lang="cs-CZ" sz="2000" dirty="0" smtClean="0"/>
              <a:t>dané osoby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Je </a:t>
            </a:r>
            <a:r>
              <a:rPr lang="cs-CZ" sz="2000" dirty="0"/>
              <a:t>snahou řídit dění, vypořádat se se stresem – tzv. </a:t>
            </a:r>
            <a:r>
              <a:rPr lang="cs-CZ" sz="2000" b="1" dirty="0"/>
              <a:t>stress </a:t>
            </a:r>
            <a:r>
              <a:rPr lang="cs-CZ" sz="2000" b="1" dirty="0" smtClean="0"/>
              <a:t>management</a:t>
            </a:r>
            <a:endParaRPr lang="cs-CZ" sz="2000" b="1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Zvládnutím situace „přehodnocujeme“ na základě nových informací, nového pohledu, zkušenosti</a:t>
            </a:r>
            <a:endParaRPr lang="cs-CZ" sz="2000" dirty="0"/>
          </a:p>
        </p:txBody>
      </p:sp>
      <p:sp>
        <p:nvSpPr>
          <p:cNvPr id="4" name="Zaoblený obdélník 3"/>
          <p:cNvSpPr/>
          <p:nvPr/>
        </p:nvSpPr>
        <p:spPr>
          <a:xfrm>
            <a:off x="1009964" y="4271090"/>
            <a:ext cx="10172071" cy="2288875"/>
          </a:xfrm>
          <a:prstGeom prst="roundRect">
            <a:avLst>
              <a:gd name="adj" fmla="val 582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 smtClean="0">
                <a:effectLst/>
                <a:ea typeface="Calibri" panose="020F0502020204030204" pitchFamily="34" charset="0"/>
              </a:rPr>
              <a:t>K zamyšlení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V </a:t>
            </a:r>
            <a:r>
              <a:rPr lang="cs-CZ" sz="2000" dirty="0">
                <a:ea typeface="Calibri" panose="020F0502020204030204" pitchFamily="34" charset="0"/>
              </a:rPr>
              <a:t>jakých situacích využíváte Vy osobně různé z uvedených </a:t>
            </a:r>
            <a:r>
              <a:rPr lang="cs-CZ" sz="2000" dirty="0" err="1">
                <a:ea typeface="Calibri" panose="020F0502020204030204" pitchFamily="34" charset="0"/>
              </a:rPr>
              <a:t>copingových</a:t>
            </a:r>
            <a:r>
              <a:rPr lang="cs-CZ" sz="2000" dirty="0">
                <a:ea typeface="Calibri" panose="020F0502020204030204" pitchFamily="34" charset="0"/>
              </a:rPr>
              <a:t> strategií</a:t>
            </a:r>
            <a:r>
              <a:rPr lang="cs-CZ" sz="2000" dirty="0" smtClean="0">
                <a:ea typeface="Calibri" panose="020F0502020204030204" pitchFamily="34" charset="0"/>
              </a:rPr>
              <a:t>? Jaké konkrétní strategie využíváte, do jaké skupiny byste je zařadili?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>
                <a:ea typeface="Calibri" panose="020F0502020204030204" pitchFamily="34" charset="0"/>
              </a:rPr>
              <a:t>Zamyslete se nad využitím znalostí </a:t>
            </a:r>
            <a:r>
              <a:rPr lang="cs-CZ" sz="2000" dirty="0" err="1">
                <a:ea typeface="Calibri" panose="020F0502020204030204" pitchFamily="34" charset="0"/>
              </a:rPr>
              <a:t>copingových</a:t>
            </a:r>
            <a:r>
              <a:rPr lang="cs-CZ" sz="2000" dirty="0">
                <a:ea typeface="Calibri" panose="020F0502020204030204" pitchFamily="34" charset="0"/>
              </a:rPr>
              <a:t> strategií u svých klientů ve své současné či budoucí praxi. Jak se dají tyto poznatky aplikovat? Zkuste vymyslet více příkladů, buďte konkrétní</a:t>
            </a:r>
            <a:r>
              <a:rPr lang="cs-CZ" sz="2000" dirty="0" smtClean="0">
                <a:ea typeface="Calibri" panose="020F0502020204030204" pitchFamily="34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Co je tzv. </a:t>
            </a:r>
            <a:r>
              <a:rPr lang="cs-CZ" sz="2000" dirty="0" err="1" smtClean="0">
                <a:ea typeface="Calibri" panose="020F0502020204030204" pitchFamily="34" charset="0"/>
              </a:rPr>
              <a:t>vigilační</a:t>
            </a:r>
            <a:r>
              <a:rPr lang="cs-CZ" sz="2000" dirty="0" smtClean="0">
                <a:ea typeface="Calibri" panose="020F0502020204030204" pitchFamily="34" charset="0"/>
              </a:rPr>
              <a:t> coping a jaké je jeho možné využití (kdy byste ho v praxi použili, jak)?</a:t>
            </a:r>
            <a:endParaRPr lang="cs-CZ" sz="2000" dirty="0">
              <a:ea typeface="Calibri" panose="020F0502020204030204" pitchFamily="34" charset="0"/>
            </a:endParaRPr>
          </a:p>
        </p:txBody>
      </p:sp>
      <p:pic>
        <p:nvPicPr>
          <p:cNvPr id="7" name="Picture 4" descr="Richard Lazarus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4"/>
          <a:stretch/>
        </p:blipFill>
        <p:spPr bwMode="auto">
          <a:xfrm>
            <a:off x="8103860" y="-42657"/>
            <a:ext cx="4088140" cy="228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8698" flipV="1">
            <a:off x="9513099" y="2329558"/>
            <a:ext cx="1269661" cy="12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– vyhýbání se vs. konfrontace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Coping není automatický a vyžaduje úsilí, což znamená, že musí existovat i další možnosti (ne)zvládání stresu</a:t>
            </a:r>
          </a:p>
          <a:p>
            <a:r>
              <a:rPr lang="cs-CZ" sz="2000" dirty="0" err="1"/>
              <a:t>Holahan</a:t>
            </a:r>
            <a:r>
              <a:rPr lang="cs-CZ" sz="2000" dirty="0"/>
              <a:t> a </a:t>
            </a:r>
            <a:r>
              <a:rPr lang="cs-CZ" sz="2000" dirty="0" err="1" smtClean="0"/>
              <a:t>Moos</a:t>
            </a:r>
            <a:r>
              <a:rPr lang="cs-CZ" sz="2000" dirty="0" smtClean="0"/>
              <a:t> popsali tzv.: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Vyhýbání </a:t>
            </a:r>
            <a:r>
              <a:rPr lang="cs-CZ" sz="2000" b="1" dirty="0"/>
              <a:t>se stresu </a:t>
            </a:r>
            <a:r>
              <a:rPr lang="cs-CZ" sz="2000" dirty="0" smtClean="0"/>
              <a:t>(</a:t>
            </a:r>
            <a:r>
              <a:rPr lang="cs-CZ" sz="2000" dirty="0" err="1" smtClean="0"/>
              <a:t>avoidant</a:t>
            </a:r>
            <a:r>
              <a:rPr lang="cs-CZ" sz="2000" dirty="0" smtClean="0"/>
              <a:t> style)</a:t>
            </a:r>
          </a:p>
          <a:p>
            <a:pPr lvl="1"/>
            <a:r>
              <a:rPr lang="cs-CZ" sz="2000" dirty="0" smtClean="0"/>
              <a:t>Minimalizace kontaktu se stresem, únik</a:t>
            </a:r>
          </a:p>
          <a:p>
            <a:pPr lvl="1"/>
            <a:r>
              <a:rPr lang="cs-CZ" sz="2000" dirty="0" smtClean="0"/>
              <a:t>Častější </a:t>
            </a:r>
            <a:r>
              <a:rPr lang="cs-CZ" sz="2000" dirty="0"/>
              <a:t>u lidí, kteří nemají „zdroje“ na boj se stresem – finance, špatné zdraví, starší lidé</a:t>
            </a:r>
          </a:p>
          <a:p>
            <a:pPr lvl="1"/>
            <a:r>
              <a:rPr lang="cs-CZ" sz="2000" dirty="0" smtClean="0"/>
              <a:t>Vhodnější </a:t>
            </a:r>
            <a:r>
              <a:rPr lang="cs-CZ" sz="2000" dirty="0"/>
              <a:t>tam, kde se dá očekávat, že stres nebude tak velký a nebude trvat </a:t>
            </a:r>
            <a:r>
              <a:rPr lang="cs-CZ" sz="2000" dirty="0" smtClean="0"/>
              <a:t>dlouho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/>
              <a:t>Stavění se na odpor stresu </a:t>
            </a:r>
            <a:r>
              <a:rPr lang="cs-CZ" sz="2000" dirty="0"/>
              <a:t>(</a:t>
            </a:r>
            <a:r>
              <a:rPr lang="cs-CZ" sz="2000" dirty="0" err="1"/>
              <a:t>confrontative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vigilant</a:t>
            </a:r>
            <a:r>
              <a:rPr lang="cs-CZ" sz="2000" dirty="0"/>
              <a:t> style)</a:t>
            </a:r>
          </a:p>
          <a:p>
            <a:pPr lvl="1"/>
            <a:r>
              <a:rPr lang="cs-CZ" sz="2000" dirty="0"/>
              <a:t>Aktivní postavení se stresu</a:t>
            </a:r>
          </a:p>
          <a:p>
            <a:pPr lvl="1"/>
            <a:r>
              <a:rPr lang="cs-CZ" sz="2000" dirty="0" smtClean="0"/>
              <a:t>Vhodnější, nastane-li dlouhotrvající </a:t>
            </a:r>
            <a:r>
              <a:rPr lang="cs-CZ" sz="2000" dirty="0"/>
              <a:t>stresová situace, opakující se </a:t>
            </a:r>
            <a:r>
              <a:rPr lang="cs-CZ" sz="2000" dirty="0" smtClean="0"/>
              <a:t>stres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406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– další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b="1" dirty="0" err="1" smtClean="0"/>
              <a:t>Sebez</a:t>
            </a:r>
            <a:r>
              <a:rPr lang="cs-CZ" sz="2000" b="1" dirty="0" err="1" smtClean="0">
                <a:solidFill>
                  <a:srgbClr val="FF0000"/>
                </a:solidFill>
              </a:rPr>
              <a:t>ne</a:t>
            </a:r>
            <a:r>
              <a:rPr lang="cs-CZ" sz="2000" b="1" dirty="0" err="1" smtClean="0"/>
              <a:t>hodnocující</a:t>
            </a:r>
            <a:r>
              <a:rPr lang="cs-CZ" sz="2000" b="1" dirty="0" smtClean="0"/>
              <a:t> </a:t>
            </a:r>
            <a:r>
              <a:rPr lang="cs-CZ" sz="2000" b="1" dirty="0"/>
              <a:t>styl</a:t>
            </a:r>
            <a:endParaRPr lang="cs-CZ" sz="1600" b="1" dirty="0"/>
          </a:p>
          <a:p>
            <a:pPr lvl="1"/>
            <a:r>
              <a:rPr lang="cs-CZ" sz="2000" dirty="0"/>
              <a:t>Tam, kde jedinec očekává, že v těžké situaci neobstojí</a:t>
            </a:r>
          </a:p>
          <a:p>
            <a:pPr lvl="1"/>
            <a:r>
              <a:rPr lang="cs-CZ" sz="2000" dirty="0"/>
              <a:t>Např. student před zkouškou prohlašuje, že jde o nerovný boj, že mu není dobře, je určitým způsobem znevýhodněný apod.</a:t>
            </a:r>
          </a:p>
          <a:p>
            <a:pPr lvl="1"/>
            <a:r>
              <a:rPr lang="cs-CZ" sz="2000" dirty="0"/>
              <a:t>Uvádění negativ (omluvy, výmluvy) = snaha o zabezpečení pro případ prohry, „zachování si tváře“, </a:t>
            </a:r>
            <a:r>
              <a:rPr lang="cs-CZ" sz="2000" dirty="0" smtClean="0"/>
              <a:t>image</a:t>
            </a:r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11266" name="Picture 2" descr="Smoking | A Stress Booster Or Stress Reliever? | Satire Shortfilm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80" y="3940870"/>
            <a:ext cx="4436070" cy="249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élník 3"/>
          <p:cNvSpPr/>
          <p:nvPr/>
        </p:nvSpPr>
        <p:spPr>
          <a:xfrm>
            <a:off x="997974" y="4065131"/>
            <a:ext cx="5919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Zvládání stresu není vždy efektivní, v takovém případě se </a:t>
            </a:r>
            <a:r>
              <a:rPr lang="cs-CZ" sz="2000" dirty="0" smtClean="0"/>
              <a:t>může </a:t>
            </a:r>
            <a:r>
              <a:rPr lang="cs-CZ" sz="2000" dirty="0"/>
              <a:t>objevovat více typů reakcí: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Psychologické symptomy </a:t>
            </a:r>
            <a:r>
              <a:rPr lang="cs-CZ" sz="2000" dirty="0"/>
              <a:t>(vyhasnutí, deprese)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Somatické symptomy</a:t>
            </a:r>
            <a:r>
              <a:rPr lang="cs-CZ" sz="2000" dirty="0"/>
              <a:t> (bolesti hlavy, břicha → celé téma psychosomatika)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Behaviorální poruchy </a:t>
            </a:r>
            <a:r>
              <a:rPr lang="cs-CZ" sz="2000" dirty="0"/>
              <a:t>(změny chování - kouření, alkoholismus, změny výkonnosti)</a:t>
            </a:r>
          </a:p>
        </p:txBody>
      </p:sp>
    </p:spTree>
    <p:extLst>
      <p:ext uri="{BB962C8B-B14F-4D97-AF65-F5344CB8AC3E}">
        <p14:creationId xmlns:p14="http://schemas.microsoft.com/office/powerpoint/2010/main" val="34772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Co nás stojí proces zvládání stresu? Jde o tzv. </a:t>
            </a:r>
            <a:r>
              <a:rPr lang="cs-CZ" sz="2000" dirty="0" err="1"/>
              <a:t>costs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coping</a:t>
            </a:r>
          </a:p>
          <a:p>
            <a:r>
              <a:rPr lang="cs-CZ" sz="2000" dirty="0" smtClean="0"/>
              <a:t>Můžeme měřit, co se změnilo (třeba i nevratně) v důsledku přestálého stresu </a:t>
            </a:r>
          </a:p>
          <a:p>
            <a:pPr lvl="1"/>
            <a:r>
              <a:rPr lang="cs-CZ" sz="2000" dirty="0"/>
              <a:t>N</a:t>
            </a:r>
            <a:r>
              <a:rPr lang="cs-CZ" sz="2000" dirty="0" smtClean="0"/>
              <a:t>apř. </a:t>
            </a:r>
            <a:r>
              <a:rPr lang="cs-CZ" sz="2000" dirty="0"/>
              <a:t>změny imunitního </a:t>
            </a:r>
            <a:r>
              <a:rPr lang="cs-CZ" sz="2000" dirty="0" smtClean="0"/>
              <a:t>systému</a:t>
            </a:r>
          </a:p>
          <a:p>
            <a:r>
              <a:rPr lang="cs-CZ" sz="2000" dirty="0" smtClean="0"/>
              <a:t>I u jednorázové stresové události mohou být následky  obrovské</a:t>
            </a:r>
          </a:p>
          <a:p>
            <a:pPr lvl="2"/>
            <a:r>
              <a:rPr lang="cs-CZ" sz="1600" dirty="0" smtClean="0"/>
              <a:t>Např. posttraumatická stresová porucha</a:t>
            </a:r>
            <a:endParaRPr lang="cs-CZ" sz="1600" dirty="0"/>
          </a:p>
          <a:p>
            <a:endParaRPr lang="cs-CZ" sz="2000" dirty="0"/>
          </a:p>
        </p:txBody>
      </p:sp>
      <p:pic>
        <p:nvPicPr>
          <p:cNvPr id="21506" name="Picture 2" descr="7 Ways To Save Money For Health Insurance - LJ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" y="5117690"/>
            <a:ext cx="3480620" cy="17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825625"/>
            <a:ext cx="10515600" cy="1962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Stres a stresové situace</a:t>
            </a:r>
          </a:p>
          <a:p>
            <a:r>
              <a:rPr lang="cs-CZ" sz="2400" dirty="0" smtClean="0"/>
              <a:t>Výzkumy stresu</a:t>
            </a:r>
          </a:p>
          <a:p>
            <a:r>
              <a:rPr lang="cs-CZ" sz="2400" dirty="0" smtClean="0"/>
              <a:t>Všeobecný adaptační syndrom</a:t>
            </a:r>
          </a:p>
          <a:p>
            <a:r>
              <a:rPr lang="cs-CZ" sz="2400" dirty="0" smtClean="0"/>
              <a:t>Zvládání stresu</a:t>
            </a:r>
          </a:p>
          <a:p>
            <a:r>
              <a:rPr lang="cs-CZ" sz="2400" dirty="0" smtClean="0"/>
              <a:t>Dopady akutního a chronického stresu</a:t>
            </a:r>
          </a:p>
        </p:txBody>
      </p:sp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akutního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0143"/>
          </a:xfrm>
        </p:spPr>
        <p:txBody>
          <a:bodyPr>
            <a:noAutofit/>
          </a:bodyPr>
          <a:lstStyle/>
          <a:p>
            <a:r>
              <a:rPr lang="cs-CZ" sz="1800" dirty="0"/>
              <a:t>Odpověď organismu na náhlý, krátkodobý </a:t>
            </a:r>
            <a:r>
              <a:rPr lang="cs-CZ" sz="1800" dirty="0" smtClean="0"/>
              <a:t>stres může mít </a:t>
            </a:r>
            <a:r>
              <a:rPr lang="cs-CZ" sz="1800" b="1" dirty="0" smtClean="0"/>
              <a:t>pozitivní i negativní dopad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Dle </a:t>
            </a:r>
            <a:r>
              <a:rPr lang="cs-CZ" sz="1800" dirty="0"/>
              <a:t>některých studií </a:t>
            </a:r>
            <a:r>
              <a:rPr lang="cs-CZ" sz="1800" dirty="0" smtClean="0"/>
              <a:t>může akutní stres posilovat organismus a </a:t>
            </a:r>
            <a:r>
              <a:rPr lang="cs-CZ" sz="1800" dirty="0"/>
              <a:t>vést k vzestupu tolerance ke stresu</a:t>
            </a:r>
          </a:p>
          <a:p>
            <a:r>
              <a:rPr lang="cs-CZ" sz="1800" dirty="0"/>
              <a:t>Příležitost k sebepoznání, sebereflexi, k osvojení nových způsobů reakce na stres a nových vzorců </a:t>
            </a:r>
            <a:r>
              <a:rPr lang="cs-CZ" sz="1800" dirty="0" smtClean="0"/>
              <a:t>chování</a:t>
            </a:r>
            <a:endParaRPr lang="cs-CZ" sz="1800" dirty="0"/>
          </a:p>
          <a:p>
            <a:r>
              <a:rPr lang="cs-CZ" sz="1800" b="1" dirty="0" smtClean="0"/>
              <a:t>Př. 1: </a:t>
            </a:r>
            <a:r>
              <a:rPr lang="cs-CZ" sz="1800" dirty="0" smtClean="0"/>
              <a:t>mluvení </a:t>
            </a:r>
            <a:r>
              <a:rPr lang="cs-CZ" sz="1800" dirty="0"/>
              <a:t>na </a:t>
            </a:r>
            <a:r>
              <a:rPr lang="cs-CZ" sz="1800" dirty="0" smtClean="0"/>
              <a:t>veřejnosti</a:t>
            </a:r>
          </a:p>
          <a:p>
            <a:pPr lvl="1"/>
            <a:r>
              <a:rPr lang="cs-CZ" sz="1800" dirty="0"/>
              <a:t>Vyvolává rychlou imunitní </a:t>
            </a:r>
            <a:r>
              <a:rPr lang="cs-CZ" sz="1800" dirty="0" smtClean="0"/>
              <a:t>odpověď podobnou tomu, když </a:t>
            </a:r>
            <a:r>
              <a:rPr lang="cs-CZ" sz="1800" dirty="0"/>
              <a:t>naše tělo bojuje s nenadálou infekcí nebo hojí </a:t>
            </a:r>
            <a:r>
              <a:rPr lang="cs-CZ" sz="1800" dirty="0" smtClean="0"/>
              <a:t>rány</a:t>
            </a:r>
          </a:p>
          <a:p>
            <a:pPr lvl="1"/>
            <a:r>
              <a:rPr lang="cs-CZ" sz="1800" dirty="0"/>
              <a:t>Z</a:t>
            </a:r>
            <a:r>
              <a:rPr lang="cs-CZ" sz="1800" dirty="0" smtClean="0"/>
              <a:t>množení tzv. natural </a:t>
            </a:r>
            <a:r>
              <a:rPr lang="cs-CZ" sz="1800" dirty="0" err="1" smtClean="0"/>
              <a:t>killer</a:t>
            </a:r>
            <a:r>
              <a:rPr lang="cs-CZ" sz="1800" dirty="0"/>
              <a:t> </a:t>
            </a:r>
            <a:r>
              <a:rPr lang="cs-CZ" sz="1800" dirty="0" err="1" smtClean="0"/>
              <a:t>cells</a:t>
            </a:r>
            <a:r>
              <a:rPr lang="cs-CZ" sz="1800" dirty="0" smtClean="0"/>
              <a:t> zodpovědných za boj s infekcí</a:t>
            </a:r>
          </a:p>
          <a:p>
            <a:pPr lvl="1"/>
            <a:r>
              <a:rPr lang="cs-CZ" sz="1800" dirty="0" smtClean="0"/>
              <a:t>Funguje, jako by krátkodobé </a:t>
            </a:r>
            <a:r>
              <a:rPr lang="cs-CZ" sz="1800" dirty="0"/>
              <a:t>působení stresorů bylo pro naše tělo </a:t>
            </a:r>
            <a:r>
              <a:rPr lang="cs-CZ" sz="1800" dirty="0" smtClean="0"/>
              <a:t>očkováním</a:t>
            </a:r>
          </a:p>
          <a:p>
            <a:pPr lvl="1"/>
            <a:endParaRPr lang="cs-CZ" sz="1800" dirty="0"/>
          </a:p>
          <a:p>
            <a:pPr marL="228600" lvl="1">
              <a:spcBef>
                <a:spcPts val="1000"/>
              </a:spcBef>
            </a:pPr>
            <a:r>
              <a:rPr lang="cs-CZ" sz="1800" dirty="0"/>
              <a:t>I akutní stres </a:t>
            </a:r>
            <a:r>
              <a:rPr lang="cs-CZ" sz="1800" dirty="0" smtClean="0"/>
              <a:t>(který nemusí být nutně extrémní jako např. u </a:t>
            </a:r>
            <a:r>
              <a:rPr lang="cs-CZ" sz="1800" dirty="0" err="1" smtClean="0"/>
              <a:t>posttraumatu</a:t>
            </a:r>
            <a:r>
              <a:rPr lang="cs-CZ" sz="1800" dirty="0" smtClean="0"/>
              <a:t>) ale </a:t>
            </a:r>
            <a:r>
              <a:rPr lang="cs-CZ" sz="1800" dirty="0"/>
              <a:t>může být </a:t>
            </a:r>
            <a:r>
              <a:rPr lang="cs-CZ" sz="1800" dirty="0" smtClean="0"/>
              <a:t>nebezpečný</a:t>
            </a:r>
          </a:p>
          <a:p>
            <a:pPr marL="228600" lvl="1">
              <a:spcBef>
                <a:spcPts val="1000"/>
              </a:spcBef>
            </a:pPr>
            <a:r>
              <a:rPr lang="cs-CZ" sz="1800" b="1" dirty="0" smtClean="0"/>
              <a:t>Př</a:t>
            </a:r>
            <a:r>
              <a:rPr lang="cs-CZ" sz="1800" b="1" dirty="0"/>
              <a:t>. </a:t>
            </a:r>
            <a:r>
              <a:rPr lang="cs-CZ" sz="1800" b="1" dirty="0" smtClean="0"/>
              <a:t>2: </a:t>
            </a:r>
            <a:r>
              <a:rPr lang="cs-CZ" sz="1800" dirty="0" smtClean="0"/>
              <a:t>náročná vysokoškolská zkouška</a:t>
            </a:r>
            <a:endParaRPr lang="cs-CZ" sz="1800" dirty="0"/>
          </a:p>
          <a:p>
            <a:pPr lvl="1"/>
            <a:r>
              <a:rPr lang="cs-CZ" sz="1800" dirty="0" smtClean="0"/>
              <a:t>Potlačení buněk </a:t>
            </a:r>
            <a:r>
              <a:rPr lang="cs-CZ" sz="1800" dirty="0"/>
              <a:t>Th1, </a:t>
            </a:r>
            <a:r>
              <a:rPr lang="cs-CZ" sz="1800" dirty="0" smtClean="0"/>
              <a:t>což může zvýšit koncentraci </a:t>
            </a:r>
            <a:r>
              <a:rPr lang="cs-CZ" sz="1800" dirty="0"/>
              <a:t>buněk Th2, které mohou zhoršit </a:t>
            </a:r>
            <a:r>
              <a:rPr lang="cs-CZ" sz="1800" dirty="0" smtClean="0"/>
              <a:t>alergie</a:t>
            </a:r>
          </a:p>
          <a:p>
            <a:pPr lvl="1"/>
            <a:r>
              <a:rPr lang="cs-CZ" sz="1800" dirty="0" smtClean="0"/>
              <a:t>Jedná se o jiný druh stresu, je zde „nejistota úspěchu“</a:t>
            </a:r>
          </a:p>
        </p:txBody>
      </p:sp>
    </p:spTree>
    <p:extLst>
      <p:ext uri="{BB962C8B-B14F-4D97-AF65-F5344CB8AC3E}">
        <p14:creationId xmlns:p14="http://schemas.microsoft.com/office/powerpoint/2010/main" val="3116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chronického stresu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806806" y="1386236"/>
            <a:ext cx="5280221" cy="2935041"/>
          </a:xfrm>
          <a:prstGeom prst="roundRect">
            <a:avLst>
              <a:gd name="adj" fmla="val 653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Pozorovatelné příznaky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Pozorovatelný (nevhodný) pláč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1"/>
                </a:solidFill>
              </a:rPr>
              <a:t>Iritovanost</a:t>
            </a:r>
            <a:r>
              <a:rPr lang="cs-CZ" dirty="0" smtClean="0">
                <a:solidFill>
                  <a:schemeClr val="tx1"/>
                </a:solidFill>
              </a:rPr>
              <a:t>, podrážděnost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Vztek, panovačnost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Slabost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Izolovanost, málomluvnost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Cynismus a apatie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Konzumace alkoholu, kouření, jedení – až kompulzivně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311151" y="3613355"/>
            <a:ext cx="5266770" cy="2812214"/>
          </a:xfrm>
          <a:prstGeom prst="roundRect">
            <a:avLst>
              <a:gd name="adj" fmla="val 9219"/>
            </a:avLst>
          </a:prstGeom>
          <a:solidFill>
            <a:srgbClr val="E5FD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Popisované příznaky</a:t>
            </a:r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hlavy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Únava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Neklidný spánek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Celkový neklid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v zádech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Bolestivé napětí ve svalech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Gastrointestinální potíže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Vyšší krevní tlak a tepová frekvence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311150" y="1386235"/>
            <a:ext cx="5266771" cy="1991145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Vztahové potíže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Kritičnost k sobě i druhým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Snížení sexuálního apetitu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Nevrlost, tendence k izolaci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Partneři stresovaných popisují např. skřípání zubů ze spaní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38200" y="4542979"/>
            <a:ext cx="5280221" cy="1882589"/>
          </a:xfrm>
          <a:prstGeom prst="roundRect">
            <a:avLst>
              <a:gd name="adj" fmla="val 69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Kognitivní </a:t>
            </a:r>
            <a:r>
              <a:rPr lang="cs-CZ" b="1" dirty="0">
                <a:solidFill>
                  <a:schemeClr val="tx1"/>
                </a:solidFill>
              </a:rPr>
              <a:t>potíže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Mlhavé myšlení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Zapomětlivost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Nesoustředěnost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ocity neustálého znepokojení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Ztráta tvořivosti a smyslu pro humor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06806" y="6511147"/>
            <a:ext cx="10515600" cy="34685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Pozn.: </a:t>
            </a:r>
            <a:r>
              <a:rPr lang="cs-CZ" sz="1600" dirty="0"/>
              <a:t>T</a:t>
            </a:r>
            <a:r>
              <a:rPr lang="cs-CZ" sz="1600" dirty="0" smtClean="0"/>
              <a:t>rochu jiné dělení než psychologické, somatické a behaviorální dopady, samozřejmě možné různé pohledy na věc…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240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rozhodne, jak budeme (ne)zvládat stres?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93891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Zjednodušeně jedinec + situace…</a:t>
            </a:r>
          </a:p>
          <a:p>
            <a:r>
              <a:rPr lang="cs-CZ" sz="2000" dirty="0" smtClean="0"/>
              <a:t>… ale reálně má vliv řada proměnných, např.:</a:t>
            </a:r>
          </a:p>
          <a:p>
            <a:pPr lvl="1"/>
            <a:r>
              <a:rPr lang="cs-CZ" sz="2000" dirty="0" smtClean="0"/>
              <a:t>Kulturní a etnické pozadí</a:t>
            </a:r>
          </a:p>
          <a:p>
            <a:pPr lvl="1"/>
            <a:r>
              <a:rPr lang="cs-CZ" sz="2000" dirty="0" smtClean="0"/>
              <a:t>Předchozí zkušenost</a:t>
            </a:r>
          </a:p>
          <a:p>
            <a:pPr lvl="1"/>
            <a:r>
              <a:rPr lang="cs-CZ" sz="2000" b="1" dirty="0" smtClean="0"/>
              <a:t>Osobnost jedince</a:t>
            </a:r>
            <a:r>
              <a:rPr lang="cs-CZ" sz="2000" dirty="0" smtClean="0"/>
              <a:t>, např.:</a:t>
            </a:r>
          </a:p>
          <a:p>
            <a:pPr lvl="2"/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 smtClean="0"/>
          </a:p>
          <a:p>
            <a:pPr lvl="2"/>
            <a:r>
              <a:rPr lang="cs-CZ" dirty="0" smtClean="0"/>
              <a:t>Sebevědomí (</a:t>
            </a:r>
            <a:r>
              <a:rPr lang="cs-CZ" dirty="0" err="1" smtClean="0"/>
              <a:t>self-esteem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856" t="22137" r="39241" b="54841"/>
          <a:stretch/>
        </p:blipFill>
        <p:spPr>
          <a:xfrm>
            <a:off x="5984944" y="1713335"/>
            <a:ext cx="5962217" cy="15780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2447" t="18972" r="38004" b="46694"/>
          <a:stretch/>
        </p:blipFill>
        <p:spPr>
          <a:xfrm>
            <a:off x="6032091" y="3426349"/>
            <a:ext cx="6041036" cy="2353456"/>
          </a:xfrm>
          <a:prstGeom prst="rect">
            <a:avLst/>
          </a:prstGeom>
        </p:spPr>
      </p:pic>
      <p:pic>
        <p:nvPicPr>
          <p:cNvPr id="6" name="Picture 2" descr="šip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0816" flipV="1">
            <a:off x="4568055" y="2182015"/>
            <a:ext cx="1269661" cy="12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096000" y="5779805"/>
            <a:ext cx="5933768" cy="101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Bangladéš: Volba reakce na stres, která v našem kulturním prostředí (pravděpodobně </a:t>
            </a:r>
            <a:r>
              <a:rPr lang="cs-CZ" sz="2000" dirty="0" smtClean="0">
                <a:sym typeface="Wingdings" panose="05000000000000000000" pitchFamily="2" charset="2"/>
              </a:rPr>
              <a:t>)</a:t>
            </a:r>
            <a:r>
              <a:rPr lang="cs-CZ" sz="2000" dirty="0" smtClean="0"/>
              <a:t> neproběhne </a:t>
            </a:r>
            <a:endParaRPr lang="cs-CZ" sz="2000" dirty="0"/>
          </a:p>
        </p:txBody>
      </p:sp>
      <p:sp>
        <p:nvSpPr>
          <p:cNvPr id="8" name="Pravá složená závorka 7"/>
          <p:cNvSpPr/>
          <p:nvPr/>
        </p:nvSpPr>
        <p:spPr>
          <a:xfrm rot="5400000">
            <a:off x="2280312" y="3028667"/>
            <a:ext cx="1962631" cy="3221910"/>
          </a:xfrm>
          <a:prstGeom prst="rightBrace">
            <a:avLst>
              <a:gd name="adj1" fmla="val 17318"/>
              <a:gd name="adj2" fmla="val 513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316500" y="5732653"/>
            <a:ext cx="1890254" cy="55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/>
              <a:t>R</a:t>
            </a:r>
            <a:r>
              <a:rPr lang="cs-CZ" sz="2000" b="1" dirty="0" smtClean="0"/>
              <a:t>esilience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383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Resilience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495368"/>
            <a:ext cx="6418006" cy="3563843"/>
          </a:xfrm>
        </p:spPr>
        <p:txBody>
          <a:bodyPr>
            <a:normAutofit/>
          </a:bodyPr>
          <a:lstStyle/>
          <a:p>
            <a:pPr lvl="1"/>
            <a:r>
              <a:rPr lang="cs-CZ" sz="2000" b="1" dirty="0" err="1" smtClean="0"/>
              <a:t>Locus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control</a:t>
            </a:r>
            <a:r>
              <a:rPr lang="cs-CZ" sz="2000" b="1" dirty="0" smtClean="0"/>
              <a:t> </a:t>
            </a:r>
            <a:r>
              <a:rPr lang="cs-CZ" sz="2000" dirty="0" smtClean="0"/>
              <a:t>(Rotter)</a:t>
            </a:r>
          </a:p>
          <a:p>
            <a:pPr lvl="1"/>
            <a:r>
              <a:rPr lang="cs-CZ" sz="2000" b="1" dirty="0" err="1" smtClean="0"/>
              <a:t>Self-esteem</a:t>
            </a:r>
            <a:r>
              <a:rPr lang="cs-CZ" sz="2000" dirty="0" smtClean="0"/>
              <a:t> (sebevědomí)</a:t>
            </a:r>
          </a:p>
          <a:p>
            <a:pPr lvl="1"/>
            <a:r>
              <a:rPr lang="cs-CZ" sz="2000" b="1" dirty="0" err="1" smtClean="0"/>
              <a:t>Self-efficacy</a:t>
            </a:r>
            <a:r>
              <a:rPr lang="cs-CZ" sz="2000" dirty="0" smtClean="0"/>
              <a:t> (vědomí vlastní účinnosti; Bandura)</a:t>
            </a:r>
          </a:p>
          <a:p>
            <a:pPr lvl="1"/>
            <a:r>
              <a:rPr lang="cs-CZ" sz="2000" b="1" dirty="0" err="1" smtClean="0"/>
              <a:t>Hardiness</a:t>
            </a:r>
            <a:r>
              <a:rPr lang="cs-CZ" sz="2000" b="1" dirty="0" smtClean="0"/>
              <a:t> </a:t>
            </a:r>
            <a:r>
              <a:rPr lang="cs-CZ" sz="2000" dirty="0" smtClean="0"/>
              <a:t>(nezdolnost; </a:t>
            </a:r>
            <a:r>
              <a:rPr lang="cs-CZ" sz="2000" dirty="0" err="1" smtClean="0"/>
              <a:t>Kobasa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b="1" dirty="0" smtClean="0"/>
              <a:t>Explanační styl </a:t>
            </a:r>
            <a:r>
              <a:rPr lang="cs-CZ" sz="2000" dirty="0" smtClean="0"/>
              <a:t>(</a:t>
            </a:r>
            <a:r>
              <a:rPr lang="cs-CZ" sz="2000" dirty="0" err="1" smtClean="0"/>
              <a:t>Carver</a:t>
            </a:r>
            <a:r>
              <a:rPr lang="cs-CZ" sz="2000" dirty="0" smtClean="0"/>
              <a:t> &amp; </a:t>
            </a:r>
            <a:r>
              <a:rPr lang="cs-CZ" sz="2000" dirty="0" err="1" smtClean="0"/>
              <a:t>Scheier</a:t>
            </a:r>
            <a:r>
              <a:rPr lang="cs-CZ" sz="2000" dirty="0" smtClean="0"/>
              <a:t>, </a:t>
            </a:r>
            <a:r>
              <a:rPr lang="cs-CZ" sz="2000" dirty="0" err="1" smtClean="0"/>
              <a:t>Seligman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b="1" dirty="0" err="1" smtClean="0"/>
              <a:t>Flow</a:t>
            </a:r>
            <a:r>
              <a:rPr lang="cs-CZ" sz="2000" dirty="0" smtClean="0"/>
              <a:t> (</a:t>
            </a:r>
            <a:r>
              <a:rPr lang="cs-CZ" sz="2000" dirty="0" err="1" smtClean="0"/>
              <a:t>Csikszenmihalyi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b="1" dirty="0" smtClean="0"/>
              <a:t>Pozitivismus</a:t>
            </a:r>
            <a:r>
              <a:rPr lang="cs-CZ" sz="2000" dirty="0" smtClean="0"/>
              <a:t> (</a:t>
            </a:r>
            <a:r>
              <a:rPr lang="cs-CZ" sz="2000" dirty="0" err="1" smtClean="0"/>
              <a:t>Frederickson</a:t>
            </a:r>
            <a:r>
              <a:rPr lang="cs-CZ" sz="2000" dirty="0" smtClean="0"/>
              <a:t>)</a:t>
            </a:r>
          </a:p>
          <a:p>
            <a:pPr lvl="1"/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lvl="1"/>
            <a:endParaRPr lang="cs-CZ" sz="20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5981427"/>
            <a:ext cx="10515600" cy="2155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Pozn.: naučte se především ty, o kterých jsme víc mluvili, zde hlavně pro přehled, které charakteristiky mají významný vliv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530" name="Picture 2" descr="Resiliency | Resilient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92" y="3052917"/>
            <a:ext cx="4952776" cy="24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38200" y="1825625"/>
            <a:ext cx="10432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Psychická </a:t>
            </a:r>
            <a:r>
              <a:rPr lang="cs-CZ" sz="2000" b="1" dirty="0"/>
              <a:t>odolnost, nezdolnost </a:t>
            </a:r>
            <a:r>
              <a:rPr lang="cs-CZ" sz="2000" dirty="0"/>
              <a:t>(ne nezranitelnost!)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Proces, kterým jedinec dosahuje pozitivní adaptace při vlivu nepříznivých </a:t>
            </a:r>
            <a:r>
              <a:rPr lang="cs-CZ" sz="2000" dirty="0" smtClean="0"/>
              <a:t>událostí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Vychází z řady osobnostních charakteristik </a:t>
            </a:r>
            <a:endParaRPr lang="cs-CZ" sz="2000" dirty="0" smtClean="0"/>
          </a:p>
          <a:p>
            <a:pPr indent="354013"/>
            <a:r>
              <a:rPr lang="cs-CZ" sz="2000" dirty="0" smtClean="0"/>
              <a:t>(</a:t>
            </a:r>
            <a:r>
              <a:rPr lang="cs-CZ" sz="2000" dirty="0"/>
              <a:t>o některých jsme již mluvili), např.: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77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a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2">
              <a:spcBef>
                <a:spcPts val="1000"/>
              </a:spcBef>
            </a:pPr>
            <a:r>
              <a:rPr lang="cs-CZ" b="1" dirty="0"/>
              <a:t>Externí </a:t>
            </a:r>
            <a:r>
              <a:rPr lang="cs-CZ" b="1" dirty="0" err="1"/>
              <a:t>LoC</a:t>
            </a:r>
            <a:endParaRPr lang="cs-CZ" b="1" dirty="0"/>
          </a:p>
          <a:p>
            <a:pPr marL="685800" lvl="4">
              <a:spcBef>
                <a:spcPts val="1000"/>
              </a:spcBef>
            </a:pPr>
            <a:r>
              <a:rPr lang="cs-CZ" sz="2000" dirty="0" smtClean="0"/>
              <a:t>Stresory </a:t>
            </a:r>
            <a:r>
              <a:rPr lang="cs-CZ" sz="2000" dirty="0"/>
              <a:t>mají větší vliv na zdraví </a:t>
            </a:r>
            <a:r>
              <a:rPr lang="cs-CZ" sz="2000" dirty="0" smtClean="0"/>
              <a:t>jedinců s externím </a:t>
            </a:r>
            <a:r>
              <a:rPr lang="cs-CZ" sz="2000" dirty="0" err="1" smtClean="0"/>
              <a:t>LoC</a:t>
            </a:r>
            <a:endParaRPr lang="cs-CZ" sz="2000" dirty="0"/>
          </a:p>
          <a:p>
            <a:pPr marL="685800" lvl="4">
              <a:spcBef>
                <a:spcPts val="1000"/>
              </a:spcBef>
            </a:pPr>
            <a:r>
              <a:rPr lang="cs-CZ" sz="2000" dirty="0" smtClean="0"/>
              <a:t>Takový jedinec se nesnaží </a:t>
            </a:r>
            <a:r>
              <a:rPr lang="cs-CZ" sz="2000" dirty="0"/>
              <a:t>o změnu, protože je přesvědčený, že situaci nemá pod kontrolou a nemůže ji ovlivnit</a:t>
            </a:r>
          </a:p>
          <a:p>
            <a:pPr marL="228600" lvl="2">
              <a:spcBef>
                <a:spcPts val="1000"/>
              </a:spcBef>
            </a:pPr>
            <a:r>
              <a:rPr lang="cs-CZ" b="1" dirty="0"/>
              <a:t>Interní </a:t>
            </a:r>
            <a:r>
              <a:rPr lang="cs-CZ" b="1" dirty="0" err="1"/>
              <a:t>LoC</a:t>
            </a:r>
            <a:r>
              <a:rPr lang="cs-CZ" b="1" dirty="0"/>
              <a:t> </a:t>
            </a:r>
          </a:p>
          <a:p>
            <a:pPr marL="685800" lvl="4">
              <a:spcBef>
                <a:spcPts val="1000"/>
              </a:spcBef>
            </a:pPr>
            <a:r>
              <a:rPr lang="cs-CZ" sz="2000" dirty="0"/>
              <a:t>O</a:t>
            </a:r>
            <a:r>
              <a:rPr lang="cs-CZ" sz="2000" dirty="0" smtClean="0"/>
              <a:t>becně </a:t>
            </a:r>
            <a:r>
              <a:rPr lang="cs-CZ" sz="2000" dirty="0"/>
              <a:t>je výhodnější, protože jedinec chápe sám sebe jako aktivního činitele</a:t>
            </a:r>
          </a:p>
          <a:p>
            <a:pPr marL="685800" lvl="4">
              <a:spcBef>
                <a:spcPts val="1000"/>
              </a:spcBef>
            </a:pPr>
            <a:r>
              <a:rPr lang="cs-CZ" sz="2000" dirty="0"/>
              <a:t>Při chronickém stresu ale lidé s interním </a:t>
            </a:r>
            <a:r>
              <a:rPr lang="cs-CZ" sz="2000" dirty="0" err="1"/>
              <a:t>LoC</a:t>
            </a:r>
            <a:r>
              <a:rPr lang="cs-CZ" sz="2000" dirty="0"/>
              <a:t> trpí mnoha obtížemi, protože cítí </a:t>
            </a:r>
            <a:r>
              <a:rPr lang="cs-CZ" sz="2000" dirty="0" smtClean="0"/>
              <a:t>zodpovědnost a možnost změny situace – ne vždy tomu tak skutečně je, změna z jejich strany vůbec nemusí být možná</a:t>
            </a:r>
          </a:p>
          <a:p>
            <a:pPr marL="457200" lvl="4" indent="0">
              <a:spcBef>
                <a:spcPts val="1000"/>
              </a:spcBef>
              <a:buNone/>
            </a:pP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dirty="0"/>
              <a:t>S </a:t>
            </a:r>
            <a:r>
              <a:rPr lang="cs-CZ" dirty="0" err="1"/>
              <a:t>LoC</a:t>
            </a:r>
            <a:r>
              <a:rPr lang="cs-CZ" dirty="0"/>
              <a:t> souvisí i vysvětlení toho, proč jsou </a:t>
            </a:r>
            <a:r>
              <a:rPr lang="cs-CZ" b="1" dirty="0"/>
              <a:t>optimističtější </a:t>
            </a:r>
            <a:r>
              <a:rPr lang="cs-CZ" dirty="0"/>
              <a:t>lidé šťastnější </a:t>
            </a:r>
            <a:r>
              <a:rPr lang="cs-CZ" dirty="0" smtClean="0"/>
              <a:t>– optimismus je spojen s přesvědčením, že máme věci pod kontrolou, že můžeme svým jednáním něco ovlivnit, ne jen pasivně čekat, co se s námi stane</a:t>
            </a:r>
            <a:endParaRPr lang="cs-CZ" dirty="0"/>
          </a:p>
        </p:txBody>
      </p:sp>
      <p:pic>
        <p:nvPicPr>
          <p:cNvPr id="25602" name="Picture 2" descr="Locus of Control - Personal Development Training from EP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7" b="31561"/>
          <a:stretch/>
        </p:blipFill>
        <p:spPr bwMode="auto">
          <a:xfrm>
            <a:off x="7972220" y="365125"/>
            <a:ext cx="3767496" cy="164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Sebevědomí a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Self-esteem</a:t>
            </a:r>
            <a:r>
              <a:rPr lang="cs-CZ" sz="2000" dirty="0" smtClean="0"/>
              <a:t> (SE, sebevědomí)</a:t>
            </a:r>
          </a:p>
          <a:p>
            <a:r>
              <a:rPr lang="cs-CZ" sz="2000" b="1" dirty="0"/>
              <a:t>N</a:t>
            </a:r>
            <a:r>
              <a:rPr lang="cs-CZ" sz="2000" b="1" dirty="0" smtClean="0"/>
              <a:t>egativním SE </a:t>
            </a:r>
          </a:p>
          <a:p>
            <a:pPr lvl="1"/>
            <a:r>
              <a:rPr lang="cs-CZ" sz="2000" dirty="0" smtClean="0"/>
              <a:t>jedinec nevěří, že je dost dobrý, ostatní považuje za lepší, neustále se obává hodnocení druhých</a:t>
            </a:r>
          </a:p>
          <a:p>
            <a:pPr lvl="1"/>
            <a:r>
              <a:rPr lang="cs-CZ" sz="2000" dirty="0" smtClean="0"/>
              <a:t>Při konfrontaci se stresem mnohem spíš usoudí, že nemá dost zdrojů s ním bojovat</a:t>
            </a:r>
          </a:p>
          <a:p>
            <a:pPr lvl="1"/>
            <a:r>
              <a:rPr lang="cs-CZ" sz="2000" dirty="0" smtClean="0"/>
              <a:t>Objektivně to nemusí být pravda, takový jedinec ale své „zbraně proti stresu“ nepoužívá → časem o ně může přicházet, ztrácí potřebné dovednosti</a:t>
            </a:r>
          </a:p>
          <a:p>
            <a:pPr lvl="1"/>
            <a:r>
              <a:rPr lang="cs-CZ" sz="2000" dirty="0" smtClean="0"/>
              <a:t>Vyšší nemocnost, častější deprese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Pozitivní </a:t>
            </a:r>
            <a:r>
              <a:rPr lang="cs-CZ" sz="2000" b="1" dirty="0" smtClean="0"/>
              <a:t>SE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Spíše než lidé s negativním SE usoudí, že „mají na to se stresem bojovat“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Pozitivní korelace s prožívaným pocitem štěstí, s vyšší délkou života</a:t>
            </a:r>
            <a:endParaRPr lang="cs-CZ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57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Resilience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Je možné zvýšit psychikou odolnost? ANO, </a:t>
            </a:r>
            <a:r>
              <a:rPr lang="cs-CZ" sz="2000" b="1" dirty="0" smtClean="0"/>
              <a:t>resilience se dá posilovat</a:t>
            </a:r>
            <a:r>
              <a:rPr lang="cs-CZ" sz="2000" dirty="0" smtClean="0"/>
              <a:t>, slouží k tomu např.:</a:t>
            </a:r>
          </a:p>
          <a:p>
            <a:pPr lvl="1"/>
            <a:r>
              <a:rPr lang="cs-CZ" sz="2000" b="1" dirty="0" smtClean="0"/>
              <a:t>Sebepoznání</a:t>
            </a:r>
            <a:r>
              <a:rPr lang="cs-CZ" sz="2000" dirty="0" smtClean="0"/>
              <a:t> – znát sám sebe, své reakce, rozumět svým emocím</a:t>
            </a:r>
          </a:p>
          <a:p>
            <a:pPr lvl="1"/>
            <a:r>
              <a:rPr lang="cs-CZ" sz="2000" b="1" dirty="0" smtClean="0"/>
              <a:t>Seberozvoj</a:t>
            </a:r>
            <a:r>
              <a:rPr lang="cs-CZ" sz="2000" dirty="0" smtClean="0"/>
              <a:t> – v oblasti autoregulace myšlení, koncentrace pozornosti, kreativity, zvládání emocí aj.</a:t>
            </a:r>
          </a:p>
          <a:p>
            <a:pPr lvl="1"/>
            <a:r>
              <a:rPr lang="cs-CZ" sz="2000" b="1" dirty="0" smtClean="0"/>
              <a:t>Fyzická aktivita</a:t>
            </a:r>
          </a:p>
          <a:p>
            <a:pPr lvl="1"/>
            <a:r>
              <a:rPr lang="cs-CZ" sz="2000" b="1" dirty="0" smtClean="0"/>
              <a:t>Relaxace, meditace, imaginace </a:t>
            </a:r>
            <a:r>
              <a:rPr lang="cs-CZ" sz="2000" dirty="0" smtClean="0"/>
              <a:t>(vizte samostatné téma)</a:t>
            </a:r>
          </a:p>
          <a:p>
            <a:pPr lvl="1"/>
            <a:r>
              <a:rPr lang="cs-CZ" sz="2000" dirty="0" smtClean="0"/>
              <a:t>Efektivní </a:t>
            </a:r>
            <a:r>
              <a:rPr lang="cs-CZ" sz="2000" b="1" dirty="0" smtClean="0"/>
              <a:t>time-management, </a:t>
            </a:r>
            <a:r>
              <a:rPr lang="cs-CZ" sz="2000" dirty="0" smtClean="0"/>
              <a:t>(správné</a:t>
            </a:r>
            <a:r>
              <a:rPr lang="cs-CZ" sz="2000" dirty="0"/>
              <a:t>) stanovování </a:t>
            </a:r>
            <a:r>
              <a:rPr lang="cs-CZ" sz="2000" dirty="0" smtClean="0"/>
              <a:t>cílů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Racionální výživa</a:t>
            </a:r>
          </a:p>
          <a:p>
            <a:pPr lvl="1"/>
            <a:r>
              <a:rPr lang="cs-CZ" sz="2000" b="1" dirty="0" smtClean="0"/>
              <a:t>Odpočinek, dostatek (kvalitního) spánku</a:t>
            </a:r>
            <a:endParaRPr lang="cs-CZ" sz="20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1009964" y="5017107"/>
            <a:ext cx="10552771" cy="1294793"/>
          </a:xfrm>
          <a:prstGeom prst="roundRect">
            <a:avLst>
              <a:gd name="adj" fmla="val 582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2"/>
            </a:pPr>
            <a:r>
              <a:rPr lang="cs-CZ" sz="2000" b="1" dirty="0" smtClean="0">
                <a:effectLst/>
                <a:ea typeface="Calibri" panose="020F0502020204030204" pitchFamily="34" charset="0"/>
              </a:rPr>
              <a:t>K zamyšlení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Jaké Vás napadá využití poznatků o </a:t>
            </a:r>
            <a:r>
              <a:rPr lang="cs-CZ" sz="2000" dirty="0" err="1" smtClean="0">
                <a:ea typeface="Calibri" panose="020F0502020204030204" pitchFamily="34" charset="0"/>
              </a:rPr>
              <a:t>resilienci</a:t>
            </a:r>
            <a:r>
              <a:rPr lang="cs-CZ" sz="2000" dirty="0" smtClean="0">
                <a:ea typeface="Calibri" panose="020F0502020204030204" pitchFamily="34" charset="0"/>
              </a:rPr>
              <a:t> ve Vaší odborné praxi? Buďte konkrétní.</a:t>
            </a:r>
            <a:endParaRPr lang="cs-CZ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Prevence, zvládání stresu – efektivní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986" y="1592378"/>
            <a:ext cx="7167718" cy="2067949"/>
          </a:xfrm>
        </p:spPr>
        <p:txBody>
          <a:bodyPr>
            <a:noAutofit/>
          </a:bodyPr>
          <a:lstStyle/>
          <a:p>
            <a:r>
              <a:rPr lang="cs-CZ" sz="2000" dirty="0" smtClean="0"/>
              <a:t>Většinu z toho, co dělat jako prevenci stresu nebo v rámci jeho zvládání, známe</a:t>
            </a:r>
          </a:p>
          <a:p>
            <a:pPr lvl="1"/>
            <a:r>
              <a:rPr lang="cs-CZ" sz="2000" dirty="0" smtClean="0"/>
              <a:t>Jde často o obecné zásady „zdravého životního stylu“, učili jsme se o tom, je to intuitivní apod.</a:t>
            </a:r>
          </a:p>
          <a:p>
            <a:pPr lvl="1"/>
            <a:r>
              <a:rPr lang="cs-CZ" sz="2000" dirty="0" smtClean="0"/>
              <a:t>Prakticky ty samé faktory, které zvyšují </a:t>
            </a:r>
            <a:r>
              <a:rPr lang="cs-CZ" sz="2000" dirty="0" err="1" smtClean="0"/>
              <a:t>resilienci</a:t>
            </a:r>
            <a:r>
              <a:rPr lang="cs-CZ" sz="2000" dirty="0" smtClean="0"/>
              <a:t>, mají pozitivní vliv na zdraví apod.</a:t>
            </a:r>
          </a:p>
          <a:p>
            <a:pPr marL="0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5" name="Picture 2" descr="Infographic: How To Deal With Stress and Anxiety | Mental Heal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23460" b="13553"/>
          <a:stretch/>
        </p:blipFill>
        <p:spPr bwMode="auto">
          <a:xfrm>
            <a:off x="0" y="1648918"/>
            <a:ext cx="4404851" cy="47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1417" flipH="1" flipV="1">
            <a:off x="8689815" y="3382063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092428" y="352875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Fyzická aktivita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Relaxace, meditace, imaginace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Efektivní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time-management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(správné) stanovování cílů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Racionální výživa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Odpočinek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dostatek (kvalitního)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spánku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Vyhledání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pomoci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popovídání si s přáteli</a:t>
            </a:r>
          </a:p>
          <a:p>
            <a:pPr indent="265113"/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…a jiné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8450"/>
            <a:ext cx="4748981" cy="49421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5092427" y="6083302"/>
            <a:ext cx="6470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Další (ne tak běžné) tipy: udělejte si jednou za den něčím radost, buďte tvořiví, 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33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Aktuálně: COVID-2019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009964" y="2728453"/>
            <a:ext cx="10552771" cy="3831514"/>
          </a:xfrm>
          <a:prstGeom prst="roundRect">
            <a:avLst>
              <a:gd name="adj" fmla="val 582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3"/>
            </a:pPr>
            <a:r>
              <a:rPr lang="cs-CZ" sz="2000" b="1" dirty="0" smtClean="0">
                <a:effectLst/>
                <a:ea typeface="Calibri" panose="020F0502020204030204" pitchFamily="34" charset="0"/>
              </a:rPr>
              <a:t>K zamyšlení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V současné době je pro mnoho lidí velkým stresorem aktuální situace související s </a:t>
            </a:r>
            <a:r>
              <a:rPr lang="cs-CZ" sz="2000" dirty="0" err="1" smtClean="0">
                <a:ea typeface="Calibri" panose="020F0502020204030204" pitchFamily="34" charset="0"/>
              </a:rPr>
              <a:t>koronavirem</a:t>
            </a:r>
            <a:r>
              <a:rPr lang="cs-CZ" sz="2000" dirty="0" smtClean="0">
                <a:ea typeface="Calibri" panose="020F0502020204030204" pitchFamily="34" charset="0"/>
              </a:rPr>
              <a:t>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Jak vnímáte situaci Vy osobně? Je pro Vás stresová, anebo ne?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Popište, jak Vy nebo osoby ve Vašem okolí na stres reagují (tj. jak se projevuje), jaké strategie volí a jak jsou s nimi úspěšní.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Zkuste dohledat doporučení týkající se zvládání stresu a zachování psychické pohody, uveďte zdroj, odkaz.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Z jakých teoretických východisek tato doporučení vycházejí? </a:t>
            </a:r>
            <a:r>
              <a:rPr lang="cs-CZ" sz="2000" dirty="0">
                <a:ea typeface="Calibri" panose="020F0502020204030204" pitchFamily="34" charset="0"/>
              </a:rPr>
              <a:t>(Nemusíte dlouze pátrat v literatuře, stačí např. odkaz na to, co jsme si říkali v rámci psychologie zdraví</a:t>
            </a:r>
            <a:r>
              <a:rPr lang="cs-CZ" sz="2000" dirty="0" smtClean="0">
                <a:ea typeface="Calibri" panose="020F0502020204030204" pitchFamily="34" charset="0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Co si o nich myslíte? </a:t>
            </a:r>
            <a:endParaRPr lang="cs-CZ" sz="2000" dirty="0">
              <a:ea typeface="Calibri" panose="020F0502020204030204" pitchFamily="34" charset="0"/>
            </a:endParaRPr>
          </a:p>
        </p:txBody>
      </p:sp>
      <p:pic>
        <p:nvPicPr>
          <p:cNvPr id="19460" name="Picture 4" descr="Informationen zum Coronavirus (COVID-2019) - Newsr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39" y="365125"/>
            <a:ext cx="3767496" cy="1610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893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potenciální témata spojená se stresem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Naučená bezmocnost a naučený optimismus</a:t>
            </a:r>
          </a:p>
          <a:p>
            <a:r>
              <a:rPr lang="cs-CZ" sz="2000" dirty="0" smtClean="0"/>
              <a:t>Posttraumatická stresová porucha</a:t>
            </a:r>
          </a:p>
          <a:p>
            <a:r>
              <a:rPr lang="cs-CZ" sz="2000" dirty="0" smtClean="0"/>
              <a:t>Syndrom vyhoření a jeho prevence</a:t>
            </a:r>
          </a:p>
          <a:p>
            <a:r>
              <a:rPr lang="cs-CZ" sz="2000" dirty="0" smtClean="0"/>
              <a:t>Měření (hodnocení) stresu</a:t>
            </a:r>
          </a:p>
          <a:p>
            <a:r>
              <a:rPr lang="cs-CZ" sz="2000" dirty="0" smtClean="0"/>
              <a:t>Další koncepty: </a:t>
            </a:r>
            <a:r>
              <a:rPr lang="cs-CZ" sz="2000" dirty="0" err="1" smtClean="0"/>
              <a:t>hardiness</a:t>
            </a:r>
            <a:r>
              <a:rPr lang="cs-CZ" sz="2000" dirty="0" smtClean="0"/>
              <a:t>, </a:t>
            </a:r>
            <a:r>
              <a:rPr lang="cs-CZ" sz="2000" dirty="0" err="1" smtClean="0"/>
              <a:t>self-efficacy</a:t>
            </a:r>
            <a:r>
              <a:rPr lang="cs-CZ" sz="2000" dirty="0" smtClean="0"/>
              <a:t>, …</a:t>
            </a:r>
          </a:p>
          <a:p>
            <a:endParaRPr lang="cs-CZ" sz="2000" dirty="0"/>
          </a:p>
          <a:p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Pozn.: Uvidíme, co vše v rámci psychologie zdraví stihneme. S tématem syndromu počítám, zbytek uvidíme dle časových možností. Pokud máte nějaké preference, stačí napsat.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Stresové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27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Takové </a:t>
            </a:r>
            <a:r>
              <a:rPr lang="cs-CZ" sz="2000" b="1" dirty="0" smtClean="0"/>
              <a:t>situace, které vyžadují něco navíc – snahu, úsilí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Člověk si nevystačí s navyknutým vzorcem chování → musí vynaložit zvýšené úsilí či překonat překážky, aby dosáhl úspěchu</a:t>
            </a:r>
          </a:p>
          <a:p>
            <a:r>
              <a:rPr lang="cs-CZ" sz="2000" dirty="0" smtClean="0"/>
              <a:t>Nároky, které stresová situace vyžaduje, jsou pro jedince </a:t>
            </a:r>
            <a:r>
              <a:rPr lang="cs-CZ" sz="2000" b="1" dirty="0" smtClean="0"/>
              <a:t>subjektivně nepřiměřené</a:t>
            </a:r>
            <a:r>
              <a:rPr lang="cs-CZ" sz="2000" dirty="0" smtClean="0"/>
              <a:t>, ale…</a:t>
            </a:r>
          </a:p>
          <a:p>
            <a:endParaRPr lang="cs-CZ" sz="2000" dirty="0" smtClean="0"/>
          </a:p>
        </p:txBody>
      </p:sp>
      <p:pic>
        <p:nvPicPr>
          <p:cNvPr id="2050" name="Picture 2" descr="Svatba v Praze - vše na jednom místě | Dolce V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54" y="3788337"/>
            <a:ext cx="5495717" cy="287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Obdélník 3"/>
          <p:cNvSpPr/>
          <p:nvPr/>
        </p:nvSpPr>
        <p:spPr>
          <a:xfrm>
            <a:off x="838200" y="3653425"/>
            <a:ext cx="5247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cs-CZ" sz="2000" dirty="0" smtClean="0"/>
              <a:t>… jako </a:t>
            </a:r>
            <a:r>
              <a:rPr lang="cs-CZ" sz="2000" dirty="0"/>
              <a:t>stres lze chápat i jakoukoli </a:t>
            </a:r>
            <a:r>
              <a:rPr lang="cs-CZ" sz="2000" b="1" dirty="0"/>
              <a:t>změnu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Stresem může být svatba,  stěhování se do většího a hezčího domu</a:t>
            </a:r>
            <a:r>
              <a:rPr lang="cs-CZ" sz="2000" dirty="0" smtClean="0"/>
              <a:t>, zjištění těhotenství, na které se žena těšila a z kterého má radost,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073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Důležitost stresu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25957"/>
            <a:ext cx="4941498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/>
              <a:t>Má mnoho negativních vlivů na naše zdraví, ať už krátkodobý intenzivní stres, anebo chronický stres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Krom </a:t>
            </a:r>
            <a:r>
              <a:rPr lang="cs-CZ" sz="2000" dirty="0"/>
              <a:t>fyzického zdraví ovlivňuje naši psychiku, chování, </a:t>
            </a:r>
            <a:r>
              <a:rPr lang="cs-CZ" sz="2000" dirty="0" smtClean="0"/>
              <a:t>vztahy s okolím, způsob našeho vnímání a přemýšlení 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Některé jeho důsledky jsou už celoživotní</a:t>
            </a:r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515818" y="2325957"/>
            <a:ext cx="49414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Stres je z biologického hlediska důležitý proto, abychom přežili</a:t>
            </a:r>
          </a:p>
          <a:p>
            <a:pPr lvl="1"/>
            <a:r>
              <a:rPr lang="cs-CZ" sz="2000" dirty="0" smtClean="0"/>
              <a:t>Motivuje nás k činnosti</a:t>
            </a:r>
          </a:p>
          <a:p>
            <a:pPr lvl="1"/>
            <a:r>
              <a:rPr lang="cs-CZ" sz="2000" dirty="0"/>
              <a:t>Studium, řešení nepříjemné situace apod.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Je možné jej vnímat jako výzvu a nikoli jako ohrožení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Zvládnutý </a:t>
            </a:r>
            <a:r>
              <a:rPr lang="cs-CZ" sz="2000" dirty="0"/>
              <a:t>stres nám dává příležitost k sebepoznání, sebereflexi, k osvojení nových způsobů reakce na stres a nových vzorců </a:t>
            </a:r>
            <a:r>
              <a:rPr lang="cs-CZ" sz="2000" dirty="0" smtClean="0"/>
              <a:t>chování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Psychologové (a nejen ti) mají práci </a:t>
            </a:r>
            <a:r>
              <a:rPr lang="cs-CZ" sz="2000" dirty="0" smtClean="0">
                <a:sym typeface="Wingdings" panose="05000000000000000000" pitchFamily="2" charset="2"/>
              </a:rPr>
              <a:t></a:t>
            </a:r>
            <a:endParaRPr lang="cs-CZ" sz="2000" dirty="0"/>
          </a:p>
          <a:p>
            <a:pPr marL="685800" lvl="2">
              <a:spcBef>
                <a:spcPts val="1000"/>
              </a:spcBef>
            </a:pPr>
            <a:endParaRPr lang="cs-CZ" sz="1600" dirty="0" smtClean="0"/>
          </a:p>
          <a:p>
            <a:pPr lvl="1"/>
            <a:endParaRPr lang="cs-CZ" dirty="0"/>
          </a:p>
        </p:txBody>
      </p:sp>
      <p:pic>
        <p:nvPicPr>
          <p:cNvPr id="5" name="Picture 8" descr="Image result for 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/>
          <a:stretch/>
        </p:blipFill>
        <p:spPr bwMode="auto">
          <a:xfrm>
            <a:off x="8609163" y="1583842"/>
            <a:ext cx="707812" cy="6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0" t="2354" r="-50140" b="-2354"/>
          <a:stretch/>
        </p:blipFill>
        <p:spPr bwMode="auto">
          <a:xfrm>
            <a:off x="3091671" y="1630189"/>
            <a:ext cx="1404394" cy="6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8045" y="1105606"/>
            <a:ext cx="8148017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866" y="2195195"/>
            <a:ext cx="3382374" cy="43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0758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V technice platí:</a:t>
            </a:r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  <p:sp>
        <p:nvSpPr>
          <p:cNvPr id="5" name="Zaoblený obdélník 4"/>
          <p:cNvSpPr/>
          <p:nvPr/>
        </p:nvSpPr>
        <p:spPr>
          <a:xfrm>
            <a:off x="3494000" y="1612889"/>
            <a:ext cx="2323184" cy="814089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 smtClean="0">
              <a:solidFill>
                <a:schemeClr val="tx1"/>
              </a:solidFill>
            </a:endParaRPr>
          </a:p>
          <a:p>
            <a:pPr algn="ctr"/>
            <a:endParaRPr lang="cs-CZ" sz="2000" b="1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stres = k * napětí</a:t>
            </a:r>
          </a:p>
          <a:p>
            <a:pPr algn="ctr"/>
            <a:endParaRPr lang="cs-CZ" sz="2000" b="1" dirty="0" smtClean="0">
              <a:solidFill>
                <a:schemeClr val="tx1"/>
              </a:solidFill>
            </a:endParaRPr>
          </a:p>
          <a:p>
            <a:pPr algn="ctr"/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3068094"/>
            <a:ext cx="6010831" cy="306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Elasticita materiálu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 našem pojetí… je to určitá </a:t>
            </a:r>
            <a:r>
              <a:rPr lang="cs-CZ" sz="2000" b="1" dirty="0" smtClean="0"/>
              <a:t>zranitelnost nebo naopak odolnost </a:t>
            </a:r>
            <a:r>
              <a:rPr lang="cs-CZ" sz="2000" dirty="0" smtClean="0"/>
              <a:t>daného člověka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Někdo podlehne stresu snadno, někdo reaguje silně, někdo se nenechá „vyvést z míry“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Reakce je daná částečně osobností, částečně jinými faktory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6843787" y="3101466"/>
            <a:ext cx="3964888" cy="2157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Napětí působící na materiál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 našem pojetí… je to </a:t>
            </a:r>
            <a:r>
              <a:rPr lang="cs-CZ" sz="2000" b="1" dirty="0" smtClean="0"/>
              <a:t>stresor nebo více stresorů</a:t>
            </a:r>
            <a:r>
              <a:rPr lang="cs-CZ" sz="2000" dirty="0" smtClean="0"/>
              <a:t>, které na nás působí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838200" y="5570155"/>
            <a:ext cx="10309932" cy="1086927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179388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lvl="1" indent="179388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179388" lvl="1">
              <a:spcBef>
                <a:spcPts val="1000"/>
              </a:spcBef>
            </a:pPr>
            <a:r>
              <a:rPr lang="cs-CZ" sz="2000" dirty="0" smtClean="0">
                <a:solidFill>
                  <a:schemeClr val="tx1"/>
                </a:solidFill>
              </a:rPr>
              <a:t>Tj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smtClean="0">
                <a:solidFill>
                  <a:schemeClr val="tx1"/>
                </a:solidFill>
              </a:rPr>
              <a:t>pro „výsledný stres“ (vliv na fyziologii, psychiku, sociální oblast aj.) je podstatný </a:t>
            </a:r>
            <a:r>
              <a:rPr lang="cs-CZ" sz="2000" dirty="0">
                <a:solidFill>
                  <a:schemeClr val="tx1"/>
                </a:solidFill>
              </a:rPr>
              <a:t>je </a:t>
            </a:r>
            <a:r>
              <a:rPr lang="cs-CZ" sz="2000" b="1" dirty="0">
                <a:solidFill>
                  <a:schemeClr val="tx1"/>
                </a:solidFill>
              </a:rPr>
              <a:t>poměr mezi mírou (intenzitou, velikostí, silou) stresoru </a:t>
            </a:r>
            <a:r>
              <a:rPr lang="cs-CZ" sz="2000" b="1" dirty="0" smtClean="0">
                <a:solidFill>
                  <a:schemeClr val="tx1"/>
                </a:solidFill>
              </a:rPr>
              <a:t>a „silou“ (</a:t>
            </a:r>
            <a:r>
              <a:rPr lang="cs-CZ" sz="2000" b="1" dirty="0">
                <a:solidFill>
                  <a:schemeClr val="tx1"/>
                </a:solidFill>
              </a:rPr>
              <a:t>schopnostmi, možnostmi</a:t>
            </a:r>
            <a:r>
              <a:rPr lang="cs-CZ" sz="2000" b="1" dirty="0" smtClean="0">
                <a:solidFill>
                  <a:schemeClr val="tx1"/>
                </a:solidFill>
              </a:rPr>
              <a:t>) </a:t>
            </a:r>
            <a:r>
              <a:rPr lang="cs-CZ" sz="2000" b="1" dirty="0">
                <a:solidFill>
                  <a:schemeClr val="tx1"/>
                </a:solidFill>
              </a:rPr>
              <a:t>dané osoby situaci </a:t>
            </a:r>
            <a:r>
              <a:rPr lang="cs-CZ" sz="2000" b="1" dirty="0" smtClean="0">
                <a:solidFill>
                  <a:schemeClr val="tx1"/>
                </a:solidFill>
              </a:rPr>
              <a:t>zvládnout.</a:t>
            </a:r>
            <a:endParaRPr lang="cs-CZ" sz="2000" b="1" dirty="0">
              <a:solidFill>
                <a:schemeClr val="tx1"/>
              </a:solidFill>
            </a:endParaRPr>
          </a:p>
          <a:p>
            <a:pPr marL="0" lvl="1" indent="179388">
              <a:spcBef>
                <a:spcPts val="1000"/>
              </a:spcBef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lvl="1" indent="179388">
              <a:spcBef>
                <a:spcPts val="1000"/>
              </a:spcBef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6" name="Picture 2" descr="šip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594" flipH="1">
            <a:off x="3516206" y="2190469"/>
            <a:ext cx="1114133" cy="11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93792" y="2076399"/>
            <a:ext cx="1079070" cy="107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9551" y="517525"/>
            <a:ext cx="3733800" cy="1325563"/>
          </a:xfrm>
        </p:spPr>
        <p:txBody>
          <a:bodyPr/>
          <a:lstStyle/>
          <a:p>
            <a:r>
              <a:rPr lang="cs-CZ" dirty="0" smtClean="0"/>
              <a:t>Složky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31279" cy="4609681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Intenzita</a:t>
            </a:r>
          </a:p>
          <a:p>
            <a:r>
              <a:rPr lang="cs-CZ" sz="2000" b="1" dirty="0" smtClean="0"/>
              <a:t>Doba trvání</a:t>
            </a:r>
          </a:p>
          <a:p>
            <a:pPr lvl="1"/>
            <a:r>
              <a:rPr lang="cs-CZ" sz="2000" dirty="0" smtClean="0"/>
              <a:t>Akutní vs. chronický</a:t>
            </a:r>
          </a:p>
          <a:p>
            <a:r>
              <a:rPr lang="cs-CZ" sz="2000" b="1" dirty="0" smtClean="0"/>
              <a:t>Náboj</a:t>
            </a:r>
          </a:p>
          <a:p>
            <a:pPr lvl="1"/>
            <a:r>
              <a:rPr lang="cs-CZ" sz="2000" dirty="0" err="1" smtClean="0"/>
              <a:t>Eustres</a:t>
            </a:r>
            <a:r>
              <a:rPr lang="cs-CZ" sz="2000" dirty="0" smtClean="0"/>
              <a:t> vs. </a:t>
            </a:r>
            <a:r>
              <a:rPr lang="cs-CZ" sz="2000" dirty="0" err="1" smtClean="0"/>
              <a:t>distres</a:t>
            </a:r>
            <a:r>
              <a:rPr lang="cs-CZ" sz="2000" dirty="0" smtClean="0"/>
              <a:t> (popsal Hans Selye)</a:t>
            </a:r>
          </a:p>
          <a:p>
            <a:pPr lvl="1"/>
            <a:r>
              <a:rPr lang="cs-CZ" sz="2000" b="1" dirty="0" err="1" smtClean="0"/>
              <a:t>Eustres</a:t>
            </a:r>
            <a:r>
              <a:rPr lang="cs-CZ" sz="2000" b="1" dirty="0" smtClean="0"/>
              <a:t> </a:t>
            </a:r>
            <a:r>
              <a:rPr lang="cs-CZ" sz="2000" dirty="0" smtClean="0"/>
              <a:t>má </a:t>
            </a:r>
            <a:r>
              <a:rPr lang="cs-CZ" sz="2000" dirty="0"/>
              <a:t>na organismus pozitivní </a:t>
            </a:r>
            <a:r>
              <a:rPr lang="cs-CZ" sz="2000" dirty="0" smtClean="0"/>
              <a:t>vliv, např. stres </a:t>
            </a:r>
            <a:r>
              <a:rPr lang="cs-CZ" sz="2000" dirty="0"/>
              <a:t>před zkoušou, který nás donutí nepodcenit přípravu aj</a:t>
            </a:r>
            <a:r>
              <a:rPr lang="cs-CZ" sz="2000" dirty="0" smtClean="0"/>
              <a:t>.</a:t>
            </a:r>
          </a:p>
          <a:p>
            <a:pPr lvl="1"/>
            <a:r>
              <a:rPr lang="cs-CZ" sz="2000" b="1" dirty="0" err="1" smtClean="0"/>
              <a:t>Distres</a:t>
            </a:r>
            <a:r>
              <a:rPr lang="cs-CZ" sz="2000" dirty="0" smtClean="0"/>
              <a:t> má na organismus negativní vliv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Dělení podle typu stresu</a:t>
            </a:r>
            <a:endParaRPr lang="cs-CZ" sz="2000" b="1" dirty="0"/>
          </a:p>
          <a:p>
            <a:pPr lvl="1"/>
            <a:r>
              <a:rPr lang="cs-CZ" sz="2000" dirty="0"/>
              <a:t>Pracovní stres, vztahy mezi lidmi, nedostatek spánku aj.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endParaRPr lang="cs-CZ" sz="2000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90600" y="517525"/>
            <a:ext cx="373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Dimenze stresu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743754" y="517525"/>
            <a:ext cx="7864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&amp;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394275" y="1822660"/>
            <a:ext cx="43159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Psychická </a:t>
            </a:r>
            <a:r>
              <a:rPr lang="cs-CZ" sz="2000" dirty="0" smtClean="0"/>
              <a:t>– vnímání, prožívání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Fyziologická </a:t>
            </a:r>
            <a:r>
              <a:rPr lang="cs-CZ" sz="2000" dirty="0" smtClean="0"/>
              <a:t>– co se děje v organismu</a:t>
            </a:r>
            <a:endParaRPr lang="cs-CZ" sz="1600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Behaviorální </a:t>
            </a:r>
            <a:r>
              <a:rPr lang="cs-CZ" sz="2000" dirty="0" smtClean="0"/>
              <a:t>– jak se chováme</a:t>
            </a:r>
            <a:endParaRPr lang="cs-CZ" sz="2000" dirty="0"/>
          </a:p>
        </p:txBody>
      </p:sp>
      <p:pic>
        <p:nvPicPr>
          <p:cNvPr id="8194" name="Picture 2" descr="What's your definition of stress? – TEDMED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10" y="4218039"/>
            <a:ext cx="2217267" cy="22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Biologický význam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97781" cy="458862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 hlediska biologie je stres </a:t>
            </a:r>
            <a:r>
              <a:rPr lang="cs-CZ" sz="2000" b="1" dirty="0" smtClean="0"/>
              <a:t>nespecifická</a:t>
            </a:r>
            <a:r>
              <a:rPr lang="cs-CZ" sz="2000" dirty="0" smtClean="0"/>
              <a:t> reakce organismu na jakoukoli výraznou</a:t>
            </a:r>
            <a:r>
              <a:rPr lang="cs-CZ" sz="2000" b="1" dirty="0" smtClean="0"/>
              <a:t> zátěž </a:t>
            </a:r>
            <a:r>
              <a:rPr lang="cs-CZ" sz="2000" dirty="0" smtClean="0"/>
              <a:t>(tělesnou, psychickou)</a:t>
            </a:r>
          </a:p>
          <a:p>
            <a:r>
              <a:rPr lang="cs-CZ" sz="2000" dirty="0" smtClean="0"/>
              <a:t>Evolučně staré mechanismy, které nám původně pomáhaly přežít</a:t>
            </a:r>
          </a:p>
          <a:p>
            <a:pPr lvl="1"/>
            <a:r>
              <a:rPr lang="cs-CZ" sz="2000" b="1" dirty="0"/>
              <a:t>B</a:t>
            </a:r>
            <a:r>
              <a:rPr lang="cs-CZ" sz="2000" b="1" dirty="0" smtClean="0"/>
              <a:t>ojuj</a:t>
            </a:r>
            <a:r>
              <a:rPr lang="cs-CZ" sz="2000" b="1" dirty="0"/>
              <a:t>, nebo uteč </a:t>
            </a:r>
            <a:r>
              <a:rPr lang="cs-CZ" sz="2000" dirty="0"/>
              <a:t>(</a:t>
            </a:r>
            <a:r>
              <a:rPr lang="cs-CZ" sz="2000" dirty="0" err="1"/>
              <a:t>fight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flight</a:t>
            </a:r>
            <a:r>
              <a:rPr lang="cs-CZ" sz="2000" dirty="0" smtClean="0"/>
              <a:t>) – bez stresu bychom nepřežili</a:t>
            </a:r>
            <a:endParaRPr lang="cs-CZ" sz="2000" dirty="0"/>
          </a:p>
          <a:p>
            <a:pPr lvl="1"/>
            <a:r>
              <a:rPr lang="cs-CZ" sz="2000" dirty="0" smtClean="0"/>
              <a:t>Co rozhoduje, zda budeme bojovat, nebo utečeme?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11" name="Picture 2" descr="šip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5398" flipV="1">
            <a:off x="4864506" y="4260171"/>
            <a:ext cx="1464289" cy="14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00101" y="866068"/>
            <a:ext cx="6457710" cy="51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6988381" y="3068128"/>
            <a:ext cx="2397159" cy="36197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9624772" y="3068128"/>
            <a:ext cx="2397159" cy="3619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Acute stress response, fight, fight or flight, fligh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11" y="4757060"/>
            <a:ext cx="1996358" cy="19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8" y="371995"/>
            <a:ext cx="10515600" cy="1325563"/>
          </a:xfrm>
        </p:spPr>
        <p:txBody>
          <a:bodyPr/>
          <a:lstStyle/>
          <a:p>
            <a:r>
              <a:rPr lang="cs-CZ" dirty="0" smtClean="0"/>
              <a:t>Biologický význam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8" y="1825624"/>
            <a:ext cx="5547611" cy="2692588"/>
          </a:xfrm>
        </p:spPr>
        <p:txBody>
          <a:bodyPr>
            <a:noAutofit/>
          </a:bodyPr>
          <a:lstStyle/>
          <a:p>
            <a:r>
              <a:rPr lang="cs-CZ" sz="2000" dirty="0" smtClean="0"/>
              <a:t>CNS dostává informace o stresu různými cestami</a:t>
            </a:r>
          </a:p>
          <a:p>
            <a:r>
              <a:rPr lang="cs-CZ" sz="2000" dirty="0" smtClean="0"/>
              <a:t>Příklad</a:t>
            </a:r>
            <a:r>
              <a:rPr lang="cs-CZ" sz="2000" dirty="0"/>
              <a:t>:</a:t>
            </a:r>
          </a:p>
          <a:p>
            <a:pPr lvl="1" algn="just"/>
            <a:r>
              <a:rPr lang="cs-CZ" sz="2000" dirty="0"/>
              <a:t>Jsme na zahradě a najednou uvidíme v trávě hada. Lekneme se, rozbuší se nám </a:t>
            </a:r>
            <a:r>
              <a:rPr lang="cs-CZ" sz="2000" dirty="0" smtClean="0"/>
              <a:t>srdce (a celkově nastane fyziologická reakce), </a:t>
            </a:r>
            <a:r>
              <a:rPr lang="cs-CZ" sz="2000" dirty="0"/>
              <a:t>uskočíme. </a:t>
            </a:r>
          </a:p>
          <a:p>
            <a:pPr lvl="1" algn="just"/>
            <a:r>
              <a:rPr lang="cs-CZ" sz="2000" dirty="0"/>
              <a:t>Až o několik sekund později si všimneme, že nešlo o hada, ale o nataženou hadici s vodou, která svým tvarem připomíná hada.</a:t>
            </a:r>
          </a:p>
          <a:p>
            <a:endParaRPr lang="cs-CZ" sz="2000" b="1" dirty="0" smtClean="0"/>
          </a:p>
          <a:p>
            <a:endParaRPr lang="cs-CZ" sz="2000" b="1" dirty="0"/>
          </a:p>
          <a:p>
            <a:endParaRPr lang="cs-CZ" sz="2000" dirty="0"/>
          </a:p>
        </p:txBody>
      </p:sp>
      <p:pic>
        <p:nvPicPr>
          <p:cNvPr id="1026" name="Picture 2" descr="Image result for snake in the gr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02" y="4671825"/>
            <a:ext cx="3486304" cy="1958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203335" y="2070664"/>
            <a:ext cx="4796706" cy="194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cs-CZ" sz="2000" b="1" dirty="0"/>
              <a:t>Cesta bez korové </a:t>
            </a:r>
            <a:r>
              <a:rPr lang="cs-CZ" sz="2000" b="1" dirty="0" smtClean="0"/>
              <a:t>analýzy</a:t>
            </a:r>
            <a:endParaRPr lang="cs-CZ" sz="2000" b="1" dirty="0"/>
          </a:p>
          <a:p>
            <a:pPr algn="just">
              <a:spcBef>
                <a:spcPts val="0"/>
              </a:spcBef>
            </a:pPr>
            <a:r>
              <a:rPr lang="cs-CZ" sz="2000" dirty="0"/>
              <a:t>Rychlá, ale informace není úplná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Slouží k předcházení potenciálnímu nebezpečí – kdyby nešlo o hadici, ale o hada a my nereagovali, mohl by nám ublížit nebo nás zabít</a:t>
            </a:r>
          </a:p>
          <a:p>
            <a:pPr algn="just">
              <a:spcBef>
                <a:spcPts val="0"/>
              </a:spcBef>
            </a:pPr>
            <a:endParaRPr lang="cs-CZ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cs-CZ" sz="20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</a:pPr>
            <a:endParaRPr lang="cs-CZ" sz="20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204887" y="4183788"/>
            <a:ext cx="4768350" cy="2674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cs-CZ" sz="2000" dirty="0" smtClean="0"/>
              <a:t>Následně proběhne </a:t>
            </a:r>
            <a:r>
              <a:rPr lang="cs-CZ" sz="2000" b="1" dirty="0" smtClean="0"/>
              <a:t>korová analýza</a:t>
            </a:r>
            <a:r>
              <a:rPr lang="cs-CZ" sz="2000" dirty="0" smtClean="0"/>
              <a:t>, díky níž zjistíme, že nejde o hada, ale o hadici, která nás neohrožuje</a:t>
            </a:r>
          </a:p>
          <a:p>
            <a:pPr algn="just">
              <a:spcBef>
                <a:spcPts val="0"/>
              </a:spcBef>
            </a:pPr>
            <a:endParaRPr lang="cs-CZ" sz="2000" dirty="0" smtClean="0"/>
          </a:p>
          <a:p>
            <a:pPr algn="just">
              <a:spcBef>
                <a:spcPts val="0"/>
              </a:spcBef>
            </a:pPr>
            <a:r>
              <a:rPr lang="cs-CZ" sz="2000" dirty="0" smtClean="0"/>
              <a:t>Celá reakce je samozřejmě složitější, následují další fáze, např. </a:t>
            </a:r>
            <a:r>
              <a:rPr lang="cs-CZ" sz="2000" b="1" dirty="0" smtClean="0"/>
              <a:t>hodnocení kontextu – </a:t>
            </a:r>
            <a:r>
              <a:rPr lang="cs-CZ" sz="2000" dirty="0" smtClean="0"/>
              <a:t>např. si uvědomím, že v našich podmínkách pravděpodobně žádný tak velký had nebude</a:t>
            </a:r>
            <a:endParaRPr lang="cs-CZ" sz="2000" dirty="0"/>
          </a:p>
          <a:p>
            <a:pPr algn="just">
              <a:spcBef>
                <a:spcPts val="0"/>
              </a:spcBef>
            </a:pPr>
            <a:endParaRPr lang="cs-CZ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cs-CZ" sz="20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</a:pPr>
            <a:endParaRPr lang="cs-CZ" sz="2000" dirty="0"/>
          </a:p>
        </p:txBody>
      </p:sp>
      <p:pic>
        <p:nvPicPr>
          <p:cNvPr id="6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1930">
            <a:off x="6460030" y="2186726"/>
            <a:ext cx="674150" cy="6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52273">
            <a:off x="6458274" y="3746348"/>
            <a:ext cx="674150" cy="6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6896798" y="856826"/>
            <a:ext cx="5103244" cy="780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i="1" dirty="0" smtClean="0"/>
              <a:t>„Absolutní nepřítomnost stresu je smrt.“ (Hans Selye)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9507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5466"/>
            <a:ext cx="10515600" cy="1325563"/>
          </a:xfrm>
        </p:spPr>
        <p:txBody>
          <a:bodyPr/>
          <a:lstStyle/>
          <a:p>
            <a:r>
              <a:rPr lang="cs-CZ" dirty="0" smtClean="0"/>
              <a:t>Průkopnické výzkumy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85167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Stres není jen lidskou záležitostí, mnoho o fyziologii stresu víme díky pokusům na zvířatech, které prováděli například:</a:t>
            </a:r>
          </a:p>
          <a:p>
            <a:endParaRPr lang="cs-CZ" sz="2000" dirty="0" smtClean="0"/>
          </a:p>
          <a:p>
            <a:pPr lvl="1"/>
            <a:r>
              <a:rPr lang="cs-CZ" sz="2000" b="1" dirty="0"/>
              <a:t>I. P. </a:t>
            </a:r>
            <a:r>
              <a:rPr lang="cs-CZ" sz="2000" b="1" dirty="0" smtClean="0"/>
              <a:t>Pavlov</a:t>
            </a:r>
          </a:p>
          <a:p>
            <a:pPr lvl="2"/>
            <a:r>
              <a:rPr lang="cs-CZ" dirty="0" smtClean="0"/>
              <a:t>Krom nejslanějších pokusů s „</a:t>
            </a:r>
            <a:r>
              <a:rPr lang="cs-CZ" dirty="0" err="1" smtClean="0"/>
              <a:t>napodmiňováním</a:t>
            </a:r>
            <a:r>
              <a:rPr lang="cs-CZ" dirty="0" smtClean="0"/>
              <a:t>“ aktivace slinných žláz v reakci na podmíněný podnět prováděl i další experimenty – např. stresování psů a pozorování reakcí</a:t>
            </a:r>
          </a:p>
          <a:p>
            <a:pPr lvl="1"/>
            <a:r>
              <a:rPr lang="cs-CZ" sz="2000" b="1" dirty="0"/>
              <a:t>W. </a:t>
            </a:r>
            <a:r>
              <a:rPr lang="cs-CZ" sz="2000" b="1" dirty="0" err="1"/>
              <a:t>Cannon</a:t>
            </a:r>
            <a:endParaRPr lang="cs-CZ" sz="2000" b="1" dirty="0"/>
          </a:p>
          <a:p>
            <a:pPr lvl="2"/>
            <a:r>
              <a:rPr lang="cs-CZ" dirty="0"/>
              <a:t>Zabýval se </a:t>
            </a:r>
            <a:r>
              <a:rPr lang="cs-CZ" dirty="0" smtClean="0"/>
              <a:t>fyziologií a emocemi, </a:t>
            </a:r>
            <a:r>
              <a:rPr lang="cs-CZ" dirty="0"/>
              <a:t>mluvili jsme o něm v souvislosti s fenoménem voodoo </a:t>
            </a:r>
            <a:r>
              <a:rPr lang="cs-CZ" dirty="0" smtClean="0"/>
              <a:t>smrti</a:t>
            </a:r>
          </a:p>
          <a:p>
            <a:pPr lvl="2"/>
            <a:r>
              <a:rPr lang="cs-CZ" dirty="0" smtClean="0"/>
              <a:t>Zjistil, že v situaci ohrožení nastává </a:t>
            </a:r>
            <a:r>
              <a:rPr lang="cs-CZ" b="1" dirty="0" smtClean="0"/>
              <a:t>zvýšení činnosti sympatiku a mobilizace </a:t>
            </a:r>
            <a:r>
              <a:rPr lang="cs-CZ" b="1" dirty="0"/>
              <a:t>celého </a:t>
            </a:r>
            <a:r>
              <a:rPr lang="cs-CZ" b="1" dirty="0" smtClean="0"/>
              <a:t>organismu</a:t>
            </a:r>
            <a:endParaRPr lang="cs-CZ" b="1" dirty="0"/>
          </a:p>
          <a:p>
            <a:pPr lvl="1"/>
            <a:r>
              <a:rPr lang="cs-CZ" sz="2000" b="1" dirty="0" smtClean="0"/>
              <a:t>H. Selye</a:t>
            </a:r>
          </a:p>
          <a:p>
            <a:pPr lvl="2"/>
            <a:r>
              <a:rPr lang="cs-CZ" dirty="0" smtClean="0"/>
              <a:t>Při pitvě hladovějících krys si všiml, že všechny části jejich těl atrofují a mají nižší váhu</a:t>
            </a:r>
          </a:p>
          <a:p>
            <a:pPr lvl="2"/>
            <a:r>
              <a:rPr lang="cs-CZ" dirty="0" smtClean="0"/>
              <a:t>Výjimkou byly nadledvinky - hlavní stresové žlázy produkující hormony </a:t>
            </a:r>
          </a:p>
          <a:p>
            <a:pPr lvl="2"/>
            <a:r>
              <a:rPr lang="cs-CZ" dirty="0" smtClean="0"/>
              <a:t>Studoval funkci nadledvinek ve stresových situacích, je tedy zakladatelem tzv. </a:t>
            </a:r>
            <a:r>
              <a:rPr lang="cs-CZ" b="1" dirty="0" smtClean="0"/>
              <a:t>kortikoidního pojetí stresu</a:t>
            </a:r>
            <a:endParaRPr lang="cs-CZ" b="1" dirty="0"/>
          </a:p>
          <a:p>
            <a:pPr lvl="1"/>
            <a:endParaRPr lang="cs-CZ" sz="2000" dirty="0"/>
          </a:p>
        </p:txBody>
      </p:sp>
      <p:pic>
        <p:nvPicPr>
          <p:cNvPr id="9220" name="Picture 4" descr="Nadledvinky | Zdraví na dla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3"/>
          <a:stretch/>
        </p:blipFill>
        <p:spPr bwMode="auto">
          <a:xfrm>
            <a:off x="0" y="4838970"/>
            <a:ext cx="1425814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Všeobecný adaptační syndrom</a:t>
            </a:r>
            <a:br>
              <a:rPr lang="cs-CZ" dirty="0" smtClean="0"/>
            </a:br>
            <a:r>
              <a:rPr lang="cs-CZ" sz="3000" dirty="0">
                <a:solidFill>
                  <a:schemeClr val="bg1">
                    <a:lumMod val="50000"/>
                  </a:schemeClr>
                </a:solidFill>
              </a:rPr>
              <a:t>(General Adaptation Syndrom, GAS)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037"/>
          </a:xfrm>
        </p:spPr>
        <p:txBody>
          <a:bodyPr>
            <a:noAutofit/>
          </a:bodyPr>
          <a:lstStyle/>
          <a:p>
            <a:r>
              <a:rPr lang="cs-CZ" sz="2000" b="1" dirty="0"/>
              <a:t>Hans Selye – 3 fáze </a:t>
            </a:r>
            <a:r>
              <a:rPr lang="cs-CZ" sz="2000" b="1" dirty="0" smtClean="0"/>
              <a:t>stresu</a:t>
            </a:r>
            <a:r>
              <a:rPr lang="cs-CZ" sz="2000" dirty="0" smtClean="0"/>
              <a:t>: poplachová, vyrovnávací, vyčerpání</a:t>
            </a:r>
            <a:endParaRPr lang="cs-CZ" sz="2000" dirty="0"/>
          </a:p>
          <a:p>
            <a:r>
              <a:rPr lang="cs-CZ" sz="2000" dirty="0"/>
              <a:t>Bez ohledu na povahu stresoru dochází vždy k témuž souboru fyziologických reakcí</a:t>
            </a:r>
          </a:p>
          <a:p>
            <a:pPr marL="0" indent="0">
              <a:buNone/>
            </a:pPr>
            <a:endParaRPr lang="cs-CZ" sz="2000" dirty="0" smtClean="0"/>
          </a:p>
          <a:p>
            <a:pPr marL="914400" lvl="1" indent="-457200">
              <a:buFont typeface="+mj-lt"/>
              <a:buAutoNum type="arabicParenR"/>
            </a:pPr>
            <a:r>
              <a:rPr lang="cs-CZ" sz="2000" b="1" dirty="0"/>
              <a:t>Poplachová reakce</a:t>
            </a:r>
          </a:p>
          <a:p>
            <a:pPr lvl="1"/>
            <a:r>
              <a:rPr lang="cs-CZ" sz="2000" dirty="0" smtClean="0"/>
              <a:t>Organismus se střetává se stresorem a mobilizují se všechny jeho obranné možnosti</a:t>
            </a:r>
          </a:p>
          <a:p>
            <a:pPr lvl="1"/>
            <a:r>
              <a:rPr lang="cs-CZ" sz="2000" dirty="0"/>
              <a:t>Výrazně se zvyšuje činnost </a:t>
            </a:r>
            <a:r>
              <a:rPr lang="cs-CZ" sz="2000" b="1" dirty="0" smtClean="0"/>
              <a:t>sympatiku</a:t>
            </a:r>
            <a:r>
              <a:rPr lang="cs-CZ" sz="2000" dirty="0"/>
              <a:t> </a:t>
            </a:r>
            <a:r>
              <a:rPr lang="cs-CZ" sz="2000" dirty="0" smtClean="0"/>
              <a:t>→ </a:t>
            </a:r>
            <a:r>
              <a:rPr lang="cs-CZ" sz="2000" dirty="0"/>
              <a:t>↑ adrenalin </a:t>
            </a:r>
            <a:r>
              <a:rPr lang="cs-CZ" sz="2000" dirty="0" smtClean="0"/>
              <a:t>aj. → </a:t>
            </a:r>
            <a:r>
              <a:rPr lang="cs-CZ" sz="2000" dirty="0"/>
              <a:t>↑ tep, </a:t>
            </a:r>
            <a:r>
              <a:rPr lang="cs-CZ" sz="2000" dirty="0" smtClean="0"/>
              <a:t>dech, …</a:t>
            </a:r>
            <a:endParaRPr lang="cs-CZ" sz="2000" dirty="0"/>
          </a:p>
          <a:p>
            <a:pPr lvl="1"/>
            <a:r>
              <a:rPr lang="cs-CZ" sz="2000" dirty="0"/>
              <a:t>Organismus je připraven k reakci </a:t>
            </a:r>
            <a:r>
              <a:rPr lang="cs-CZ" sz="2000" b="1" dirty="0"/>
              <a:t>„bojuj nebo uteč</a:t>
            </a:r>
            <a:r>
              <a:rPr lang="cs-CZ" sz="2000" b="1" dirty="0" smtClean="0"/>
              <a:t>“</a:t>
            </a:r>
            <a:endParaRPr lang="cs-CZ" sz="2000" dirty="0" smtClean="0"/>
          </a:p>
          <a:p>
            <a:pPr lvl="1"/>
            <a:r>
              <a:rPr lang="cs-CZ" sz="2000" dirty="0" smtClean="0"/>
              <a:t>V této fázi se ale může objevit i šok a utlumení obranných reakcí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r>
              <a:rPr lang="cs-CZ" sz="2000" dirty="0" smtClean="0"/>
              <a:t>Vizte téma relaxace – řada každodenních situací (zazvonění telefonu, budík, když na nás někdo zavolá) přirozeně vzbuzuje poplachovou reakci a aktivuje sympatikus</a:t>
            </a:r>
          </a:p>
          <a:p>
            <a:pPr marL="457200" lvl="1" indent="0">
              <a:buNone/>
            </a:pPr>
            <a:endParaRPr lang="cs-CZ" sz="1500" dirty="0"/>
          </a:p>
        </p:txBody>
      </p:sp>
      <p:pic>
        <p:nvPicPr>
          <p:cNvPr id="3074" name="Picture 2" descr="Jak může vzniknout falešný poplach u zabezpečovacího systém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" y="3054244"/>
            <a:ext cx="1286311" cy="12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udí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t="11253" r="9053" b="8469"/>
          <a:stretch/>
        </p:blipFill>
        <p:spPr bwMode="auto">
          <a:xfrm>
            <a:off x="9575085" y="5445585"/>
            <a:ext cx="1588958" cy="13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marphone cal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592">
            <a:off x="11142704" y="4982611"/>
            <a:ext cx="811500" cy="17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call 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52" y="5678221"/>
            <a:ext cx="1114033" cy="10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5461</TotalTime>
  <Words>2713</Words>
  <Application>Microsoft Office PowerPoint</Application>
  <PresentationFormat>Širokoúhlá obrazovka</PresentationFormat>
  <Paragraphs>334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Motiv Office</vt:lpstr>
      <vt:lpstr>Stres</vt:lpstr>
      <vt:lpstr>Osnova přednášky</vt:lpstr>
      <vt:lpstr>Stresové situace</vt:lpstr>
      <vt:lpstr>Faktory stresu</vt:lpstr>
      <vt:lpstr>Složky stresu</vt:lpstr>
      <vt:lpstr>Biologický význam stresu</vt:lpstr>
      <vt:lpstr>Biologický význam stresu</vt:lpstr>
      <vt:lpstr>Průkopnické výzkumy stresu</vt:lpstr>
      <vt:lpstr>Všeobecný adaptační syndrom (General Adaptation Syndrom, GAS)</vt:lpstr>
      <vt:lpstr>Všeobecný adaptační syndrom (General Adaptation Syndrom, GAS)</vt:lpstr>
      <vt:lpstr>Proč je to složitější, než tvrdil H. Selye?</vt:lpstr>
      <vt:lpstr>Zvládání stresu - coping</vt:lpstr>
      <vt:lpstr>Zvládání stresu - coping</vt:lpstr>
      <vt:lpstr>Prezentace aplikace PowerPoint</vt:lpstr>
      <vt:lpstr>Prezentace aplikace PowerPoint</vt:lpstr>
      <vt:lpstr>Zvládání stresu - coping</vt:lpstr>
      <vt:lpstr>Zvládání stresu – vyhýbání se vs. konfrontace</vt:lpstr>
      <vt:lpstr>Zvládání stresu – další možnosti</vt:lpstr>
      <vt:lpstr>Costs of coping</vt:lpstr>
      <vt:lpstr>Dopady akutního stresu</vt:lpstr>
      <vt:lpstr>Dopady chronického stresu</vt:lpstr>
      <vt:lpstr>Co rozhodne, jak budeme (ne)zvládat stres?</vt:lpstr>
      <vt:lpstr>Resilience</vt:lpstr>
      <vt:lpstr>Locus of control a stres</vt:lpstr>
      <vt:lpstr>Sebevědomí a stres</vt:lpstr>
      <vt:lpstr>Resilience</vt:lpstr>
      <vt:lpstr>Prevence, zvládání stresu – efektivní strategie</vt:lpstr>
      <vt:lpstr>Aktuálně: COVID-2019</vt:lpstr>
      <vt:lpstr>Další potenciální témata spojená se stresem</vt:lpstr>
      <vt:lpstr>Důležitost stresu - shrnutí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97</cp:revision>
  <dcterms:created xsi:type="dcterms:W3CDTF">2020-02-15T16:56:06Z</dcterms:created>
  <dcterms:modified xsi:type="dcterms:W3CDTF">2020-04-02T19:51:28Z</dcterms:modified>
</cp:coreProperties>
</file>