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7" r:id="rId3"/>
    <p:sldId id="330" r:id="rId4"/>
    <p:sldId id="327" r:id="rId5"/>
    <p:sldId id="258" r:id="rId6"/>
    <p:sldId id="333" r:id="rId7"/>
    <p:sldId id="338" r:id="rId8"/>
    <p:sldId id="331" r:id="rId9"/>
    <p:sldId id="341" r:id="rId10"/>
    <p:sldId id="342" r:id="rId11"/>
    <p:sldId id="347" r:id="rId12"/>
    <p:sldId id="349" r:id="rId13"/>
    <p:sldId id="345" r:id="rId14"/>
    <p:sldId id="346" r:id="rId15"/>
    <p:sldId id="329" r:id="rId16"/>
    <p:sldId id="334" r:id="rId17"/>
    <p:sldId id="335" r:id="rId18"/>
    <p:sldId id="339" r:id="rId19"/>
    <p:sldId id="328" r:id="rId20"/>
    <p:sldId id="336" r:id="rId21"/>
    <p:sldId id="343" r:id="rId22"/>
    <p:sldId id="350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2C27B64-72DE-464E-B2AA-ECFAF6EB01AF}">
          <p14:sldIdLst>
            <p14:sldId id="260"/>
            <p14:sldId id="257"/>
            <p14:sldId id="330"/>
            <p14:sldId id="327"/>
            <p14:sldId id="258"/>
            <p14:sldId id="333"/>
            <p14:sldId id="338"/>
            <p14:sldId id="331"/>
            <p14:sldId id="341"/>
            <p14:sldId id="342"/>
            <p14:sldId id="347"/>
            <p14:sldId id="349"/>
            <p14:sldId id="345"/>
            <p14:sldId id="346"/>
            <p14:sldId id="329"/>
            <p14:sldId id="334"/>
            <p14:sldId id="335"/>
            <p14:sldId id="339"/>
            <p14:sldId id="328"/>
            <p14:sldId id="336"/>
            <p14:sldId id="343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E4AF8-722B-4FF6-BA75-8A255EA3E8B1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D0FF-11ED-4EAB-93DC-078F08E4C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57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FF-11ED-4EAB-93DC-078F08E4CF2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3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FF-11ED-4EAB-93DC-078F08E4CF2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62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FF-11ED-4EAB-93DC-078F08E4CF2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99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FF-11ED-4EAB-93DC-078F08E4CF2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24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_6rQk7jlrc" TargetMode="External"/><Relationship Id="rId5" Type="http://schemas.openxmlformats.org/officeDocument/2006/relationships/hyperlink" Target="https://www.youtube.com/watch?v=t57DCRFZA8A" TargetMode="External"/><Relationship Id="rId4" Type="http://schemas.openxmlformats.org/officeDocument/2006/relationships/hyperlink" Target="https://www.youtube.com/watch?v=WjOowWxOXC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Sociální opora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smtClean="0">
                <a:solidFill>
                  <a:schemeClr val="tx1"/>
                </a:solidFill>
              </a:rPr>
              <a:t>10</a:t>
            </a:r>
            <a:endParaRPr lang="cs-CZ" sz="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l="8397" t="20176" r="69533" b="47310"/>
          <a:stretch/>
        </p:blipFill>
        <p:spPr>
          <a:xfrm>
            <a:off x="9286568" y="0"/>
            <a:ext cx="2905432" cy="24065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a proč funguje sociální opora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827774" cy="46931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cs-CZ" sz="2000" b="1" dirty="0"/>
              <a:t>Teorie citové vazby </a:t>
            </a:r>
            <a:r>
              <a:rPr lang="cs-CZ" sz="2000" b="1" i="1" dirty="0"/>
              <a:t>–</a:t>
            </a:r>
            <a:r>
              <a:rPr lang="cs-CZ" sz="2000" b="1" dirty="0" smtClean="0"/>
              <a:t> </a:t>
            </a:r>
            <a:r>
              <a:rPr lang="cs-CZ" sz="2000" b="1" dirty="0"/>
              <a:t>připoutání </a:t>
            </a:r>
            <a:r>
              <a:rPr lang="cs-CZ" sz="2000" dirty="0" smtClean="0"/>
              <a:t>(</a:t>
            </a:r>
            <a:r>
              <a:rPr lang="cs-CZ" sz="2000" dirty="0" err="1"/>
              <a:t>Attachment</a:t>
            </a:r>
            <a:r>
              <a:rPr lang="cs-CZ" sz="2000" dirty="0"/>
              <a:t> </a:t>
            </a:r>
            <a:r>
              <a:rPr lang="cs-CZ" sz="2000" dirty="0" err="1" smtClean="0"/>
              <a:t>theory</a:t>
            </a:r>
            <a:r>
              <a:rPr lang="cs-CZ" sz="2000" dirty="0" smtClean="0"/>
              <a:t>; </a:t>
            </a:r>
            <a:r>
              <a:rPr lang="cs-CZ" sz="2000" dirty="0" err="1" smtClean="0"/>
              <a:t>Bowlby</a:t>
            </a:r>
            <a:r>
              <a:rPr lang="cs-CZ" sz="2000" dirty="0"/>
              <a:t> </a:t>
            </a:r>
            <a:r>
              <a:rPr lang="cs-CZ" sz="2000" dirty="0" smtClean="0"/>
              <a:t>&amp; </a:t>
            </a:r>
            <a:r>
              <a:rPr lang="cs-CZ" sz="2000" dirty="0" err="1" smtClean="0"/>
              <a:t>Ainsworthová</a:t>
            </a:r>
            <a:r>
              <a:rPr lang="cs-CZ" sz="2000" dirty="0" smtClean="0"/>
              <a:t>) </a:t>
            </a:r>
          </a:p>
          <a:p>
            <a:pPr lvl="1"/>
            <a:r>
              <a:rPr lang="cs-CZ" sz="2000" dirty="0"/>
              <a:t>Malé dítě potřebuje fyzické i emocionální uspokojení a také ochranu před ohrožením</a:t>
            </a:r>
          </a:p>
          <a:p>
            <a:pPr lvl="1"/>
            <a:r>
              <a:rPr lang="cs-CZ" sz="2000" dirty="0"/>
              <a:t>Proto se vytváří tzv. připoutání či </a:t>
            </a:r>
            <a:r>
              <a:rPr lang="cs-CZ" sz="2000" dirty="0" err="1"/>
              <a:t>attachment</a:t>
            </a:r>
            <a:r>
              <a:rPr lang="cs-CZ" sz="2000" dirty="0"/>
              <a:t> </a:t>
            </a:r>
            <a:r>
              <a:rPr lang="cs-CZ" sz="2000" dirty="0" err="1"/>
              <a:t>dítětě</a:t>
            </a:r>
            <a:r>
              <a:rPr lang="cs-CZ" sz="2000" dirty="0"/>
              <a:t> k jedné nebo několik primárním osobám </a:t>
            </a:r>
          </a:p>
          <a:p>
            <a:pPr lvl="1"/>
            <a:r>
              <a:rPr lang="cs-CZ" sz="2000" dirty="0"/>
              <a:t>Neúspěch při vytváření pevného připoutání v raném dětství souvisí s neschopností navazovat blízké vztahy v dospělosti </a:t>
            </a:r>
          </a:p>
          <a:p>
            <a:pPr lvl="1"/>
            <a:r>
              <a:rPr lang="cs-CZ" sz="2000" dirty="0" smtClean="0"/>
              <a:t>Raný </a:t>
            </a:r>
            <a:r>
              <a:rPr lang="cs-CZ" sz="2000" dirty="0" err="1" smtClean="0"/>
              <a:t>attachment</a:t>
            </a:r>
            <a:r>
              <a:rPr lang="cs-CZ" sz="2000" dirty="0" smtClean="0"/>
              <a:t> </a:t>
            </a:r>
            <a:r>
              <a:rPr lang="cs-CZ" sz="2000" dirty="0"/>
              <a:t>má tak vliv na to, jak </a:t>
            </a:r>
            <a:r>
              <a:rPr lang="cs-CZ" sz="2000" dirty="0" smtClean="0"/>
              <a:t>vypadá později </a:t>
            </a:r>
            <a:r>
              <a:rPr lang="cs-CZ" sz="2000" dirty="0"/>
              <a:t>naše sociální síť a sociální </a:t>
            </a:r>
            <a:r>
              <a:rPr lang="cs-CZ" sz="2000" dirty="0" smtClean="0"/>
              <a:t>opora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 smtClean="0"/>
              <a:t>Poměrně složité téma, hezky vysvětlené např. tady:</a:t>
            </a:r>
          </a:p>
          <a:p>
            <a:pPr lvl="2"/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www.youtube.com/watch?v=WjOowWxOXCg</a:t>
            </a:r>
            <a:r>
              <a:rPr lang="cs-CZ" dirty="0" smtClean="0"/>
              <a:t> </a:t>
            </a:r>
            <a:r>
              <a:rPr lang="cs-CZ" dirty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attachment</a:t>
            </a:r>
            <a:r>
              <a:rPr lang="cs-CZ" dirty="0" smtClean="0"/>
              <a:t> (7,5 min)</a:t>
            </a:r>
          </a:p>
          <a:p>
            <a:pPr lvl="2"/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www.youtube.com/watch?v=t57DCRFZA8A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 smtClean="0"/>
              <a:t>attachment</a:t>
            </a:r>
            <a:r>
              <a:rPr lang="cs-CZ" dirty="0" smtClean="0"/>
              <a:t> – víc </a:t>
            </a:r>
            <a:r>
              <a:rPr lang="cs-CZ" dirty="0" err="1" smtClean="0"/>
              <a:t>infa</a:t>
            </a:r>
            <a:r>
              <a:rPr lang="cs-CZ" dirty="0" smtClean="0"/>
              <a:t> navíc (10,5 </a:t>
            </a:r>
            <a:r>
              <a:rPr lang="cs-CZ" dirty="0"/>
              <a:t>min)</a:t>
            </a:r>
          </a:p>
          <a:p>
            <a:pPr lvl="2"/>
            <a:r>
              <a:rPr lang="cs-CZ" dirty="0" smtClean="0">
                <a:hlinkClick r:id="rId6"/>
              </a:rPr>
              <a:t>https</a:t>
            </a:r>
            <a:r>
              <a:rPr lang="cs-CZ" dirty="0">
                <a:hlinkClick r:id="rId6"/>
              </a:rPr>
              <a:t>://</a:t>
            </a:r>
            <a:r>
              <a:rPr lang="cs-CZ" dirty="0" smtClean="0">
                <a:hlinkClick r:id="rId6"/>
              </a:rPr>
              <a:t>www.youtube.com/watch?v=m_6rQk7jlrc</a:t>
            </a:r>
            <a:r>
              <a:rPr lang="cs-CZ" dirty="0" smtClean="0"/>
              <a:t> – slavný výzkum </a:t>
            </a:r>
            <a:r>
              <a:rPr lang="cs-CZ" dirty="0" err="1" smtClean="0"/>
              <a:t>attachmentu</a:t>
            </a:r>
            <a:r>
              <a:rPr lang="cs-CZ" dirty="0" smtClean="0"/>
              <a:t> Mary </a:t>
            </a:r>
            <a:r>
              <a:rPr lang="cs-CZ" dirty="0" err="1" smtClean="0"/>
              <a:t>Ainsworthové</a:t>
            </a:r>
            <a:r>
              <a:rPr lang="cs-CZ" dirty="0" smtClean="0"/>
              <a:t> (4,5 min)</a:t>
            </a:r>
            <a:endParaRPr lang="cs-CZ" dirty="0"/>
          </a:p>
          <a:p>
            <a:pPr marL="457200" indent="-457200">
              <a:lnSpc>
                <a:spcPct val="100000"/>
              </a:lnSpc>
              <a:buFont typeface="+mj-lt"/>
              <a:buAutoNum type="arabicParenR" startAt="2"/>
            </a:pP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7357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owlby's Attachment Theory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0" y="3763076"/>
            <a:ext cx="3753303" cy="26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a proč funguje sociální opora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45761" cy="470791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cs-CZ" sz="2000" b="1" dirty="0"/>
              <a:t>Teorie citové </a:t>
            </a:r>
            <a:r>
              <a:rPr lang="cs-CZ" sz="2000" b="1" dirty="0" smtClean="0"/>
              <a:t>vazby</a:t>
            </a:r>
            <a:r>
              <a:rPr lang="cs-CZ" sz="2000" b="1" dirty="0"/>
              <a:t> </a:t>
            </a:r>
            <a:r>
              <a:rPr lang="cs-CZ" sz="2000" b="1" i="1" dirty="0"/>
              <a:t>– </a:t>
            </a:r>
            <a:r>
              <a:rPr lang="cs-CZ" sz="2000" b="1" dirty="0" smtClean="0"/>
              <a:t>připoutání </a:t>
            </a:r>
            <a:r>
              <a:rPr lang="cs-CZ" sz="2000" dirty="0"/>
              <a:t>(</a:t>
            </a:r>
            <a:r>
              <a:rPr lang="cs-CZ" sz="2000" dirty="0" err="1"/>
              <a:t>Attachment</a:t>
            </a:r>
            <a:r>
              <a:rPr lang="cs-CZ" sz="2000" dirty="0"/>
              <a:t> </a:t>
            </a:r>
            <a:r>
              <a:rPr lang="cs-CZ" sz="2000" dirty="0" err="1"/>
              <a:t>theory</a:t>
            </a:r>
            <a:r>
              <a:rPr lang="cs-CZ" sz="2000" dirty="0"/>
              <a:t>; </a:t>
            </a:r>
            <a:r>
              <a:rPr lang="cs-CZ" sz="2000" dirty="0" err="1"/>
              <a:t>Bowlby</a:t>
            </a:r>
            <a:r>
              <a:rPr lang="cs-CZ" sz="2000" dirty="0"/>
              <a:t> &amp; </a:t>
            </a:r>
            <a:r>
              <a:rPr lang="cs-CZ" sz="2000" dirty="0" err="1"/>
              <a:t>Ainsworthová</a:t>
            </a:r>
            <a:r>
              <a:rPr lang="cs-CZ" sz="2000" dirty="0"/>
              <a:t>) </a:t>
            </a:r>
            <a:endParaRPr lang="cs-CZ" sz="2000" dirty="0" smtClean="0"/>
          </a:p>
          <a:p>
            <a:pPr lvl="1"/>
            <a:r>
              <a:rPr lang="cs-CZ" sz="2000" dirty="0" smtClean="0"/>
              <a:t>Existuje několik typů připoutání v dětství</a:t>
            </a:r>
          </a:p>
          <a:p>
            <a:pPr lvl="2"/>
            <a:r>
              <a:rPr lang="cs-CZ" b="1" dirty="0" smtClean="0"/>
              <a:t>Jistá vazba </a:t>
            </a:r>
            <a:r>
              <a:rPr lang="cs-CZ" dirty="0"/>
              <a:t>– </a:t>
            </a:r>
            <a:r>
              <a:rPr lang="cs-CZ" dirty="0" smtClean="0"/>
              <a:t>matka je pro dítě k dispozici, když ji dítě potřebuje, „zdravá“ vazba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(nejčastější)</a:t>
            </a:r>
          </a:p>
          <a:p>
            <a:pPr lvl="2"/>
            <a:r>
              <a:rPr lang="cs-CZ" b="1" dirty="0" smtClean="0"/>
              <a:t>Nejistá vazba</a:t>
            </a:r>
          </a:p>
          <a:p>
            <a:pPr marL="3495675" lvl="3" indent="-265113">
              <a:tabLst>
                <a:tab pos="3052763" algn="l"/>
              </a:tabLst>
            </a:pPr>
            <a:r>
              <a:rPr lang="cs-CZ" sz="2000" b="1" dirty="0"/>
              <a:t>V</a:t>
            </a:r>
            <a:r>
              <a:rPr lang="cs-CZ" sz="2000" b="1" dirty="0" smtClean="0"/>
              <a:t>yhýbavá vazba </a:t>
            </a:r>
            <a:r>
              <a:rPr lang="cs-CZ" sz="2000" dirty="0" smtClean="0"/>
              <a:t>– matka je k dítěti odmítavá → dítě se naučí nedávat najevo negativní emoce</a:t>
            </a:r>
          </a:p>
          <a:p>
            <a:pPr marL="3495675" lvl="3" indent="-265113">
              <a:tabLst>
                <a:tab pos="3052763" algn="l"/>
              </a:tabLst>
            </a:pPr>
            <a:r>
              <a:rPr lang="cs-CZ" sz="2000" b="1" dirty="0"/>
              <a:t>A</a:t>
            </a:r>
            <a:r>
              <a:rPr lang="cs-CZ" sz="2000" b="1" dirty="0" smtClean="0"/>
              <a:t>mbivalentní vazba </a:t>
            </a:r>
            <a:r>
              <a:rPr lang="cs-CZ" sz="2000" dirty="0" smtClean="0"/>
              <a:t>– matka se chová jednou tak a podruhé jinak, jednou láskyplně, pak zas odmítavě apod. → dítě neví, co čekat, jeho negativní projevy bývají intenzivní, pláče, křičí</a:t>
            </a:r>
          </a:p>
          <a:p>
            <a:pPr marL="3495675" lvl="3" indent="-265113">
              <a:tabLst>
                <a:tab pos="3052763" algn="l"/>
              </a:tabLst>
            </a:pPr>
            <a:r>
              <a:rPr lang="cs-CZ" sz="2000" b="1" dirty="0" smtClean="0"/>
              <a:t>Dezorganizovaná vazba </a:t>
            </a:r>
            <a:r>
              <a:rPr lang="cs-CZ" sz="2000" dirty="0" smtClean="0"/>
              <a:t>– matka je zdrojem bezpečí i ohrožení (např. v případě týrání) → dítě je obvykle úzkostné, má dezorganizované (nekonzistentní) chování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(nejméně častá vazba)</a:t>
            </a:r>
          </a:p>
          <a:p>
            <a:pPr marL="3495675" lvl="3" indent="-265113">
              <a:tabLst>
                <a:tab pos="3052763" algn="l"/>
              </a:tabLst>
            </a:pPr>
            <a:endParaRPr lang="cs-CZ" sz="2000" dirty="0" smtClean="0"/>
          </a:p>
          <a:p>
            <a:pPr marL="3495675" lvl="3" indent="-265113">
              <a:tabLst>
                <a:tab pos="3052763" algn="l"/>
              </a:tabLst>
            </a:pPr>
            <a:endParaRPr lang="cs-CZ" sz="2000" dirty="0" smtClean="0"/>
          </a:p>
          <a:p>
            <a:pPr marL="3495675" lvl="3" indent="-265113">
              <a:tabLst>
                <a:tab pos="3052763" algn="l"/>
              </a:tabLst>
            </a:pPr>
            <a:r>
              <a:rPr lang="cs-CZ" sz="2000" dirty="0" smtClean="0"/>
              <a:t>Nesouvisí </a:t>
            </a:r>
            <a:r>
              <a:rPr lang="cs-CZ" sz="2000" dirty="0"/>
              <a:t>jen se SO – jistá vazba je obecně spojená </a:t>
            </a:r>
            <a:r>
              <a:rPr lang="cs-CZ" sz="2000" dirty="0" smtClean="0"/>
              <a:t>se zdravým vývojem a s </a:t>
            </a:r>
            <a:r>
              <a:rPr lang="cs-CZ" sz="2000" dirty="0"/>
              <a:t>lepším zdravím</a:t>
            </a:r>
          </a:p>
          <a:p>
            <a:pPr lvl="2"/>
            <a:endParaRPr lang="cs-CZ" dirty="0"/>
          </a:p>
          <a:p>
            <a:pPr marL="914400" lvl="2" indent="0">
              <a:buNone/>
            </a:pPr>
            <a:endParaRPr lang="cs-CZ" sz="1200" dirty="0" smtClean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539613" y="3031454"/>
            <a:ext cx="457200" cy="198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47177" t="20201" r="40738" b="55056"/>
          <a:stretch/>
        </p:blipFill>
        <p:spPr>
          <a:xfrm>
            <a:off x="10617106" y="129561"/>
            <a:ext cx="1473388" cy="16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Attachment Theory. What every parent should know about 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5" y="365125"/>
            <a:ext cx="4736486" cy="60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PT - Attachment Theory PowerPoint Presentation, free download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29570" r="2141" b="5108"/>
          <a:stretch/>
        </p:blipFill>
        <p:spPr bwMode="auto">
          <a:xfrm>
            <a:off x="5574686" y="490359"/>
            <a:ext cx="6264799" cy="32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5439087" y="5452229"/>
            <a:ext cx="6535995" cy="1006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Pozn.: Naučte se 4 základní typy vazby, není třeba znát anglické názvy a typy vazby v dospělosti, spíš mít představu, jak nás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attachment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v dětství ovlivňuje do budoucna</a:t>
            </a:r>
            <a:endParaRPr lang="cs-CZ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156155" y="1371600"/>
            <a:ext cx="2088536" cy="50866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804787" y="255639"/>
            <a:ext cx="3170295" cy="37116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6063227" y="4673543"/>
            <a:ext cx="5776257" cy="49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err="1" smtClean="0"/>
              <a:t>Attachment</a:t>
            </a:r>
            <a:r>
              <a:rPr lang="cs-CZ" sz="2000" dirty="0" smtClean="0"/>
              <a:t> v dospělosti → sociální opora</a:t>
            </a:r>
            <a:endParaRPr lang="cs-CZ" sz="1200" dirty="0" smtClean="0"/>
          </a:p>
        </p:txBody>
      </p:sp>
      <p:cxnSp>
        <p:nvCxnSpPr>
          <p:cNvPr id="18" name="Přímá spojnice se šipkou 17"/>
          <p:cNvCxnSpPr/>
          <p:nvPr/>
        </p:nvCxnSpPr>
        <p:spPr>
          <a:xfrm flipH="1" flipV="1">
            <a:off x="5439086" y="4070376"/>
            <a:ext cx="830007" cy="524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7868884" y="4070375"/>
            <a:ext cx="838199" cy="524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 proč funguje sociální opora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66987" cy="484064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cs-CZ" sz="2000" b="1" dirty="0" smtClean="0"/>
              <a:t>Sociální opora jako nárazník</a:t>
            </a:r>
          </a:p>
          <a:p>
            <a:pPr lvl="1"/>
            <a:r>
              <a:rPr lang="cs-CZ" sz="2000" dirty="0" smtClean="0"/>
              <a:t>SO podobně jako nárazník tlumí negativní působení stresu – má vliv v řadě oblastí: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r>
              <a:rPr lang="cs-CZ" sz="1800" b="1" dirty="0" smtClean="0"/>
              <a:t>Kognitivní sféra </a:t>
            </a:r>
          </a:p>
          <a:p>
            <a:pPr lvl="2"/>
            <a:r>
              <a:rPr lang="cs-CZ" sz="1800" dirty="0" smtClean="0"/>
              <a:t>Sdílíme problémy, někdo nás poslouchá, radí, poskytuje své zkušenosti a informace apod. → díky tomu může nastat </a:t>
            </a:r>
            <a:r>
              <a:rPr lang="cs-CZ" sz="1800" b="1" dirty="0" smtClean="0"/>
              <a:t>změna toho, jak vnímáme situaci</a:t>
            </a:r>
            <a:r>
              <a:rPr lang="cs-CZ" sz="1800" dirty="0" smtClean="0"/>
              <a:t>, např.:</a:t>
            </a:r>
            <a:endParaRPr lang="cs-CZ" sz="1800" dirty="0"/>
          </a:p>
          <a:p>
            <a:pPr lvl="2"/>
            <a:r>
              <a:rPr lang="cs-CZ" sz="1800" dirty="0" smtClean="0"/>
              <a:t>Upřesnění </a:t>
            </a:r>
            <a:r>
              <a:rPr lang="cs-CZ" sz="1800" dirty="0"/>
              <a:t>a uvědomění si </a:t>
            </a:r>
            <a:r>
              <a:rPr lang="cs-CZ" sz="1800" dirty="0" smtClean="0"/>
              <a:t>stresorů, porozumění situaci</a:t>
            </a:r>
          </a:p>
          <a:p>
            <a:pPr lvl="2"/>
            <a:r>
              <a:rPr lang="cs-CZ" sz="1800" dirty="0"/>
              <a:t>U</a:t>
            </a:r>
            <a:r>
              <a:rPr lang="cs-CZ" sz="1800" dirty="0" smtClean="0"/>
              <a:t>vědomění si </a:t>
            </a:r>
            <a:r>
              <a:rPr lang="cs-CZ" sz="1800" dirty="0" err="1" smtClean="0"/>
              <a:t>salutorů</a:t>
            </a:r>
            <a:r>
              <a:rPr lang="cs-CZ" sz="1800" dirty="0" smtClean="0"/>
              <a:t>, možností boje se stresem</a:t>
            </a:r>
          </a:p>
          <a:p>
            <a:pPr lvl="1"/>
            <a:r>
              <a:rPr lang="cs-CZ" sz="1800" b="1" dirty="0" smtClean="0"/>
              <a:t>Posílení sebeúcty, sebevědomí, </a:t>
            </a:r>
            <a:r>
              <a:rPr lang="cs-CZ" sz="1800" b="1" dirty="0" err="1" smtClean="0"/>
              <a:t>self-efficacy</a:t>
            </a:r>
            <a:r>
              <a:rPr lang="cs-CZ" sz="1800" b="1" dirty="0" smtClean="0"/>
              <a:t> </a:t>
            </a:r>
            <a:r>
              <a:rPr lang="cs-CZ" sz="1800" dirty="0" smtClean="0"/>
              <a:t>(</a:t>
            </a:r>
            <a:r>
              <a:rPr lang="cs-CZ" sz="1800" dirty="0"/>
              <a:t>=</a:t>
            </a:r>
            <a:r>
              <a:rPr lang="cs-CZ" sz="1800" dirty="0" smtClean="0"/>
              <a:t>vědomí </a:t>
            </a:r>
            <a:r>
              <a:rPr lang="cs-CZ" sz="1800" dirty="0"/>
              <a:t>vlastní </a:t>
            </a:r>
            <a:r>
              <a:rPr lang="cs-CZ" sz="1800" dirty="0" smtClean="0"/>
              <a:t>účinnosti) aj.</a:t>
            </a:r>
          </a:p>
          <a:p>
            <a:pPr lvl="2"/>
            <a:r>
              <a:rPr lang="cs-CZ" sz="1800" dirty="0" smtClean="0"/>
              <a:t>SO kladně ovlivňuje pojetí osobní kompetence – toho, že člověk v tísni s danou situací umí bojovat, může ji zvládnout, má potřebné znalosti, schopnosti, …</a:t>
            </a:r>
          </a:p>
          <a:p>
            <a:pPr lvl="1">
              <a:lnSpc>
                <a:spcPct val="100000"/>
              </a:lnSpc>
            </a:pPr>
            <a:r>
              <a:rPr lang="cs-CZ" sz="1800" b="1" dirty="0" smtClean="0"/>
              <a:t>Volba vhodnější strategie</a:t>
            </a:r>
          </a:p>
          <a:p>
            <a:pPr lvl="2">
              <a:lnSpc>
                <a:spcPct val="100000"/>
              </a:lnSpc>
            </a:pPr>
            <a:r>
              <a:rPr lang="cs-CZ" sz="1800" dirty="0" smtClean="0"/>
              <a:t>Lidé s lepší SO častěji volí aktivní strategii zvládán stresu namísto vyhýbání s stresoru</a:t>
            </a:r>
          </a:p>
          <a:p>
            <a:pPr lvl="2">
              <a:lnSpc>
                <a:spcPct val="100000"/>
              </a:lnSpc>
            </a:pPr>
            <a:r>
              <a:rPr lang="cs-CZ" sz="1800" dirty="0" smtClean="0"/>
              <a:t>SO může člověka upozornit na zdraví prospěšné chování, na vhodnější návyky</a:t>
            </a:r>
            <a:endParaRPr lang="cs-CZ" sz="1800" b="1" dirty="0" smtClean="0"/>
          </a:p>
          <a:p>
            <a:pPr lvl="1">
              <a:lnSpc>
                <a:spcPct val="100000"/>
              </a:lnSpc>
            </a:pPr>
            <a:r>
              <a:rPr lang="cs-CZ" sz="1800" b="1" dirty="0" smtClean="0"/>
              <a:t>Snižování </a:t>
            </a:r>
            <a:r>
              <a:rPr lang="cs-CZ" sz="1800" b="1" dirty="0"/>
              <a:t>negativního působení stresoru na fyziologické dění</a:t>
            </a:r>
          </a:p>
        </p:txBody>
      </p:sp>
    </p:spTree>
    <p:extLst>
      <p:ext uri="{BB962C8B-B14F-4D97-AF65-F5344CB8AC3E}">
        <p14:creationId xmlns:p14="http://schemas.microsoft.com/office/powerpoint/2010/main" val="26009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a proč funguje sociální opora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Podobný pohled – to, jakou máme SO, má vliv na naše </a:t>
            </a:r>
            <a:r>
              <a:rPr lang="cs-CZ" sz="2000" b="1" dirty="0" smtClean="0"/>
              <a:t>posuzování stresu</a:t>
            </a:r>
            <a:r>
              <a:rPr lang="cs-CZ" sz="2000" dirty="0" smtClean="0"/>
              <a:t>, </a:t>
            </a:r>
            <a:r>
              <a:rPr lang="cs-CZ" sz="2000" b="1" dirty="0" err="1" smtClean="0"/>
              <a:t>coping</a:t>
            </a:r>
            <a:r>
              <a:rPr lang="cs-CZ" sz="2000" dirty="0" smtClean="0"/>
              <a:t> a celkově </a:t>
            </a:r>
            <a:r>
              <a:rPr lang="cs-CZ" sz="2000" b="1" dirty="0" smtClean="0"/>
              <a:t>chování vzhledem ke zdraví </a:t>
            </a:r>
          </a:p>
          <a:p>
            <a:r>
              <a:rPr lang="cs-CZ" sz="2000" dirty="0" smtClean="0"/>
              <a:t>Největší efekt na: </a:t>
            </a:r>
          </a:p>
          <a:p>
            <a:pPr lvl="1"/>
            <a:r>
              <a:rPr lang="cs-CZ" sz="2000" dirty="0" smtClean="0"/>
              <a:t>Kardiovaskulární systém</a:t>
            </a:r>
          </a:p>
          <a:p>
            <a:pPr lvl="1"/>
            <a:r>
              <a:rPr lang="cs-CZ" sz="2000" dirty="0" smtClean="0"/>
              <a:t>Neuroendokrinní funkce</a:t>
            </a:r>
          </a:p>
          <a:p>
            <a:pPr lvl="1"/>
            <a:r>
              <a:rPr lang="cs-CZ" sz="2000" dirty="0" smtClean="0"/>
              <a:t>Imunitní systém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987" y="3576619"/>
            <a:ext cx="6915007" cy="2735281"/>
          </a:xfrm>
          <a:prstGeom prst="rect">
            <a:avLst/>
          </a:prstGeom>
        </p:spPr>
      </p:pic>
      <p:pic>
        <p:nvPicPr>
          <p:cNvPr id="8194" name="Picture 2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8362" y="2240952"/>
            <a:ext cx="1335667" cy="13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Phillipsův</a:t>
            </a:r>
            <a:r>
              <a:rPr lang="cs-CZ" dirty="0" smtClean="0"/>
              <a:t> efekt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Lidé častěji umírají po datu svého narození než před narozeninami</a:t>
            </a:r>
          </a:p>
          <a:p>
            <a:r>
              <a:rPr lang="cs-CZ" sz="2000" dirty="0" smtClean="0"/>
              <a:t>Efekt je vysvětlován tím, že (zvláště staří) lidé žijí po svých narozeninách v relativně největším </a:t>
            </a:r>
            <a:r>
              <a:rPr lang="cs-CZ" sz="2000" b="1" dirty="0" smtClean="0"/>
              <a:t>osamění</a:t>
            </a:r>
            <a:r>
              <a:rPr lang="cs-CZ" sz="2000" dirty="0" smtClean="0"/>
              <a:t> – na narozeniny přijeli návštěvy, telefonovali příbuzní aj. → po narozeninách velký výkyv</a:t>
            </a:r>
          </a:p>
          <a:p>
            <a:r>
              <a:rPr lang="cs-CZ" sz="2000" dirty="0" smtClean="0"/>
              <a:t>Důležité je také</a:t>
            </a:r>
            <a:r>
              <a:rPr lang="cs-CZ" sz="2000" b="1" dirty="0" smtClean="0"/>
              <a:t> očekávání </a:t>
            </a:r>
            <a:r>
              <a:rPr lang="cs-CZ" sz="2000" dirty="0" smtClean="0"/>
              <a:t>– lidé očekávají na narozeniny větší zájem a oporu od příbuzných, známých → to pozitivně ovlivňuje jejich zdraví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2053" name="Picture 5" descr="cake with happy birthday candles isolated on white backgrou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958431"/>
            <a:ext cx="3276599" cy="25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sociální opory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endParaRPr lang="cs-CZ" sz="2000" b="1" dirty="0" smtClean="0"/>
          </a:p>
          <a:p>
            <a:endParaRPr lang="cs-CZ" sz="2000" b="1" dirty="0"/>
          </a:p>
          <a:p>
            <a:endParaRPr lang="cs-CZ" sz="2000" b="1" dirty="0" smtClean="0"/>
          </a:p>
          <a:p>
            <a:r>
              <a:rPr lang="cs-CZ" sz="2000" b="1" dirty="0" smtClean="0"/>
              <a:t>Subjektivní vs. objektivní sociální opora</a:t>
            </a:r>
          </a:p>
          <a:p>
            <a:pPr lvl="1"/>
            <a:r>
              <a:rPr lang="cs-CZ" sz="2000" dirty="0" smtClean="0"/>
              <a:t>To, co je objektivně, zvnějšku vnímáno jako pomoc, nemusí být subjektivně vnímané jako (adekvátní) pomoc, osoba v tísni může mít jiné starosti, priority, požadavky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cs-CZ" sz="2000" b="1" dirty="0" smtClean="0"/>
              <a:t>Poskytovaná vs. přijímaná sociální opora</a:t>
            </a:r>
          </a:p>
          <a:p>
            <a:pPr marL="685800" lvl="2">
              <a:lnSpc>
                <a:spcPct val="100000"/>
              </a:lnSpc>
            </a:pPr>
            <a:r>
              <a:rPr lang="cs-CZ" dirty="0"/>
              <a:t>Vše, co je dané osobě určeno vs. to, co se k dané osobě skutečně dostane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838200" y="1690688"/>
            <a:ext cx="10648950" cy="1258094"/>
          </a:xfrm>
          <a:prstGeom prst="roundRect">
            <a:avLst>
              <a:gd name="adj" fmla="val 251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Příklad: </a:t>
            </a:r>
            <a:r>
              <a:rPr lang="cs-CZ" dirty="0">
                <a:solidFill>
                  <a:schemeClr val="tx1"/>
                </a:solidFill>
              </a:rPr>
              <a:t>Marie umírá na poslední stádium rakoviny, které je velmi bolestivé. Poskytovatel sociální pomoci vnímá jako hlavní starost pacientky právě intenzivní bolest a v tomto smyslu se snaží jí pomáhat – vyjádřit empatii, odvést a rozptýlit její pozornost. Marie má ale největší starost o to, co bude s jejími dětmi, až odejde.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38200" y="4386263"/>
            <a:ext cx="10648950" cy="1196972"/>
          </a:xfrm>
          <a:prstGeom prst="roundRect">
            <a:avLst>
              <a:gd name="adj" fmla="val 251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Příklad: </a:t>
            </a:r>
            <a:r>
              <a:rPr lang="cs-CZ" dirty="0">
                <a:solidFill>
                  <a:schemeClr val="tx1"/>
                </a:solidFill>
              </a:rPr>
              <a:t>Erik má obtíže s nadměrným pitím alkoholu. Nechce podstoupit léčbu, má strach, že se jeho problémy „provalí“ a okolí ho bude soudit. Ve městě, kde Erik bydlí, funguje několik podpůrných skupin pro lidi s potížemi s alkoholem, kam se dá docházet </a:t>
            </a:r>
            <a:r>
              <a:rPr lang="cs-CZ" dirty="0" smtClean="0">
                <a:solidFill>
                  <a:schemeClr val="tx1"/>
                </a:solidFill>
              </a:rPr>
              <a:t>anonymně. </a:t>
            </a:r>
            <a:r>
              <a:rPr lang="cs-CZ" dirty="0">
                <a:solidFill>
                  <a:schemeClr val="tx1"/>
                </a:solidFill>
              </a:rPr>
              <a:t>Erik ale o této možnosti neví, nikdy o ní </a:t>
            </a:r>
            <a:r>
              <a:rPr lang="cs-CZ" dirty="0" smtClean="0">
                <a:solidFill>
                  <a:schemeClr val="tx1"/>
                </a:solidFill>
              </a:rPr>
              <a:t>neslyšel.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sociální opory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90006" cy="2097446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Očekávaná sociální opora</a:t>
            </a:r>
          </a:p>
          <a:p>
            <a:pPr lvl="1"/>
            <a:r>
              <a:rPr lang="cs-CZ" sz="2000" dirty="0" smtClean="0"/>
              <a:t>Jde o osobní přesvědčení každého člověka, že existují lidé, kteří mu v případě potřeby pomohou</a:t>
            </a:r>
          </a:p>
          <a:p>
            <a:pPr lvl="1"/>
            <a:r>
              <a:rPr lang="cs-CZ" sz="2000" dirty="0" smtClean="0"/>
              <a:t>Naše očekávání je subjektivní – vůbec nemusí jít o to, jak to skutečně je, očekávaná SO odráží především to, jak člověk vnímá své sociální okolí, to, že je přijímaný apod.</a:t>
            </a:r>
          </a:p>
          <a:p>
            <a:pPr lvl="1"/>
            <a:r>
              <a:rPr lang="cs-CZ" sz="2000" dirty="0" smtClean="0"/>
              <a:t>Může být výrazný rozdíl </a:t>
            </a:r>
            <a:r>
              <a:rPr lang="cs-CZ" sz="2000" dirty="0"/>
              <a:t>mezi tím, co člověk očekává a co se mu </a:t>
            </a:r>
            <a:r>
              <a:rPr lang="cs-CZ" sz="2000" dirty="0" smtClean="0"/>
              <a:t>dostane a </a:t>
            </a:r>
            <a:r>
              <a:rPr lang="cs-CZ" sz="2000" dirty="0"/>
              <a:t>co skutečně </a:t>
            </a:r>
            <a:r>
              <a:rPr lang="cs-CZ" sz="2000" dirty="0" smtClean="0"/>
              <a:t>získá, protože máme i určitou představu o tom, jak by nám mělo být pomoci</a:t>
            </a:r>
          </a:p>
          <a:p>
            <a:pPr lvl="1"/>
            <a:endParaRPr lang="cs-CZ" sz="2000" dirty="0" smtClean="0"/>
          </a:p>
          <a:p>
            <a:endParaRPr lang="cs-CZ" sz="2000" dirty="0" smtClean="0"/>
          </a:p>
          <a:p>
            <a:pPr lvl="1"/>
            <a:endParaRPr lang="cs-CZ" dirty="0"/>
          </a:p>
        </p:txBody>
      </p:sp>
      <p:pic>
        <p:nvPicPr>
          <p:cNvPr id="4102" name="Picture 6" descr="The problem with expectation | Amazing quotes, Words, Quo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 b="18275"/>
          <a:stretch/>
        </p:blipFill>
        <p:spPr bwMode="auto">
          <a:xfrm>
            <a:off x="9497961" y="4449685"/>
            <a:ext cx="2330245" cy="2093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Problem is just the distance between expectation - Inspirational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8347" r="6216" b="53830"/>
          <a:stretch/>
        </p:blipFill>
        <p:spPr bwMode="auto">
          <a:xfrm rot="21365824">
            <a:off x="5890021" y="5406018"/>
            <a:ext cx="3780273" cy="101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délník 3"/>
          <p:cNvSpPr/>
          <p:nvPr/>
        </p:nvSpPr>
        <p:spPr>
          <a:xfrm>
            <a:off x="829597" y="4058008"/>
            <a:ext cx="8499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cs-CZ" sz="2000" dirty="0"/>
              <a:t>Např. neočekávání pomoci, negativní hodnocení sociální sítě v důsledku sníženého sebehodnocení, pesimismu aj., přestože realita vypadá tak, že řadě lidí </a:t>
            </a:r>
            <a:r>
              <a:rPr lang="cs-CZ" sz="2000" dirty="0" smtClean="0"/>
              <a:t>na daném </a:t>
            </a:r>
            <a:r>
              <a:rPr lang="cs-CZ" sz="2000" dirty="0"/>
              <a:t>člověku </a:t>
            </a:r>
            <a:r>
              <a:rPr lang="cs-CZ" sz="2000" dirty="0" smtClean="0"/>
              <a:t>záleží a </a:t>
            </a:r>
            <a:r>
              <a:rPr lang="cs-CZ" sz="2000" dirty="0"/>
              <a:t>jsou </a:t>
            </a:r>
            <a:r>
              <a:rPr lang="cs-CZ" sz="2000" dirty="0" smtClean="0"/>
              <a:t>ochotni a schopni </a:t>
            </a:r>
            <a:r>
              <a:rPr lang="cs-CZ" sz="2000" dirty="0"/>
              <a:t>mu </a:t>
            </a:r>
            <a:r>
              <a:rPr lang="cs-CZ" sz="2000" dirty="0" smtClean="0"/>
              <a:t>pomoci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2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sociální opory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r>
              <a:rPr lang="cs-CZ" sz="2000" dirty="0"/>
              <a:t>Množství dalších problémů</a:t>
            </a:r>
          </a:p>
          <a:p>
            <a:r>
              <a:rPr lang="cs-CZ" sz="2000" dirty="0"/>
              <a:t>Podobná prvnímu příkladu je </a:t>
            </a:r>
            <a:r>
              <a:rPr lang="cs-CZ" sz="2000" b="1" dirty="0"/>
              <a:t>přiměřenost či adekvátnost sociální opory </a:t>
            </a:r>
            <a:r>
              <a:rPr lang="cs-CZ" sz="2000" dirty="0"/>
              <a:t>(„co“ je poskytováno, „kolik“ je toho poskytováno, „jak“) – např. sociální opora sice jde správným směrem, člověk v tísni by jí ale potřeboval víc, </a:t>
            </a:r>
            <a:r>
              <a:rPr lang="cs-CZ" sz="2000" dirty="0" smtClean="0"/>
              <a:t>intenzivnější – anebo naopak méně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Nadměrná </a:t>
            </a:r>
            <a:r>
              <a:rPr lang="cs-CZ" sz="2000" b="1" dirty="0"/>
              <a:t>pomoc </a:t>
            </a:r>
            <a:endParaRPr lang="cs-CZ" sz="2000" dirty="0" smtClean="0"/>
          </a:p>
          <a:p>
            <a:pPr lvl="1"/>
            <a:r>
              <a:rPr lang="cs-CZ" sz="2000" dirty="0"/>
              <a:t>M</a:t>
            </a:r>
            <a:r>
              <a:rPr lang="cs-CZ" sz="2000" dirty="0" smtClean="0"/>
              <a:t>ůže </a:t>
            </a:r>
            <a:r>
              <a:rPr lang="cs-CZ" sz="2000" dirty="0"/>
              <a:t>brát adresátovi možnost sám se zdravě vyrovnat se stresovou </a:t>
            </a:r>
            <a:r>
              <a:rPr lang="cs-CZ" sz="2000" dirty="0" smtClean="0"/>
              <a:t>situací</a:t>
            </a:r>
          </a:p>
          <a:p>
            <a:pPr lvl="1"/>
            <a:r>
              <a:rPr lang="cs-CZ" sz="2000" dirty="0" smtClean="0"/>
              <a:t>Např</a:t>
            </a:r>
            <a:r>
              <a:rPr lang="cs-CZ" sz="2000" dirty="0"/>
              <a:t>. když pečovatel </a:t>
            </a:r>
            <a:r>
              <a:rPr lang="cs-CZ" sz="2000" dirty="0" smtClean="0"/>
              <a:t>v dobré víře dělá vše </a:t>
            </a:r>
            <a:r>
              <a:rPr lang="cs-CZ" sz="2000" dirty="0"/>
              <a:t>za staršího </a:t>
            </a:r>
            <a:r>
              <a:rPr lang="cs-CZ" sz="2000" dirty="0" smtClean="0"/>
              <a:t>člověka, aby mu ulehčil práci, pomohl</a:t>
            </a:r>
          </a:p>
          <a:p>
            <a:pPr lvl="2"/>
            <a:r>
              <a:rPr lang="cs-CZ" dirty="0" smtClean="0"/>
              <a:t>V </a:t>
            </a:r>
            <a:r>
              <a:rPr lang="cs-CZ" dirty="0"/>
              <a:t>důsledku toho klesá </a:t>
            </a:r>
            <a:r>
              <a:rPr lang="cs-CZ" dirty="0" err="1"/>
              <a:t>samoobslužnost</a:t>
            </a:r>
            <a:r>
              <a:rPr lang="cs-CZ" dirty="0"/>
              <a:t> klienta, </a:t>
            </a:r>
            <a:r>
              <a:rPr lang="cs-CZ" b="1" dirty="0" smtClean="0"/>
              <a:t>mění se sebepojetí</a:t>
            </a:r>
            <a:r>
              <a:rPr lang="cs-CZ" b="1" dirty="0"/>
              <a:t>, klesá sebehodnocení </a:t>
            </a:r>
            <a:endParaRPr lang="cs-CZ" dirty="0" smtClean="0"/>
          </a:p>
          <a:p>
            <a:pPr lvl="2"/>
            <a:r>
              <a:rPr lang="cs-CZ" dirty="0"/>
              <a:t>S</a:t>
            </a:r>
            <a:r>
              <a:rPr lang="cs-CZ" dirty="0" smtClean="0"/>
              <a:t>chopnost </a:t>
            </a:r>
            <a:r>
              <a:rPr lang="cs-CZ" dirty="0"/>
              <a:t>postarat se sám o sebe je </a:t>
            </a:r>
            <a:r>
              <a:rPr lang="cs-CZ" dirty="0" smtClean="0"/>
              <a:t>jedním </a:t>
            </a:r>
            <a:r>
              <a:rPr lang="cs-CZ" dirty="0"/>
              <a:t>z </a:t>
            </a:r>
            <a:r>
              <a:rPr lang="cs-CZ" dirty="0" smtClean="0"/>
              <a:t>důležitých faktorů kvality života</a:t>
            </a:r>
          </a:p>
          <a:p>
            <a:pPr lvl="2"/>
            <a:r>
              <a:rPr lang="cs-CZ" dirty="0" smtClean="0"/>
              <a:t>Důsledkem může být závislost na pomoci a bezmoc, negativní pocity jako vina, obavy, strach aj.</a:t>
            </a:r>
            <a:endParaRPr lang="cs-CZ" dirty="0"/>
          </a:p>
        </p:txBody>
      </p:sp>
      <p:pic>
        <p:nvPicPr>
          <p:cNvPr id="4" name="Picture 6" descr="šipka 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333">
            <a:off x="5345907" y="3183327"/>
            <a:ext cx="90011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Užitek ze sociální opory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904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Stejně jako mají určití lidé sklony hůře zvládat stres nebo onemocnět psychosomatickou chorobou, jsou </a:t>
            </a:r>
            <a:r>
              <a:rPr lang="cs-CZ" sz="2000" b="1" dirty="0" smtClean="0"/>
              <a:t>někteří lidé citlivější vůči pozitivním vlivům sociální opory </a:t>
            </a:r>
            <a:r>
              <a:rPr lang="cs-CZ" sz="2000" dirty="0" smtClean="0"/>
              <a:t>a mají z ní větší užitek</a:t>
            </a:r>
          </a:p>
          <a:p>
            <a:r>
              <a:rPr lang="cs-CZ" sz="2000" dirty="0" smtClean="0"/>
              <a:t>Jsou to lidé, kteří</a:t>
            </a:r>
          </a:p>
          <a:p>
            <a:pPr lvl="1"/>
            <a:r>
              <a:rPr lang="cs-CZ" sz="2000" dirty="0" smtClean="0"/>
              <a:t>Snadno navazují kontakty</a:t>
            </a:r>
          </a:p>
          <a:p>
            <a:pPr lvl="1"/>
            <a:r>
              <a:rPr lang="cs-CZ" sz="2000" dirty="0" smtClean="0"/>
              <a:t>Snadno přijímají pomoc od druhých</a:t>
            </a:r>
          </a:p>
          <a:p>
            <a:pPr lvl="1"/>
            <a:r>
              <a:rPr lang="cs-CZ" sz="2000" dirty="0" smtClean="0"/>
              <a:t>Ochotně poskytují pomoc druhým</a:t>
            </a:r>
          </a:p>
          <a:p>
            <a:pPr lvl="1"/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Rozdíly mezi ženami a muži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Ženy mívají víc přátel, častěji mívají nejlepšího přítele/přítelkyni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Ženy dostávají víc sociální opory, zároveň ale víc opory poskytují, což může zvyšovat stres</a:t>
            </a:r>
            <a:endParaRPr lang="cs-CZ" dirty="0"/>
          </a:p>
          <a:p>
            <a:pPr lvl="1"/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Není to tak, že člověk, který má více kontaktů s lidmi, má automaticky lepší sociální oporu a lepší </a:t>
            </a:r>
            <a:r>
              <a:rPr lang="cs-CZ" sz="2000" dirty="0" smtClean="0"/>
              <a:t>zdraví – hostilní člověk s negativním přístupem bude mít pravděpodobněji nižší SO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Jde spíš o kvalitu vztahů s lidmi</a:t>
            </a:r>
            <a:endParaRPr lang="cs-CZ" sz="2000" dirty="0"/>
          </a:p>
        </p:txBody>
      </p:sp>
      <p:pic>
        <p:nvPicPr>
          <p:cNvPr id="3074" name="Picture 2" descr="25 Fun Facts About What Makes Men and Women Different - Ask Th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092503"/>
            <a:ext cx="3008671" cy="15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825624"/>
            <a:ext cx="10515600" cy="3732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Sociální opora (SO) a sociální síť</a:t>
            </a:r>
          </a:p>
          <a:p>
            <a:r>
              <a:rPr lang="cs-CZ" sz="2400" dirty="0" smtClean="0"/>
              <a:t>Kdo poskytuje sociální oporu</a:t>
            </a:r>
          </a:p>
          <a:p>
            <a:r>
              <a:rPr lang="cs-CZ" sz="2400" dirty="0" smtClean="0"/>
              <a:t>Druhy SO</a:t>
            </a:r>
          </a:p>
          <a:p>
            <a:r>
              <a:rPr lang="cs-CZ" sz="2400" dirty="0" smtClean="0"/>
              <a:t>Jak a proč funguje SO</a:t>
            </a:r>
          </a:p>
          <a:p>
            <a:r>
              <a:rPr lang="cs-CZ" sz="2400" dirty="0" smtClean="0"/>
              <a:t>Problémy SO</a:t>
            </a:r>
          </a:p>
          <a:p>
            <a:r>
              <a:rPr lang="cs-CZ" sz="2400" dirty="0" smtClean="0"/>
              <a:t>Sociální opora v praxi</a:t>
            </a:r>
          </a:p>
        </p:txBody>
      </p:sp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si z toho vzít do praxe?</a:t>
            </a:r>
            <a:endParaRPr lang="cs-CZ" dirty="0"/>
          </a:p>
        </p:txBody>
      </p:sp>
      <p:pic>
        <p:nvPicPr>
          <p:cNvPr id="4" name="Picture 2" descr="Characters of people and their social network illustration | Fr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/>
          <a:stretch/>
        </p:blipFill>
        <p:spPr bwMode="auto">
          <a:xfrm>
            <a:off x="8739187" y="4001294"/>
            <a:ext cx="3419475" cy="27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To, co okolí vnímá jako pomoc, vůbec nemusí být pomoc – je třeba </a:t>
            </a:r>
            <a:r>
              <a:rPr lang="cs-CZ" sz="2000" b="1" dirty="0" smtClean="0"/>
              <a:t>„zmapovat“, jak to vnímá klient</a:t>
            </a:r>
            <a:r>
              <a:rPr lang="cs-CZ" sz="2000" dirty="0" smtClean="0"/>
              <a:t>, jakou pomoc potřebuje, kolik jí potřebuje</a:t>
            </a:r>
          </a:p>
          <a:p>
            <a:r>
              <a:rPr lang="cs-CZ" sz="2000" dirty="0" smtClean="0"/>
              <a:t>Když se Vám rozbije auto, nepomůže si o tom popovídat = ne každé řešení a každý typ sociální opory jsou vhodné pro každý problém → </a:t>
            </a:r>
            <a:r>
              <a:rPr lang="cs-CZ" sz="2000" b="1" dirty="0" smtClean="0"/>
              <a:t>pomáhat adekvátně problému</a:t>
            </a:r>
          </a:p>
          <a:p>
            <a:r>
              <a:rPr lang="cs-CZ" sz="2000" dirty="0" smtClean="0"/>
              <a:t>V rámci pomoci je užitečné </a:t>
            </a:r>
            <a:r>
              <a:rPr lang="cs-CZ" sz="2000" b="1" dirty="0" smtClean="0"/>
              <a:t>„mapovat“ klientovo sociální prostředí</a:t>
            </a:r>
          </a:p>
          <a:p>
            <a:pPr lvl="1"/>
            <a:r>
              <a:rPr lang="cs-CZ" sz="2000" dirty="0" smtClean="0"/>
              <a:t>Má někoho, komu se může svěřit? Může se s někým poradit?</a:t>
            </a:r>
          </a:p>
          <a:p>
            <a:pPr lvl="2"/>
            <a:r>
              <a:rPr lang="cs-CZ" dirty="0" smtClean="0"/>
              <a:t>Třeba má, ale samotného ho to nenapadne, potřebuje „postrčit“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sz="2000" dirty="0" smtClean="0">
                <a:sym typeface="Wingdings" panose="05000000000000000000" pitchFamily="2" charset="2"/>
              </a:rPr>
              <a:t>Ví klient o tom, jaká pomoc je pro něj k dispozici?</a:t>
            </a:r>
            <a:endParaRPr lang="cs-CZ" sz="20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acters of people and their social network illustration | Fr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/>
          <a:stretch/>
        </p:blipFill>
        <p:spPr bwMode="auto">
          <a:xfrm>
            <a:off x="8739187" y="4001294"/>
            <a:ext cx="3419475" cy="27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z toho vzít do praxe?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8114071" cy="487568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Klientovi můžeme pomáhat mnoha způsoby</a:t>
            </a:r>
          </a:p>
          <a:p>
            <a:pPr lvl="1"/>
            <a:r>
              <a:rPr lang="cs-CZ" sz="2000" b="1" dirty="0" smtClean="0"/>
              <a:t>Sami být sociální oporou</a:t>
            </a:r>
          </a:p>
          <a:p>
            <a:pPr lvl="2"/>
            <a:r>
              <a:rPr lang="cs-CZ" dirty="0" smtClean="0"/>
              <a:t>Podpořit, vyslechnout</a:t>
            </a:r>
          </a:p>
          <a:p>
            <a:pPr lvl="2"/>
            <a:r>
              <a:rPr lang="cs-CZ" dirty="0" smtClean="0"/>
              <a:t>Pomoct porozumět situaci, vysvětlit souvislosti</a:t>
            </a:r>
          </a:p>
          <a:p>
            <a:pPr lvl="2"/>
            <a:r>
              <a:rPr lang="cs-CZ" dirty="0" smtClean="0"/>
              <a:t>Podat informace – máme výhodu, že vystupujeme z pozice profesionála</a:t>
            </a:r>
          </a:p>
          <a:p>
            <a:pPr lvl="1"/>
            <a:r>
              <a:rPr lang="cs-CZ" sz="2000" b="1" dirty="0" smtClean="0"/>
              <a:t>Doporučit vyhledání sociální opory</a:t>
            </a:r>
          </a:p>
          <a:p>
            <a:pPr lvl="2"/>
            <a:r>
              <a:rPr lang="cs-CZ" dirty="0" smtClean="0"/>
              <a:t>Mezi blízkými, přáteli – svěřit se, sdílet, hledat podporu ve změně životního stylu</a:t>
            </a:r>
          </a:p>
          <a:p>
            <a:pPr lvl="2"/>
            <a:r>
              <a:rPr lang="cs-CZ" dirty="0" smtClean="0"/>
              <a:t>Doporučit odbornou pomoc </a:t>
            </a:r>
            <a:r>
              <a:rPr lang="cs-CZ" dirty="0"/>
              <a:t>–</a:t>
            </a:r>
            <a:r>
              <a:rPr lang="cs-CZ" dirty="0" smtClean="0"/>
              <a:t> odkázat na psychologa, skupinu, online pomoc, krizovou linku</a:t>
            </a:r>
          </a:p>
          <a:p>
            <a:pPr lvl="2"/>
            <a:endParaRPr lang="cs-CZ" dirty="0" smtClean="0"/>
          </a:p>
          <a:p>
            <a:r>
              <a:rPr lang="cs-CZ" sz="2000" dirty="0" smtClean="0"/>
              <a:t>Týká se také nás a našeho zdraví</a:t>
            </a:r>
          </a:p>
          <a:p>
            <a:pPr lvl="1"/>
            <a:r>
              <a:rPr lang="cs-CZ" sz="2000" dirty="0" smtClean="0"/>
              <a:t>Např. jako prevence syndromu vyhoření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732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3451" y="2813357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3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zamyšlení…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/>
              <a:t>Proč lidé umírají častěji po datu svého narození než před svými narozeninami?</a:t>
            </a:r>
            <a:endParaRPr lang="cs-CZ" sz="2400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543" y="214313"/>
            <a:ext cx="2058457" cy="15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opora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948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Pomoc poskytovaná druhými lidmi člověku, který se nachází v tíživé situaci</a:t>
            </a:r>
          </a:p>
          <a:p>
            <a:r>
              <a:rPr lang="cs-CZ" sz="2000" dirty="0" smtClean="0"/>
              <a:t>Taková činnost, která člověku v tísni jeho situaci ulehčuje – resp. měla by</a:t>
            </a:r>
          </a:p>
          <a:p>
            <a:endParaRPr lang="cs-CZ" sz="2000" dirty="0"/>
          </a:p>
          <a:p>
            <a:r>
              <a:rPr lang="cs-CZ" sz="2000" dirty="0" smtClean="0"/>
              <a:t>Proč se zabývat tématem sociální opory?</a:t>
            </a:r>
          </a:p>
          <a:p>
            <a:pPr lvl="1"/>
            <a:r>
              <a:rPr lang="cs-CZ" sz="2000" dirty="0" smtClean="0"/>
              <a:t>Havárie elektrárny </a:t>
            </a:r>
            <a:r>
              <a:rPr lang="cs-CZ" sz="2000" dirty="0" err="1" smtClean="0"/>
              <a:t>Three</a:t>
            </a:r>
            <a:r>
              <a:rPr lang="cs-CZ" sz="2000" dirty="0" smtClean="0"/>
              <a:t> Mile Island v USA (1979)</a:t>
            </a:r>
          </a:p>
          <a:p>
            <a:pPr lvl="2"/>
            <a:r>
              <a:rPr lang="cs-CZ" dirty="0" smtClean="0"/>
              <a:t>U lidí s vyšší mírou sociální opory bylo zjištěno </a:t>
            </a:r>
            <a:r>
              <a:rPr lang="cs-CZ" b="1" dirty="0" smtClean="0"/>
              <a:t>méně psychosomatických onemocnění</a:t>
            </a:r>
          </a:p>
          <a:p>
            <a:pPr lvl="2"/>
            <a:r>
              <a:rPr lang="cs-CZ" dirty="0" smtClean="0"/>
              <a:t>Sociální opora tlumila negativní dopad katastrofy, u vyšší SO byl zjištěn </a:t>
            </a:r>
            <a:r>
              <a:rPr lang="cs-CZ" b="1" dirty="0" smtClean="0"/>
              <a:t>nižší výskyt posttraumatické stresové poruchy </a:t>
            </a:r>
          </a:p>
          <a:p>
            <a:pPr lvl="1"/>
            <a:r>
              <a:rPr lang="cs-CZ" sz="2000" dirty="0" smtClean="0"/>
              <a:t>Vyšší sociální opora je </a:t>
            </a:r>
            <a:r>
              <a:rPr lang="cs-CZ" sz="2000" b="1" dirty="0" smtClean="0"/>
              <a:t>spojena s nižší úmrtností </a:t>
            </a:r>
            <a:r>
              <a:rPr lang="cs-CZ" sz="2000" dirty="0" smtClean="0"/>
              <a:t>(zejména na kardiovaskulární choroby ♥)</a:t>
            </a:r>
          </a:p>
          <a:p>
            <a:pPr lvl="1"/>
            <a:r>
              <a:rPr lang="cs-CZ" sz="2000" dirty="0" smtClean="0"/>
              <a:t>Vizte minulá témata – např.</a:t>
            </a:r>
            <a:r>
              <a:rPr lang="cs-CZ" sz="2000" b="1" dirty="0" smtClean="0"/>
              <a:t> prevence a intervence v případě syndromu vyhoření</a:t>
            </a:r>
          </a:p>
          <a:p>
            <a:pPr marL="457200" lvl="1" indent="-14288">
              <a:buNone/>
            </a:pPr>
            <a:r>
              <a:rPr lang="cs-CZ" sz="2000" dirty="0" smtClean="0"/>
              <a:t>… a další</a:t>
            </a:r>
          </a:p>
          <a:p>
            <a:pPr marL="457200" lvl="1" indent="-14288">
              <a:buNone/>
            </a:pPr>
            <a:endParaRPr lang="cs-CZ" sz="2000" dirty="0"/>
          </a:p>
          <a:p>
            <a:pPr marL="457200" lvl="1" indent="-14288">
              <a:buNone/>
            </a:pPr>
            <a:r>
              <a:rPr lang="cs-CZ" sz="2000" b="1" dirty="0" smtClean="0"/>
              <a:t>= prokazatelně pozitivní vliv na zdraví</a:t>
            </a:r>
            <a:endParaRPr lang="cs-CZ" sz="2000" b="1" dirty="0"/>
          </a:p>
        </p:txBody>
      </p:sp>
      <p:pic>
        <p:nvPicPr>
          <p:cNvPr id="7" name="Picture 4" descr="7 Best Practices for Optimising Your Web Content - KOL Lim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2" y="230188"/>
            <a:ext cx="2702057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poskytuje sociální oporu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Prakticky kdokoli – kamarád, člen komunity, rodina, spolupracovník, profesionál, …</a:t>
            </a:r>
          </a:p>
          <a:p>
            <a:r>
              <a:rPr lang="cs-CZ" sz="2000" dirty="0" smtClean="0"/>
              <a:t>Individuální/skupinová psychoterapie, svépomocné skupiny, hnutí typu AA (Anonymní Alkoholici), duchovní pomoc, …</a:t>
            </a:r>
          </a:p>
          <a:p>
            <a:endParaRPr lang="cs-CZ" sz="2000" dirty="0" smtClean="0"/>
          </a:p>
          <a:p>
            <a:r>
              <a:rPr lang="cs-CZ" sz="2000" dirty="0" smtClean="0"/>
              <a:t>Můžeme ji rozdělit například podle úrovně pomoci</a:t>
            </a:r>
          </a:p>
          <a:p>
            <a:pPr lvl="1"/>
            <a:r>
              <a:rPr lang="cs-CZ" sz="2000" b="1" dirty="0" smtClean="0"/>
              <a:t>Mikroúroveň</a:t>
            </a:r>
            <a:r>
              <a:rPr lang="cs-CZ" sz="2000" dirty="0" smtClean="0"/>
              <a:t> – opora poskytovaná nejbližšími v rámci</a:t>
            </a:r>
            <a:r>
              <a:rPr lang="cs-CZ" sz="2000" b="1" dirty="0" smtClean="0"/>
              <a:t> dyády = dvojice lidí</a:t>
            </a:r>
            <a:r>
              <a:rPr lang="cs-CZ" sz="2000" dirty="0" smtClean="0"/>
              <a:t>, např. manželé</a:t>
            </a:r>
            <a:r>
              <a:rPr lang="cs-CZ" sz="2000" dirty="0"/>
              <a:t>, nejbližší </a:t>
            </a:r>
            <a:r>
              <a:rPr lang="cs-CZ" sz="2000" dirty="0" smtClean="0"/>
              <a:t>přátelé, </a:t>
            </a:r>
            <a:r>
              <a:rPr lang="cs-CZ" sz="2000" dirty="0"/>
              <a:t>matka ↔ </a:t>
            </a:r>
            <a:r>
              <a:rPr lang="cs-CZ" sz="2000" dirty="0" smtClean="0"/>
              <a:t>dítě</a:t>
            </a:r>
            <a:endParaRPr lang="cs-CZ" sz="2000" dirty="0"/>
          </a:p>
          <a:p>
            <a:pPr lvl="1"/>
            <a:r>
              <a:rPr lang="cs-CZ" sz="2000" b="1" dirty="0" err="1" smtClean="0"/>
              <a:t>Mezoúroveň</a:t>
            </a:r>
            <a:r>
              <a:rPr lang="cs-CZ" sz="2000" b="1" dirty="0" smtClean="0"/>
              <a:t> </a:t>
            </a:r>
            <a:r>
              <a:rPr lang="cs-CZ" sz="2000" dirty="0"/>
              <a:t>–</a:t>
            </a:r>
            <a:r>
              <a:rPr lang="cs-CZ" sz="2000" dirty="0" smtClean="0"/>
              <a:t> pomoc spolupracovníků, pomoc náboženského sdružení (diecéze, sbor), pomoc lidé ze sportovního klubu členovi apod.</a:t>
            </a:r>
          </a:p>
          <a:p>
            <a:pPr lvl="1"/>
            <a:r>
              <a:rPr lang="cs-CZ" sz="2000" b="1" dirty="0" smtClean="0"/>
              <a:t>Makroúroveň</a:t>
            </a:r>
            <a:r>
              <a:rPr lang="cs-CZ" sz="2000" dirty="0" smtClean="0"/>
              <a:t> </a:t>
            </a:r>
            <a:r>
              <a:rPr lang="cs-CZ" sz="2000" dirty="0"/>
              <a:t>–</a:t>
            </a:r>
            <a:r>
              <a:rPr lang="cs-CZ" sz="2000" dirty="0" smtClean="0"/>
              <a:t> celospolečenská forma pomoci, např. pomoc při záplavách či jiných katastrofách, pomoc přesahující hranice státu, např. organizace ADRA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Z toho plyne, že </a:t>
            </a:r>
            <a:r>
              <a:rPr lang="cs-CZ" sz="2000" dirty="0" smtClean="0"/>
              <a:t>určitá forma SO vychází i z přepisů a nařízení, z toho, že na ni člověk má právo (např. pomoc od státu)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 jiných případech vychází SO z iniciativy a ochoty poskytovatele – to je to, co si obvykle pod SO představíme, jen je třeba vědět, že to není jediná varianta</a:t>
            </a:r>
            <a:endParaRPr lang="cs-CZ" sz="2000" dirty="0"/>
          </a:p>
        </p:txBody>
      </p:sp>
      <p:pic>
        <p:nvPicPr>
          <p:cNvPr id="7" name="Picture 4" descr="7 Best Practices for Optimising Your Web Content - KOL Lim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2" y="230188"/>
            <a:ext cx="2702057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ocial Network Analytics - Analytics Vidhya -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4" y="2696713"/>
            <a:ext cx="3400425" cy="23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síť a sociální opora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 smtClean="0"/>
              <a:t>Každý z nás má určitou sociální síť = soubor lidí kolem nás, s nimiž jsme v sociálním kontaktu a od nichž je možné očekávat pomoc</a:t>
            </a:r>
          </a:p>
          <a:p>
            <a:pPr lvl="1"/>
            <a:r>
              <a:rPr lang="cs-CZ" sz="2100" dirty="0"/>
              <a:t>Kolik máme sociálních vztahů, jakých</a:t>
            </a:r>
            <a:r>
              <a:rPr lang="cs-CZ" sz="2100" dirty="0" smtClean="0"/>
              <a:t>? Jsme vdaní/ženatí? Jak často jsme v kontaktu s přáteli, rodinou?</a:t>
            </a:r>
            <a:endParaRPr lang="cs-CZ" sz="2100" dirty="0"/>
          </a:p>
          <a:p>
            <a:pPr marL="457200" lvl="1" indent="0">
              <a:buNone/>
            </a:pPr>
            <a:endParaRPr lang="cs-CZ" sz="1600" dirty="0" smtClean="0"/>
          </a:p>
          <a:p>
            <a:r>
              <a:rPr lang="cs-CZ" sz="2000" dirty="0" smtClean="0"/>
              <a:t>Úroveň sociální opory vychází z toho</a:t>
            </a:r>
          </a:p>
          <a:p>
            <a:pPr lvl="1"/>
            <a:r>
              <a:rPr lang="cs-CZ" sz="2000" b="1" dirty="0"/>
              <a:t>Kdo, kolik osob</a:t>
            </a:r>
            <a:r>
              <a:rPr lang="cs-CZ" sz="2000" dirty="0"/>
              <a:t> poskytuje SO</a:t>
            </a:r>
          </a:p>
          <a:p>
            <a:pPr lvl="1"/>
            <a:r>
              <a:rPr lang="cs-CZ" sz="2000" b="1" dirty="0" smtClean="0"/>
              <a:t>O jakou oporu jde</a:t>
            </a:r>
          </a:p>
          <a:p>
            <a:pPr lvl="1"/>
            <a:r>
              <a:rPr lang="cs-CZ" sz="2000" dirty="0" smtClean="0"/>
              <a:t>Jaká je </a:t>
            </a:r>
            <a:r>
              <a:rPr lang="cs-CZ" sz="2000" b="1" dirty="0" smtClean="0"/>
              <a:t>míra spokojenosti </a:t>
            </a:r>
            <a:r>
              <a:rPr lang="cs-CZ" sz="2000" dirty="0" smtClean="0"/>
              <a:t>příjemce s touto oporou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Sociální oporu lze měřit pomocí </a:t>
            </a:r>
            <a:r>
              <a:rPr lang="cs-CZ" sz="2000" b="1" dirty="0" smtClean="0"/>
              <a:t>dotazníků</a:t>
            </a:r>
            <a:r>
              <a:rPr lang="cs-CZ" sz="2000" dirty="0" smtClean="0"/>
              <a:t>, otázky mohou vypadat následovně:</a:t>
            </a:r>
          </a:p>
          <a:p>
            <a:pPr marL="685800" lvl="2">
              <a:spcBef>
                <a:spcPts val="1000"/>
              </a:spcBef>
            </a:pPr>
            <a:r>
              <a:rPr lang="cs-CZ" i="1" dirty="0" smtClean="0"/>
              <a:t>S kým můžeš počítat, že o tebe bude pečovat, ať se ti stane cokoli?</a:t>
            </a:r>
          </a:p>
          <a:p>
            <a:pPr marL="685800" lvl="2">
              <a:spcBef>
                <a:spcPts val="1000"/>
              </a:spcBef>
            </a:pPr>
            <a:r>
              <a:rPr lang="cs-CZ" i="1" dirty="0" smtClean="0"/>
              <a:t>S  kým můžeš počítat, že tě bude utěšovat, když jsi zneklidněn?</a:t>
            </a:r>
          </a:p>
          <a:p>
            <a:pPr marL="685800" lvl="2">
              <a:spcBef>
                <a:spcPts val="1000"/>
              </a:spcBef>
            </a:pPr>
            <a:r>
              <a:rPr lang="cs-CZ" i="1" dirty="0" smtClean="0"/>
              <a:t>Kdo tě přijímá cele a úplně, nejen v tom, co je na tobě kladného, ale včetně tvých záporných stránek?</a:t>
            </a:r>
            <a:endParaRPr lang="cs-CZ" i="1" dirty="0"/>
          </a:p>
        </p:txBody>
      </p:sp>
      <p:pic>
        <p:nvPicPr>
          <p:cNvPr id="5126" name="Picture 6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75" y="2696713"/>
            <a:ext cx="90011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zamyšlení…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96713"/>
            <a:ext cx="6005052" cy="348025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Od kterých lidí bystě si mohli půjčit 100,- Kč?</a:t>
            </a:r>
            <a:endParaRPr lang="cs-CZ" sz="2000" dirty="0"/>
          </a:p>
          <a:p>
            <a:r>
              <a:rPr lang="cs-CZ" sz="2000" dirty="0" smtClean="0"/>
              <a:t>Od kterých lidí byste si mohli půjčit 3 000,- Kč?</a:t>
            </a:r>
            <a:endParaRPr lang="cs-CZ" sz="2000" dirty="0"/>
          </a:p>
          <a:p>
            <a:r>
              <a:rPr lang="cs-CZ" sz="2000" dirty="0" smtClean="0"/>
              <a:t>Koho byste mohli požádat, aby za Vás odevzdal práci, když jste nemocní?</a:t>
            </a:r>
            <a:endParaRPr lang="cs-CZ" sz="2000" dirty="0"/>
          </a:p>
          <a:p>
            <a:r>
              <a:rPr lang="pl-PL" sz="2000" dirty="0" smtClean="0"/>
              <a:t>Kdo by Vás vzal na pohotovost? Ve dvě hodiny ráno?</a:t>
            </a:r>
            <a:endParaRPr lang="pl-PL" sz="2000" dirty="0"/>
          </a:p>
          <a:p>
            <a:r>
              <a:rPr lang="pl-PL" sz="2000" dirty="0" smtClean="0"/>
              <a:t>Kdo by se o Vás postaral v případě vážné nemoci?</a:t>
            </a:r>
            <a:endParaRPr lang="pl-PL" sz="2000" dirty="0"/>
          </a:p>
          <a:p>
            <a:endParaRPr lang="cs-CZ" sz="2000" dirty="0"/>
          </a:p>
        </p:txBody>
      </p:sp>
      <p:pic>
        <p:nvPicPr>
          <p:cNvPr id="4" name="Picture 4" descr="Social Network Analytics - Analytics Vidhya -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4" y="2696713"/>
            <a:ext cx="3400425" cy="23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sociální opory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1918" y="1869677"/>
            <a:ext cx="10148955" cy="4889500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Instrumentální opora</a:t>
            </a:r>
          </a:p>
          <a:p>
            <a:pPr lvl="1"/>
            <a:r>
              <a:rPr lang="cs-CZ" sz="2000" dirty="0" smtClean="0"/>
              <a:t>Konkrétní forma pomoci – finanční pomoc, nákup potřebných věcí, zařízení neodkladných záležitostí, materiální podpora</a:t>
            </a:r>
          </a:p>
          <a:p>
            <a:pPr lvl="1"/>
            <a:r>
              <a:rPr lang="cs-CZ" sz="2000" dirty="0" smtClean="0"/>
              <a:t>Iniciativa vychází od druhého člověka (?)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Informační opora</a:t>
            </a:r>
            <a:endParaRPr lang="cs-CZ" sz="2000" b="1" dirty="0"/>
          </a:p>
          <a:p>
            <a:pPr lvl="1"/>
            <a:r>
              <a:rPr lang="cs-CZ" sz="2000" dirty="0"/>
              <a:t>Poskytnutí informace, která má pomoci v tíživé situaci</a:t>
            </a:r>
          </a:p>
          <a:p>
            <a:pPr lvl="1"/>
            <a:r>
              <a:rPr lang="cs-CZ" sz="2000" dirty="0"/>
              <a:t>Rady lidí, kteří si prošli podobnou zkušeností, rady odborníků</a:t>
            </a:r>
          </a:p>
          <a:p>
            <a:pPr lvl="1"/>
            <a:r>
              <a:rPr lang="cs-CZ" sz="2000" dirty="0"/>
              <a:t>Zahrnuje naslouchání jedinci, zjišťování jeho potřeb, toho, jak vnímá </a:t>
            </a:r>
            <a:r>
              <a:rPr lang="cs-CZ" sz="2000" dirty="0" smtClean="0"/>
              <a:t>situaci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Emocionální opora</a:t>
            </a:r>
            <a:endParaRPr lang="cs-CZ" sz="2000" b="1" dirty="0"/>
          </a:p>
          <a:p>
            <a:pPr lvl="1"/>
            <a:r>
              <a:rPr lang="cs-CZ" sz="2000" dirty="0" smtClean="0"/>
              <a:t>Empatické vyjádření opory – laskavé jednání, náklonnost, dodávání naděje, uklidňování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Hodnotící </a:t>
            </a:r>
            <a:r>
              <a:rPr lang="cs-CZ" sz="2000" b="1" dirty="0" smtClean="0"/>
              <a:t>opora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Sdělování úcty, posilování kladného sebehodnocení a sebevědomím člověka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Např. tím, jak pomáhající s člověkem v tísni jedná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Sdílení těžkostí s člověkem v tísni, společné „nesení těžkých úkolů“</a:t>
            </a:r>
          </a:p>
          <a:p>
            <a:pPr lvl="1"/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7773" t="24571" r="40703" b="48275"/>
          <a:stretch/>
        </p:blipFill>
        <p:spPr>
          <a:xfrm>
            <a:off x="143832" y="1901001"/>
            <a:ext cx="1604695" cy="11382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6406" t="52049" r="62041" b="20195"/>
          <a:stretch/>
        </p:blipFill>
        <p:spPr>
          <a:xfrm>
            <a:off x="106543" y="3098365"/>
            <a:ext cx="1641984" cy="11889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7734" t="52281" r="40703" b="20194"/>
          <a:stretch/>
        </p:blipFill>
        <p:spPr>
          <a:xfrm>
            <a:off x="122254" y="5564969"/>
            <a:ext cx="1663953" cy="11942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16679" t="24571" r="61992" b="47939"/>
          <a:stretch/>
        </p:blipFill>
        <p:spPr>
          <a:xfrm>
            <a:off x="122254" y="4314427"/>
            <a:ext cx="1632530" cy="11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 proč funguje sociální opora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89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Více různých pohledů, např.: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Sociální opora jako uspokojování sociálních potřeb</a:t>
            </a:r>
          </a:p>
          <a:p>
            <a:pPr lvl="1"/>
            <a:r>
              <a:rPr lang="cs-CZ" sz="2000" dirty="0" smtClean="0"/>
              <a:t>Máme různé psychologické potřeby, které jsou sociální povahy, například: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lvl="2"/>
            <a:r>
              <a:rPr lang="cs-CZ" b="1" dirty="0" smtClean="0"/>
              <a:t>Potřeba afiliace </a:t>
            </a:r>
            <a:r>
              <a:rPr lang="cs-CZ" dirty="0" smtClean="0"/>
              <a:t>= potřeba sociálního kontaktu, styku s druhými lidmi</a:t>
            </a:r>
          </a:p>
          <a:p>
            <a:pPr lvl="2"/>
            <a:r>
              <a:rPr lang="cs-CZ" dirty="0" smtClean="0"/>
              <a:t>Potřeba přátelského  vztahu = mít člověka, kterému je možné důvěřovat</a:t>
            </a:r>
          </a:p>
          <a:p>
            <a:pPr lvl="2"/>
            <a:r>
              <a:rPr lang="cs-CZ" dirty="0" smtClean="0"/>
              <a:t>Potřeba vzájemnosti = být v něčí péči a také o někoho pečovat</a:t>
            </a:r>
          </a:p>
          <a:p>
            <a:pPr lvl="2"/>
            <a:r>
              <a:rPr lang="cs-CZ" b="1" dirty="0" smtClean="0"/>
              <a:t>Potřeba sociálního připoutání (</a:t>
            </a:r>
            <a:r>
              <a:rPr lang="cs-CZ" b="1" dirty="0" err="1" smtClean="0"/>
              <a:t>attachment</a:t>
            </a:r>
            <a:r>
              <a:rPr lang="cs-CZ" b="1" dirty="0" smtClean="0"/>
              <a:t>) </a:t>
            </a:r>
            <a:r>
              <a:rPr lang="cs-CZ" dirty="0" smtClean="0"/>
              <a:t>= týká se vztahu matky a dítěte (dále)</a:t>
            </a:r>
          </a:p>
          <a:p>
            <a:pPr marL="914400" lvl="2" indent="0">
              <a:buNone/>
            </a:pPr>
            <a:endParaRPr lang="cs-CZ" dirty="0" smtClean="0"/>
          </a:p>
          <a:p>
            <a:pPr lvl="1"/>
            <a:r>
              <a:rPr lang="cs-CZ" sz="2000" dirty="0"/>
              <a:t>A další – přirozeně máme potřebu být uznávaní v rámci sociální skupiny, potřebu </a:t>
            </a:r>
            <a:r>
              <a:rPr lang="cs-CZ" sz="2000" dirty="0" smtClean="0"/>
              <a:t>spolupráce, potřebu být </a:t>
            </a:r>
            <a:r>
              <a:rPr lang="cs-CZ" sz="2000" dirty="0"/>
              <a:t>milováni apod</a:t>
            </a:r>
            <a:r>
              <a:rPr lang="cs-CZ" sz="2000" dirty="0" smtClean="0"/>
              <a:t>.</a:t>
            </a:r>
          </a:p>
          <a:p>
            <a:pPr lvl="1"/>
            <a:r>
              <a:rPr lang="cs-CZ" sz="2000" dirty="0"/>
              <a:t>Když nejsou </a:t>
            </a:r>
            <a:r>
              <a:rPr lang="cs-CZ" sz="2000" dirty="0" smtClean="0"/>
              <a:t>tyto potřeby uspokojené</a:t>
            </a:r>
            <a:r>
              <a:rPr lang="cs-CZ" sz="2000" dirty="0"/>
              <a:t>, dochází k frustraci – snažíme se </a:t>
            </a:r>
            <a:r>
              <a:rPr lang="cs-CZ" sz="2000" dirty="0" smtClean="0"/>
              <a:t>je tedy uspokojit</a:t>
            </a:r>
          </a:p>
          <a:p>
            <a:pPr lvl="1"/>
            <a:r>
              <a:rPr lang="cs-CZ" sz="2000" dirty="0" smtClean="0"/>
              <a:t>Záleží nám na tom, jak nás berou ostatní, co si o nás ostatní myslí, jak se na nás dívají…</a:t>
            </a:r>
            <a:endParaRPr lang="cs-CZ" sz="2000" dirty="0"/>
          </a:p>
          <a:p>
            <a:pPr lvl="1"/>
            <a:endParaRPr lang="cs-CZ" sz="20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844116" y="1494015"/>
            <a:ext cx="3229896" cy="66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i="1" dirty="0" err="1" smtClean="0">
                <a:solidFill>
                  <a:schemeClr val="accent1"/>
                </a:solidFill>
              </a:rPr>
              <a:t>Aristotelés</a:t>
            </a:r>
            <a:r>
              <a:rPr lang="cs-CZ" sz="2000" i="1" dirty="0" smtClean="0">
                <a:solidFill>
                  <a:schemeClr val="accent1"/>
                </a:solidFill>
              </a:rPr>
              <a:t>: Člověk je </a:t>
            </a:r>
            <a:r>
              <a:rPr lang="cs-CZ" sz="2000" i="1" dirty="0" err="1" smtClean="0">
                <a:solidFill>
                  <a:schemeClr val="accent1"/>
                </a:solidFill>
              </a:rPr>
              <a:t>zóon</a:t>
            </a:r>
            <a:r>
              <a:rPr lang="cs-CZ" sz="2000" i="1" dirty="0" smtClean="0">
                <a:solidFill>
                  <a:schemeClr val="accent1"/>
                </a:solidFill>
              </a:rPr>
              <a:t> </a:t>
            </a:r>
            <a:r>
              <a:rPr lang="cs-CZ" sz="2000" i="1" dirty="0" err="1" smtClean="0">
                <a:solidFill>
                  <a:schemeClr val="accent1"/>
                </a:solidFill>
              </a:rPr>
              <a:t>politikon</a:t>
            </a:r>
            <a:r>
              <a:rPr lang="cs-CZ" sz="2000" i="1" dirty="0" smtClean="0">
                <a:solidFill>
                  <a:schemeClr val="accent1"/>
                </a:solidFill>
              </a:rPr>
              <a:t> (tvor společenský)</a:t>
            </a:r>
            <a:endParaRPr lang="cs-CZ" sz="2000" i="1" dirty="0">
              <a:solidFill>
                <a:schemeClr val="accent1"/>
              </a:solidFill>
            </a:endParaRPr>
          </a:p>
        </p:txBody>
      </p:sp>
      <p:pic>
        <p:nvPicPr>
          <p:cNvPr id="15364" name="Picture 4" descr="Meeting the Social and Emotional Needs of All Students - M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05825" y="0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6106</TotalTime>
  <Words>2170</Words>
  <Application>Microsoft Office PowerPoint</Application>
  <PresentationFormat>Širokoúhlá obrazovka</PresentationFormat>
  <Paragraphs>208</Paragraphs>
  <Slides>22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Motiv Office</vt:lpstr>
      <vt:lpstr>Sociální opora</vt:lpstr>
      <vt:lpstr>Osnova přednášky</vt:lpstr>
      <vt:lpstr>K zamyšlení…</vt:lpstr>
      <vt:lpstr>Sociální opora</vt:lpstr>
      <vt:lpstr>Kdo poskytuje sociální oporu</vt:lpstr>
      <vt:lpstr>Sociální síť a sociální opora</vt:lpstr>
      <vt:lpstr>K zamyšlení…</vt:lpstr>
      <vt:lpstr>Druhy sociální opory</vt:lpstr>
      <vt:lpstr>Jak a proč funguje sociální opora</vt:lpstr>
      <vt:lpstr>Jak a proč funguje sociální opora</vt:lpstr>
      <vt:lpstr>Jak a proč funguje sociální opora</vt:lpstr>
      <vt:lpstr>Prezentace aplikace PowerPoint</vt:lpstr>
      <vt:lpstr>Jak a proč funguje sociální opora</vt:lpstr>
      <vt:lpstr>Jak a proč funguje sociální opora</vt:lpstr>
      <vt:lpstr>Phillipsův efekt</vt:lpstr>
      <vt:lpstr>Problémy sociální opory</vt:lpstr>
      <vt:lpstr>Problémy sociální opory</vt:lpstr>
      <vt:lpstr>Problémy sociální opory</vt:lpstr>
      <vt:lpstr>Užitek ze sociální opory</vt:lpstr>
      <vt:lpstr>Co si z toho vzít do praxe?</vt:lpstr>
      <vt:lpstr>Co si z toho vzít do praxe?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148</cp:revision>
  <dcterms:created xsi:type="dcterms:W3CDTF">2020-02-15T16:56:06Z</dcterms:created>
  <dcterms:modified xsi:type="dcterms:W3CDTF">2020-04-17T14:22:36Z</dcterms:modified>
</cp:coreProperties>
</file>