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91" r:id="rId3"/>
    <p:sldId id="331" r:id="rId4"/>
    <p:sldId id="296" r:id="rId5"/>
    <p:sldId id="304" r:id="rId6"/>
    <p:sldId id="297" r:id="rId7"/>
    <p:sldId id="299" r:id="rId8"/>
    <p:sldId id="300" r:id="rId9"/>
    <p:sldId id="302" r:id="rId10"/>
    <p:sldId id="305" r:id="rId11"/>
    <p:sldId id="314" r:id="rId12"/>
    <p:sldId id="319" r:id="rId13"/>
    <p:sldId id="316" r:id="rId14"/>
    <p:sldId id="315" r:id="rId15"/>
    <p:sldId id="306" r:id="rId16"/>
    <p:sldId id="309" r:id="rId17"/>
    <p:sldId id="311" r:id="rId18"/>
    <p:sldId id="308" r:id="rId19"/>
    <p:sldId id="318" r:id="rId20"/>
    <p:sldId id="321" r:id="rId21"/>
    <p:sldId id="323" r:id="rId22"/>
    <p:sldId id="320" r:id="rId23"/>
    <p:sldId id="317" r:id="rId24"/>
    <p:sldId id="324" r:id="rId25"/>
    <p:sldId id="325" r:id="rId26"/>
    <p:sldId id="328" r:id="rId27"/>
    <p:sldId id="329" r:id="rId28"/>
    <p:sldId id="26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3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99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id=i-m4DwAAQBAJ&amp;pg=PT60&amp;lpg=PT60&amp;dq=psychosportogram&amp;source=bl&amp;ots=ZgRTO676DQ&amp;sig=ACfU3U2l5aqYjBfpE1EYUDc7AM8VLO7w1g&amp;hl=cs&amp;sa=X&amp;ved=2ahUKEwjbstDy5e7oAhXN2KQKHW5mBw8Q6AEwBnoECAsQLA#v=onepage&amp;q=psychosportogram&amp;f=fals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Psychologie sportu</a:t>
            </a:r>
            <a:br>
              <a:rPr lang="cs-CZ" b="1" dirty="0" smtClean="0"/>
            </a:br>
            <a:r>
              <a:rPr lang="cs-CZ" b="1" dirty="0" smtClean="0"/>
              <a:t>v kostce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7170" name="Picture 2" descr="Overview - Euros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91" y="4579820"/>
            <a:ext cx="2279018" cy="21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interpersonálních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 sportovních týmech rozlišujeme 2 základní vztahy</a:t>
            </a:r>
          </a:p>
          <a:p>
            <a:pPr lvl="1"/>
            <a:r>
              <a:rPr lang="cs-CZ" sz="2000" b="1" dirty="0" err="1" smtClean="0"/>
              <a:t>Kompetice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Kooperace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Oboje musí dosáhnout optimální úrovně, když: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Kompetice</a:t>
            </a:r>
            <a:r>
              <a:rPr lang="cs-CZ" dirty="0" smtClean="0"/>
              <a:t> výrazně převyšuje kooperaci → vysoká rivalita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Kooperace výrazně převyšuje </a:t>
            </a:r>
            <a:r>
              <a:rPr lang="cs-CZ" dirty="0" err="1" smtClean="0"/>
              <a:t>kompetici</a:t>
            </a:r>
            <a:r>
              <a:rPr lang="cs-CZ" dirty="0" smtClean="0"/>
              <a:t> → benevolence, nízká úroveň motivace </a:t>
            </a:r>
            <a:endParaRPr lang="cs-CZ" dirty="0"/>
          </a:p>
        </p:txBody>
      </p:sp>
      <p:pic>
        <p:nvPicPr>
          <p:cNvPr id="5122" name="Picture 2" descr="7 Characteristics of the Relationship-Driven Coach |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0" y="1589352"/>
            <a:ext cx="3701845" cy="208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46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825624"/>
            <a:ext cx="11577637" cy="5032375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Agresivita = sklon k agresivnímu chování, </a:t>
            </a:r>
            <a:r>
              <a:rPr lang="cs-CZ" sz="2000" dirty="0"/>
              <a:t>tendence k </a:t>
            </a:r>
            <a:r>
              <a:rPr lang="cs-CZ" sz="2000" dirty="0" smtClean="0"/>
              <a:t>agresi (napadení, útočnému jednání)</a:t>
            </a:r>
          </a:p>
          <a:p>
            <a:pPr lvl="1"/>
            <a:r>
              <a:rPr lang="cs-CZ" sz="2000" dirty="0" smtClean="0"/>
              <a:t>Vyšší agresivita pramení často z dětství (absence rodiče, agresivní vzory, nechtěné nebo deprimované dítě)</a:t>
            </a:r>
          </a:p>
          <a:p>
            <a:pPr lvl="1"/>
            <a:r>
              <a:rPr lang="cs-CZ" sz="2000" dirty="0" smtClean="0"/>
              <a:t>Vliv mají např. sociální prostředí, věk (agresivita v pubertě), pohlaví (vyšší agresivita u mužů než u žen) </a:t>
            </a:r>
          </a:p>
          <a:p>
            <a:pPr lvl="1"/>
            <a:r>
              <a:rPr lang="cs-CZ" sz="2000" dirty="0" smtClean="0"/>
              <a:t>Vyšší agresivitu mají například lidé s osobností typu A</a:t>
            </a:r>
          </a:p>
          <a:p>
            <a:pPr lvl="1"/>
            <a:r>
              <a:rPr lang="cs-CZ" sz="2000" dirty="0"/>
              <a:t>Tendenci k </a:t>
            </a:r>
            <a:r>
              <a:rPr lang="cs-CZ" sz="2000" dirty="0" smtClean="0"/>
              <a:t>agresivnímu chování zkoumá i osobnostní dotazník zjišťující rysy osobnosti podle Big 5</a:t>
            </a:r>
          </a:p>
          <a:p>
            <a:pPr lvl="1"/>
            <a:endParaRPr lang="cs-CZ" sz="2000" dirty="0" smtClean="0"/>
          </a:p>
          <a:p>
            <a:r>
              <a:rPr lang="cs-CZ" sz="2000" b="1" dirty="0"/>
              <a:t>Agrese = napadení, útočné jednání – cílevědomý a úmyslný projev agresivity</a:t>
            </a:r>
          </a:p>
          <a:p>
            <a:pPr lvl="1"/>
            <a:r>
              <a:rPr lang="cs-CZ" sz="2000" dirty="0"/>
              <a:t>Ve sportu je agrese chápaná jako způsobení škody či ublížení (nejen fyzické, i verbální), které je „mimo pravidla hry“</a:t>
            </a:r>
          </a:p>
          <a:p>
            <a:pPr lvl="1"/>
            <a:r>
              <a:rPr lang="cs-CZ" sz="2000" dirty="0"/>
              <a:t>Lidé, kteří mají </a:t>
            </a:r>
            <a:r>
              <a:rPr lang="cs-CZ" sz="2000" b="1" dirty="0"/>
              <a:t>interní </a:t>
            </a:r>
            <a:r>
              <a:rPr lang="cs-CZ" sz="2000" b="1" dirty="0" err="1"/>
              <a:t>LoC</a:t>
            </a:r>
            <a:r>
              <a:rPr lang="cs-CZ" sz="2000" dirty="0"/>
              <a:t>, častěji chápou agresi jako jednu z možností kontroly svého života a dosahování cílů, naopak lidé, kteří mají </a:t>
            </a:r>
            <a:r>
              <a:rPr lang="cs-CZ" sz="2000" b="1" dirty="0"/>
              <a:t>externí </a:t>
            </a:r>
            <a:r>
              <a:rPr lang="cs-CZ" sz="2000" b="1" dirty="0" err="1"/>
              <a:t>LoC</a:t>
            </a:r>
            <a:r>
              <a:rPr lang="cs-CZ" sz="2000" dirty="0"/>
              <a:t>, reagují agresivně zpravidla po delší, nepříjemné </a:t>
            </a:r>
            <a:r>
              <a:rPr lang="cs-CZ" sz="2000" dirty="0" smtClean="0"/>
              <a:t>provokaci (ukázka toho, že ne vždy je interní </a:t>
            </a:r>
            <a:r>
              <a:rPr lang="cs-CZ" sz="2000" dirty="0" err="1" smtClean="0"/>
              <a:t>LoC</a:t>
            </a:r>
            <a:r>
              <a:rPr lang="cs-CZ" sz="2000" dirty="0" smtClean="0"/>
              <a:t> „výhodnější“)</a:t>
            </a:r>
            <a:endParaRPr lang="cs-CZ" sz="2000" dirty="0"/>
          </a:p>
          <a:p>
            <a:pPr lvl="1"/>
            <a:r>
              <a:rPr lang="cs-CZ" sz="2000" dirty="0"/>
              <a:t>Určitá míra agresivního chování je přirozená – bez ní bychom nepřežili, podobně jako bez stresu</a:t>
            </a:r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75258" cy="5032375"/>
          </a:xfrm>
        </p:spPr>
        <p:txBody>
          <a:bodyPr>
            <a:normAutofit/>
          </a:bodyPr>
          <a:lstStyle/>
          <a:p>
            <a:pPr marL="269875" lvl="1" indent="-269875"/>
            <a:r>
              <a:rPr lang="cs-CZ" sz="2000" dirty="0"/>
              <a:t>Existuje </a:t>
            </a:r>
            <a:r>
              <a:rPr lang="cs-CZ" sz="2000" b="1" dirty="0"/>
              <a:t>mnoho druhů agrese</a:t>
            </a:r>
            <a:r>
              <a:rPr lang="cs-CZ" sz="2000" dirty="0"/>
              <a:t>, např.:</a:t>
            </a:r>
          </a:p>
          <a:p>
            <a:pPr marL="719138" lvl="2" indent="-269875"/>
            <a:r>
              <a:rPr lang="cs-CZ" b="1" dirty="0" smtClean="0"/>
              <a:t>Altruistická agrese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zaměřená </a:t>
            </a:r>
            <a:r>
              <a:rPr lang="cs-CZ" dirty="0"/>
              <a:t>na ochranu </a:t>
            </a:r>
            <a:r>
              <a:rPr lang="cs-CZ" dirty="0" smtClean="0"/>
              <a:t>druhých</a:t>
            </a:r>
          </a:p>
          <a:p>
            <a:pPr marL="719138" lvl="2" indent="-269875"/>
            <a:r>
              <a:rPr lang="cs-CZ" b="1" dirty="0" smtClean="0"/>
              <a:t>Instrumentální agrese </a:t>
            </a:r>
            <a:r>
              <a:rPr lang="cs-CZ" dirty="0"/>
              <a:t>– </a:t>
            </a:r>
            <a:r>
              <a:rPr lang="cs-CZ" dirty="0" smtClean="0"/>
              <a:t>naučená a předem plánovaná – např. u vojáků či kolektivních sportů</a:t>
            </a:r>
          </a:p>
          <a:p>
            <a:pPr marL="719138" lvl="2" indent="-269875"/>
            <a:r>
              <a:rPr lang="cs-CZ" b="1" dirty="0" smtClean="0"/>
              <a:t>Primární agrese </a:t>
            </a:r>
            <a:r>
              <a:rPr lang="cs-CZ" dirty="0" smtClean="0"/>
              <a:t>vychází z jedince a působí na prostředí, </a:t>
            </a:r>
            <a:r>
              <a:rPr lang="cs-CZ" b="1" dirty="0" smtClean="0"/>
              <a:t>sekundární agrese </a:t>
            </a:r>
            <a:r>
              <a:rPr lang="cs-CZ" dirty="0" smtClean="0"/>
              <a:t>vychází z prostředí a působí zpětně na jedince</a:t>
            </a:r>
          </a:p>
          <a:p>
            <a:pPr marL="719138" lvl="2" indent="-269875"/>
            <a:endParaRPr lang="cs-CZ" dirty="0" smtClean="0"/>
          </a:p>
          <a:p>
            <a:pPr marL="176213" lvl="1" indent="-176213"/>
            <a:r>
              <a:rPr lang="cs-CZ" sz="2000" dirty="0"/>
              <a:t>Existují různé přístupy, podle kterých je sportovní aktivita ve vztahu se zvýšenou </a:t>
            </a:r>
            <a:r>
              <a:rPr lang="cs-CZ" sz="2000" dirty="0" smtClean="0"/>
              <a:t>agresivitou</a:t>
            </a:r>
            <a:r>
              <a:rPr lang="cs-CZ" sz="2000" dirty="0"/>
              <a:t>, je ve vztahu se sníženou </a:t>
            </a:r>
            <a:r>
              <a:rPr lang="cs-CZ" sz="2000" dirty="0" smtClean="0"/>
              <a:t>agresivitou </a:t>
            </a:r>
            <a:r>
              <a:rPr lang="cs-CZ" sz="2000" dirty="0"/>
              <a:t>či o žádný vztah mezi sportem a agresivitou nejde </a:t>
            </a:r>
            <a:r>
              <a:rPr lang="cs-CZ" sz="2000" dirty="0" smtClean="0"/>
              <a:t>(?)</a:t>
            </a:r>
            <a:endParaRPr lang="cs-CZ" sz="2000" dirty="0"/>
          </a:p>
          <a:p>
            <a:pPr marL="176213" lvl="1" indent="-176213"/>
            <a:r>
              <a:rPr lang="cs-CZ" sz="2000" dirty="0"/>
              <a:t>Agresivita, resp. agrese se nicméně ve sportu často projevuje, např. v </a:t>
            </a:r>
            <a:r>
              <a:rPr lang="cs-CZ" sz="2000" dirty="0" smtClean="0"/>
              <a:t>podobě:</a:t>
            </a:r>
            <a:endParaRPr lang="cs-CZ" sz="2000" dirty="0"/>
          </a:p>
          <a:p>
            <a:pPr marL="633413" lvl="2" indent="-176213"/>
            <a:r>
              <a:rPr lang="cs-CZ" b="1" dirty="0"/>
              <a:t>Symbolů </a:t>
            </a:r>
            <a:r>
              <a:rPr lang="cs-CZ" dirty="0"/>
              <a:t>– vizuální podoba dresů, vlajek, znaky a názvy klubů, „bojovná“ zvířata jako dravci, šelmy</a:t>
            </a:r>
          </a:p>
          <a:p>
            <a:pPr marL="633413" lvl="2" indent="-176213"/>
            <a:r>
              <a:rPr lang="cs-CZ" b="1" dirty="0"/>
              <a:t>Verbální komunikace </a:t>
            </a:r>
            <a:r>
              <a:rPr lang="cs-CZ" dirty="0"/>
              <a:t>– křik a nadávky, ale i ponižování, ironie či jízlivost</a:t>
            </a:r>
          </a:p>
          <a:p>
            <a:pPr marL="633413" lvl="2" indent="-176213"/>
            <a:r>
              <a:rPr lang="cs-CZ" b="1" dirty="0"/>
              <a:t>Neverbální komunikace </a:t>
            </a:r>
            <a:r>
              <a:rPr lang="cs-CZ" dirty="0"/>
              <a:t>– rvačky, ničení </a:t>
            </a:r>
            <a:r>
              <a:rPr lang="cs-CZ" dirty="0" smtClean="0"/>
              <a:t>věcí, chuligánství spojené se sportem</a:t>
            </a: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lvl="1"/>
            <a:endParaRPr lang="cs-CZ" sz="2000" dirty="0" smtClean="0"/>
          </a:p>
          <a:p>
            <a:pPr marL="633413" lvl="2" indent="-176213"/>
            <a:endParaRPr lang="cs-CZ" dirty="0" smtClean="0"/>
          </a:p>
        </p:txBody>
      </p:sp>
      <p:pic>
        <p:nvPicPr>
          <p:cNvPr id="10242" name="Picture 2" descr="Agresivita ako manažérska zručnosť | MK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86" y="298449"/>
            <a:ext cx="2448373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iladelphia Eagles Primary Logo - National Football League (NF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3" y="5386830"/>
            <a:ext cx="1766945" cy="1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Agresivita a agrese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Vyšší agrese: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rohrávající družstva</a:t>
            </a:r>
            <a:endParaRPr lang="cs-CZ" sz="2000" b="1" dirty="0"/>
          </a:p>
          <a:p>
            <a:pPr lvl="1"/>
            <a:r>
              <a:rPr lang="cs-CZ" sz="2000" b="1" dirty="0" smtClean="0"/>
              <a:t>Hostující družstva</a:t>
            </a:r>
          </a:p>
          <a:p>
            <a:pPr lvl="1"/>
            <a:r>
              <a:rPr lang="cs-CZ" sz="2000" b="1" dirty="0"/>
              <a:t>P</a:t>
            </a:r>
            <a:r>
              <a:rPr lang="cs-CZ" sz="2000" b="1" dirty="0" smtClean="0"/>
              <a:t>ři vyrovnaném skóre</a:t>
            </a:r>
          </a:p>
          <a:p>
            <a:pPr lvl="1"/>
            <a:r>
              <a:rPr lang="cs-CZ" sz="2000" b="1" dirty="0" smtClean="0"/>
              <a:t>Ve vyšších úrovních soutěže</a:t>
            </a:r>
          </a:p>
          <a:p>
            <a:pPr lvl="1"/>
            <a:endParaRPr lang="cs-CZ" sz="2000" b="1" dirty="0" smtClean="0"/>
          </a:p>
          <a:p>
            <a:pPr marL="457200" lvl="1" indent="0">
              <a:buNone/>
            </a:pP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 ji spustit </a:t>
            </a:r>
            <a:r>
              <a:rPr lang="cs-CZ" sz="2000" dirty="0" smtClean="0"/>
              <a:t>nízké nebo neférové hodnocení, nespokojenost s vlastním výkonem, nespokojenost s výkonem spoluhráčů, nevyhovující taktika aj.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Agrese roste: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zvyšující se frustrací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Se snižující se kontrolou nad situací</a:t>
            </a:r>
            <a:endParaRPr lang="cs-CZ" dirty="0"/>
          </a:p>
        </p:txBody>
      </p:sp>
      <p:pic>
        <p:nvPicPr>
          <p:cNvPr id="11270" name="Picture 6" descr="Aggression in Sport: A Coaching Resource: Theories of Agg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0" y="1574396"/>
            <a:ext cx="4530430" cy="238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7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Agresivita a agrese ve </a:t>
            </a:r>
            <a:r>
              <a:rPr lang="cs-CZ" dirty="0" smtClean="0"/>
              <a:t>sportu – co s nimi?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4089" cy="172165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Zjistit příčinu</a:t>
            </a:r>
          </a:p>
          <a:p>
            <a:pPr lvl="1"/>
            <a:r>
              <a:rPr lang="cs-CZ" sz="2000" dirty="0" smtClean="0"/>
              <a:t>Vrozená, či získaná? Co ji vyvolalo – jde o reakci na jinou osobu, aktuální tíživou situaci, neúspěch…?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Zjistit stupeň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Silná, </a:t>
            </a:r>
            <a:r>
              <a:rPr lang="cs-CZ" dirty="0"/>
              <a:t>či slabá? Jednorázová, nebo se opakuje?</a:t>
            </a:r>
          </a:p>
          <a:p>
            <a:pPr lvl="1"/>
            <a:endParaRPr lang="cs-CZ" sz="20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6828" y="3547275"/>
            <a:ext cx="6128601" cy="343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Použít hodící se </a:t>
            </a:r>
            <a:r>
              <a:rPr lang="cs-CZ" sz="2000" b="1" dirty="0" err="1" smtClean="0"/>
              <a:t>copingové</a:t>
            </a:r>
            <a:r>
              <a:rPr lang="cs-CZ" sz="2000" b="1" dirty="0" smtClean="0"/>
              <a:t> strategie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Relaxace, práce s emocemi, asertivita, terapie, nácvik zvládání určité problematické situace, …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923241" y="3331027"/>
            <a:ext cx="5023919" cy="3225836"/>
            <a:chOff x="6923241" y="3331027"/>
            <a:chExt cx="5023919" cy="3225836"/>
          </a:xfrm>
        </p:grpSpPr>
        <p:grpSp>
          <p:nvGrpSpPr>
            <p:cNvPr id="5" name="Skupina 4"/>
            <p:cNvGrpSpPr/>
            <p:nvPr/>
          </p:nvGrpSpPr>
          <p:grpSpPr>
            <a:xfrm>
              <a:off x="7160301" y="3331027"/>
              <a:ext cx="4786859" cy="3225836"/>
              <a:chOff x="7808172" y="3682210"/>
              <a:chExt cx="4248917" cy="2955964"/>
            </a:xfrm>
          </p:grpSpPr>
          <p:pic>
            <p:nvPicPr>
              <p:cNvPr id="8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93" r="37340"/>
              <a:stretch/>
            </p:blipFill>
            <p:spPr bwMode="auto">
              <a:xfrm>
                <a:off x="7808172" y="3682211"/>
                <a:ext cx="1648324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43" r="-1264"/>
              <a:stretch/>
            </p:blipFill>
            <p:spPr bwMode="auto">
              <a:xfrm>
                <a:off x="9457827" y="3682211"/>
                <a:ext cx="2599262" cy="295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Anger Management Counselling - Counselling Directory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273" b="60925"/>
              <a:stretch/>
            </p:blipFill>
            <p:spPr bwMode="auto">
              <a:xfrm>
                <a:off x="9170446" y="3682210"/>
                <a:ext cx="2418597" cy="11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 descr="Anger Management Counselling - Counselling Directo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49" r="-1264"/>
            <a:stretch/>
          </p:blipFill>
          <p:spPr bwMode="auto">
            <a:xfrm>
              <a:off x="6923241" y="3331028"/>
              <a:ext cx="362128" cy="322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0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212" y="1844911"/>
            <a:ext cx="10945762" cy="25235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Jedním z témat psychologie je lateralita, řeší se často v souvislosti se začátkem povinné školní docházky u dětí, kdy jde především o preferenci pravé či levé ruky při psaní, stříhání aj.</a:t>
            </a:r>
          </a:p>
          <a:p>
            <a:r>
              <a:rPr lang="cs-CZ" sz="2000" dirty="0" smtClean="0"/>
              <a:t>Lateralita = </a:t>
            </a:r>
            <a:r>
              <a:rPr lang="cs-CZ" sz="2000" b="1" dirty="0" smtClean="0"/>
              <a:t>přednostní </a:t>
            </a:r>
            <a:r>
              <a:rPr lang="cs-CZ" sz="2000" b="1" dirty="0"/>
              <a:t>užívání jednoho z párových orgánů </a:t>
            </a:r>
            <a:r>
              <a:rPr lang="cs-CZ" sz="2000" dirty="0" smtClean="0"/>
              <a:t>(pohybových </a:t>
            </a:r>
            <a:r>
              <a:rPr lang="cs-CZ" sz="2000" dirty="0"/>
              <a:t>či </a:t>
            </a:r>
            <a:r>
              <a:rPr lang="cs-CZ" sz="2000" dirty="0" smtClean="0"/>
              <a:t>smyslových)</a:t>
            </a:r>
          </a:p>
          <a:p>
            <a:r>
              <a:rPr lang="cs-CZ" sz="2000" dirty="0" smtClean="0"/>
              <a:t>Týká se nejen přednostního užívání jedné z</a:t>
            </a:r>
            <a:r>
              <a:rPr lang="cs-CZ" sz="2000" b="1" dirty="0" smtClean="0"/>
              <a:t> rukou</a:t>
            </a:r>
            <a:r>
              <a:rPr lang="cs-CZ" sz="2000" dirty="0" smtClean="0"/>
              <a:t>, ale také </a:t>
            </a:r>
            <a:r>
              <a:rPr lang="cs-CZ" sz="2000" b="1" dirty="0" smtClean="0"/>
              <a:t>dolních končetin</a:t>
            </a:r>
            <a:r>
              <a:rPr lang="cs-CZ" sz="2000" dirty="0" smtClean="0"/>
              <a:t>,</a:t>
            </a:r>
            <a:r>
              <a:rPr lang="cs-CZ" sz="2000" b="1" dirty="0" smtClean="0"/>
              <a:t> oka</a:t>
            </a:r>
            <a:r>
              <a:rPr lang="cs-CZ" sz="2000" dirty="0" smtClean="0"/>
              <a:t>, </a:t>
            </a:r>
            <a:r>
              <a:rPr lang="cs-CZ" sz="2000" b="1" dirty="0" smtClean="0"/>
              <a:t>ucha</a:t>
            </a:r>
            <a:r>
              <a:rPr lang="cs-CZ" sz="2000" dirty="0" smtClean="0"/>
              <a:t> apod.</a:t>
            </a:r>
          </a:p>
          <a:p>
            <a:pPr lvl="1"/>
            <a:r>
              <a:rPr lang="cs-CZ" sz="1800" dirty="0" smtClean="0"/>
              <a:t>Asymetrie se týká i dalších částí těla a lateralita se projevuje i ve funkci hlasivek či jazyka, který je nepárový…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/>
          </a:p>
          <a:p>
            <a:pPr lvl="1"/>
            <a:endParaRPr lang="cs-CZ" sz="1600" dirty="0" smtClean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212" y="3805085"/>
            <a:ext cx="5280538" cy="288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0"/>
              </a:spcBef>
            </a:pPr>
            <a:r>
              <a:rPr lang="cs-CZ" sz="2000" dirty="0" smtClean="0"/>
              <a:t>Lateralita </a:t>
            </a:r>
            <a:r>
              <a:rPr lang="cs-CZ" sz="2000" dirty="0"/>
              <a:t>ale není „buď a nebo“, jde spíše o kontinuum, existují stavy </a:t>
            </a:r>
            <a:r>
              <a:rPr lang="cs-CZ" sz="2000" dirty="0" smtClean="0"/>
              <a:t>jako:</a:t>
            </a: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Ambidextrie</a:t>
            </a:r>
            <a:r>
              <a:rPr lang="cs-CZ" sz="2000" dirty="0" smtClean="0"/>
              <a:t> </a:t>
            </a:r>
            <a:r>
              <a:rPr lang="cs-CZ" sz="2000" b="1" dirty="0" smtClean="0"/>
              <a:t>= nevyhraněná lateralita </a:t>
            </a:r>
            <a:r>
              <a:rPr lang="cs-CZ" sz="2000" dirty="0" smtClean="0"/>
              <a:t>= stav, kdy lateralita není vyjádřena, rovnocennost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Zkřížená lateralita </a:t>
            </a:r>
            <a:r>
              <a:rPr lang="cs-CZ" sz="2000" dirty="0" smtClean="0"/>
              <a:t>= nesoulad v upřednostňování orgánů jedné či druhé strany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pic>
        <p:nvPicPr>
          <p:cNvPr id="6" name="Picture 2" descr="Dominant Eye | Sport Neuro Trai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8465" r="8065" b="14521"/>
          <a:stretch/>
        </p:blipFill>
        <p:spPr bwMode="auto">
          <a:xfrm>
            <a:off x="7368046" y="3715229"/>
            <a:ext cx="4641898" cy="30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88" y="5853049"/>
            <a:ext cx="6603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cs-CZ" dirty="0"/>
              <a:t>Většina lidí je pravorukých a zároveň </a:t>
            </a:r>
            <a:r>
              <a:rPr lang="cs-CZ" dirty="0" err="1"/>
              <a:t>pravonohých</a:t>
            </a:r>
            <a:r>
              <a:rPr lang="cs-CZ" dirty="0"/>
              <a:t> </a:t>
            </a:r>
            <a:r>
              <a:rPr lang="cs-CZ" dirty="0" smtClean="0"/>
              <a:t>apod., zkřížená lateralita = např</a:t>
            </a:r>
            <a:r>
              <a:rPr lang="cs-CZ" dirty="0"/>
              <a:t>. pravák, který má dominantní levou </a:t>
            </a:r>
            <a:r>
              <a:rPr lang="cs-CZ" dirty="0" smtClean="0"/>
              <a:t>nohu nebo levák, který má dominantní </a:t>
            </a:r>
            <a:r>
              <a:rPr lang="cs-CZ" dirty="0"/>
              <a:t>pravé </a:t>
            </a:r>
            <a:r>
              <a:rPr lang="cs-CZ" dirty="0" smtClean="0"/>
              <a:t>oko</a:t>
            </a:r>
            <a:endParaRPr lang="cs-CZ" dirty="0"/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8167" flipV="1">
            <a:off x="5847014" y="486129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váci nejsou smolaři. V mnoha směrech jsou lepší než ostatní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5923" y="-6721"/>
            <a:ext cx="2544871" cy="16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96484" cy="487014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Ve sportu </a:t>
            </a:r>
            <a:r>
              <a:rPr lang="cs-CZ" sz="2000" b="1" dirty="0" smtClean="0"/>
              <a:t>dáváme přednost dominantní končetině </a:t>
            </a:r>
            <a:r>
              <a:rPr lang="cs-CZ" sz="2000" dirty="0" smtClean="0"/>
              <a:t>při uchopování pálky, rakety, hokejky, uplatňuje se při střelbě </a:t>
            </a:r>
            <a:r>
              <a:rPr lang="cs-CZ" sz="2000" dirty="0"/>
              <a:t>z</a:t>
            </a:r>
            <a:r>
              <a:rPr lang="cs-CZ" sz="2000" dirty="0" smtClean="0"/>
              <a:t>braní, střelbě míčem na koš, odrazu nohou, kopání do míče…</a:t>
            </a:r>
          </a:p>
          <a:p>
            <a:pPr lvl="1"/>
            <a:r>
              <a:rPr lang="cs-CZ" sz="2000" dirty="0" smtClean="0"/>
              <a:t>Při činnostech prováděných oběma rukama </a:t>
            </a:r>
            <a:r>
              <a:rPr lang="cs-CZ" sz="2000" b="1" dirty="0" smtClean="0"/>
              <a:t>dominantní ruka provádí hlavní činnost</a:t>
            </a:r>
            <a:r>
              <a:rPr lang="cs-CZ" sz="2000" dirty="0" smtClean="0"/>
              <a:t>, nepreferovaná ruka spíše </a:t>
            </a:r>
            <a:r>
              <a:rPr lang="cs-CZ" sz="2000" dirty="0"/>
              <a:t>pomáhá – např</a:t>
            </a:r>
            <a:r>
              <a:rPr lang="cs-CZ" sz="2000" dirty="0" smtClean="0"/>
              <a:t>. pravák napíná při střelbě z luku tětivu se šípem pravou rukou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 rámci sportu může docházet k </a:t>
            </a:r>
            <a:r>
              <a:rPr lang="cs-CZ" b="1" dirty="0" smtClean="0"/>
              <a:t>nerovnoměrnému přetížení stran těla </a:t>
            </a:r>
            <a:r>
              <a:rPr lang="cs-CZ" dirty="0" smtClean="0"/>
              <a:t>způsobujícímu zdravotní potíže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určitých sportech </a:t>
            </a:r>
            <a:r>
              <a:rPr lang="cs-CZ" sz="2000" b="1" dirty="0" smtClean="0"/>
              <a:t>může levorukost představovat taktickou i percepční výhodu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Např. 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sportech, které jsou přímo postaveny na fyzickému kontaktu sportovců, sportovci s odlišnou lateralitou jiným způsobem útočí a jinak se brání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Většina populace je pravorukých, častěji také budeme stát proti pravorukému soupeři → levák může mít výhodu – jednak efekt překvapení, jednak hůře předvídáme pohyby člověka s opačnou lateralitou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/>
              <a:t>V </a:t>
            </a:r>
            <a:r>
              <a:rPr lang="cs-CZ" sz="1800" dirty="0" err="1" smtClean="0"/>
              <a:t>úpolových</a:t>
            </a:r>
            <a:r>
              <a:rPr lang="cs-CZ" sz="1800" dirty="0" smtClean="0"/>
              <a:t> </a:t>
            </a:r>
            <a:r>
              <a:rPr lang="cs-CZ" sz="1800" dirty="0"/>
              <a:t>sportech je vyšší zastoupení leváků proti normě v </a:t>
            </a:r>
            <a:r>
              <a:rPr lang="cs-CZ" sz="1800" dirty="0" smtClean="0"/>
              <a:t>populaci</a:t>
            </a:r>
          </a:p>
          <a:p>
            <a:pPr marL="685800" lvl="2">
              <a:spcBef>
                <a:spcPts val="1000"/>
              </a:spcBef>
            </a:pPr>
            <a:r>
              <a:rPr lang="cs-CZ" sz="1800" dirty="0" smtClean="0"/>
              <a:t>Taktickou </a:t>
            </a:r>
            <a:r>
              <a:rPr lang="cs-CZ" sz="1800" dirty="0"/>
              <a:t>i percepční výhodu mají také např. levorucí hráči tenisu, kriketu, </a:t>
            </a:r>
            <a:r>
              <a:rPr lang="cs-CZ" sz="1800" dirty="0" smtClean="0"/>
              <a:t>baseballu</a:t>
            </a:r>
            <a:r>
              <a:rPr lang="cs-CZ" sz="1800" dirty="0"/>
              <a:t> </a:t>
            </a:r>
            <a:r>
              <a:rPr lang="cs-CZ" sz="1800" dirty="0" smtClean="0"/>
              <a:t>= obecně bývá leváctví </a:t>
            </a:r>
            <a:r>
              <a:rPr lang="cs-CZ" sz="1800" b="1" dirty="0" smtClean="0"/>
              <a:t>výhodou pro kontaktní a individuální sporty</a:t>
            </a:r>
          </a:p>
          <a:p>
            <a:pPr marL="685800" lvl="2">
              <a:spcBef>
                <a:spcPts val="1000"/>
              </a:spcBef>
              <a:tabLst>
                <a:tab pos="5383213" algn="l"/>
              </a:tabLst>
            </a:pPr>
            <a:r>
              <a:rPr lang="cs-CZ" sz="1800" b="1" dirty="0"/>
              <a:t>Lateralitu je třeba zohlednit v tréninku</a:t>
            </a:r>
            <a:r>
              <a:rPr lang="cs-CZ" sz="1800" dirty="0"/>
              <a:t>, připravovat se i na protivníka s opačnou lateralitou, využít výhody vlastní laterality aj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2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ve sportu – proč je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učení se podle modelů je </a:t>
            </a:r>
            <a:r>
              <a:rPr lang="cs-CZ" sz="2000" b="1" dirty="0" smtClean="0"/>
              <a:t>pravděpodobně</a:t>
            </a:r>
            <a:r>
              <a:rPr lang="cs-CZ" sz="2000" dirty="0" smtClean="0"/>
              <a:t> </a:t>
            </a:r>
            <a:r>
              <a:rPr lang="cs-CZ" sz="2000" b="1" dirty="0" smtClean="0"/>
              <a:t>výhodnější pozorovat model, který má stejnou lateralitu </a:t>
            </a:r>
            <a:r>
              <a:rPr lang="cs-CZ" sz="2000" dirty="0" smtClean="0"/>
              <a:t>jako sportovec</a:t>
            </a:r>
          </a:p>
          <a:p>
            <a:pPr lvl="1"/>
            <a:r>
              <a:rPr lang="cs-CZ" sz="1800" dirty="0" smtClean="0"/>
              <a:t>Může být náročné vyvodit správný pohyb „pro svou lateralitu“ z modelu s jinou lateralitou</a:t>
            </a:r>
          </a:p>
          <a:p>
            <a:pPr lvl="1"/>
            <a:r>
              <a:rPr lang="cs-CZ" sz="1800" dirty="0" smtClean="0"/>
              <a:t>Mj. zde pravděpodobně funguje princip podobný tzv. „</a:t>
            </a:r>
            <a:r>
              <a:rPr lang="cs-CZ" sz="1800" dirty="0" err="1" smtClean="0"/>
              <a:t>likingu</a:t>
            </a:r>
            <a:r>
              <a:rPr lang="cs-CZ" sz="1800" dirty="0" smtClean="0"/>
              <a:t>“, kdy máme tendenci říkat ano lidem, kteří jsou nám podobní či jsou nám sympatičtí, blízcí – s modelem se stejnou lateralitou se sportovec snáze ztotožní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Také u týmových sportů může lateralita ovlivnit interakci s dalšími hráči → je třeba ji </a:t>
            </a:r>
            <a:r>
              <a:rPr lang="cs-CZ" sz="2000" b="1" dirty="0" smtClean="0"/>
              <a:t>zohlednit při tvorbě taktiky</a:t>
            </a:r>
          </a:p>
          <a:p>
            <a:pPr marL="228600" lvl="1">
              <a:spcBef>
                <a:spcPts val="1000"/>
              </a:spcBef>
            </a:pP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Obecně je lateralita dalším z aspektů individuality sportovce, který je </a:t>
            </a:r>
            <a:r>
              <a:rPr lang="cs-CZ" sz="2000" b="1" dirty="0" smtClean="0"/>
              <a:t>u určitých typů sportů třeba brát v potaz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Pro jiné sporty naopak není lateralita zásadní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23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Lateralita – příklady zjišťování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2019" cy="4351338"/>
          </a:xfrm>
        </p:spPr>
        <p:txBody>
          <a:bodyPr>
            <a:normAutofit/>
          </a:bodyPr>
          <a:lstStyle/>
          <a:p>
            <a:r>
              <a:rPr lang="cs-CZ" sz="2000" dirty="0"/>
              <a:t>Jak poznáme dominantní </a:t>
            </a:r>
            <a:r>
              <a:rPr lang="cs-CZ" sz="2000" b="1" dirty="0"/>
              <a:t>ruku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Dotek ucha, nosu – dotýkáme se dominantní rukou</a:t>
            </a:r>
          </a:p>
          <a:p>
            <a:pPr lvl="1"/>
            <a:r>
              <a:rPr lang="cs-CZ" sz="1800" dirty="0" smtClean="0"/>
              <a:t>„Strouhání mrkvičky“ – ruka, jejíž ukazováček „strouhá“, je dominantní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dirty="0" smtClean="0"/>
              <a:t>Jak poznáme dominantní </a:t>
            </a:r>
            <a:r>
              <a:rPr lang="cs-CZ" sz="2000" b="1" dirty="0" smtClean="0"/>
              <a:t>nohu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 smtClean="0"/>
              <a:t>Výstup na stoličku – dominantní nohou vystupujeme nahoru</a:t>
            </a:r>
          </a:p>
          <a:p>
            <a:pPr lvl="1"/>
            <a:r>
              <a:rPr lang="cs-CZ" sz="1800" dirty="0" smtClean="0"/>
              <a:t>Posouvání kostky po čáře jednou nohou</a:t>
            </a:r>
          </a:p>
          <a:p>
            <a:pPr lvl="1"/>
            <a:r>
              <a:rPr lang="cs-CZ" sz="1800" dirty="0" smtClean="0"/>
              <a:t>Skákání po jedné noze</a:t>
            </a:r>
          </a:p>
          <a:p>
            <a:pPr marL="457200" lvl="1" indent="0">
              <a:buNone/>
            </a:pPr>
            <a:endParaRPr lang="cs-CZ" sz="16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Jak </a:t>
            </a:r>
            <a:r>
              <a:rPr lang="cs-CZ" sz="2000" dirty="0"/>
              <a:t>poznáme dominantní </a:t>
            </a:r>
            <a:r>
              <a:rPr lang="cs-CZ" sz="2000" b="1" dirty="0" smtClean="0"/>
              <a:t>oko</a:t>
            </a:r>
            <a:r>
              <a:rPr lang="cs-CZ" sz="2000" dirty="0" smtClean="0"/>
              <a:t> či </a:t>
            </a:r>
            <a:r>
              <a:rPr lang="cs-CZ" sz="2000" b="1" dirty="0" smtClean="0"/>
              <a:t>ucho</a:t>
            </a:r>
            <a:r>
              <a:rPr lang="cs-CZ" sz="2000" dirty="0" smtClean="0"/>
              <a:t>?</a:t>
            </a:r>
          </a:p>
          <a:p>
            <a:pPr lvl="1"/>
            <a:r>
              <a:rPr lang="cs-CZ" sz="1800" dirty="0"/>
              <a:t>Kukátko – při dívání se do kukátka upřednostňujeme dominantní </a:t>
            </a:r>
            <a:r>
              <a:rPr lang="cs-CZ" sz="1800" dirty="0" smtClean="0"/>
              <a:t>oko</a:t>
            </a:r>
          </a:p>
          <a:p>
            <a:pPr lvl="1"/>
            <a:r>
              <a:rPr lang="cs-CZ" sz="1800" dirty="0" smtClean="0"/>
              <a:t>Hodinky – úkolem je přiložit ucho k hodinkám na stole (bez doteku rukou) – přikládáme dominantní ucho</a:t>
            </a:r>
          </a:p>
          <a:p>
            <a:pPr lvl="1"/>
            <a:endParaRPr lang="cs-CZ" sz="1800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6146" name="Picture 2" descr="Lateralita oka :: Leváci a leváct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29" y="365125"/>
            <a:ext cx="3492631" cy="35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Vychází z psychologie práce a snahy vybrat na základě vlastností vhodného pracovníka pro určitou pozici →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</a:t>
            </a:r>
            <a:r>
              <a:rPr lang="cs-CZ" sz="2000" b="1" dirty="0" smtClean="0"/>
              <a:t>se zabývá výběrem vhodného sportovce pro určitý sport</a:t>
            </a:r>
          </a:p>
          <a:p>
            <a:r>
              <a:rPr lang="cs-CZ" sz="2000" dirty="0" err="1" smtClean="0"/>
              <a:t>Výsedkem</a:t>
            </a:r>
            <a:r>
              <a:rPr lang="cs-CZ" sz="2000" dirty="0" smtClean="0"/>
              <a:t> </a:t>
            </a:r>
            <a:r>
              <a:rPr lang="cs-CZ" sz="2000" dirty="0" err="1" smtClean="0"/>
              <a:t>sportografie</a:t>
            </a:r>
            <a:r>
              <a:rPr lang="cs-CZ" sz="2000" dirty="0" smtClean="0"/>
              <a:t> je </a:t>
            </a:r>
            <a:r>
              <a:rPr lang="cs-CZ" sz="2000" b="1" dirty="0" err="1" smtClean="0"/>
              <a:t>psychosportogram</a:t>
            </a:r>
            <a:r>
              <a:rPr lang="cs-CZ" sz="2000" b="1" dirty="0" smtClean="0"/>
              <a:t> </a:t>
            </a:r>
          </a:p>
          <a:p>
            <a:pPr lvl="1"/>
            <a:r>
              <a:rPr lang="cs-CZ" sz="2000" dirty="0" smtClean="0"/>
              <a:t>Popisuje konkrétní </a:t>
            </a:r>
            <a:r>
              <a:rPr lang="cs-CZ" sz="2000" b="1" dirty="0"/>
              <a:t>psychické </a:t>
            </a:r>
            <a:r>
              <a:rPr lang="cs-CZ" sz="2000" b="1" dirty="0" smtClean="0"/>
              <a:t>předpoklady</a:t>
            </a:r>
            <a:r>
              <a:rPr lang="cs-CZ" sz="2000" dirty="0" smtClean="0"/>
              <a:t>, které jsou nezbytné k </a:t>
            </a:r>
            <a:r>
              <a:rPr lang="cs-CZ" sz="2000" dirty="0"/>
              <a:t>úspěšnému provádění jednotlivých </a:t>
            </a:r>
            <a:r>
              <a:rPr lang="cs-CZ" sz="2000" dirty="0" smtClean="0"/>
              <a:t>sportů</a:t>
            </a:r>
          </a:p>
          <a:p>
            <a:pPr lvl="1"/>
            <a:r>
              <a:rPr lang="cs-CZ" sz="2000" dirty="0"/>
              <a:t>V úvahu jsou brány například reaktivita, emoce, volní předpoklady jedince, lateralita, agresivita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/>
              <a:t>Liší se podle druhu sportu, různé sporty mají různé nároky na psychiku sportovce (např. kolektivní vs. individuální sporty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= možné, ale ne jediné a 100% funkční (!) východisko k identifikaci sportovních talentů</a:t>
            </a:r>
            <a:endParaRPr lang="cs-CZ" sz="2000" dirty="0"/>
          </a:p>
          <a:p>
            <a:pPr lvl="1"/>
            <a:endParaRPr lang="cs-CZ" sz="1600" dirty="0"/>
          </a:p>
        </p:txBody>
      </p:sp>
      <p:pic>
        <p:nvPicPr>
          <p:cNvPr id="12292" name="Picture 4" descr="NORTHUMBERLAND INDIAN FAN NATION | Team Fundraising at FlipG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23" y="5338916"/>
            <a:ext cx="3038167" cy="1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 &amp; 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96429" cy="46950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Témata psychologie zdraví úzce souvisí se sportem, více jsme se sportu věnovali v rámci témat: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Úvod – co je psychologie sportu, čím se zabývá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Osobnost a sport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Syndrom vyhoření </a:t>
            </a:r>
            <a:r>
              <a:rPr lang="cs-CZ" dirty="0"/>
              <a:t>u </a:t>
            </a:r>
            <a:r>
              <a:rPr lang="cs-CZ" dirty="0" smtClean="0"/>
              <a:t>sportovců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 a imaginace</a:t>
            </a:r>
          </a:p>
          <a:p>
            <a:pPr marL="228600" lvl="2">
              <a:spcBef>
                <a:spcPts val="1000"/>
              </a:spcBef>
            </a:pPr>
            <a:r>
              <a:rPr lang="cs-CZ" dirty="0"/>
              <a:t>Důležité </a:t>
            </a:r>
            <a:r>
              <a:rPr lang="cs-CZ" dirty="0" smtClean="0"/>
              <a:t>pojmy: sociální facilitace, sportovní </a:t>
            </a:r>
            <a:r>
              <a:rPr lang="cs-CZ" dirty="0" err="1" smtClean="0"/>
              <a:t>personologie</a:t>
            </a:r>
            <a:r>
              <a:rPr lang="cs-CZ" dirty="0" smtClean="0"/>
              <a:t>, ideomotorické učení</a:t>
            </a:r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Prakticky vše, o čem jsme hovořili, lze ale vztáhnout ke sportu…</a:t>
            </a:r>
            <a:endParaRPr lang="cs-CZ" dirty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685800" lvl="2">
              <a:spcBef>
                <a:spcPts val="1000"/>
              </a:spcBef>
            </a:pPr>
            <a:endParaRPr lang="cs-CZ" sz="1600" dirty="0"/>
          </a:p>
        </p:txBody>
      </p:sp>
      <p:pic>
        <p:nvPicPr>
          <p:cNvPr id="4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37" y="4746367"/>
            <a:ext cx="3076206" cy="2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34629" y="1825625"/>
            <a:ext cx="48460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Další témata – osnova: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Psychologická příprava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Akutní psychické </a:t>
            </a:r>
            <a:r>
              <a:rPr lang="cs-CZ" sz="2000" b="1" dirty="0" smtClean="0"/>
              <a:t>stavy (APS)</a:t>
            </a:r>
            <a:endParaRPr lang="cs-CZ" sz="2000" b="1" dirty="0"/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Agrese a agresivita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Lateralita ve sportu</a:t>
            </a:r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err="1" smtClean="0"/>
              <a:t>Sportografie</a:t>
            </a:r>
            <a:endParaRPr lang="cs-CZ" sz="2000" b="1" dirty="0" smtClean="0"/>
          </a:p>
          <a:p>
            <a:pPr marL="9715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Pojmy na závěr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5 typů sportů podle nároků na psychiku sportovce</a:t>
            </a:r>
            <a:br>
              <a:rPr lang="cs-CZ" sz="4000" dirty="0" smtClean="0"/>
            </a:br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8831" t="34615" r="19556" b="27732"/>
          <a:stretch/>
        </p:blipFill>
        <p:spPr>
          <a:xfrm>
            <a:off x="1914147" y="1825625"/>
            <a:ext cx="8155858" cy="41490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057" y="1044357"/>
            <a:ext cx="1207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Pozn.: naučte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se základní rozdělení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příklad několika sportů z každé kategorie,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umět poznat z možností, co platí pro který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typ, např. „Pro jakou kategorii sportů je důležité maximální soustředění na detail, spojení oko-ruka a precizní provedení dovednosti?“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8831" t="34615" r="19556" b="58010"/>
          <a:stretch/>
        </p:blipFill>
        <p:spPr>
          <a:xfrm>
            <a:off x="2018071" y="200337"/>
            <a:ext cx="8155858" cy="812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8710" t="32465" r="19677" b="17403"/>
          <a:stretch/>
        </p:blipFill>
        <p:spPr>
          <a:xfrm>
            <a:off x="1979863" y="1012980"/>
            <a:ext cx="8194066" cy="55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678" t="46019" r="20524" b="21707"/>
          <a:stretch/>
        </p:blipFill>
        <p:spPr>
          <a:xfrm>
            <a:off x="1437967" y="1090698"/>
            <a:ext cx="9915833" cy="452089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88806" y="5589302"/>
            <a:ext cx="1010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books.google.cz/books?id=i-m4DwAAQBAJ&amp;pg=PT60&amp;lpg=PT60&amp;dq=psychosportogram&amp;source=bl&amp;ots=ZgRTO676DQ&amp;sig=ACfU3U2l5aqYjBfpE1EYUDc7AM8VLO7w1g&amp;hl=cs&amp;sa=X&amp;ved=2ahUKEwjbstDy5e7oAhXN2KQKHW5mBw8Q6AEwBnoECAsQLA#v=onepage&amp;q=psychosportogram&amp;f=fal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6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52200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Dyadická interakce </a:t>
            </a:r>
            <a:r>
              <a:rPr lang="cs-CZ" sz="2000" dirty="0" smtClean="0"/>
              <a:t>= vzájemné působení mezi trenérem/koučem a sportovcem</a:t>
            </a:r>
          </a:p>
          <a:p>
            <a:pPr lvl="1"/>
            <a:r>
              <a:rPr lang="cs-CZ" sz="2000" b="1" dirty="0" smtClean="0"/>
              <a:t>Reakce jednoho se stává podnětem pro reakci druhého</a:t>
            </a:r>
            <a:r>
              <a:rPr lang="cs-CZ" sz="2000" dirty="0" smtClean="0"/>
              <a:t>, ta je opět podnětem pro reakci prvního aj.</a:t>
            </a:r>
          </a:p>
          <a:p>
            <a:pPr lvl="1"/>
            <a:r>
              <a:rPr lang="cs-CZ" sz="2000" dirty="0" smtClean="0"/>
              <a:t>S pojmem dyáda jsme se setkali už v rámci tématu </a:t>
            </a:r>
            <a:r>
              <a:rPr lang="cs-CZ" sz="2000" b="1" dirty="0" smtClean="0"/>
              <a:t>sociální opora</a:t>
            </a:r>
            <a:r>
              <a:rPr lang="cs-CZ" sz="2000" dirty="0" smtClean="0"/>
              <a:t> – dyáda jako dvojice lidí, kteří si poskytují sociální oporu) – i zde jeden reaguje na druhého a naopak, jde vlastně o nejmenší sociální skupinu (dva přátelé, manželé, sportovec a trenér, …)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857" t="41266" r="50595" b="33748"/>
          <a:stretch/>
        </p:blipFill>
        <p:spPr>
          <a:xfrm>
            <a:off x="6355442" y="3684826"/>
            <a:ext cx="4806043" cy="3133219"/>
          </a:xfrm>
          <a:prstGeom prst="rect">
            <a:avLst/>
          </a:prstGeom>
        </p:spPr>
      </p:pic>
      <p:pic>
        <p:nvPicPr>
          <p:cNvPr id="5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0971" flipV="1">
            <a:off x="5252156" y="3269941"/>
            <a:ext cx="1462705" cy="14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Motorické učení</a:t>
            </a:r>
          </a:p>
          <a:p>
            <a:pPr lvl="1"/>
            <a:r>
              <a:rPr lang="cs-CZ" sz="2000" dirty="0" smtClean="0"/>
              <a:t>Takové učení, jehož podstatou je osvojování pohybů</a:t>
            </a:r>
          </a:p>
          <a:p>
            <a:pPr lvl="1"/>
            <a:r>
              <a:rPr lang="cs-CZ" sz="2000" dirty="0" smtClean="0"/>
              <a:t>Důležitá je pro něj </a:t>
            </a:r>
            <a:r>
              <a:rPr lang="cs-CZ" sz="2000" b="1" dirty="0" smtClean="0"/>
              <a:t>koordinace senzorických vjemů a pohybů</a:t>
            </a:r>
          </a:p>
          <a:p>
            <a:pPr lvl="1"/>
            <a:r>
              <a:rPr lang="cs-CZ" sz="2000" dirty="0" smtClean="0"/>
              <a:t>Na základě MU dochází k upevňování motorických schopností v CNS prostřednictvím synapsí</a:t>
            </a:r>
          </a:p>
          <a:p>
            <a:pPr lvl="1"/>
            <a:r>
              <a:rPr lang="cs-CZ" sz="2000" dirty="0" smtClean="0"/>
              <a:t>Výsledkem je (relativně stálé) zlepšení pohybových dovedností</a:t>
            </a:r>
          </a:p>
          <a:p>
            <a:pPr lvl="1"/>
            <a:r>
              <a:rPr lang="cs-CZ" sz="2000" dirty="0" smtClean="0"/>
              <a:t>Zapojují se i </a:t>
            </a:r>
            <a:r>
              <a:rPr lang="cs-CZ" sz="2000" b="1" dirty="0" smtClean="0"/>
              <a:t>kognitivní procesy </a:t>
            </a:r>
            <a:r>
              <a:rPr lang="cs-CZ" sz="2000" dirty="0" smtClean="0"/>
              <a:t>= zpětně hodnotíme, jak se pohyb podařil, přijímáme zpětnou vazbu, učíme se pohybu i ve své fantazii (vizte ideomotorické učení = jeden z typů MU)</a:t>
            </a:r>
          </a:p>
          <a:p>
            <a:pPr lvl="1"/>
            <a:r>
              <a:rPr lang="cs-CZ" sz="2000" dirty="0" smtClean="0"/>
              <a:t>Nejdřív se s novými pohyby seznamujeme → postupně se stávají přesnějšími a dochází k automatizaci (už se na ně nemusíme tolik soustředit) → nakonec jsme schopni nové prvky použít tvořivě, zařazovat je do sestav apod. (pokud dojdeme až do této pokročilé fáze)</a:t>
            </a:r>
          </a:p>
          <a:p>
            <a:pPr lvl="1"/>
            <a:r>
              <a:rPr lang="cs-CZ" sz="2000" dirty="0" smtClean="0"/>
              <a:t>S MU souvisí pojmy </a:t>
            </a:r>
            <a:r>
              <a:rPr lang="cs-CZ" sz="2000" b="1" dirty="0" smtClean="0"/>
              <a:t>transfer </a:t>
            </a:r>
            <a:r>
              <a:rPr lang="cs-CZ" sz="2000" dirty="0" smtClean="0"/>
              <a:t>a </a:t>
            </a:r>
            <a:r>
              <a:rPr lang="cs-CZ" sz="2000" b="1" dirty="0" smtClean="0"/>
              <a:t>interference</a:t>
            </a:r>
          </a:p>
          <a:p>
            <a:pPr lvl="1"/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96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pojmů z psychologie sportu na závěr…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4486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Transfer </a:t>
            </a:r>
            <a:r>
              <a:rPr lang="cs-CZ" sz="2000" dirty="0"/>
              <a:t>ulehčuje </a:t>
            </a:r>
            <a:r>
              <a:rPr lang="cs-CZ" sz="2000" dirty="0" smtClean="0"/>
              <a:t>učení</a:t>
            </a:r>
          </a:p>
          <a:p>
            <a:pPr lvl="1"/>
            <a:r>
              <a:rPr lang="cs-CZ" sz="2000" dirty="0" smtClean="0"/>
              <a:t>Praxe v jedné dovednosti či činnosti má </a:t>
            </a:r>
            <a:r>
              <a:rPr lang="cs-CZ" sz="2000" b="1" dirty="0" smtClean="0"/>
              <a:t>pozitivní vliv </a:t>
            </a:r>
            <a:r>
              <a:rPr lang="cs-CZ" sz="2000" dirty="0" smtClean="0"/>
              <a:t>na učení či výkonnost jiné činnosti</a:t>
            </a:r>
          </a:p>
          <a:p>
            <a:pPr lvl="1"/>
            <a:r>
              <a:rPr lang="cs-CZ" sz="2000" dirty="0" smtClean="0"/>
              <a:t>Př. pohyb hráče s míčem, chytání aj. může transferovat mezi odlišnými činnostmi → žákovi, který hraje házenou, půjdou v rámci tělocviku i další míčové hry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Interference </a:t>
            </a:r>
            <a:r>
              <a:rPr lang="cs-CZ" sz="2000" dirty="0" smtClean="0"/>
              <a:t>znesnadňuje </a:t>
            </a:r>
            <a:r>
              <a:rPr lang="cs-CZ" sz="2000" dirty="0"/>
              <a:t>učení</a:t>
            </a:r>
          </a:p>
          <a:p>
            <a:pPr lvl="1"/>
            <a:r>
              <a:rPr lang="cs-CZ" sz="2000" dirty="0"/>
              <a:t>Praxe v jedné dovednosti či činnosti má </a:t>
            </a:r>
            <a:r>
              <a:rPr lang="cs-CZ" sz="2000" b="1" dirty="0" smtClean="0"/>
              <a:t>negativní vliv </a:t>
            </a:r>
            <a:r>
              <a:rPr lang="cs-CZ" sz="2000" dirty="0"/>
              <a:t>na učení či výkonnost </a:t>
            </a:r>
            <a:r>
              <a:rPr lang="cs-CZ" sz="2000" dirty="0" smtClean="0"/>
              <a:t>v jiné činnosti, činnosti tzv. interferují</a:t>
            </a:r>
          </a:p>
          <a:p>
            <a:pPr lvl="1"/>
            <a:r>
              <a:rPr lang="cs-CZ" sz="2000" dirty="0" smtClean="0"/>
              <a:t>Např. podobné dovednosti lišící se v jediném aktu či operaci → sportovci, který bude mít nacvičený dvojtakt v košíkové, bude kvůli interferenci dělat problém trojtakt v házené</a:t>
            </a:r>
          </a:p>
          <a:p>
            <a:endParaRPr lang="cs-CZ" sz="2000" b="1" dirty="0" smtClean="0"/>
          </a:p>
          <a:p>
            <a:r>
              <a:rPr lang="cs-CZ" sz="2000" dirty="0" smtClean="0"/>
              <a:t>Nejde o pojmy související pouze s motorickým učením → vizte další </a:t>
            </a:r>
            <a:r>
              <a:rPr lang="cs-CZ" sz="2000" dirty="0" err="1" smtClean="0"/>
              <a:t>slide</a:t>
            </a:r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42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smtClean="0"/>
              <a:t>Instrukce 1: </a:t>
            </a:r>
            <a:r>
              <a:rPr lang="cs-CZ" sz="2200" dirty="0"/>
              <a:t>Vyjmenujte nahlas a co nejrychleji </a:t>
            </a:r>
            <a:r>
              <a:rPr lang="cs-CZ" sz="2200" b="1" dirty="0"/>
              <a:t>barvy</a:t>
            </a:r>
            <a:r>
              <a:rPr lang="cs-CZ" sz="2200" dirty="0"/>
              <a:t> </a:t>
            </a:r>
            <a:r>
              <a:rPr lang="cs-CZ" sz="2200" b="1" dirty="0" smtClean="0"/>
              <a:t>obdélníčků</a:t>
            </a:r>
            <a:r>
              <a:rPr lang="cs-CZ" sz="2200" dirty="0" smtClean="0"/>
              <a:t>:</a:t>
            </a:r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Instrukce 2: Vyjmenujte nahlas a co nejrychleji </a:t>
            </a:r>
            <a:r>
              <a:rPr lang="cs-CZ" sz="2200" b="1" dirty="0" smtClean="0"/>
              <a:t>barvy slov </a:t>
            </a:r>
            <a:r>
              <a:rPr lang="cs-CZ" sz="2200" dirty="0" smtClean="0"/>
              <a:t>(barvy, kterými jsou napsaná):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Proč </a:t>
            </a:r>
            <a:r>
              <a:rPr lang="cs-CZ" sz="2000" dirty="0"/>
              <a:t>je pojmenování barev </a:t>
            </a:r>
            <a:r>
              <a:rPr lang="cs-CZ" sz="2000" dirty="0" smtClean="0"/>
              <a:t>slov těžší</a:t>
            </a:r>
            <a:r>
              <a:rPr lang="cs-CZ" sz="2000" dirty="0"/>
              <a:t>? Vysvětlením je </a:t>
            </a:r>
            <a:r>
              <a:rPr lang="cs-CZ" sz="2000" b="1" dirty="0"/>
              <a:t>interference</a:t>
            </a:r>
            <a:r>
              <a:rPr lang="cs-CZ" sz="2000" dirty="0"/>
              <a:t> se schopností </a:t>
            </a:r>
            <a:r>
              <a:rPr lang="cs-CZ" sz="2000" dirty="0" smtClean="0"/>
              <a:t>číst – máme tendence říct barvu, která je napsaná, místo barvy, kterou má slovo</a:t>
            </a:r>
            <a:endParaRPr lang="cs-CZ" sz="2000" dirty="0"/>
          </a:p>
          <a:p>
            <a:r>
              <a:rPr lang="cs-CZ" sz="2000" dirty="0" smtClean="0"/>
              <a:t>Jak by si v testu vedlo předškolní dítě, které ještě neumí číst? Nemělo by s pojmenováním barev u slov problém</a:t>
            </a:r>
          </a:p>
          <a:p>
            <a:r>
              <a:rPr lang="cs-CZ" sz="2000" dirty="0" smtClean="0"/>
              <a:t>Jak by si v testu vedlo dítě, které se se právě naučilo číst (7-8 let)? Interference by u něj byla vysoká</a:t>
            </a:r>
          </a:p>
          <a:p>
            <a:r>
              <a:rPr lang="cs-CZ" sz="2000" dirty="0" smtClean="0"/>
              <a:t>Na tomto principu je založen tzv. </a:t>
            </a:r>
            <a:r>
              <a:rPr lang="cs-CZ" sz="2000" dirty="0" err="1" smtClean="0"/>
              <a:t>Stroopův</a:t>
            </a:r>
            <a:r>
              <a:rPr lang="cs-CZ" sz="2000" dirty="0" smtClean="0"/>
              <a:t> test</a:t>
            </a:r>
            <a:endParaRPr lang="cs-CZ" sz="2000" dirty="0"/>
          </a:p>
          <a:p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571" t="34914" r="26309" b="60415"/>
          <a:stretch/>
        </p:blipFill>
        <p:spPr>
          <a:xfrm>
            <a:off x="307964" y="2309460"/>
            <a:ext cx="11576069" cy="5056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3571" t="43155" r="26309" b="53508"/>
          <a:stretch/>
        </p:blipFill>
        <p:spPr>
          <a:xfrm>
            <a:off x="307964" y="3544026"/>
            <a:ext cx="11576069" cy="4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Stroopův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897914" cy="4351338"/>
          </a:xfrm>
        </p:spPr>
        <p:txBody>
          <a:bodyPr>
            <a:normAutofit/>
          </a:bodyPr>
          <a:lstStyle/>
          <a:p>
            <a:r>
              <a:rPr lang="cs-CZ" sz="2200" b="1" dirty="0" err="1" smtClean="0"/>
              <a:t>Stroopův</a:t>
            </a:r>
            <a:r>
              <a:rPr lang="cs-CZ" sz="2200" b="1" dirty="0" smtClean="0"/>
              <a:t> test (</a:t>
            </a:r>
            <a:r>
              <a:rPr lang="cs-CZ" sz="2200" b="1" dirty="0" err="1" smtClean="0"/>
              <a:t>Stroop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Color</a:t>
            </a:r>
            <a:r>
              <a:rPr lang="cs-CZ" sz="2200" b="1" dirty="0" smtClean="0"/>
              <a:t>-Word test)</a:t>
            </a:r>
          </a:p>
          <a:p>
            <a:pPr lvl="1"/>
            <a:r>
              <a:rPr lang="cs-CZ" sz="2000" dirty="0" smtClean="0"/>
              <a:t>Osobnostní i kognitivní test, zjišťuje percepční zátěž a odolnost vůči psychické zátěži</a:t>
            </a:r>
          </a:p>
          <a:p>
            <a:pPr lvl="1"/>
            <a:r>
              <a:rPr lang="cs-CZ" sz="2000" dirty="0" smtClean="0"/>
              <a:t>Jak si vedeme v toto testu souvisí také s inteligencí, pozorností, pamětí, …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/>
              <a:t>Jak vypadá test?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(nemusíte se učit, pro zajímavost)</a:t>
            </a:r>
          </a:p>
          <a:p>
            <a:pPr lvl="1"/>
            <a:r>
              <a:rPr lang="cs-CZ" sz="1800" dirty="0" smtClean="0"/>
              <a:t>1. krok – přečtení 100 černě vytištěných slov, měří se čas</a:t>
            </a:r>
          </a:p>
          <a:p>
            <a:pPr lvl="1"/>
            <a:r>
              <a:rPr lang="cs-CZ" sz="1800" dirty="0" smtClean="0"/>
              <a:t>2. krok – pojmenování barev 100 obdélníčků, měří se čas</a:t>
            </a:r>
          </a:p>
        </p:txBody>
      </p:sp>
      <p:pic>
        <p:nvPicPr>
          <p:cNvPr id="18434" name="Picture 2" descr="Vyhodnocení soutěže na Dnech vědy a techniky v Plz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2591" b="5082"/>
          <a:stretch/>
        </p:blipFill>
        <p:spPr bwMode="auto">
          <a:xfrm>
            <a:off x="7353509" y="1502003"/>
            <a:ext cx="4455886" cy="285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199" y="4682331"/>
            <a:ext cx="10003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 smtClean="0"/>
              <a:t>3. krok – 100 barevných slov a pojmenování barev, měří se čas → tady se právě měří percepční zátěž, barvy a slova neodpovídají stejně jako v našem příkladu a pojmenovat barvy je náročné </a:t>
            </a:r>
            <a:r>
              <a:rPr lang="cs-CZ" sz="1800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1800" dirty="0" smtClean="0">
                <a:sym typeface="Wingdings" panose="05000000000000000000" pitchFamily="2" charset="2"/>
              </a:rPr>
              <a:t>4. krok (doplňkový) – barevná slova – střídavé čtení významu slova a barvy (můžete si zkusit)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Čím nižší je rozdíl probanda mezi časy 2. a 3. kroku, tím lepší je jeho výsledek a tím lépe zvládá </a:t>
            </a:r>
            <a:r>
              <a:rPr lang="cs-CZ" sz="1800" dirty="0" smtClean="0">
                <a:sym typeface="Wingdings" panose="05000000000000000000" pitchFamily="2" charset="2"/>
              </a:rPr>
              <a:t>„smyslovou“ i psychickou zátěž </a:t>
            </a:r>
            <a:r>
              <a:rPr lang="cs-CZ" sz="1800" dirty="0">
                <a:sym typeface="Wingdings" panose="05000000000000000000" pitchFamily="2" charset="2"/>
              </a:rPr>
              <a:t>způsobenou testem </a:t>
            </a:r>
            <a:endParaRPr lang="cs-CZ" sz="1800" dirty="0"/>
          </a:p>
          <a:p>
            <a:pPr lvl="1"/>
            <a:endParaRPr lang="cs-CZ" sz="1800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520845" y="4143292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" name="Picture 2" descr="Sports Technology Institute | Loughborough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01" y="3315908"/>
            <a:ext cx="4816319" cy="3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4943476" y="1371538"/>
            <a:ext cx="7027606" cy="5188352"/>
            <a:chOff x="4943476" y="1371538"/>
            <a:chExt cx="7027606" cy="5188352"/>
          </a:xfrm>
        </p:grpSpPr>
        <p:pic>
          <p:nvPicPr>
            <p:cNvPr id="6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76" y="1371538"/>
              <a:ext cx="7027606" cy="518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Philosophy Principles East Bay Soccer Training Teams - AFC Academ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3" t="17838" r="24871" b="67016"/>
            <a:stretch/>
          </p:blipFill>
          <p:spPr bwMode="auto">
            <a:xfrm>
              <a:off x="7629526" y="3657600"/>
              <a:ext cx="1814512" cy="52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= jedna z oblastí sportovního tréninku</a:t>
            </a:r>
          </a:p>
          <a:p>
            <a:r>
              <a:rPr lang="cs-CZ" sz="2000" dirty="0" smtClean="0"/>
              <a:t>Další: </a:t>
            </a:r>
            <a:r>
              <a:rPr lang="cs-CZ" sz="2000" b="1" dirty="0" smtClean="0"/>
              <a:t>technická</a:t>
            </a:r>
            <a:r>
              <a:rPr lang="cs-CZ" sz="2000" dirty="0" smtClean="0"/>
              <a:t>, </a:t>
            </a:r>
            <a:r>
              <a:rPr lang="cs-CZ" sz="2000" b="1" dirty="0" smtClean="0"/>
              <a:t>taktická</a:t>
            </a:r>
            <a:r>
              <a:rPr lang="cs-CZ" sz="2000" dirty="0" smtClean="0"/>
              <a:t> a </a:t>
            </a:r>
            <a:r>
              <a:rPr lang="cs-CZ" sz="2000" b="1" dirty="0" smtClean="0"/>
              <a:t>fyzická </a:t>
            </a:r>
            <a:r>
              <a:rPr lang="cs-CZ" sz="2000" dirty="0" smtClean="0"/>
              <a:t>příprava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Cílevědomé využití </a:t>
            </a:r>
            <a:r>
              <a:rPr lang="cs-CZ" sz="2000" dirty="0"/>
              <a:t>psychologických </a:t>
            </a:r>
            <a:r>
              <a:rPr lang="cs-CZ" sz="2000" dirty="0" smtClean="0"/>
              <a:t>poznatků </a:t>
            </a:r>
            <a:r>
              <a:rPr lang="cs-CZ" sz="2000" dirty="0"/>
              <a:t>k prohloubení efektivity tréninkového </a:t>
            </a:r>
            <a:r>
              <a:rPr lang="cs-CZ" sz="2000" dirty="0" smtClean="0"/>
              <a:t>procesu a k tomu, aby výkon v soutěži odpovídal tréninku </a:t>
            </a:r>
          </a:p>
          <a:p>
            <a:pPr lvl="1"/>
            <a:r>
              <a:rPr lang="cs-CZ" sz="1800" dirty="0" smtClean="0"/>
              <a:t>Tj. např. aby se nestalo, že sportovec zvládá podat vysoký výkon při tréninku, ale už ne na soutěži</a:t>
            </a:r>
          </a:p>
          <a:p>
            <a:pPr lvl="1"/>
            <a:r>
              <a:rPr lang="cs-CZ" sz="1800" dirty="0"/>
              <a:t>Psychologická příprava ≠ psychologie </a:t>
            </a:r>
            <a:r>
              <a:rPr lang="cs-CZ" sz="1800" dirty="0" smtClean="0"/>
              <a:t>sportu</a:t>
            </a:r>
          </a:p>
          <a:p>
            <a:r>
              <a:rPr lang="cs-CZ" sz="2000" dirty="0" smtClean="0"/>
              <a:t>Minimalizuje negativní vlivy psychiky a mentálně posiluje sportovce, upevňuje a rozvíjí pozitivní vlastnosti, rozvíjí rozumové schopnosti → má </a:t>
            </a:r>
            <a:r>
              <a:rPr lang="cs-CZ" sz="2000" b="1" dirty="0" smtClean="0"/>
              <a:t>vliv na jedince nejen ve vztahu ke sportu</a:t>
            </a:r>
          </a:p>
          <a:p>
            <a:r>
              <a:rPr lang="cs-CZ" sz="2000" dirty="0" smtClean="0"/>
              <a:t>Měla by být součástí tréninků – je v kompetenci trenéra/kouče, vliv na ni má ale širší sociální síť, sportovní kolektiv, rodina</a:t>
            </a:r>
          </a:p>
          <a:p>
            <a:r>
              <a:rPr lang="cs-CZ" sz="2000" dirty="0"/>
              <a:t>Je </a:t>
            </a:r>
            <a:r>
              <a:rPr lang="cs-CZ" sz="2000" dirty="0" smtClean="0"/>
              <a:t>zaměřená </a:t>
            </a:r>
            <a:r>
              <a:rPr lang="cs-CZ" sz="2000" dirty="0"/>
              <a:t>na </a:t>
            </a:r>
            <a:r>
              <a:rPr lang="cs-CZ" sz="2000" b="1" dirty="0"/>
              <a:t>motivaci</a:t>
            </a:r>
            <a:r>
              <a:rPr lang="cs-CZ" sz="2000" dirty="0"/>
              <a:t>, </a:t>
            </a:r>
            <a:r>
              <a:rPr lang="cs-CZ" sz="2000" b="1" dirty="0"/>
              <a:t>emoce</a:t>
            </a:r>
            <a:r>
              <a:rPr lang="cs-CZ" sz="2000" dirty="0"/>
              <a:t>, </a:t>
            </a:r>
            <a:r>
              <a:rPr lang="cs-CZ" sz="2000" b="1" dirty="0"/>
              <a:t>myšlení</a:t>
            </a:r>
            <a:r>
              <a:rPr lang="cs-CZ" sz="2000" dirty="0"/>
              <a:t>, </a:t>
            </a:r>
            <a:r>
              <a:rPr lang="cs-CZ" sz="2000" b="1" dirty="0"/>
              <a:t>chování</a:t>
            </a:r>
            <a:r>
              <a:rPr lang="cs-CZ" sz="2000" dirty="0"/>
              <a:t>, </a:t>
            </a:r>
            <a:r>
              <a:rPr lang="cs-CZ" sz="2000" b="1" dirty="0"/>
              <a:t>seberegulaci </a:t>
            </a:r>
            <a:r>
              <a:rPr lang="cs-CZ" sz="2000" dirty="0"/>
              <a:t>= psychologická </a:t>
            </a:r>
            <a:r>
              <a:rPr lang="cs-CZ" sz="2000" dirty="0" smtClean="0"/>
              <a:t>témata</a:t>
            </a:r>
          </a:p>
          <a:p>
            <a:endParaRPr lang="cs-CZ" sz="2000" dirty="0" smtClean="0"/>
          </a:p>
          <a:p>
            <a:r>
              <a:rPr lang="cs-CZ" sz="2000" dirty="0"/>
              <a:t>Psychologická </a:t>
            </a:r>
            <a:r>
              <a:rPr lang="cs-CZ" sz="2000" dirty="0" smtClean="0"/>
              <a:t>se zabývá například tématy</a:t>
            </a:r>
          </a:p>
          <a:p>
            <a:pPr lvl="1"/>
            <a:r>
              <a:rPr lang="cs-CZ" sz="2000" b="1" dirty="0"/>
              <a:t>Regulace aktuálních psychických stavů (APS</a:t>
            </a:r>
            <a:r>
              <a:rPr lang="cs-CZ" sz="2000" b="1" dirty="0" smtClean="0"/>
              <a:t>)</a:t>
            </a:r>
            <a:endParaRPr lang="cs-CZ" sz="2000" dirty="0"/>
          </a:p>
          <a:p>
            <a:pPr lvl="1"/>
            <a:r>
              <a:rPr lang="cs-CZ" sz="2000" b="1" dirty="0"/>
              <a:t>Regulace interpersonálních vztahů</a:t>
            </a:r>
          </a:p>
          <a:p>
            <a:pPr lvl="1"/>
            <a:r>
              <a:rPr lang="cs-CZ" sz="2000" b="1" dirty="0"/>
              <a:t>Ovlivnění osobnosti </a:t>
            </a:r>
            <a:r>
              <a:rPr lang="cs-CZ" sz="2000" b="1" dirty="0" smtClean="0"/>
              <a:t>sportovce</a:t>
            </a: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6513871" y="5184807"/>
            <a:ext cx="56781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Používané metody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Modelový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Mentální trénink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… a mnoho dalších – </a:t>
            </a:r>
            <a:r>
              <a:rPr lang="cs-CZ" sz="2000" b="1" dirty="0"/>
              <a:t>relaxace</a:t>
            </a:r>
            <a:r>
              <a:rPr lang="cs-CZ" sz="2000" dirty="0"/>
              <a:t>, </a:t>
            </a:r>
            <a:r>
              <a:rPr lang="cs-CZ" sz="2000" b="1" dirty="0"/>
              <a:t>imaginace</a:t>
            </a:r>
            <a:r>
              <a:rPr lang="cs-CZ" sz="2000" dirty="0"/>
              <a:t>, …</a:t>
            </a:r>
          </a:p>
        </p:txBody>
      </p:sp>
      <p:sp>
        <p:nvSpPr>
          <p:cNvPr id="5" name="AutoShape 2" descr="Become a Better Student - River and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příprava –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68921" cy="5032376"/>
          </a:xfrm>
        </p:spPr>
        <p:txBody>
          <a:bodyPr>
            <a:normAutofit fontScale="92500"/>
          </a:bodyPr>
          <a:lstStyle/>
          <a:p>
            <a:r>
              <a:rPr lang="cs-CZ" sz="2000" b="1" dirty="0" smtClean="0"/>
              <a:t>Modelový trénink</a:t>
            </a:r>
          </a:p>
          <a:p>
            <a:pPr lvl="1"/>
            <a:r>
              <a:rPr lang="cs-CZ" sz="2000" dirty="0" smtClean="0"/>
              <a:t>Modelování tréninkové zátěže podle požadavků blížící se soutěže</a:t>
            </a:r>
          </a:p>
          <a:p>
            <a:pPr lvl="1"/>
            <a:r>
              <a:rPr lang="cs-CZ" sz="2000" dirty="0" smtClean="0"/>
              <a:t>Funguje na principu adaptace organismu na očekávanou situaci, na stresory</a:t>
            </a:r>
          </a:p>
          <a:p>
            <a:pPr lvl="1"/>
            <a:r>
              <a:rPr lang="cs-CZ" sz="2000" dirty="0" smtClean="0"/>
              <a:t>Např</a:t>
            </a:r>
            <a:r>
              <a:rPr lang="cs-CZ" sz="2000" dirty="0"/>
              <a:t>. trénink koncovky her, kdy trenér vytvoří umělý výchozí stav zápasu a hráč se musí snažit zvítězit nebo udržet </a:t>
            </a:r>
            <a:r>
              <a:rPr lang="cs-CZ" sz="2000" dirty="0" smtClean="0"/>
              <a:t>převahu</a:t>
            </a:r>
          </a:p>
          <a:p>
            <a:pPr lvl="1"/>
            <a:r>
              <a:rPr lang="cs-CZ" sz="2000" dirty="0" smtClean="0"/>
              <a:t>Pracuje se na pocitu kompetentnosti hráče, zvládání emocí aj.</a:t>
            </a:r>
          </a:p>
          <a:p>
            <a:pPr lvl="1"/>
            <a:r>
              <a:rPr lang="cs-CZ" sz="2000" b="1" dirty="0"/>
              <a:t>Vnější</a:t>
            </a:r>
            <a:r>
              <a:rPr lang="cs-CZ" sz="2000" dirty="0"/>
              <a:t> </a:t>
            </a:r>
            <a:r>
              <a:rPr lang="cs-CZ" sz="2000" b="1" dirty="0"/>
              <a:t>modelový trénink </a:t>
            </a:r>
            <a:r>
              <a:rPr lang="cs-CZ" sz="2000" dirty="0"/>
              <a:t>– podmínky prostředí – nadmořská výška, přímořské </a:t>
            </a:r>
            <a:r>
              <a:rPr lang="cs-CZ" sz="2000" dirty="0" smtClean="0"/>
              <a:t>klima aj.</a:t>
            </a:r>
            <a:endParaRPr lang="cs-CZ" sz="2000" dirty="0"/>
          </a:p>
          <a:p>
            <a:pPr lvl="1"/>
            <a:r>
              <a:rPr lang="cs-CZ" sz="2000" b="1" dirty="0"/>
              <a:t>Vnitřní modelový trénink </a:t>
            </a:r>
            <a:r>
              <a:rPr lang="cs-CZ" sz="2000" dirty="0"/>
              <a:t>– taktika soupeře, styl </a:t>
            </a:r>
            <a:r>
              <a:rPr lang="cs-CZ" sz="2000" dirty="0" smtClean="0"/>
              <a:t>hry, nespravedlivé hodnocení rozhodčího aj.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Mentální trénink</a:t>
            </a:r>
          </a:p>
          <a:p>
            <a:pPr lvl="1"/>
            <a:r>
              <a:rPr lang="cs-CZ" sz="2000" dirty="0" smtClean="0"/>
              <a:t>Trénování v představách, využití imaginace (vizte téma Relaxace a imaginace, ideomotorické učení)</a:t>
            </a:r>
          </a:p>
          <a:p>
            <a:pPr lvl="1"/>
            <a:r>
              <a:rPr lang="cs-CZ" sz="2000" dirty="0" smtClean="0"/>
              <a:t>Je náročný na koncentraci a nepracuje pouze se zrakovými představami (používá např. i slovní vyjádření pohybu)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0"/>
              </a:spcBef>
            </a:pPr>
            <a:r>
              <a:rPr lang="cs-CZ" sz="2100" dirty="0"/>
              <a:t>Další </a:t>
            </a:r>
            <a:r>
              <a:rPr lang="cs-CZ" sz="2100" dirty="0" smtClean="0"/>
              <a:t>techniky jako </a:t>
            </a:r>
            <a:r>
              <a:rPr lang="cs-CZ" sz="2100" b="1" dirty="0" smtClean="0"/>
              <a:t>stupňování zátěže</a:t>
            </a:r>
            <a:r>
              <a:rPr lang="cs-CZ" sz="2100" dirty="0" smtClean="0"/>
              <a:t>, </a:t>
            </a:r>
            <a:r>
              <a:rPr lang="cs-CZ" sz="2100" b="1" dirty="0" smtClean="0"/>
              <a:t>obměňování zátěže</a:t>
            </a:r>
            <a:r>
              <a:rPr lang="cs-CZ" sz="2100" dirty="0" smtClean="0"/>
              <a:t>, …</a:t>
            </a:r>
          </a:p>
          <a:p>
            <a:pPr marL="228600" lvl="1">
              <a:spcBef>
                <a:spcPts val="0"/>
              </a:spcBef>
            </a:pPr>
            <a:r>
              <a:rPr lang="cs-CZ" sz="2100" dirty="0" smtClean="0"/>
              <a:t>Techniky, </a:t>
            </a:r>
            <a:r>
              <a:rPr lang="cs-CZ" sz="2100" dirty="0"/>
              <a:t>o kterých jsme hovořili dříve, např. </a:t>
            </a:r>
            <a:r>
              <a:rPr lang="cs-CZ" sz="2100" b="1" dirty="0" smtClean="0"/>
              <a:t>relaxace</a:t>
            </a:r>
            <a:r>
              <a:rPr lang="cs-CZ" sz="2100" dirty="0" smtClean="0"/>
              <a:t> </a:t>
            </a:r>
            <a:r>
              <a:rPr lang="cs-CZ" sz="2100" dirty="0"/>
              <a:t>obecně, </a:t>
            </a:r>
            <a:r>
              <a:rPr lang="cs-CZ" sz="2100" b="1" dirty="0"/>
              <a:t>autogenní trénink</a:t>
            </a:r>
            <a:r>
              <a:rPr lang="cs-CZ" sz="2100" dirty="0"/>
              <a:t>, </a:t>
            </a:r>
            <a:r>
              <a:rPr lang="cs-CZ" sz="2100" b="1" dirty="0"/>
              <a:t>práce s dechem</a:t>
            </a:r>
            <a:r>
              <a:rPr lang="cs-CZ" sz="2100" dirty="0"/>
              <a:t> aj.</a:t>
            </a:r>
          </a:p>
          <a:p>
            <a:pPr lvl="1">
              <a:spcBef>
                <a:spcPts val="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6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psychické stavy (APS) při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Sportovní soutěž představuje náročnou (stresovou) situaci, </a:t>
            </a:r>
            <a:r>
              <a:rPr lang="cs-CZ" sz="2000" dirty="0"/>
              <a:t>r</a:t>
            </a:r>
            <a:r>
              <a:rPr lang="cs-CZ" sz="2000" dirty="0" smtClean="0"/>
              <a:t>ozlišujeme:</a:t>
            </a:r>
          </a:p>
          <a:p>
            <a:pPr lvl="1"/>
            <a:r>
              <a:rPr lang="cs-CZ" sz="2000" b="1" dirty="0" smtClean="0"/>
              <a:t>Předstartovní stavy </a:t>
            </a:r>
            <a:r>
              <a:rPr lang="cs-CZ" sz="2000" dirty="0" smtClean="0"/>
              <a:t>– dostavují se, když si sportovec uvědomí svojí účast v nastávající soutěži</a:t>
            </a:r>
          </a:p>
          <a:p>
            <a:pPr lvl="1"/>
            <a:r>
              <a:rPr lang="cs-CZ" sz="2000" b="1" dirty="0" smtClean="0"/>
              <a:t>Soutěžní stavy </a:t>
            </a:r>
            <a:r>
              <a:rPr lang="cs-CZ" sz="2000" dirty="0" smtClean="0"/>
              <a:t>– začínají před soutěží a trvají do začátku nebo i v průběhu soutěže</a:t>
            </a:r>
            <a:endParaRPr lang="cs-CZ" sz="2000" dirty="0"/>
          </a:p>
          <a:p>
            <a:pPr lvl="1"/>
            <a:r>
              <a:rPr lang="cs-CZ" sz="2000" b="1" dirty="0" smtClean="0"/>
              <a:t>Posoutěžní stavy </a:t>
            </a:r>
            <a:r>
              <a:rPr lang="cs-CZ" sz="2000" dirty="0" smtClean="0"/>
              <a:t>– dostavují se v návaznosti na stavy soutěžní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Tyto stavy </a:t>
            </a:r>
            <a:r>
              <a:rPr lang="cs-CZ" sz="2000" dirty="0" smtClean="0"/>
              <a:t>mají </a:t>
            </a:r>
            <a:r>
              <a:rPr lang="cs-CZ" sz="2000" dirty="0"/>
              <a:t>různé trvání i intenzitu a každý se s nimi vypořádává </a:t>
            </a:r>
            <a:r>
              <a:rPr lang="cs-CZ" sz="2000" dirty="0" smtClean="0"/>
              <a:t>individuálně na základě osobnosti, naučených </a:t>
            </a:r>
            <a:r>
              <a:rPr lang="cs-CZ" sz="2000" dirty="0" err="1" smtClean="0"/>
              <a:t>copingových</a:t>
            </a:r>
            <a:r>
              <a:rPr lang="cs-CZ" sz="2000" dirty="0" smtClean="0"/>
              <a:t> strategií aj., v zásadě existují 2 extrémy: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8818" y="43548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2"/>
            <a:r>
              <a:rPr lang="cs-CZ" sz="2000" b="1" dirty="0"/>
              <a:t>Stav nízké aktivační úrovně = startovní </a:t>
            </a:r>
            <a:r>
              <a:rPr lang="cs-CZ" sz="2000" b="1" dirty="0" smtClean="0"/>
              <a:t>apatie</a:t>
            </a:r>
          </a:p>
          <a:p>
            <a:pPr marL="685800" lvl="2"/>
            <a:r>
              <a:rPr lang="cs-CZ" sz="2000" dirty="0" smtClean="0"/>
              <a:t>Celkový útlum, </a:t>
            </a:r>
            <a:r>
              <a:rPr lang="cs-CZ" sz="2000" dirty="0"/>
              <a:t>tendence vyhnout se soutěži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64818" y="43793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2" indent="-285750"/>
            <a:r>
              <a:rPr lang="cs-CZ" sz="2000" b="1" dirty="0"/>
              <a:t>Stav nadměrné aktivace = startovní horečka</a:t>
            </a:r>
          </a:p>
          <a:p>
            <a:pPr marL="971550" lvl="2" indent="-285750"/>
            <a:r>
              <a:rPr lang="cs-CZ" sz="2000" dirty="0"/>
              <a:t>Celkové vzrušení a neklid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16818" y="5791401"/>
            <a:ext cx="559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/>
            <a:r>
              <a:rPr lang="cs-CZ" sz="2000" dirty="0" smtClean="0"/>
              <a:t>Ideální je </a:t>
            </a:r>
            <a:r>
              <a:rPr lang="cs-CZ" sz="2000" b="1" dirty="0" smtClean="0"/>
              <a:t>stav optimální </a:t>
            </a:r>
            <a:r>
              <a:rPr lang="cs-CZ" sz="2000" b="1" dirty="0"/>
              <a:t>aktivační úrovně </a:t>
            </a:r>
            <a:endParaRPr lang="cs-CZ" sz="2000" b="1" dirty="0" smtClean="0"/>
          </a:p>
          <a:p>
            <a:pPr marL="685800" lvl="2"/>
            <a:r>
              <a:rPr lang="cs-CZ" sz="2000" b="1" dirty="0" smtClean="0"/>
              <a:t>= bojová připravenost</a:t>
            </a:r>
          </a:p>
          <a:p>
            <a:pPr marL="685800" lvl="2"/>
            <a:r>
              <a:rPr lang="cs-CZ" sz="2000" dirty="0" smtClean="0"/>
              <a:t>Zdravá sebedůvěra, pocit dobré formy</a:t>
            </a:r>
            <a:endParaRPr lang="cs-CZ" sz="2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779549" y="5222129"/>
            <a:ext cx="4871804" cy="661241"/>
            <a:chOff x="3680710" y="5109335"/>
            <a:chExt cx="4871804" cy="661241"/>
          </a:xfrm>
        </p:grpSpPr>
        <p:sp>
          <p:nvSpPr>
            <p:cNvPr id="5" name="Obousměrná vodorovná šipka 4"/>
            <p:cNvSpPr/>
            <p:nvPr/>
          </p:nvSpPr>
          <p:spPr>
            <a:xfrm>
              <a:off x="3680710" y="5109335"/>
              <a:ext cx="4871804" cy="614597"/>
            </a:xfrm>
            <a:prstGeom prst="leftRightArrow">
              <a:avLst/>
            </a:prstGeom>
            <a:gradFill flip="none" rotWithShape="1">
              <a:gsLst>
                <a:gs pos="47000">
                  <a:srgbClr val="92D050"/>
                </a:gs>
                <a:gs pos="26000">
                  <a:schemeClr val="accent1">
                    <a:lumMod val="60000"/>
                    <a:lumOff val="4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V="1">
              <a:off x="6215451" y="5416633"/>
              <a:ext cx="0" cy="3539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4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Snažíme se o snížení/zvýšení aktivace</a:t>
            </a:r>
          </a:p>
          <a:p>
            <a:r>
              <a:rPr lang="cs-CZ" sz="2000" dirty="0" smtClean="0"/>
              <a:t>Obecně </a:t>
            </a:r>
            <a:r>
              <a:rPr lang="cs-CZ" sz="2000" dirty="0"/>
              <a:t>existují různé druhy intervence, např. dělení na</a:t>
            </a:r>
            <a:r>
              <a:rPr lang="cs-CZ" sz="2000" dirty="0" smtClean="0"/>
              <a:t>: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Biologické prostředky </a:t>
            </a:r>
            <a:r>
              <a:rPr lang="cs-CZ" sz="2000" dirty="0" smtClean="0"/>
              <a:t>– jídlo, spánek</a:t>
            </a:r>
          </a:p>
          <a:p>
            <a:pPr lvl="1"/>
            <a:r>
              <a:rPr lang="cs-CZ" sz="2000" b="1" dirty="0" smtClean="0"/>
              <a:t>Fyziologické prostředky </a:t>
            </a:r>
            <a:r>
              <a:rPr lang="cs-CZ" sz="2000" dirty="0" smtClean="0"/>
              <a:t>– rozcvička, dechová cvičení, masáže, sprchy, koupele</a:t>
            </a:r>
          </a:p>
          <a:p>
            <a:pPr lvl="1"/>
            <a:r>
              <a:rPr lang="cs-CZ" sz="2000" b="1" dirty="0" smtClean="0"/>
              <a:t>Psychologické prostředky </a:t>
            </a:r>
            <a:r>
              <a:rPr lang="cs-CZ" sz="2000" dirty="0" smtClean="0"/>
              <a:t>– přátelský rozhovor, pokřiky</a:t>
            </a:r>
          </a:p>
          <a:p>
            <a:pPr marL="0" indent="0">
              <a:buNone/>
            </a:pPr>
            <a:r>
              <a:rPr lang="cs-CZ" sz="2000" dirty="0" smtClean="0"/>
              <a:t>= mnoho společného s tématem zdravého životního stylu a „našimi“ tématy jako boj se stresem, relaxace, autogenní trénink, sociální opora…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Stav optimální aktivační úrovně = bojová připravenost</a:t>
            </a:r>
          </a:p>
          <a:p>
            <a:pPr lvl="1"/>
            <a:r>
              <a:rPr lang="cs-CZ" sz="2000" dirty="0"/>
              <a:t>Vysoká připravenost k reakci, pozitivně prožívané vnitřní napětí, komunikativnost</a:t>
            </a:r>
          </a:p>
          <a:p>
            <a:pPr lvl="1"/>
            <a:r>
              <a:rPr lang="cs-CZ" sz="2000" dirty="0"/>
              <a:t>Sportovec je schopen optimálního výkonu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3794539" y="5372031"/>
            <a:ext cx="4871804" cy="661241"/>
            <a:chOff x="3680710" y="5109335"/>
            <a:chExt cx="4871804" cy="661241"/>
          </a:xfrm>
        </p:grpSpPr>
        <p:sp>
          <p:nvSpPr>
            <p:cNvPr id="12" name="Obousměrná vodorovná šipka 11"/>
            <p:cNvSpPr/>
            <p:nvPr/>
          </p:nvSpPr>
          <p:spPr>
            <a:xfrm>
              <a:off x="3680710" y="5109335"/>
              <a:ext cx="4871804" cy="614597"/>
            </a:xfrm>
            <a:prstGeom prst="leftRightArrow">
              <a:avLst/>
            </a:prstGeom>
            <a:gradFill flip="none" rotWithShape="1">
              <a:gsLst>
                <a:gs pos="47000">
                  <a:srgbClr val="92D050"/>
                </a:gs>
                <a:gs pos="26000">
                  <a:schemeClr val="accent1">
                    <a:lumMod val="60000"/>
                    <a:lumOff val="40000"/>
                  </a:schemeClr>
                </a:gs>
                <a:gs pos="7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 flipV="1">
              <a:off x="6215451" y="5416633"/>
              <a:ext cx="0" cy="353943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94" name="Picture 2" descr="BROTHERS! Powerful! - Sport Motivation! - Football Motiva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">
            <a:off x="7809151" y="173942"/>
            <a:ext cx="4164315" cy="234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apatie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6768" cy="4351338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Stav </a:t>
            </a:r>
            <a:r>
              <a:rPr lang="cs-CZ" sz="2000" b="1" dirty="0"/>
              <a:t>nízké aktivační úrovně = startovní </a:t>
            </a:r>
            <a:r>
              <a:rPr lang="cs-CZ" sz="2000" b="1" dirty="0" smtClean="0"/>
              <a:t>apatie</a:t>
            </a:r>
          </a:p>
          <a:p>
            <a:pPr lvl="1"/>
            <a:r>
              <a:rPr lang="cs-CZ" sz="2000" dirty="0" smtClean="0"/>
              <a:t>Snížení emotivity, uzavřenost, nereagování na podněty, úzkost (vedoucí až ke zvracení, omdlení) → tj. mnohé projevy </a:t>
            </a:r>
            <a:r>
              <a:rPr lang="cs-CZ" sz="2000" dirty="0"/>
              <a:t>podobné </a:t>
            </a:r>
            <a:r>
              <a:rPr lang="cs-CZ" sz="2000" dirty="0" smtClean="0"/>
              <a:t>jako u nadměrné aktivace</a:t>
            </a:r>
          </a:p>
          <a:p>
            <a:pPr lvl="1"/>
            <a:r>
              <a:rPr lang="cs-CZ" sz="2000" dirty="0" smtClean="0"/>
              <a:t>Útlum CNS, pasivní, obranná reakce na stres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Jak zvýšit aktivaci?</a:t>
            </a:r>
          </a:p>
          <a:p>
            <a:pPr lvl="1"/>
            <a:r>
              <a:rPr lang="cs-CZ" sz="2000" b="1" dirty="0" smtClean="0"/>
              <a:t>Práce s dechem </a:t>
            </a:r>
            <a:r>
              <a:rPr lang="cs-CZ" sz="2000" dirty="0" smtClean="0"/>
              <a:t>– </a:t>
            </a:r>
            <a:r>
              <a:rPr lang="cs-CZ" sz="2000" dirty="0"/>
              <a:t>zrychlení rytmu dýchání</a:t>
            </a:r>
          </a:p>
          <a:p>
            <a:pPr lvl="1"/>
            <a:r>
              <a:rPr lang="cs-CZ" sz="2000" b="1" dirty="0" smtClean="0"/>
              <a:t>Energické jednání </a:t>
            </a:r>
            <a:r>
              <a:rPr lang="cs-CZ" sz="2000" dirty="0" smtClean="0"/>
              <a:t>– </a:t>
            </a:r>
            <a:r>
              <a:rPr lang="cs-CZ" sz="2000" dirty="0"/>
              <a:t>plácání po ramenou, </a:t>
            </a:r>
            <a:r>
              <a:rPr lang="cs-CZ" sz="2000" dirty="0" smtClean="0"/>
              <a:t>poskoky</a:t>
            </a:r>
            <a:r>
              <a:rPr lang="cs-CZ" sz="2000" dirty="0"/>
              <a:t>, </a:t>
            </a:r>
            <a:r>
              <a:rPr lang="cs-CZ" sz="2000" dirty="0" smtClean="0"/>
              <a:t>pošťouchnutí</a:t>
            </a:r>
          </a:p>
          <a:p>
            <a:pPr lvl="1"/>
            <a:r>
              <a:rPr lang="cs-CZ" sz="2000" b="1" dirty="0" smtClean="0"/>
              <a:t>Fyzická aktivita </a:t>
            </a:r>
            <a:r>
              <a:rPr lang="cs-CZ" sz="2000" dirty="0" smtClean="0"/>
              <a:t>– strečink, cvičení</a:t>
            </a:r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– např. běžící gepard, adrenalinová činnost</a:t>
            </a:r>
          </a:p>
          <a:p>
            <a:pPr lvl="1"/>
            <a:r>
              <a:rPr lang="cs-CZ" sz="2000" b="1" dirty="0" smtClean="0"/>
              <a:t>Hudba </a:t>
            </a:r>
            <a:r>
              <a:rPr lang="cs-CZ" sz="2000" dirty="0" smtClean="0"/>
              <a:t>– aktivizující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řeč </a:t>
            </a:r>
            <a:r>
              <a:rPr lang="cs-CZ" sz="2000" dirty="0" smtClean="0"/>
              <a:t>– slova jako „rychlý“, „silný“, „vpřed“, „odhodlaný“, </a:t>
            </a:r>
            <a:r>
              <a:rPr lang="cs-CZ" sz="2000" dirty="0"/>
              <a:t>pozitivní </a:t>
            </a:r>
            <a:r>
              <a:rPr lang="cs-CZ" sz="2000" dirty="0" smtClean="0"/>
              <a:t>výroky</a:t>
            </a:r>
            <a:r>
              <a:rPr lang="cs-CZ" sz="2000" dirty="0"/>
              <a:t> </a:t>
            </a:r>
            <a:endParaRPr lang="cs-CZ" sz="2000" dirty="0" smtClean="0"/>
          </a:p>
          <a:p>
            <a:pPr lvl="2"/>
            <a:r>
              <a:rPr lang="cs-CZ" sz="1800" dirty="0" smtClean="0"/>
              <a:t>ne např. „nejsem pomalý“ – náš mozek nevnímá „ne“ a taková autosugesce bude fungovat obráceně</a:t>
            </a:r>
          </a:p>
          <a:p>
            <a:pPr marL="457200" lvl="1" indent="0">
              <a:buNone/>
            </a:pPr>
            <a:r>
              <a:rPr lang="cs-CZ" sz="2000" dirty="0" smtClean="0"/>
              <a:t>→ inspirace nejen pro nabuzení v oblasti sportu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230" t="63560" r="60026" b="22609"/>
          <a:stretch/>
        </p:blipFill>
        <p:spPr>
          <a:xfrm>
            <a:off x="6281584" y="317205"/>
            <a:ext cx="1507962" cy="1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APS: Startovní horečka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/>
              <a:t>Stav nadměrné aktivace = startovní </a:t>
            </a:r>
            <a:r>
              <a:rPr lang="cs-CZ" sz="2000" b="1" dirty="0" smtClean="0"/>
              <a:t>horečka</a:t>
            </a:r>
          </a:p>
          <a:p>
            <a:pPr lvl="1"/>
            <a:r>
              <a:rPr lang="cs-CZ" sz="2000" dirty="0" smtClean="0"/>
              <a:t>Emočně negativní stav</a:t>
            </a:r>
          </a:p>
          <a:p>
            <a:pPr lvl="1"/>
            <a:r>
              <a:rPr lang="cs-CZ" sz="2000" dirty="0" smtClean="0"/>
              <a:t>Pocení, ↑ dechová frekvence, ↑ tepová frekvence, červenání se/bledost</a:t>
            </a:r>
          </a:p>
          <a:p>
            <a:pPr lvl="1"/>
            <a:r>
              <a:rPr lang="cs-CZ" sz="2000" dirty="0" smtClean="0"/>
              <a:t>Psychika: agresivita/apatie, podrážděnost, roztěkanost, koktání, hlasitá/tichá mluva, nereagování na podněty → tj. ne jen „aktivní“ chování</a:t>
            </a: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b="1" dirty="0"/>
              <a:t>Jak </a:t>
            </a:r>
            <a:r>
              <a:rPr lang="cs-CZ" b="1" dirty="0" smtClean="0"/>
              <a:t>snížit </a:t>
            </a:r>
            <a:r>
              <a:rPr lang="cs-CZ" b="1" dirty="0"/>
              <a:t>aktivaci?</a:t>
            </a:r>
          </a:p>
          <a:p>
            <a:pPr lvl="1"/>
            <a:r>
              <a:rPr lang="cs-CZ" sz="2000" b="1" dirty="0"/>
              <a:t>Práce s dechem </a:t>
            </a:r>
            <a:r>
              <a:rPr lang="cs-CZ" sz="2000" dirty="0"/>
              <a:t>– </a:t>
            </a:r>
            <a:r>
              <a:rPr lang="cs-CZ" sz="2000" dirty="0" smtClean="0"/>
              <a:t>zpomalení rytmu </a:t>
            </a:r>
            <a:r>
              <a:rPr lang="cs-CZ" sz="2000" dirty="0"/>
              <a:t>dýchání</a:t>
            </a:r>
          </a:p>
          <a:p>
            <a:pPr lvl="1"/>
            <a:r>
              <a:rPr lang="cs-CZ" sz="2000" b="1" dirty="0" smtClean="0"/>
              <a:t>Zpomalení </a:t>
            </a:r>
            <a:r>
              <a:rPr lang="cs-CZ" sz="2000" b="1" dirty="0"/>
              <a:t>jednání </a:t>
            </a:r>
            <a:r>
              <a:rPr lang="cs-CZ" sz="2000" dirty="0"/>
              <a:t>– </a:t>
            </a:r>
            <a:r>
              <a:rPr lang="cs-CZ" sz="2000" dirty="0" smtClean="0"/>
              <a:t>zvolnění, zpomalení pohybů</a:t>
            </a:r>
            <a:endParaRPr lang="cs-CZ" sz="2000" dirty="0"/>
          </a:p>
          <a:p>
            <a:pPr lvl="1"/>
            <a:r>
              <a:rPr lang="cs-CZ" sz="2000" b="1" dirty="0" smtClean="0"/>
              <a:t>Imaginace</a:t>
            </a:r>
            <a:r>
              <a:rPr lang="cs-CZ" sz="2000" dirty="0" smtClean="0"/>
              <a:t> </a:t>
            </a:r>
            <a:r>
              <a:rPr lang="cs-CZ" sz="2000" dirty="0"/>
              <a:t>– např. </a:t>
            </a:r>
            <a:r>
              <a:rPr lang="cs-CZ" sz="2000" dirty="0" smtClean="0"/>
              <a:t>relaxace na pláži, ve vířivce</a:t>
            </a:r>
            <a:endParaRPr lang="cs-CZ" sz="2000" dirty="0"/>
          </a:p>
          <a:p>
            <a:pPr lvl="1"/>
            <a:r>
              <a:rPr lang="cs-CZ" sz="2000" b="1" dirty="0"/>
              <a:t>Hudba </a:t>
            </a:r>
            <a:r>
              <a:rPr lang="cs-CZ" sz="2000" dirty="0"/>
              <a:t>– </a:t>
            </a:r>
            <a:r>
              <a:rPr lang="cs-CZ" sz="2000" dirty="0" smtClean="0"/>
              <a:t>zklidňující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Vnitřní </a:t>
            </a:r>
            <a:r>
              <a:rPr lang="cs-CZ" sz="2000" b="1" dirty="0"/>
              <a:t>řeč </a:t>
            </a:r>
            <a:r>
              <a:rPr lang="cs-CZ" sz="2000" dirty="0"/>
              <a:t>– </a:t>
            </a:r>
            <a:r>
              <a:rPr lang="cs-CZ" sz="2000" dirty="0" smtClean="0"/>
              <a:t>výrazy </a:t>
            </a:r>
            <a:r>
              <a:rPr lang="cs-CZ" sz="2000" dirty="0"/>
              <a:t>jako </a:t>
            </a:r>
            <a:r>
              <a:rPr lang="cs-CZ" sz="2000" dirty="0" smtClean="0"/>
              <a:t>„v klidu“, „nespěchej“, „máš čas“, opět pozitivní výroky</a:t>
            </a:r>
            <a:endParaRPr lang="cs-CZ" sz="2000" dirty="0"/>
          </a:p>
          <a:p>
            <a:pPr lvl="1">
              <a:lnSpc>
                <a:spcPct val="100000"/>
              </a:lnSpc>
            </a:pPr>
            <a:r>
              <a:rPr lang="cs-CZ" sz="2000" b="1" dirty="0" smtClean="0"/>
              <a:t>Odvedení pozornosti od soutěže</a:t>
            </a:r>
          </a:p>
          <a:p>
            <a:pPr marL="449262" lvl="1" indent="0">
              <a:lnSpc>
                <a:spcPct val="100000"/>
              </a:lnSpc>
              <a:buNone/>
            </a:pPr>
            <a:r>
              <a:rPr lang="cs-CZ" sz="2000" dirty="0" smtClean="0"/>
              <a:t>→ inspirace nejen pro zklidnění v oblasti sportu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9773" t="63869" r="43273" b="22300"/>
          <a:stretch/>
        </p:blipFill>
        <p:spPr>
          <a:xfrm>
            <a:off x="6535711" y="365125"/>
            <a:ext cx="1199214" cy="13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2766</Words>
  <Application>Microsoft Office PowerPoint</Application>
  <PresentationFormat>Širokoúhlá obrazovka</PresentationFormat>
  <Paragraphs>257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Motiv Office</vt:lpstr>
      <vt:lpstr>Psychologie sportu v kostce</vt:lpstr>
      <vt:lpstr>Připomenutí &amp; osnova přednášky</vt:lpstr>
      <vt:lpstr>Psychologická příprava</vt:lpstr>
      <vt:lpstr>Psychologická příprava</vt:lpstr>
      <vt:lpstr>Psychologická příprava – metody </vt:lpstr>
      <vt:lpstr>Aktuální psychické stavy (APS) při sportu</vt:lpstr>
      <vt:lpstr>APS: Regulace</vt:lpstr>
      <vt:lpstr>APS: Startovní apatie</vt:lpstr>
      <vt:lpstr>APS: Startovní horečka</vt:lpstr>
      <vt:lpstr>Regulace interpersonálních vztahů</vt:lpstr>
      <vt:lpstr>Agresivita a agrese ve sportu</vt:lpstr>
      <vt:lpstr>Agresivita a agrese ve sportu</vt:lpstr>
      <vt:lpstr>Agresivita a agrese ve sportu</vt:lpstr>
      <vt:lpstr>Agresivita a agrese ve sportu – co s nimi?</vt:lpstr>
      <vt:lpstr>Lateralita</vt:lpstr>
      <vt:lpstr>Lateralita ve sportu – proč je důležitá?</vt:lpstr>
      <vt:lpstr>Lateralita ve sportu – proč je důležitá?</vt:lpstr>
      <vt:lpstr>Lateralita – příklady zjišťování</vt:lpstr>
      <vt:lpstr>Sportografie</vt:lpstr>
      <vt:lpstr>5 typů sportů podle nároků na psychiku sportovce </vt:lpstr>
      <vt:lpstr>Prezentace aplikace PowerPoint</vt:lpstr>
      <vt:lpstr>Prezentace aplikace PowerPoint</vt:lpstr>
      <vt:lpstr>Několik pojmů z psychologie sportu na závěr…</vt:lpstr>
      <vt:lpstr>Několik pojmů z psychologie sportu na závěr…</vt:lpstr>
      <vt:lpstr>Několik pojmů z psychologie sportu na závěr…</vt:lpstr>
      <vt:lpstr>Příklad: Stroopův test</vt:lpstr>
      <vt:lpstr>Příklad: Stroopův test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107</cp:revision>
  <dcterms:created xsi:type="dcterms:W3CDTF">2020-02-15T16:56:06Z</dcterms:created>
  <dcterms:modified xsi:type="dcterms:W3CDTF">2020-04-17T14:22:16Z</dcterms:modified>
</cp:coreProperties>
</file>