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343" r:id="rId2"/>
    <p:sldId id="272" r:id="rId3"/>
    <p:sldId id="322" r:id="rId4"/>
    <p:sldId id="344" r:id="rId5"/>
    <p:sldId id="342" r:id="rId6"/>
    <p:sldId id="345" r:id="rId7"/>
    <p:sldId id="325" r:id="rId8"/>
    <p:sldId id="324" r:id="rId9"/>
    <p:sldId id="326" r:id="rId10"/>
    <p:sldId id="346" r:id="rId11"/>
    <p:sldId id="347" r:id="rId12"/>
    <p:sldId id="348" r:id="rId13"/>
    <p:sldId id="349" r:id="rId14"/>
    <p:sldId id="352" r:id="rId15"/>
    <p:sldId id="350" r:id="rId16"/>
    <p:sldId id="351" r:id="rId17"/>
    <p:sldId id="353" r:id="rId18"/>
    <p:sldId id="354" r:id="rId19"/>
    <p:sldId id="355" r:id="rId20"/>
    <p:sldId id="35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0AD8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Významný zdroj energie. Dvojnásobek energetické hodnoty sacharidů či bílkovin (9 vs 4 kcal/g)</a:t>
          </a:r>
          <a:endParaRPr lang="en-US" dirty="0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Stavební složka buněčných membrán, tvorba některých hormonů a prostaglandinů.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Umožňují vstřebávání vitaminů rozpustných v tucích.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Zvyšují energetickou </a:t>
          </a:r>
          <a:r>
            <a:rPr lang="cs-CZ" dirty="0" err="1"/>
            <a:t>denzitu</a:t>
          </a:r>
          <a:r>
            <a:rPr lang="cs-CZ" dirty="0"/>
            <a:t> (hustotu) potravin.</a:t>
          </a:r>
          <a:endParaRPr lang="en-US" dirty="0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Zvyšují chutnost potravy – </a:t>
          </a:r>
          <a:r>
            <a:rPr lang="cs-CZ" i="1" dirty="0"/>
            <a:t>organoleptické vlastnosti potravy.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Dělení lipidů 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9E7914B7-C46F-494D-A515-4FAD84D138E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Tvoří ochranný obal orgánů – chrání před mechanickým poškozením a zároveň tvoří izolační vrstvu.</a:t>
          </a:r>
          <a:endParaRPr lang="en-US" dirty="0"/>
        </a:p>
      </dgm:t>
    </dgm:pt>
    <dgm:pt modelId="{696AB43E-7C76-43BA-850B-78CD4A197A8D}" type="parTrans" cxnId="{D62CB68C-BE62-4E33-B228-AD1AF96EC650}">
      <dgm:prSet/>
      <dgm:spPr/>
      <dgm:t>
        <a:bodyPr/>
        <a:lstStyle/>
        <a:p>
          <a:endParaRPr lang="cs-CZ"/>
        </a:p>
      </dgm:t>
    </dgm:pt>
    <dgm:pt modelId="{B0ED6E5F-0A3E-44E2-ADC5-5C4FCF1F8816}" type="sibTrans" cxnId="{D62CB68C-BE62-4E33-B228-AD1AF96EC650}">
      <dgm:prSet/>
      <dgm:spPr/>
      <dgm:t>
        <a:bodyPr/>
        <a:lstStyle/>
        <a:p>
          <a:endParaRPr lang="cs-CZ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7"/>
      <dgm:spPr/>
    </dgm:pt>
    <dgm:pt modelId="{BA00C13D-50A0-490C-B3EE-A636BED644D7}" type="pres">
      <dgm:prSet presAssocID="{E99BD505-61CC-4557-949D-872542A4D4E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várna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7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7"/>
      <dgm:spPr/>
    </dgm:pt>
    <dgm:pt modelId="{26A35713-0067-4446-99BE-6A1845F329CB}" type="pres">
      <dgm:prSet presAssocID="{E3795C7E-2783-4A86-A1A8-ED98555D1DA4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ěžební nástroje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7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2" presStyleCnt="7"/>
      <dgm:spPr/>
    </dgm:pt>
    <dgm:pt modelId="{CB2872EB-F84B-4BAD-8547-8AAAC5015F76}" type="pres">
      <dgm:prSet presAssocID="{CFA08F77-08DC-4B7F-AEE9-E4AF46F53B86}" presName="iconRect" presStyleLbl="node1" presStyleIdx="2" presStyleCnt="7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2" presStyleCnt="7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3" presStyleCnt="7"/>
      <dgm:spPr/>
    </dgm:pt>
    <dgm:pt modelId="{5037FAA0-937C-4EB4-B112-4624FC8EE2FF}" type="pres">
      <dgm:prSet presAssocID="{C861E1DD-B96D-4952-8614-4C729B793DD2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řecí stehno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3" presStyleCnt="7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4" presStyleCnt="7"/>
      <dgm:spPr/>
    </dgm:pt>
    <dgm:pt modelId="{21879BB5-C998-4ED0-8BA7-A92BF7019F6B}" type="pres">
      <dgm:prSet presAssocID="{81F71DEF-BA2D-49F0-A676-B4BAA0DAB1B6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zyk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4" presStyleCnt="7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E6C96AA7-4234-4766-87F9-3D8010086F5D}" type="pres">
      <dgm:prSet presAssocID="{9E7914B7-C46F-494D-A515-4FAD84D138E1}" presName="compNode" presStyleCnt="0"/>
      <dgm:spPr/>
    </dgm:pt>
    <dgm:pt modelId="{C3E3B8FA-B793-495C-B01B-D760C8820D58}" type="pres">
      <dgm:prSet presAssocID="{9E7914B7-C46F-494D-A515-4FAD84D138E1}" presName="bgRect" presStyleLbl="bgShp" presStyleIdx="5" presStyleCnt="7"/>
      <dgm:spPr/>
    </dgm:pt>
    <dgm:pt modelId="{0613A728-5AC0-47A0-8DB5-AA2970FC550A}" type="pres">
      <dgm:prSet presAssocID="{9E7914B7-C46F-494D-A515-4FAD84D138E1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3BA37B4C-F38C-484A-B626-F8DC212E03B0}" type="pres">
      <dgm:prSet presAssocID="{9E7914B7-C46F-494D-A515-4FAD84D138E1}" presName="spaceRect" presStyleCnt="0"/>
      <dgm:spPr/>
    </dgm:pt>
    <dgm:pt modelId="{BB4308C1-5EE0-40B8-BF5D-3BDE08D3F65A}" type="pres">
      <dgm:prSet presAssocID="{9E7914B7-C46F-494D-A515-4FAD84D138E1}" presName="parTx" presStyleLbl="revTx" presStyleIdx="5" presStyleCnt="7">
        <dgm:presLayoutVars>
          <dgm:chMax val="0"/>
          <dgm:chPref val="0"/>
        </dgm:presLayoutVars>
      </dgm:prSet>
      <dgm:spPr/>
    </dgm:pt>
    <dgm:pt modelId="{04BAE77A-AA9E-43FD-98CF-F05B1E05459B}" type="pres">
      <dgm:prSet presAssocID="{B0ED6E5F-0A3E-44E2-ADC5-5C4FCF1F8816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6" presStyleCnt="7"/>
      <dgm:spPr/>
    </dgm:pt>
    <dgm:pt modelId="{50C2D124-E489-4498-AFEB-528AA8370168}" type="pres">
      <dgm:prSet presAssocID="{F0E83834-0075-4801-8064-9CBE6A36BD5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3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2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6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4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D62CB68C-BE62-4E33-B228-AD1AF96EC650}" srcId="{559F4E56-B819-4FFA-B607-AB3A0C0910BB}" destId="{9E7914B7-C46F-494D-A515-4FAD84D138E1}" srcOrd="5" destOrd="0" parTransId="{696AB43E-7C76-43BA-850B-78CD4A197A8D}" sibTransId="{B0ED6E5F-0A3E-44E2-ADC5-5C4FCF1F8816}"/>
    <dgm:cxn modelId="{F9AA36AB-A515-4873-96F9-6767461BD268}" type="presOf" srcId="{9E7914B7-C46F-494D-A515-4FAD84D138E1}" destId="{BB4308C1-5EE0-40B8-BF5D-3BDE08D3F65A}" srcOrd="0" destOrd="0" presId="urn:microsoft.com/office/officeart/2018/2/layout/IconVerticalSolidList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BCFFFE0B-F7E9-40E8-A341-C1E22344DFE5}" type="presParOf" srcId="{FA3B2F77-57AB-4903-9E2B-058FBCC4300C}" destId="{1DDC1D6D-95CF-4521-A2C8-F83EB22B91AF}" srcOrd="4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5" destOrd="0" presId="urn:microsoft.com/office/officeart/2018/2/layout/IconVerticalSolidList"/>
    <dgm:cxn modelId="{830F8B93-FB33-4D6B-BD7D-87AEF6AC7AEF}" type="presParOf" srcId="{FA3B2F77-57AB-4903-9E2B-058FBCC4300C}" destId="{53B6F758-A84B-4978-94C2-1425B8EEF505}" srcOrd="6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7" destOrd="0" presId="urn:microsoft.com/office/officeart/2018/2/layout/IconVerticalSolidList"/>
    <dgm:cxn modelId="{31288D06-76B8-4D5D-8C39-30E44A35A9B9}" type="presParOf" srcId="{FA3B2F77-57AB-4903-9E2B-058FBCC4300C}" destId="{EC2424DF-F5EA-4ECD-8F86-0E5EB3CED3FE}" srcOrd="8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9" destOrd="0" presId="urn:microsoft.com/office/officeart/2018/2/layout/IconVerticalSolidList"/>
    <dgm:cxn modelId="{5B67B562-B703-44D6-B21A-A897C296C2CF}" type="presParOf" srcId="{FA3B2F77-57AB-4903-9E2B-058FBCC4300C}" destId="{E6C96AA7-4234-4766-87F9-3D8010086F5D}" srcOrd="10" destOrd="0" presId="urn:microsoft.com/office/officeart/2018/2/layout/IconVerticalSolidList"/>
    <dgm:cxn modelId="{1E30A6A2-DBDC-4391-9C85-546FD7069779}" type="presParOf" srcId="{E6C96AA7-4234-4766-87F9-3D8010086F5D}" destId="{C3E3B8FA-B793-495C-B01B-D760C8820D58}" srcOrd="0" destOrd="0" presId="urn:microsoft.com/office/officeart/2018/2/layout/IconVerticalSolidList"/>
    <dgm:cxn modelId="{8E3FDBEE-7CDF-4100-959A-4DAB43E929C2}" type="presParOf" srcId="{E6C96AA7-4234-4766-87F9-3D8010086F5D}" destId="{0613A728-5AC0-47A0-8DB5-AA2970FC550A}" srcOrd="1" destOrd="0" presId="urn:microsoft.com/office/officeart/2018/2/layout/IconVerticalSolidList"/>
    <dgm:cxn modelId="{BC0CC057-1F8C-4C63-80B7-E8DFA97BC107}" type="presParOf" srcId="{E6C96AA7-4234-4766-87F9-3D8010086F5D}" destId="{3BA37B4C-F38C-484A-B626-F8DC212E03B0}" srcOrd="2" destOrd="0" presId="urn:microsoft.com/office/officeart/2018/2/layout/IconVerticalSolidList"/>
    <dgm:cxn modelId="{C519EAF3-FE62-44D1-A6EE-8DCE64B77FB3}" type="presParOf" srcId="{E6C96AA7-4234-4766-87F9-3D8010086F5D}" destId="{BB4308C1-5EE0-40B8-BF5D-3BDE08D3F65A}" srcOrd="3" destOrd="0" presId="urn:microsoft.com/office/officeart/2018/2/layout/IconVerticalSolidList"/>
    <dgm:cxn modelId="{AF45AD40-261A-4992-93B3-C5FDB0C434A2}" type="presParOf" srcId="{FA3B2F77-57AB-4903-9E2B-058FBCC4300C}" destId="{04BAE77A-AA9E-43FD-98CF-F05B1E05459B}" srcOrd="11" destOrd="0" presId="urn:microsoft.com/office/officeart/2018/2/layout/IconVerticalSolidList"/>
    <dgm:cxn modelId="{C2572780-368D-45B8-A58C-F0578BB76DEC}" type="presParOf" srcId="{FA3B2F77-57AB-4903-9E2B-058FBCC4300C}" destId="{B1D614BA-1DF6-4397-A068-14FBD7EDE034}" srcOrd="12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Lipidy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Živočišné</a:t>
          </a:r>
        </a:p>
        <a:p>
          <a:r>
            <a:rPr lang="cs-CZ" sz="1600" i="1" dirty="0">
              <a:latin typeface="+mn-lt"/>
            </a:rPr>
            <a:t>Častěji vyšší podíl nasycených mastných kyselin</a:t>
          </a:r>
          <a:endParaRPr lang="cs-CZ" sz="19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Rostlinné</a:t>
          </a:r>
        </a:p>
        <a:p>
          <a:r>
            <a:rPr lang="cs-CZ" sz="1600" i="1" dirty="0">
              <a:latin typeface="+mn-lt"/>
            </a:rPr>
            <a:t>Častěji vyšší podíl nenasycených mastných kyselin</a:t>
          </a:r>
          <a:endParaRPr lang="cs-CZ" sz="1900" i="1" dirty="0">
            <a:latin typeface="+mn-lt"/>
          </a:endParaRP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2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2" custScaleX="115775" custScaleY="140876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2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2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2" custScaleX="113401" custScaleY="142999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2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MK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2400" dirty="0">
              <a:latin typeface="+mn-lt"/>
            </a:rPr>
            <a:t>S krátkým řetězcem</a:t>
          </a:r>
        </a:p>
        <a:p>
          <a:r>
            <a:rPr lang="cs-CZ" sz="2400" dirty="0">
              <a:latin typeface="+mn-lt"/>
            </a:rPr>
            <a:t>(SCFA)</a:t>
          </a:r>
        </a:p>
        <a:p>
          <a:r>
            <a:rPr lang="cs-CZ" sz="1200" i="1" dirty="0">
              <a:latin typeface="+mn-lt"/>
            </a:rPr>
            <a:t>„</a:t>
          </a:r>
          <a:r>
            <a:rPr lang="cs-CZ" sz="1200" i="1" dirty="0" err="1">
              <a:latin typeface="+mn-lt"/>
            </a:rPr>
            <a:t>Short-chain</a:t>
          </a:r>
          <a:r>
            <a:rPr lang="cs-CZ" sz="1200" i="1" dirty="0">
              <a:latin typeface="+mn-lt"/>
            </a:rPr>
            <a:t> </a:t>
          </a:r>
          <a:r>
            <a:rPr lang="cs-CZ" sz="1200" i="1" dirty="0" err="1">
              <a:latin typeface="+mn-lt"/>
            </a:rPr>
            <a:t>fatty</a:t>
          </a:r>
          <a:r>
            <a:rPr lang="cs-CZ" sz="1200" i="1" dirty="0">
              <a:latin typeface="+mn-lt"/>
            </a:rPr>
            <a:t> </a:t>
          </a:r>
          <a:r>
            <a:rPr lang="cs-CZ" sz="1200" i="1" dirty="0" err="1">
              <a:latin typeface="+mn-lt"/>
            </a:rPr>
            <a:t>acids</a:t>
          </a:r>
          <a:r>
            <a:rPr lang="cs-CZ" sz="1200" i="1" dirty="0">
              <a:latin typeface="+mn-lt"/>
            </a:rPr>
            <a:t>“</a:t>
          </a:r>
        </a:p>
        <a:p>
          <a:r>
            <a:rPr lang="cs-CZ" sz="1200" i="1" dirty="0">
              <a:latin typeface="+mn-lt"/>
            </a:rPr>
            <a:t>Řetězec je tvořen 2-5 uhlíkovými atomy</a:t>
          </a:r>
          <a:endParaRPr lang="cs-CZ" sz="24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2400" kern="1200" dirty="0">
              <a:latin typeface="+mn-lt"/>
            </a:rPr>
            <a:t>Se středním řetězcem</a:t>
          </a:r>
        </a:p>
        <a:p>
          <a:r>
            <a:rPr lang="cs-CZ" sz="2400" kern="1200" dirty="0">
              <a:latin typeface="+mn-lt"/>
            </a:rPr>
            <a:t>(MCFA)</a:t>
          </a:r>
        </a:p>
        <a:p>
          <a:r>
            <a:rPr lang="cs-CZ" sz="1200" i="1" kern="1200" dirty="0">
              <a:latin typeface="+mn-lt"/>
            </a:rPr>
            <a:t>„Medium-</a:t>
          </a:r>
          <a:r>
            <a:rPr lang="cs-CZ" sz="1200" i="1" kern="1200" dirty="0" err="1">
              <a:latin typeface="+mn-lt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r>
            <a:rPr lang="cs-CZ" sz="1200" i="1" kern="1200" dirty="0">
              <a:latin typeface="+mn-lt"/>
            </a:rPr>
            <a:t>Řetězec je tvořen 6-12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1C3F4BCA-FE4D-488B-BA33-589DC89A7999}">
      <dgm:prSet custT="1"/>
      <dgm:spPr/>
      <dgm:t>
        <a:bodyPr/>
        <a:lstStyle/>
        <a:p>
          <a:r>
            <a:rPr lang="cs-CZ" sz="2400" kern="1200" dirty="0">
              <a:latin typeface="+mn-lt"/>
            </a:rPr>
            <a:t>S dlouhým řetězcem</a:t>
          </a:r>
        </a:p>
        <a:p>
          <a:r>
            <a:rPr lang="cs-CZ" sz="2400" kern="1200" dirty="0">
              <a:latin typeface="+mn-lt"/>
            </a:rPr>
            <a:t>(LCFA)</a:t>
          </a:r>
        </a:p>
        <a:p>
          <a:r>
            <a:rPr lang="cs-CZ" sz="1200" i="1" kern="1200" dirty="0">
              <a:latin typeface="+mn-lt"/>
            </a:rPr>
            <a:t>„Long</a:t>
          </a: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-</a:t>
          </a:r>
          <a:r>
            <a:rPr lang="cs-CZ" sz="12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r>
            <a:rPr lang="cs-CZ" sz="1200" i="1" kern="1200" dirty="0">
              <a:latin typeface="+mn-lt"/>
            </a:rPr>
            <a:t>Řetězec je tvořen více než 13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23B99F4E-7D0C-4962-9FD0-6D203AB441F3}" type="parTrans" cxnId="{A4036EE1-877C-457C-90DA-58487604D012}">
      <dgm:prSet/>
      <dgm:spPr/>
      <dgm:t>
        <a:bodyPr/>
        <a:lstStyle/>
        <a:p>
          <a:endParaRPr lang="cs-CZ"/>
        </a:p>
      </dgm:t>
    </dgm:pt>
    <dgm:pt modelId="{48583BC3-ECDA-4F63-9B3B-5957D2386671}" type="sibTrans" cxnId="{A4036EE1-877C-457C-90DA-58487604D012}">
      <dgm:prSet/>
      <dgm:spPr/>
      <dgm:t>
        <a:bodyPr/>
        <a:lstStyle/>
        <a:p>
          <a:endParaRPr lang="cs-CZ"/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 custScaleY="51548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3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3" custLinFactNeighborX="-15603" custLinFactNeighborY="1562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3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3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3" custScaleX="115340" custLinFactNeighborX="385" custLinFactNeighborY="1326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3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8B06A659-AD87-47B7-B6A0-9D8C401AB46E}" type="pres">
      <dgm:prSet presAssocID="{23B99F4E-7D0C-4962-9FD0-6D203AB441F3}" presName="Name37" presStyleLbl="parChTrans1D2" presStyleIdx="2" presStyleCnt="3"/>
      <dgm:spPr/>
    </dgm:pt>
    <dgm:pt modelId="{8F87A558-E414-4860-8B35-AACD340278D3}" type="pres">
      <dgm:prSet presAssocID="{1C3F4BCA-FE4D-488B-BA33-589DC89A7999}" presName="hierRoot2" presStyleCnt="0">
        <dgm:presLayoutVars>
          <dgm:hierBranch val="init"/>
        </dgm:presLayoutVars>
      </dgm:prSet>
      <dgm:spPr/>
    </dgm:pt>
    <dgm:pt modelId="{9F884654-8FB1-4D78-95F1-60954E562B53}" type="pres">
      <dgm:prSet presAssocID="{1C3F4BCA-FE4D-488B-BA33-589DC89A7999}" presName="rootComposite" presStyleCnt="0"/>
      <dgm:spPr/>
    </dgm:pt>
    <dgm:pt modelId="{A130E010-D923-48A9-936F-BFFDDFE2F7E1}" type="pres">
      <dgm:prSet presAssocID="{1C3F4BCA-FE4D-488B-BA33-589DC89A7999}" presName="rootText" presStyleLbl="node2" presStyleIdx="2" presStyleCnt="3" custScaleX="117158" custLinFactNeighborX="-4202" custLinFactNeighborY="1344">
        <dgm:presLayoutVars>
          <dgm:chPref val="3"/>
        </dgm:presLayoutVars>
      </dgm:prSet>
      <dgm:spPr/>
    </dgm:pt>
    <dgm:pt modelId="{85D276E9-7CF6-4794-BC34-B433AE2D8189}" type="pres">
      <dgm:prSet presAssocID="{1C3F4BCA-FE4D-488B-BA33-589DC89A7999}" presName="rootConnector" presStyleLbl="node2" presStyleIdx="2" presStyleCnt="3"/>
      <dgm:spPr/>
    </dgm:pt>
    <dgm:pt modelId="{8D497356-4C0F-4197-AE3D-3EB7A160C0B8}" type="pres">
      <dgm:prSet presAssocID="{1C3F4BCA-FE4D-488B-BA33-589DC89A7999}" presName="hierChild4" presStyleCnt="0"/>
      <dgm:spPr/>
    </dgm:pt>
    <dgm:pt modelId="{624535DD-D45D-4D22-ABAC-0B561EA08D3C}" type="pres">
      <dgm:prSet presAssocID="{1C3F4BCA-FE4D-488B-BA33-589DC89A7999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A3684700-9F93-43C1-B705-D6677B6A959F}" type="presOf" srcId="{23B99F4E-7D0C-4962-9FD0-6D203AB441F3}" destId="{8B06A659-AD87-47B7-B6A0-9D8C401AB46E}" srcOrd="0" destOrd="0" presId="urn:microsoft.com/office/officeart/2005/8/layout/orgChart1"/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811DFA2D-BAF1-4380-AFD7-9C2B40CD3E14}" type="presOf" srcId="{1C3F4BCA-FE4D-488B-BA33-589DC89A7999}" destId="{85D276E9-7CF6-4794-BC34-B433AE2D8189}" srcOrd="1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388F0DB6-3793-4664-A489-E1CAEAD40F1D}" type="presOf" srcId="{1C3F4BCA-FE4D-488B-BA33-589DC89A7999}" destId="{A130E010-D923-48A9-936F-BFFDDFE2F7E1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A4036EE1-877C-457C-90DA-58487604D012}" srcId="{FE968E82-904C-48BD-B375-DE7C6E0B9188}" destId="{1C3F4BCA-FE4D-488B-BA33-589DC89A7999}" srcOrd="2" destOrd="0" parTransId="{23B99F4E-7D0C-4962-9FD0-6D203AB441F3}" sibTransId="{48583BC3-ECDA-4F63-9B3B-5957D2386671}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D0A7E307-2F73-4FD4-AB73-632FA2CD96FD}" type="presParOf" srcId="{4B4A1A9B-E1CF-47E2-B52F-A4ACC31E50EC}" destId="{8B06A659-AD87-47B7-B6A0-9D8C401AB46E}" srcOrd="4" destOrd="0" presId="urn:microsoft.com/office/officeart/2005/8/layout/orgChart1"/>
    <dgm:cxn modelId="{260B07FE-4F8C-409D-9EED-7FD2B600641C}" type="presParOf" srcId="{4B4A1A9B-E1CF-47E2-B52F-A4ACC31E50EC}" destId="{8F87A558-E414-4860-8B35-AACD340278D3}" srcOrd="5" destOrd="0" presId="urn:microsoft.com/office/officeart/2005/8/layout/orgChart1"/>
    <dgm:cxn modelId="{8AD0F6DF-5EB9-47C4-947C-A7B7242DEA63}" type="presParOf" srcId="{8F87A558-E414-4860-8B35-AACD340278D3}" destId="{9F884654-8FB1-4D78-95F1-60954E562B53}" srcOrd="0" destOrd="0" presId="urn:microsoft.com/office/officeart/2005/8/layout/orgChart1"/>
    <dgm:cxn modelId="{FDAC9CDD-4DF3-4D23-912D-4927DC0707C5}" type="presParOf" srcId="{9F884654-8FB1-4D78-95F1-60954E562B53}" destId="{A130E010-D923-48A9-936F-BFFDDFE2F7E1}" srcOrd="0" destOrd="0" presId="urn:microsoft.com/office/officeart/2005/8/layout/orgChart1"/>
    <dgm:cxn modelId="{75D5ED9E-8D94-48B4-B904-303B63F32861}" type="presParOf" srcId="{9F884654-8FB1-4D78-95F1-60954E562B53}" destId="{85D276E9-7CF6-4794-BC34-B433AE2D8189}" srcOrd="1" destOrd="0" presId="urn:microsoft.com/office/officeart/2005/8/layout/orgChart1"/>
    <dgm:cxn modelId="{CF9CCADB-6A02-4A6C-B823-C13AE6398357}" type="presParOf" srcId="{8F87A558-E414-4860-8B35-AACD340278D3}" destId="{8D497356-4C0F-4197-AE3D-3EB7A160C0B8}" srcOrd="1" destOrd="0" presId="urn:microsoft.com/office/officeart/2005/8/layout/orgChart1"/>
    <dgm:cxn modelId="{BF47D7AE-5CB5-4F1F-A149-FBA63499A667}" type="presParOf" srcId="{8F87A558-E414-4860-8B35-AACD340278D3}" destId="{624535DD-D45D-4D22-ABAC-0B561EA08D3C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8D68DA-1DCA-4F14-8A61-3E139E48033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121982E-D567-4D81-9ADF-FA17083BF1E6}">
      <dgm:prSet/>
      <dgm:spPr/>
      <dgm:t>
        <a:bodyPr/>
        <a:lstStyle/>
        <a:p>
          <a:r>
            <a:rPr lang="cs-CZ" dirty="0"/>
            <a:t>25 % VO2max – Volné MK v plazmě, MK uložené ve svalech a glukóza v plazmě (jaterní glykogen)</a:t>
          </a:r>
          <a:endParaRPr lang="en-US" dirty="0"/>
        </a:p>
      </dgm:t>
    </dgm:pt>
    <dgm:pt modelId="{3D4B8D9E-56F1-41D4-A6E7-258C8112CB83}" type="parTrans" cxnId="{9013EDA9-4FBF-47AF-9B6C-107EF597E73C}">
      <dgm:prSet/>
      <dgm:spPr/>
      <dgm:t>
        <a:bodyPr/>
        <a:lstStyle/>
        <a:p>
          <a:endParaRPr lang="en-US"/>
        </a:p>
      </dgm:t>
    </dgm:pt>
    <dgm:pt modelId="{8D573E81-AA48-44F0-90AD-DA914E0D07DA}" type="sibTrans" cxnId="{9013EDA9-4FBF-47AF-9B6C-107EF597E73C}">
      <dgm:prSet/>
      <dgm:spPr/>
      <dgm:t>
        <a:bodyPr/>
        <a:lstStyle/>
        <a:p>
          <a:endParaRPr lang="en-US"/>
        </a:p>
      </dgm:t>
    </dgm:pt>
    <dgm:pt modelId="{C0E9C854-F8F6-4EBC-9122-4C5198E13C9F}">
      <dgm:prSet/>
      <dgm:spPr/>
      <dgm:t>
        <a:bodyPr/>
        <a:lstStyle/>
        <a:p>
          <a:r>
            <a:rPr lang="cs-CZ" dirty="0"/>
            <a:t>65 % VO2max – Klesá využití volných MK a roste využití MK ze svalů (50 na 50) společně se svalovým glykogenem.</a:t>
          </a:r>
          <a:endParaRPr lang="en-US" dirty="0"/>
        </a:p>
      </dgm:t>
    </dgm:pt>
    <dgm:pt modelId="{2A34BD18-426C-429F-9217-857D88D51189}" type="parTrans" cxnId="{00B98964-86E6-48C3-AAA5-4CADCBDAEAF0}">
      <dgm:prSet/>
      <dgm:spPr/>
      <dgm:t>
        <a:bodyPr/>
        <a:lstStyle/>
        <a:p>
          <a:endParaRPr lang="en-US"/>
        </a:p>
      </dgm:t>
    </dgm:pt>
    <dgm:pt modelId="{0767DEAA-305F-4539-AD05-E8F558E99C66}" type="sibTrans" cxnId="{00B98964-86E6-48C3-AAA5-4CADCBDAEAF0}">
      <dgm:prSet/>
      <dgm:spPr/>
      <dgm:t>
        <a:bodyPr/>
        <a:lstStyle/>
        <a:p>
          <a:endParaRPr lang="en-US"/>
        </a:p>
      </dgm:t>
    </dgm:pt>
    <dgm:pt modelId="{1BDAA916-345F-42CB-AC2F-C40122B4CB4D}">
      <dgm:prSet/>
      <dgm:spPr/>
      <dgm:t>
        <a:bodyPr/>
        <a:lstStyle/>
        <a:p>
          <a:r>
            <a:rPr lang="cs-CZ" dirty="0"/>
            <a:t>85 % VO2max a více – Klesá schopnost využívat lipidové zdroje (↓O</a:t>
          </a:r>
          <a:r>
            <a:rPr lang="cs-CZ" baseline="-25000" dirty="0"/>
            <a:t>2</a:t>
          </a:r>
          <a:r>
            <a:rPr lang="cs-CZ" dirty="0"/>
            <a:t>), roste potřeba obnovy ATP z glukózy, glykogenu a laktátu.</a:t>
          </a:r>
          <a:endParaRPr lang="en-US" dirty="0"/>
        </a:p>
      </dgm:t>
    </dgm:pt>
    <dgm:pt modelId="{CA97FFB0-791B-40F6-97C2-0830A8095C9F}" type="parTrans" cxnId="{1CADF95F-096C-4C20-BAFD-D726FCC39E35}">
      <dgm:prSet/>
      <dgm:spPr/>
      <dgm:t>
        <a:bodyPr/>
        <a:lstStyle/>
        <a:p>
          <a:endParaRPr lang="en-US"/>
        </a:p>
      </dgm:t>
    </dgm:pt>
    <dgm:pt modelId="{FAA93E19-62DF-4F50-B362-783C2FFC67A4}" type="sibTrans" cxnId="{1CADF95F-096C-4C20-BAFD-D726FCC39E35}">
      <dgm:prSet/>
      <dgm:spPr/>
      <dgm:t>
        <a:bodyPr/>
        <a:lstStyle/>
        <a:p>
          <a:endParaRPr lang="en-US"/>
        </a:p>
      </dgm:t>
    </dgm:pt>
    <dgm:pt modelId="{1F2D7A75-0B96-442B-827C-B556DC8A1396}" type="pres">
      <dgm:prSet presAssocID="{648D68DA-1DCA-4F14-8A61-3E139E480337}" presName="linear" presStyleCnt="0">
        <dgm:presLayoutVars>
          <dgm:animLvl val="lvl"/>
          <dgm:resizeHandles val="exact"/>
        </dgm:presLayoutVars>
      </dgm:prSet>
      <dgm:spPr/>
    </dgm:pt>
    <dgm:pt modelId="{DB4B2556-2B66-47BD-8869-B9B78A6183BE}" type="pres">
      <dgm:prSet presAssocID="{D121982E-D567-4D81-9ADF-FA17083BF1E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B6A3C86-4B2E-4C79-B588-D1D8696BB227}" type="pres">
      <dgm:prSet presAssocID="{8D573E81-AA48-44F0-90AD-DA914E0D07DA}" presName="spacer" presStyleCnt="0"/>
      <dgm:spPr/>
    </dgm:pt>
    <dgm:pt modelId="{F7707BF7-55D6-47CF-9413-D91A5E7DD0E1}" type="pres">
      <dgm:prSet presAssocID="{C0E9C854-F8F6-4EBC-9122-4C5198E13C9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3D4BA17-F7CB-4FB8-A524-E9149BABB9CF}" type="pres">
      <dgm:prSet presAssocID="{0767DEAA-305F-4539-AD05-E8F558E99C66}" presName="spacer" presStyleCnt="0"/>
      <dgm:spPr/>
    </dgm:pt>
    <dgm:pt modelId="{FDB242EA-8423-43D5-B20B-7940868A4323}" type="pres">
      <dgm:prSet presAssocID="{1BDAA916-345F-42CB-AC2F-C40122B4CB4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0B60628-3CEC-49C1-8B5D-D42C86976C16}" type="presOf" srcId="{648D68DA-1DCA-4F14-8A61-3E139E480337}" destId="{1F2D7A75-0B96-442B-827C-B556DC8A1396}" srcOrd="0" destOrd="0" presId="urn:microsoft.com/office/officeart/2005/8/layout/vList2"/>
    <dgm:cxn modelId="{1CADF95F-096C-4C20-BAFD-D726FCC39E35}" srcId="{648D68DA-1DCA-4F14-8A61-3E139E480337}" destId="{1BDAA916-345F-42CB-AC2F-C40122B4CB4D}" srcOrd="2" destOrd="0" parTransId="{CA97FFB0-791B-40F6-97C2-0830A8095C9F}" sibTransId="{FAA93E19-62DF-4F50-B362-783C2FFC67A4}"/>
    <dgm:cxn modelId="{00B98964-86E6-48C3-AAA5-4CADCBDAEAF0}" srcId="{648D68DA-1DCA-4F14-8A61-3E139E480337}" destId="{C0E9C854-F8F6-4EBC-9122-4C5198E13C9F}" srcOrd="1" destOrd="0" parTransId="{2A34BD18-426C-429F-9217-857D88D51189}" sibTransId="{0767DEAA-305F-4539-AD05-E8F558E99C66}"/>
    <dgm:cxn modelId="{B9E33184-4D4C-4665-BE94-485FE88911EA}" type="presOf" srcId="{D121982E-D567-4D81-9ADF-FA17083BF1E6}" destId="{DB4B2556-2B66-47BD-8869-B9B78A6183BE}" srcOrd="0" destOrd="0" presId="urn:microsoft.com/office/officeart/2005/8/layout/vList2"/>
    <dgm:cxn modelId="{9013EDA9-4FBF-47AF-9B6C-107EF597E73C}" srcId="{648D68DA-1DCA-4F14-8A61-3E139E480337}" destId="{D121982E-D567-4D81-9ADF-FA17083BF1E6}" srcOrd="0" destOrd="0" parTransId="{3D4B8D9E-56F1-41D4-A6E7-258C8112CB83}" sibTransId="{8D573E81-AA48-44F0-90AD-DA914E0D07DA}"/>
    <dgm:cxn modelId="{8A1C8DBC-A624-4D19-8FC7-90525A9205BA}" type="presOf" srcId="{1BDAA916-345F-42CB-AC2F-C40122B4CB4D}" destId="{FDB242EA-8423-43D5-B20B-7940868A4323}" srcOrd="0" destOrd="0" presId="urn:microsoft.com/office/officeart/2005/8/layout/vList2"/>
    <dgm:cxn modelId="{EC90D4C7-F649-47C2-9E58-A87DBB0D6D61}" type="presOf" srcId="{C0E9C854-F8F6-4EBC-9122-4C5198E13C9F}" destId="{F7707BF7-55D6-47CF-9413-D91A5E7DD0E1}" srcOrd="0" destOrd="0" presId="urn:microsoft.com/office/officeart/2005/8/layout/vList2"/>
    <dgm:cxn modelId="{2AE00A67-BF32-4CB8-8538-BB717E0CE819}" type="presParOf" srcId="{1F2D7A75-0B96-442B-827C-B556DC8A1396}" destId="{DB4B2556-2B66-47BD-8869-B9B78A6183BE}" srcOrd="0" destOrd="0" presId="urn:microsoft.com/office/officeart/2005/8/layout/vList2"/>
    <dgm:cxn modelId="{65356D6A-E383-45AE-A2DE-16A0E4265335}" type="presParOf" srcId="{1F2D7A75-0B96-442B-827C-B556DC8A1396}" destId="{BB6A3C86-4B2E-4C79-B588-D1D8696BB227}" srcOrd="1" destOrd="0" presId="urn:microsoft.com/office/officeart/2005/8/layout/vList2"/>
    <dgm:cxn modelId="{48DE231F-173A-46E5-BD0E-48F371722A58}" type="presParOf" srcId="{1F2D7A75-0B96-442B-827C-B556DC8A1396}" destId="{F7707BF7-55D6-47CF-9413-D91A5E7DD0E1}" srcOrd="2" destOrd="0" presId="urn:microsoft.com/office/officeart/2005/8/layout/vList2"/>
    <dgm:cxn modelId="{99A3A210-AD71-4E34-A960-C7EB60B95E34}" type="presParOf" srcId="{1F2D7A75-0B96-442B-827C-B556DC8A1396}" destId="{83D4BA17-F7CB-4FB8-A524-E9149BABB9CF}" srcOrd="3" destOrd="0" presId="urn:microsoft.com/office/officeart/2005/8/layout/vList2"/>
    <dgm:cxn modelId="{498D410F-37ED-4B0F-8531-DB4C286C3F41}" type="presParOf" srcId="{1F2D7A75-0B96-442B-827C-B556DC8A1396}" destId="{FDB242EA-8423-43D5-B20B-7940868A43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516"/>
          <a:ext cx="6692813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15224" y="160601"/>
          <a:ext cx="391317" cy="3913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821767" y="516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Významný zdroj energie. Dvojnásobek energetické hodnoty sacharidů či bílkovin (9 vs 4 kcal/g)</a:t>
          </a:r>
          <a:endParaRPr lang="en-US" sz="1600" kern="1200" dirty="0"/>
        </a:p>
      </dsp:txBody>
      <dsp:txXfrm>
        <a:off x="821767" y="516"/>
        <a:ext cx="5871046" cy="711486"/>
      </dsp:txXfrm>
    </dsp:sp>
    <dsp:sp modelId="{043C72D3-6900-4E5B-8446-6E8312D00809}">
      <dsp:nvSpPr>
        <dsp:cNvPr id="0" name=""/>
        <dsp:cNvSpPr/>
      </dsp:nvSpPr>
      <dsp:spPr>
        <a:xfrm>
          <a:off x="0" y="889875"/>
          <a:ext cx="6692813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215224" y="1049959"/>
          <a:ext cx="391317" cy="3913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821767" y="889875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Stavební složka buněčných membrán, tvorba některých hormonů a prostaglandinů.</a:t>
          </a:r>
          <a:endParaRPr lang="en-US" sz="1600" kern="1200" dirty="0"/>
        </a:p>
      </dsp:txBody>
      <dsp:txXfrm>
        <a:off x="821767" y="889875"/>
        <a:ext cx="5871046" cy="711486"/>
      </dsp:txXfrm>
    </dsp:sp>
    <dsp:sp modelId="{4DF58A52-7D6B-4CE1-838B-2D36DA1458FF}">
      <dsp:nvSpPr>
        <dsp:cNvPr id="0" name=""/>
        <dsp:cNvSpPr/>
      </dsp:nvSpPr>
      <dsp:spPr>
        <a:xfrm>
          <a:off x="0" y="1779233"/>
          <a:ext cx="6692813" cy="711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215224" y="1939318"/>
          <a:ext cx="391317" cy="39131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821767" y="1779233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Umožňují vstřebávání vitaminů rozpustných v tucích.</a:t>
          </a:r>
          <a:endParaRPr lang="en-US" sz="1600" kern="1200" dirty="0"/>
        </a:p>
      </dsp:txBody>
      <dsp:txXfrm>
        <a:off x="821767" y="1779233"/>
        <a:ext cx="5871046" cy="711486"/>
      </dsp:txXfrm>
    </dsp:sp>
    <dsp:sp modelId="{57074B69-A237-4358-9125-0A566ED70B27}">
      <dsp:nvSpPr>
        <dsp:cNvPr id="0" name=""/>
        <dsp:cNvSpPr/>
      </dsp:nvSpPr>
      <dsp:spPr>
        <a:xfrm>
          <a:off x="0" y="2668592"/>
          <a:ext cx="6692813" cy="7114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215224" y="2828677"/>
          <a:ext cx="391317" cy="3913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821767" y="2668592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Zvyšují energetickou </a:t>
          </a:r>
          <a:r>
            <a:rPr lang="cs-CZ" sz="1600" kern="1200" dirty="0" err="1"/>
            <a:t>denzitu</a:t>
          </a:r>
          <a:r>
            <a:rPr lang="cs-CZ" sz="1600" kern="1200" dirty="0"/>
            <a:t> (hustotu) potravin.</a:t>
          </a:r>
          <a:endParaRPr lang="en-US" sz="1600" kern="1200" dirty="0"/>
        </a:p>
      </dsp:txBody>
      <dsp:txXfrm>
        <a:off x="821767" y="2668592"/>
        <a:ext cx="5871046" cy="711486"/>
      </dsp:txXfrm>
    </dsp:sp>
    <dsp:sp modelId="{AFBC3207-9F1F-4CE5-9ED5-F61178A64615}">
      <dsp:nvSpPr>
        <dsp:cNvPr id="0" name=""/>
        <dsp:cNvSpPr/>
      </dsp:nvSpPr>
      <dsp:spPr>
        <a:xfrm>
          <a:off x="0" y="3557951"/>
          <a:ext cx="6692813" cy="7114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215224" y="3718035"/>
          <a:ext cx="391317" cy="3913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821767" y="3557951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Zvyšují chutnost potravy – </a:t>
          </a:r>
          <a:r>
            <a:rPr lang="cs-CZ" sz="1600" i="1" kern="1200" dirty="0"/>
            <a:t>organoleptické vlastnosti potravy.</a:t>
          </a:r>
          <a:endParaRPr lang="en-US" sz="1600" kern="1200" dirty="0"/>
        </a:p>
      </dsp:txBody>
      <dsp:txXfrm>
        <a:off x="821767" y="3557951"/>
        <a:ext cx="5871046" cy="711486"/>
      </dsp:txXfrm>
    </dsp:sp>
    <dsp:sp modelId="{C3E3B8FA-B793-495C-B01B-D760C8820D58}">
      <dsp:nvSpPr>
        <dsp:cNvPr id="0" name=""/>
        <dsp:cNvSpPr/>
      </dsp:nvSpPr>
      <dsp:spPr>
        <a:xfrm>
          <a:off x="0" y="4447309"/>
          <a:ext cx="6692813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3A728-5AC0-47A0-8DB5-AA2970FC550A}">
      <dsp:nvSpPr>
        <dsp:cNvPr id="0" name=""/>
        <dsp:cNvSpPr/>
      </dsp:nvSpPr>
      <dsp:spPr>
        <a:xfrm>
          <a:off x="215224" y="4607394"/>
          <a:ext cx="391317" cy="3913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308C1-5EE0-40B8-BF5D-3BDE08D3F65A}">
      <dsp:nvSpPr>
        <dsp:cNvPr id="0" name=""/>
        <dsp:cNvSpPr/>
      </dsp:nvSpPr>
      <dsp:spPr>
        <a:xfrm>
          <a:off x="821767" y="4447309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Tvoří ochranný obal orgánů – chrání před mechanickým poškozením a zároveň tvoří izolační vrstvu.</a:t>
          </a:r>
          <a:endParaRPr lang="en-US" sz="1600" kern="1200" dirty="0"/>
        </a:p>
      </dsp:txBody>
      <dsp:txXfrm>
        <a:off x="821767" y="4447309"/>
        <a:ext cx="5871046" cy="711486"/>
      </dsp:txXfrm>
    </dsp:sp>
    <dsp:sp modelId="{DA997232-3BC1-4BB1-99A4-F605C6EEF894}">
      <dsp:nvSpPr>
        <dsp:cNvPr id="0" name=""/>
        <dsp:cNvSpPr/>
      </dsp:nvSpPr>
      <dsp:spPr>
        <a:xfrm>
          <a:off x="0" y="5336668"/>
          <a:ext cx="6692813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15224" y="5496752"/>
          <a:ext cx="391317" cy="39131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821767" y="5336668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Dělení lipidů na dalším listu.</a:t>
          </a:r>
          <a:endParaRPr lang="en-US" sz="1600" kern="1200" dirty="0"/>
        </a:p>
      </dsp:txBody>
      <dsp:txXfrm>
        <a:off x="821767" y="5336668"/>
        <a:ext cx="5871046" cy="711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56930-A3C8-4D59-A30B-B9C043B8B3BE}">
      <dsp:nvSpPr>
        <dsp:cNvPr id="0" name=""/>
        <dsp:cNvSpPr/>
      </dsp:nvSpPr>
      <dsp:spPr>
        <a:xfrm>
          <a:off x="2032219" y="1595630"/>
          <a:ext cx="1109520" cy="340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352"/>
              </a:lnTo>
              <a:lnTo>
                <a:pt x="1109520" y="170352"/>
              </a:lnTo>
              <a:lnTo>
                <a:pt x="1109520" y="34070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941957" y="1595630"/>
          <a:ext cx="1090262" cy="340704"/>
        </a:xfrm>
        <a:custGeom>
          <a:avLst/>
          <a:gdLst/>
          <a:ahLst/>
          <a:cxnLst/>
          <a:rect l="0" t="0" r="0" b="0"/>
          <a:pathLst>
            <a:path>
              <a:moveTo>
                <a:pt x="1090262" y="0"/>
              </a:moveTo>
              <a:lnTo>
                <a:pt x="1090262" y="170352"/>
              </a:lnTo>
              <a:lnTo>
                <a:pt x="0" y="170352"/>
              </a:lnTo>
              <a:lnTo>
                <a:pt x="0" y="34070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1221018" y="784429"/>
          <a:ext cx="1622401" cy="8112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500" kern="1200" dirty="0">
              <a:latin typeface="+mn-lt"/>
            </a:rPr>
            <a:t>Lipidy</a:t>
          </a:r>
        </a:p>
      </dsp:txBody>
      <dsp:txXfrm>
        <a:off x="1221018" y="784429"/>
        <a:ext cx="1622401" cy="811200"/>
      </dsp:txXfrm>
    </dsp:sp>
    <dsp:sp modelId="{97FD267F-D78F-4542-A385-F0CDE3FCB7BB}">
      <dsp:nvSpPr>
        <dsp:cNvPr id="0" name=""/>
        <dsp:cNvSpPr/>
      </dsp:nvSpPr>
      <dsp:spPr>
        <a:xfrm>
          <a:off x="2789" y="1936334"/>
          <a:ext cx="1878335" cy="11427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Živočišné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Častěji vyšší podíl nasycených mastných kyselin</a:t>
          </a:r>
          <a:endParaRPr lang="cs-CZ" sz="1900" i="1" kern="1200" dirty="0">
            <a:latin typeface="+mn-lt"/>
          </a:endParaRPr>
        </a:p>
      </dsp:txBody>
      <dsp:txXfrm>
        <a:off x="2789" y="1936334"/>
        <a:ext cx="1878335" cy="1142787"/>
      </dsp:txXfrm>
    </dsp:sp>
    <dsp:sp modelId="{5ED5FD08-1F06-46D4-994E-3727B133161C}">
      <dsp:nvSpPr>
        <dsp:cNvPr id="0" name=""/>
        <dsp:cNvSpPr/>
      </dsp:nvSpPr>
      <dsp:spPr>
        <a:xfrm>
          <a:off x="2221829" y="1936334"/>
          <a:ext cx="1839819" cy="116000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Rostlinné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Častěji vyšší podíl nenasycených mastných kyselin</a:t>
          </a:r>
          <a:endParaRPr lang="cs-CZ" sz="1900" i="1" kern="1200" dirty="0">
            <a:latin typeface="+mn-lt"/>
          </a:endParaRPr>
        </a:p>
      </dsp:txBody>
      <dsp:txXfrm>
        <a:off x="2221829" y="1936334"/>
        <a:ext cx="1839819" cy="1160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6A659-AD87-47B7-B6A0-9D8C401AB46E}">
      <dsp:nvSpPr>
        <dsp:cNvPr id="0" name=""/>
        <dsp:cNvSpPr/>
      </dsp:nvSpPr>
      <dsp:spPr>
        <a:xfrm>
          <a:off x="5328591" y="1477783"/>
          <a:ext cx="3538031" cy="616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566"/>
              </a:lnTo>
              <a:lnTo>
                <a:pt x="3538031" y="317566"/>
              </a:lnTo>
              <a:lnTo>
                <a:pt x="3538031" y="616031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56930-A3C8-4D59-A30B-B9C043B8B3BE}">
      <dsp:nvSpPr>
        <dsp:cNvPr id="0" name=""/>
        <dsp:cNvSpPr/>
      </dsp:nvSpPr>
      <dsp:spPr>
        <a:xfrm>
          <a:off x="5095675" y="1477783"/>
          <a:ext cx="232916" cy="615775"/>
        </a:xfrm>
        <a:custGeom>
          <a:avLst/>
          <a:gdLst/>
          <a:ahLst/>
          <a:cxnLst/>
          <a:rect l="0" t="0" r="0" b="0"/>
          <a:pathLst>
            <a:path>
              <a:moveTo>
                <a:pt x="232916" y="0"/>
              </a:moveTo>
              <a:lnTo>
                <a:pt x="232916" y="317310"/>
              </a:lnTo>
              <a:lnTo>
                <a:pt x="0" y="317310"/>
              </a:lnTo>
              <a:lnTo>
                <a:pt x="0" y="615775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1421261" y="1477783"/>
          <a:ext cx="3907330" cy="619129"/>
        </a:xfrm>
        <a:custGeom>
          <a:avLst/>
          <a:gdLst/>
          <a:ahLst/>
          <a:cxnLst/>
          <a:rect l="0" t="0" r="0" b="0"/>
          <a:pathLst>
            <a:path>
              <a:moveTo>
                <a:pt x="3907330" y="0"/>
              </a:moveTo>
              <a:lnTo>
                <a:pt x="3907330" y="320665"/>
              </a:lnTo>
              <a:lnTo>
                <a:pt x="0" y="320665"/>
              </a:lnTo>
              <a:lnTo>
                <a:pt x="0" y="619129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3907330" y="745151"/>
          <a:ext cx="2842522" cy="73263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>
              <a:latin typeface="+mn-lt"/>
            </a:rPr>
            <a:t>MK</a:t>
          </a:r>
        </a:p>
      </dsp:txBody>
      <dsp:txXfrm>
        <a:off x="3907330" y="745151"/>
        <a:ext cx="2842522" cy="732631"/>
      </dsp:txXfrm>
    </dsp:sp>
    <dsp:sp modelId="{97FD267F-D78F-4542-A385-F0CDE3FCB7BB}">
      <dsp:nvSpPr>
        <dsp:cNvPr id="0" name=""/>
        <dsp:cNvSpPr/>
      </dsp:nvSpPr>
      <dsp:spPr>
        <a:xfrm>
          <a:off x="0" y="2096913"/>
          <a:ext cx="2842522" cy="14212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 krátkým řetězcem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(SCFA)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„</a:t>
          </a:r>
          <a:r>
            <a:rPr lang="cs-CZ" sz="1200" i="1" kern="1200" dirty="0" err="1">
              <a:latin typeface="+mn-lt"/>
            </a:rPr>
            <a:t>Short-chain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Řetězec je tvořen 2-5 uhlíkovými atomy</a:t>
          </a:r>
          <a:endParaRPr lang="cs-CZ" sz="2400" i="1" kern="1200" dirty="0">
            <a:latin typeface="+mn-lt"/>
          </a:endParaRPr>
        </a:p>
      </dsp:txBody>
      <dsp:txXfrm>
        <a:off x="0" y="2096913"/>
        <a:ext cx="2842522" cy="1421261"/>
      </dsp:txXfrm>
    </dsp:sp>
    <dsp:sp modelId="{5ED5FD08-1F06-46D4-994E-3727B133161C}">
      <dsp:nvSpPr>
        <dsp:cNvPr id="0" name=""/>
        <dsp:cNvSpPr/>
      </dsp:nvSpPr>
      <dsp:spPr>
        <a:xfrm>
          <a:off x="3456392" y="2093559"/>
          <a:ext cx="3278565" cy="14212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Se středním řetězcem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(MCFA)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„Medium-</a:t>
          </a:r>
          <a:r>
            <a:rPr lang="cs-CZ" sz="1200" i="1" kern="1200" dirty="0" err="1">
              <a:latin typeface="+mn-lt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Řetězec je tvořen 6-12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56392" y="2093559"/>
        <a:ext cx="3278565" cy="1421261"/>
      </dsp:txXfrm>
    </dsp:sp>
    <dsp:sp modelId="{A130E010-D923-48A9-936F-BFFDDFE2F7E1}">
      <dsp:nvSpPr>
        <dsp:cNvPr id="0" name=""/>
        <dsp:cNvSpPr/>
      </dsp:nvSpPr>
      <dsp:spPr>
        <a:xfrm>
          <a:off x="7201501" y="2093814"/>
          <a:ext cx="3330242" cy="14212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 dlouhým řetězcem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(LCFA)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„Long</a:t>
          </a: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-</a:t>
          </a:r>
          <a:r>
            <a:rPr lang="cs-CZ" sz="12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Řetězec je tvořen více než 13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7201501" y="2093814"/>
        <a:ext cx="3330242" cy="14212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B2556-2B66-47BD-8869-B9B78A6183BE}">
      <dsp:nvSpPr>
        <dsp:cNvPr id="0" name=""/>
        <dsp:cNvSpPr/>
      </dsp:nvSpPr>
      <dsp:spPr>
        <a:xfrm>
          <a:off x="0" y="44239"/>
          <a:ext cx="8154193" cy="772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25 % VO2max – Volné MK v plazmě, MK uložené ve svalech a glukóza v plazmě (jaterní glykogen)</a:t>
          </a:r>
          <a:endParaRPr lang="en-US" sz="2000" kern="1200" dirty="0"/>
        </a:p>
      </dsp:txBody>
      <dsp:txXfrm>
        <a:off x="37696" y="81935"/>
        <a:ext cx="8078801" cy="696808"/>
      </dsp:txXfrm>
    </dsp:sp>
    <dsp:sp modelId="{F7707BF7-55D6-47CF-9413-D91A5E7DD0E1}">
      <dsp:nvSpPr>
        <dsp:cNvPr id="0" name=""/>
        <dsp:cNvSpPr/>
      </dsp:nvSpPr>
      <dsp:spPr>
        <a:xfrm>
          <a:off x="0" y="874039"/>
          <a:ext cx="8154193" cy="772200"/>
        </a:xfrm>
        <a:prstGeom prst="roundRect">
          <a:avLst/>
        </a:prstGeom>
        <a:gradFill rotWithShape="0">
          <a:gsLst>
            <a:gs pos="0">
              <a:schemeClr val="accent2">
                <a:hueOff val="-1356225"/>
                <a:satOff val="-828"/>
                <a:lumOff val="3235"/>
                <a:alphaOff val="0"/>
                <a:tint val="96000"/>
                <a:lumMod val="100000"/>
              </a:schemeClr>
            </a:gs>
            <a:gs pos="78000">
              <a:schemeClr val="accent2">
                <a:hueOff val="-1356225"/>
                <a:satOff val="-828"/>
                <a:lumOff val="323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65 % VO2max – Klesá využití volných MK a roste využití MK ze svalů (50 na 50) společně se svalovým glykogenem.</a:t>
          </a:r>
          <a:endParaRPr lang="en-US" sz="2000" kern="1200" dirty="0"/>
        </a:p>
      </dsp:txBody>
      <dsp:txXfrm>
        <a:off x="37696" y="911735"/>
        <a:ext cx="8078801" cy="696808"/>
      </dsp:txXfrm>
    </dsp:sp>
    <dsp:sp modelId="{FDB242EA-8423-43D5-B20B-7940868A4323}">
      <dsp:nvSpPr>
        <dsp:cNvPr id="0" name=""/>
        <dsp:cNvSpPr/>
      </dsp:nvSpPr>
      <dsp:spPr>
        <a:xfrm>
          <a:off x="0" y="1703840"/>
          <a:ext cx="8154193" cy="772200"/>
        </a:xfrm>
        <a:prstGeom prst="roundRect">
          <a:avLst/>
        </a:prstGeom>
        <a:gradFill rotWithShape="0">
          <a:gsLst>
            <a:gs pos="0">
              <a:schemeClr val="accent2">
                <a:hueOff val="-2712450"/>
                <a:satOff val="-1656"/>
                <a:lumOff val="6471"/>
                <a:alphaOff val="0"/>
                <a:tint val="96000"/>
                <a:lumMod val="100000"/>
              </a:schemeClr>
            </a:gs>
            <a:gs pos="78000">
              <a:schemeClr val="accent2">
                <a:hueOff val="-2712450"/>
                <a:satOff val="-1656"/>
                <a:lumOff val="647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85 % VO2max a více – Klesá schopnost využívat lipidové zdroje (↓O</a:t>
          </a:r>
          <a:r>
            <a:rPr lang="cs-CZ" sz="2000" kern="1200" baseline="-25000" dirty="0"/>
            <a:t>2</a:t>
          </a:r>
          <a:r>
            <a:rPr lang="cs-CZ" sz="2000" kern="1200" dirty="0"/>
            <a:t>), roste potřeba obnovy ATP z glukózy, glykogenu a laktátu.</a:t>
          </a:r>
          <a:endParaRPr lang="en-US" sz="2000" kern="1200" dirty="0"/>
        </a:p>
      </dsp:txBody>
      <dsp:txXfrm>
        <a:off x="37696" y="1741536"/>
        <a:ext cx="8078801" cy="69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58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76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324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25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436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35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8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670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9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49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66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3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1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8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02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75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1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63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4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32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31.png"/><Relationship Id="rId26" Type="http://schemas.openxmlformats.org/officeDocument/2006/relationships/image" Target="../media/image76.png"/><Relationship Id="rId3" Type="http://schemas.openxmlformats.org/officeDocument/2006/relationships/image" Target="../media/image55.svg"/><Relationship Id="rId21" Type="http://schemas.openxmlformats.org/officeDocument/2006/relationships/image" Target="../media/image71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5" Type="http://schemas.openxmlformats.org/officeDocument/2006/relationships/image" Target="../media/image75.sv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24" Type="http://schemas.openxmlformats.org/officeDocument/2006/relationships/image" Target="../media/image74.pn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73.svg"/><Relationship Id="rId10" Type="http://schemas.openxmlformats.org/officeDocument/2006/relationships/image" Target="../media/image62.png"/><Relationship Id="rId19" Type="http://schemas.openxmlformats.org/officeDocument/2006/relationships/image" Target="../media/image32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72.png"/><Relationship Id="rId27" Type="http://schemas.openxmlformats.org/officeDocument/2006/relationships/image" Target="../media/image7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 fontScale="92500"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Vytvořte jídelníček dle Vašeho sportovního zaměření na jeden den </a:t>
            </a:r>
            <a:r>
              <a:rPr lang="cs-CZ" dirty="0">
                <a:solidFill>
                  <a:srgbClr val="FFFFFF"/>
                </a:solidFill>
              </a:rPr>
              <a:t>tak, abyste splnili doporučení pro příjem sacharidů a bílkovin.</a:t>
            </a:r>
          </a:p>
          <a:p>
            <a:pPr lvl="1"/>
            <a:r>
              <a:rPr lang="cs-CZ" i="1" dirty="0">
                <a:solidFill>
                  <a:srgbClr val="FFFFFF"/>
                </a:solidFill>
              </a:rPr>
              <a:t>Případně můžete využít i 24-hod </a:t>
            </a:r>
            <a:r>
              <a:rPr lang="cs-CZ" i="1" dirty="0" err="1">
                <a:solidFill>
                  <a:srgbClr val="FFFFFF"/>
                </a:solidFill>
              </a:rPr>
              <a:t>recall</a:t>
            </a:r>
            <a:r>
              <a:rPr lang="cs-CZ" i="1" dirty="0">
                <a:solidFill>
                  <a:srgbClr val="FFFFFF"/>
                </a:solidFill>
              </a:rPr>
              <a:t> svého kolegy a upravit jej dle doporučení pro příjem S a B.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b="1" dirty="0">
                <a:solidFill>
                  <a:srgbClr val="FFFFFF"/>
                </a:solidFill>
              </a:rPr>
              <a:t>Pracujte se snímkem č. 25 předchozí prezentace </a:t>
            </a:r>
            <a:r>
              <a:rPr lang="cs-CZ" b="1">
                <a:solidFill>
                  <a:srgbClr val="FFFFFF"/>
                </a:solidFill>
              </a:rPr>
              <a:t>o proteinech </a:t>
            </a:r>
            <a:r>
              <a:rPr lang="cs-CZ">
                <a:solidFill>
                  <a:srgbClr val="FFFFFF"/>
                </a:solidFill>
              </a:rPr>
              <a:t>(</a:t>
            </a:r>
            <a:r>
              <a:rPr lang="cs-CZ" dirty="0">
                <a:solidFill>
                  <a:srgbClr val="FFFFFF"/>
                </a:solidFill>
              </a:rPr>
              <a:t>je zde nastíněn příkladový zápis jednoho jídla, které změňte za své a univerzální hlavička, kterou opět upravte dle sebe/kolegy – hmotnost, výška atd.)</a:t>
            </a:r>
            <a:r>
              <a:rPr lang="cs-CZ" b="1" dirty="0">
                <a:solidFill>
                  <a:srgbClr val="FFFFFF"/>
                </a:solidFill>
              </a:rPr>
              <a:t>.</a:t>
            </a:r>
            <a:r>
              <a:rPr lang="cs-CZ" dirty="0">
                <a:solidFill>
                  <a:srgbClr val="FFFFFF"/>
                </a:solidFill>
              </a:rPr>
              <a:t> </a:t>
            </a:r>
          </a:p>
          <a:p>
            <a:r>
              <a:rPr lang="cs-CZ" b="1" dirty="0">
                <a:solidFill>
                  <a:srgbClr val="FFFFFF"/>
                </a:solidFill>
              </a:rPr>
              <a:t>Vytvořte vlastní časovou osu, vložte fotografie potravin, jejich množství a jejich obsah S a B.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Samostatný snímek (slide) uložte ve formátu PDF a odevzdejte do odevzdávárny.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do odevzdávárny do 31. 3. do půlnoci.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4E3C3351-2D34-493D-A46E-0FB67D538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4032448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z minulého semináře č. 4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Nezapomněl/a jsi?</a:t>
            </a:r>
          </a:p>
        </p:txBody>
      </p:sp>
    </p:spTree>
    <p:extLst>
      <p:ext uri="{BB962C8B-B14F-4D97-AF65-F5344CB8AC3E}">
        <p14:creationId xmlns:p14="http://schemas.microsoft.com/office/powerpoint/2010/main" val="277717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MK dle délky řetězce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72F4340-2C0D-4B4F-B434-F9DFF0C96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9018115"/>
              </p:ext>
            </p:extLst>
          </p:nvPr>
        </p:nvGraphicFramePr>
        <p:xfrm>
          <a:off x="407368" y="908720"/>
          <a:ext cx="10657184" cy="424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3E827AF3-3DB5-4A48-BA66-BA9B6CB9CE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1" y="4809328"/>
            <a:ext cx="1800868" cy="943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F38317-00B3-4962-B437-96917961C5AA}"/>
              </a:ext>
            </a:extLst>
          </p:cNvPr>
          <p:cNvSpPr txBox="1"/>
          <p:nvPr/>
        </p:nvSpPr>
        <p:spPr>
          <a:xfrm>
            <a:off x="767408" y="6084004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máselná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711D116-A207-4B7A-994F-7C672C60C9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02" y="4809328"/>
            <a:ext cx="2910868" cy="943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D60BBB6-428A-4861-8AFE-52C8C7ED9525}"/>
              </a:ext>
            </a:extLst>
          </p:cNvPr>
          <p:cNvSpPr txBox="1"/>
          <p:nvPr/>
        </p:nvSpPr>
        <p:spPr>
          <a:xfrm>
            <a:off x="4341948" y="6084004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</a:t>
            </a:r>
            <a:r>
              <a:rPr lang="cs-CZ" dirty="0" err="1"/>
              <a:t>kaprylová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3C65B9A-8CC0-4C88-BA11-5ABD411826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845">
            <a:off x="6026467" y="4714717"/>
            <a:ext cx="6057143" cy="73650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B805E0D-7545-49AB-A5F1-B39B77171EF9}"/>
              </a:ext>
            </a:extLst>
          </p:cNvPr>
          <p:cNvSpPr txBox="1"/>
          <p:nvPr/>
        </p:nvSpPr>
        <p:spPr>
          <a:xfrm>
            <a:off x="8299592" y="6034833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stearová</a:t>
            </a:r>
          </a:p>
        </p:txBody>
      </p:sp>
    </p:spTree>
    <p:extLst>
      <p:ext uri="{BB962C8B-B14F-4D97-AF65-F5344CB8AC3E}">
        <p14:creationId xmlns:p14="http://schemas.microsoft.com/office/powerpoint/2010/main" val="419723289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MK dle délky řetězce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827AF3-3DB5-4A48-BA66-BA9B6CB9CE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458900"/>
            <a:ext cx="1800868" cy="943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F38317-00B3-4962-B437-96917961C5AA}"/>
              </a:ext>
            </a:extLst>
          </p:cNvPr>
          <p:cNvSpPr txBox="1"/>
          <p:nvPr/>
        </p:nvSpPr>
        <p:spPr>
          <a:xfrm>
            <a:off x="479376" y="2411596"/>
            <a:ext cx="264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SCFA - Kyselina máselná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711D116-A207-4B7A-994F-7C672C60C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3" y="2702024"/>
            <a:ext cx="2910868" cy="943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D60BBB6-428A-4861-8AFE-52C8C7ED9525}"/>
              </a:ext>
            </a:extLst>
          </p:cNvPr>
          <p:cNvSpPr txBox="1"/>
          <p:nvPr/>
        </p:nvSpPr>
        <p:spPr>
          <a:xfrm>
            <a:off x="479376" y="3563724"/>
            <a:ext cx="284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MCFA - Kyselina </a:t>
            </a:r>
            <a:r>
              <a:rPr lang="cs-CZ" dirty="0" err="1"/>
              <a:t>kaprylová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3C65B9A-8CC0-4C88-BA11-5ABD41182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845">
            <a:off x="268567" y="4813443"/>
            <a:ext cx="3398600" cy="41324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B805E0D-7545-49AB-A5F1-B39B77171EF9}"/>
              </a:ext>
            </a:extLst>
          </p:cNvPr>
          <p:cNvSpPr txBox="1"/>
          <p:nvPr/>
        </p:nvSpPr>
        <p:spPr>
          <a:xfrm>
            <a:off x="479376" y="5507940"/>
            <a:ext cx="268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LCFA - Kyselina stearová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7B045CB0-9F03-46CE-910B-8CEE6FE91762}"/>
              </a:ext>
            </a:extLst>
          </p:cNvPr>
          <p:cNvSpPr/>
          <p:nvPr/>
        </p:nvSpPr>
        <p:spPr>
          <a:xfrm>
            <a:off x="3719736" y="2276872"/>
            <a:ext cx="5554266" cy="541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 podobě MK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F1F6F65-D6DC-4E6D-A4AC-0AD9C02FA464}"/>
              </a:ext>
            </a:extLst>
          </p:cNvPr>
          <p:cNvCxnSpPr/>
          <p:nvPr/>
        </p:nvCxnSpPr>
        <p:spPr>
          <a:xfrm>
            <a:off x="4799856" y="1556792"/>
            <a:ext cx="0" cy="5011769"/>
          </a:xfrm>
          <a:prstGeom prst="line">
            <a:avLst/>
          </a:prstGeom>
          <a:ln w="76200">
            <a:solidFill>
              <a:srgbClr val="F0A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A3ED306-8CC4-4AEC-B8E8-50A634EA40BB}"/>
              </a:ext>
            </a:extLst>
          </p:cNvPr>
          <p:cNvSpPr txBox="1"/>
          <p:nvPr/>
        </p:nvSpPr>
        <p:spPr>
          <a:xfrm>
            <a:off x="1227364" y="6114389"/>
            <a:ext cx="1579278" cy="369332"/>
          </a:xfrm>
          <a:prstGeom prst="rect">
            <a:avLst/>
          </a:prstGeom>
          <a:solidFill>
            <a:srgbClr val="CC66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Lumen střeva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428A74B1-9064-4DFC-802D-D1F761331F2C}"/>
              </a:ext>
            </a:extLst>
          </p:cNvPr>
          <p:cNvCxnSpPr>
            <a:cxnSpLocks/>
          </p:cNvCxnSpPr>
          <p:nvPr/>
        </p:nvCxnSpPr>
        <p:spPr>
          <a:xfrm>
            <a:off x="8184232" y="12687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E4D3ECC-C7FE-4D89-87E3-51B6E7F64464}"/>
              </a:ext>
            </a:extLst>
          </p:cNvPr>
          <p:cNvCxnSpPr>
            <a:cxnSpLocks/>
          </p:cNvCxnSpPr>
          <p:nvPr/>
        </p:nvCxnSpPr>
        <p:spPr>
          <a:xfrm>
            <a:off x="9840416" y="12687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40AA15D4-1FEF-413B-AFA4-8822FB7005E4}"/>
              </a:ext>
            </a:extLst>
          </p:cNvPr>
          <p:cNvCxnSpPr>
            <a:cxnSpLocks/>
          </p:cNvCxnSpPr>
          <p:nvPr/>
        </p:nvCxnSpPr>
        <p:spPr>
          <a:xfrm>
            <a:off x="5663952" y="4869160"/>
            <a:ext cx="0" cy="2191598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E954BED0-0C02-4F08-95A9-9ADF547095E2}"/>
              </a:ext>
            </a:extLst>
          </p:cNvPr>
          <p:cNvCxnSpPr>
            <a:cxnSpLocks/>
          </p:cNvCxnSpPr>
          <p:nvPr/>
        </p:nvCxnSpPr>
        <p:spPr>
          <a:xfrm>
            <a:off x="7320136" y="4869160"/>
            <a:ext cx="0" cy="2191598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7E2EECF1-F896-4B82-828C-34CA1110AB8B}"/>
              </a:ext>
            </a:extLst>
          </p:cNvPr>
          <p:cNvCxnSpPr>
            <a:cxnSpLocks/>
          </p:cNvCxnSpPr>
          <p:nvPr/>
        </p:nvCxnSpPr>
        <p:spPr>
          <a:xfrm>
            <a:off x="8187569" y="48691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8309E62-1E47-44E6-BF45-C7BA0AE6A9A9}"/>
              </a:ext>
            </a:extLst>
          </p:cNvPr>
          <p:cNvCxnSpPr>
            <a:cxnSpLocks/>
          </p:cNvCxnSpPr>
          <p:nvPr/>
        </p:nvCxnSpPr>
        <p:spPr>
          <a:xfrm>
            <a:off x="9843753" y="48691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0DA38551-64C5-4DE3-B58E-E6E547A56682}"/>
              </a:ext>
            </a:extLst>
          </p:cNvPr>
          <p:cNvSpPr/>
          <p:nvPr/>
        </p:nvSpPr>
        <p:spPr>
          <a:xfrm>
            <a:off x="3719736" y="5085184"/>
            <a:ext cx="5554266" cy="567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 podobě micel, TAG a následně lipoproteinů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153B62A-E7B7-4B76-9F1B-D867C14CEBF7}"/>
              </a:ext>
            </a:extLst>
          </p:cNvPr>
          <p:cNvSpPr txBox="1"/>
          <p:nvPr/>
        </p:nvSpPr>
        <p:spPr>
          <a:xfrm>
            <a:off x="8275434" y="2852936"/>
            <a:ext cx="1420966" cy="646331"/>
          </a:xfrm>
          <a:prstGeom prst="rect">
            <a:avLst/>
          </a:prstGeom>
          <a:solidFill>
            <a:srgbClr val="FF00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Portální žíla</a:t>
            </a:r>
          </a:p>
          <a:p>
            <a:pPr algn="ctr"/>
            <a:r>
              <a:rPr lang="cs-CZ" dirty="0"/>
              <a:t>Krev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6874E83-AD44-4B75-9CF5-716E0F412C48}"/>
              </a:ext>
            </a:extLst>
          </p:cNvPr>
          <p:cNvSpPr txBox="1"/>
          <p:nvPr/>
        </p:nvSpPr>
        <p:spPr>
          <a:xfrm>
            <a:off x="7639078" y="5941373"/>
            <a:ext cx="2751074" cy="646331"/>
          </a:xfrm>
          <a:prstGeom prst="rect">
            <a:avLst/>
          </a:prstGeom>
          <a:solidFill>
            <a:srgbClr val="FF00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venae</a:t>
            </a:r>
            <a:r>
              <a:rPr lang="cs-CZ" dirty="0"/>
              <a:t> </a:t>
            </a:r>
            <a:r>
              <a:rPr lang="cs-CZ" dirty="0" err="1"/>
              <a:t>brachiocephalicae</a:t>
            </a:r>
            <a:endParaRPr lang="cs-CZ" dirty="0"/>
          </a:p>
          <a:p>
            <a:pPr algn="ctr"/>
            <a:r>
              <a:rPr lang="cs-CZ" dirty="0"/>
              <a:t>Krev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09BB7EA-900E-4F3F-9153-BAFA93D003E0}"/>
              </a:ext>
            </a:extLst>
          </p:cNvPr>
          <p:cNvSpPr txBox="1"/>
          <p:nvPr/>
        </p:nvSpPr>
        <p:spPr>
          <a:xfrm>
            <a:off x="5593400" y="5925234"/>
            <a:ext cx="1797288" cy="646331"/>
          </a:xfrm>
          <a:prstGeom prst="rect">
            <a:avLst/>
          </a:prstGeom>
          <a:solidFill>
            <a:srgbClr val="FF00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Hrudní mízovod</a:t>
            </a:r>
          </a:p>
          <a:p>
            <a:pPr algn="ctr"/>
            <a:r>
              <a:rPr lang="cs-CZ" dirty="0"/>
              <a:t>Lymfa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6EDBFE-4AA0-4DF9-A9F4-145D6EA85815}"/>
              </a:ext>
            </a:extLst>
          </p:cNvPr>
          <p:cNvSpPr txBox="1"/>
          <p:nvPr/>
        </p:nvSpPr>
        <p:spPr>
          <a:xfrm>
            <a:off x="4837106" y="1305692"/>
            <a:ext cx="3293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MK s krátkým a středním řetězcem mají </a:t>
            </a:r>
            <a:r>
              <a:rPr lang="cs-CZ" sz="1200" b="1" dirty="0"/>
              <a:t>výrazně jednodušší metabolismus</a:t>
            </a:r>
            <a:r>
              <a:rPr lang="cs-CZ" sz="1200" dirty="0"/>
              <a:t>.</a:t>
            </a:r>
          </a:p>
          <a:p>
            <a:r>
              <a:rPr lang="cs-CZ" sz="1200" dirty="0"/>
              <a:t>Jsou poměrně rychle dostupným zdrojem například pro </a:t>
            </a:r>
            <a:r>
              <a:rPr lang="cs-CZ" sz="1200" b="1" dirty="0"/>
              <a:t>vytrvalostní výkony </a:t>
            </a:r>
            <a:r>
              <a:rPr lang="cs-CZ" sz="1200" dirty="0"/>
              <a:t>pod hranicí anaerobního prahu.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3C5BC5C-88D5-4A40-B704-D82E14B0CF37}"/>
              </a:ext>
            </a:extLst>
          </p:cNvPr>
          <p:cNvSpPr txBox="1"/>
          <p:nvPr/>
        </p:nvSpPr>
        <p:spPr>
          <a:xfrm>
            <a:off x="4845457" y="2751311"/>
            <a:ext cx="270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Využití na trhu </a:t>
            </a:r>
            <a:r>
              <a:rPr lang="cs-CZ" sz="1200" b="1" dirty="0"/>
              <a:t>doplňků stravy </a:t>
            </a:r>
            <a:r>
              <a:rPr lang="cs-CZ" sz="1200" dirty="0"/>
              <a:t>v podpoře vytrvalostních výkonů.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2A7E73FC-D6F0-44E3-9799-87167D5F3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06" y="1819725"/>
            <a:ext cx="2104923" cy="2104923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29E6ACC8-72B8-4C6B-8353-5F04997BD572}"/>
              </a:ext>
            </a:extLst>
          </p:cNvPr>
          <p:cNvSpPr txBox="1"/>
          <p:nvPr/>
        </p:nvSpPr>
        <p:spPr>
          <a:xfrm>
            <a:off x="4837105" y="3933056"/>
            <a:ext cx="7163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MK s dlouhým řetězcem je potřeba nejdříve zformovat do micel, přeměnit na TAG a následně zapracovat do lipoproteinů. Dále transportovat lymfatickou dráhou, až poté uvolnit do krve a transportovat na místo potřeby. </a:t>
            </a:r>
            <a:r>
              <a:rPr lang="cs-CZ" sz="1200" b="1" dirty="0"/>
              <a:t>Tento proces je časově mnohem náročnější</a:t>
            </a:r>
            <a:r>
              <a:rPr lang="cs-CZ" sz="1200" dirty="0"/>
              <a:t>, a proto se před výkonem ani nedoporučuje konzumovat příliš tučných potravin – zažívací obtíže.</a:t>
            </a:r>
          </a:p>
        </p:txBody>
      </p:sp>
    </p:spTree>
    <p:extLst>
      <p:ext uri="{BB962C8B-B14F-4D97-AF65-F5344CB8AC3E}">
        <p14:creationId xmlns:p14="http://schemas.microsoft.com/office/powerpoint/2010/main" val="3317459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v kontextu pohybové aktivity a lipidového metabolismu</a:t>
            </a:r>
          </a:p>
        </p:txBody>
      </p:sp>
      <p:graphicFrame>
        <p:nvGraphicFramePr>
          <p:cNvPr id="21" name="Zástupný symbol pro obsah 2">
            <a:extLst>
              <a:ext uri="{FF2B5EF4-FFF2-40B4-BE49-F238E27FC236}">
                <a16:creationId xmlns:a16="http://schemas.microsoft.com/office/drawing/2014/main" id="{091F9224-F0AA-41FF-A776-16AF2D1CFC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076842"/>
              </p:ext>
            </p:extLst>
          </p:nvPr>
        </p:nvGraphicFramePr>
        <p:xfrm>
          <a:off x="677334" y="2852936"/>
          <a:ext cx="8154193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493807D-CD2E-4DBE-AC68-A90DE848FAD8}"/>
              </a:ext>
            </a:extLst>
          </p:cNvPr>
          <p:cNvSpPr txBox="1"/>
          <p:nvPr/>
        </p:nvSpPr>
        <p:spPr>
          <a:xfrm>
            <a:off x="677334" y="1930400"/>
            <a:ext cx="828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Preference živin pro regeneraci ATP </a:t>
            </a:r>
            <a:r>
              <a:rPr lang="cs-CZ" sz="2400" dirty="0"/>
              <a:t>(vliv dostupnosti kyslíku, se kterou souvisí intenzita PA):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958A3658-AD73-430D-97A2-6AC67D1B3F7A}"/>
              </a:ext>
            </a:extLst>
          </p:cNvPr>
          <p:cNvGrpSpPr/>
          <p:nvPr/>
        </p:nvGrpSpPr>
        <p:grpSpPr>
          <a:xfrm>
            <a:off x="9314656" y="3429000"/>
            <a:ext cx="2592288" cy="2893887"/>
            <a:chOff x="0" y="2652149"/>
            <a:chExt cx="8154193" cy="810809"/>
          </a:xfrm>
        </p:grpSpPr>
        <p:sp>
          <p:nvSpPr>
            <p:cNvPr id="23" name="Obdélník: se zakulacenými rohy 22">
              <a:extLst>
                <a:ext uri="{FF2B5EF4-FFF2-40B4-BE49-F238E27FC236}">
                  <a16:creationId xmlns:a16="http://schemas.microsoft.com/office/drawing/2014/main" id="{5B9EFF93-5E2C-4226-B1AF-EED64470496D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24" name="Obdélník: se zakulacenými rohy 4">
              <a:extLst>
                <a:ext uri="{FF2B5EF4-FFF2-40B4-BE49-F238E27FC236}">
                  <a16:creationId xmlns:a16="http://schemas.microsoft.com/office/drawing/2014/main" id="{C28DB97F-B3DE-4137-BB98-0C1B5439B048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kern="1200" dirty="0"/>
                <a:t>Vytrvalostní trénink stimuluje organismus k adaptaci na využití lipidů jako zdroje E. </a:t>
              </a:r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↑ počet oxidativních a štěpících enzymů.</a:t>
              </a:r>
              <a:endParaRPr lang="en-US" i="1" dirty="0"/>
            </a:p>
          </p:txBody>
        </p:sp>
      </p:grpSp>
      <p:pic>
        <p:nvPicPr>
          <p:cNvPr id="25" name="Grafický objekt 24" descr="Muž">
            <a:extLst>
              <a:ext uri="{FF2B5EF4-FFF2-40B4-BE49-F238E27FC236}">
                <a16:creationId xmlns:a16="http://schemas.microsoft.com/office/drawing/2014/main" id="{0B6A67A9-6F83-464C-8B36-EBADD6D1F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77600" y="5638525"/>
            <a:ext cx="914400" cy="914400"/>
          </a:xfrm>
          <a:prstGeom prst="rect">
            <a:avLst/>
          </a:prstGeom>
        </p:spPr>
      </p:pic>
      <p:pic>
        <p:nvPicPr>
          <p:cNvPr id="26" name="Grafický objekt 25" descr="Žárovka a ozubené kolečko">
            <a:extLst>
              <a:ext uri="{FF2B5EF4-FFF2-40B4-BE49-F238E27FC236}">
                <a16:creationId xmlns:a16="http://schemas.microsoft.com/office/drawing/2014/main" id="{13E0D25E-3B26-4106-885A-A0982B6FB2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37004" y="5042934"/>
            <a:ext cx="595591" cy="595591"/>
          </a:xfrm>
          <a:prstGeom prst="rect">
            <a:avLst/>
          </a:prstGeom>
        </p:spPr>
      </p:pic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1E459C47-97C6-4ABB-963A-A36FB4B8B2E8}"/>
              </a:ext>
            </a:extLst>
          </p:cNvPr>
          <p:cNvCxnSpPr>
            <a:cxnSpLocks/>
          </p:cNvCxnSpPr>
          <p:nvPr/>
        </p:nvCxnSpPr>
        <p:spPr>
          <a:xfrm flipH="1">
            <a:off x="551384" y="4509120"/>
            <a:ext cx="8406093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4490D217-234B-4418-9E68-248B804F4E2A}"/>
              </a:ext>
            </a:extLst>
          </p:cNvPr>
          <p:cNvCxnSpPr>
            <a:cxnSpLocks/>
          </p:cNvCxnSpPr>
          <p:nvPr/>
        </p:nvCxnSpPr>
        <p:spPr>
          <a:xfrm flipH="1" flipV="1">
            <a:off x="544380" y="4509121"/>
            <a:ext cx="7004" cy="1813766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E349E61F-DEB3-486A-A0B4-B9351B0D1FC7}"/>
              </a:ext>
            </a:extLst>
          </p:cNvPr>
          <p:cNvCxnSpPr>
            <a:cxnSpLocks/>
          </p:cNvCxnSpPr>
          <p:nvPr/>
        </p:nvCxnSpPr>
        <p:spPr>
          <a:xfrm flipH="1">
            <a:off x="551384" y="6322887"/>
            <a:ext cx="1800199" cy="0"/>
          </a:xfrm>
          <a:prstGeom prst="line">
            <a:avLst/>
          </a:prstGeom>
          <a:ln w="76200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94D088E3-12D3-46A5-AC36-CA40655F68AD}"/>
              </a:ext>
            </a:extLst>
          </p:cNvPr>
          <p:cNvGrpSpPr/>
          <p:nvPr/>
        </p:nvGrpSpPr>
        <p:grpSpPr>
          <a:xfrm>
            <a:off x="2401158" y="5865686"/>
            <a:ext cx="5416030" cy="914401"/>
            <a:chOff x="0" y="2652149"/>
            <a:chExt cx="8154193" cy="810809"/>
          </a:xfrm>
        </p:grpSpPr>
        <p:sp>
          <p:nvSpPr>
            <p:cNvPr id="35" name="Obdélník: se zakulacenými rohy 34">
              <a:extLst>
                <a:ext uri="{FF2B5EF4-FFF2-40B4-BE49-F238E27FC236}">
                  <a16:creationId xmlns:a16="http://schemas.microsoft.com/office/drawing/2014/main" id="{721212E5-8BD9-4B1A-B54F-42D7E76BA647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36" name="Obdélník: se zakulacenými rohy 4">
              <a:extLst>
                <a:ext uri="{FF2B5EF4-FFF2-40B4-BE49-F238E27FC236}">
                  <a16:creationId xmlns:a16="http://schemas.microsoft.com/office/drawing/2014/main" id="{91C717F0-F866-4E88-BE9D-B019D1ECE86E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Pro podporu vytrvalostních aktivit nepřesahující anaerobní práh je možné zařadit specifické nutriční strategie či doplňky stravy.</a:t>
              </a:r>
              <a:endParaRPr lang="en-US" i="1" dirty="0"/>
            </a:p>
          </p:txBody>
        </p:sp>
      </p:grpSp>
      <p:pic>
        <p:nvPicPr>
          <p:cNvPr id="37" name="Obrázek 36">
            <a:extLst>
              <a:ext uri="{FF2B5EF4-FFF2-40B4-BE49-F238E27FC236}">
                <a16:creationId xmlns:a16="http://schemas.microsoft.com/office/drawing/2014/main" id="{8B75AB68-5293-41F3-A292-1650DA5D1F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831">
            <a:off x="7029825" y="5626013"/>
            <a:ext cx="1393746" cy="139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8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30407DDB-5363-4D0E-8562-FC2B1E6209CF}"/>
              </a:ext>
            </a:extLst>
          </p:cNvPr>
          <p:cNvSpPr/>
          <p:nvPr/>
        </p:nvSpPr>
        <p:spPr>
          <a:xfrm>
            <a:off x="7635900" y="4136422"/>
            <a:ext cx="4148013" cy="25510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cs-CZ" sz="1600" i="1" dirty="0"/>
              <a:t>Prostorová konfigurace TAG s obsahem nenasycených MK způsobuje jejich tekutou povahu.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FB4F72-F3BB-4489-9BEF-D9717741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MK dle obsahu dvojné vazby v řetězci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C7EC2-DADB-4541-A3E0-0728C6DB5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cs-CZ" dirty="0"/>
              <a:t>Nasycené mastné kyseliny</a:t>
            </a:r>
          </a:p>
          <a:p>
            <a:pPr marL="902970" lvl="1" indent="-457200"/>
            <a:r>
              <a:rPr lang="cs-CZ" dirty="0"/>
              <a:t>Pevná konzistence při pokojových teplotách – máslo, sádlo atp.</a:t>
            </a:r>
          </a:p>
          <a:p>
            <a:pPr marL="902970" lvl="1" indent="-457200"/>
            <a:endParaRPr lang="cs-CZ" dirty="0"/>
          </a:p>
          <a:p>
            <a:pPr marL="902970" lvl="1" indent="-457200"/>
            <a:endParaRPr lang="cs-CZ" dirty="0"/>
          </a:p>
          <a:p>
            <a:pPr marL="902970" lvl="1" indent="-457200"/>
            <a:endParaRPr lang="cs-CZ" dirty="0"/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Nenasycené mastné kyseliny</a:t>
            </a:r>
          </a:p>
          <a:p>
            <a:pPr marL="902970" lvl="1" indent="-457200"/>
            <a:r>
              <a:rPr lang="cs-CZ" dirty="0"/>
              <a:t>Tekutá konzistence při pokojových teplotách – rostlinné oleje</a:t>
            </a:r>
          </a:p>
        </p:txBody>
      </p:sp>
      <p:pic>
        <p:nvPicPr>
          <p:cNvPr id="6" name="Picture 2" descr="http://www.eufic.org/upl/1/cs/img/fatty_acids_cs.JPG">
            <a:extLst>
              <a:ext uri="{FF2B5EF4-FFF2-40B4-BE49-F238E27FC236}">
                <a16:creationId xmlns:a16="http://schemas.microsoft.com/office/drawing/2014/main" id="{C530443A-62F5-45A0-A757-F1BB59E1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692635"/>
            <a:ext cx="30956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17E5DFE-F896-49C4-9550-D86C6B899D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75200"/>
          <a:stretch/>
        </p:blipFill>
        <p:spPr>
          <a:xfrm>
            <a:off x="1039237" y="2788010"/>
            <a:ext cx="7872861" cy="1281979"/>
          </a:xfrm>
          <a:prstGeom prst="rect">
            <a:avLst/>
          </a:prstGeom>
        </p:spPr>
      </p:pic>
      <p:pic>
        <p:nvPicPr>
          <p:cNvPr id="10" name="Obrázek 9" descr="Obsah obrázku pták, květina&#10;&#10;Popis byl vytvořen automaticky">
            <a:extLst>
              <a:ext uri="{FF2B5EF4-FFF2-40B4-BE49-F238E27FC236}">
                <a16:creationId xmlns:a16="http://schemas.microsoft.com/office/drawing/2014/main" id="{DB0E46C5-F24A-4D4F-9E0F-4548ED39BD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/>
          <a:stretch/>
        </p:blipFill>
        <p:spPr>
          <a:xfrm>
            <a:off x="1415480" y="4722249"/>
            <a:ext cx="3887265" cy="1965273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6BF0862-CA96-4BB2-9325-D5F7E899078D}"/>
              </a:ext>
            </a:extLst>
          </p:cNvPr>
          <p:cNvSpPr/>
          <p:nvPr/>
        </p:nvSpPr>
        <p:spPr>
          <a:xfrm>
            <a:off x="1991544" y="5661248"/>
            <a:ext cx="1440160" cy="3801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9B2F9CD-4096-4DB0-B885-E8FB1B33B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4270392"/>
            <a:ext cx="2613273" cy="1496099"/>
          </a:xfrm>
          <a:prstGeom prst="rect">
            <a:avLst/>
          </a:prstGeom>
        </p:spPr>
      </p:pic>
      <p:pic>
        <p:nvPicPr>
          <p:cNvPr id="16" name="Grafický objekt 15" descr="Muž">
            <a:extLst>
              <a:ext uri="{FF2B5EF4-FFF2-40B4-BE49-F238E27FC236}">
                <a16:creationId xmlns:a16="http://schemas.microsoft.com/office/drawing/2014/main" id="{702A27D9-2A7D-4E43-89EC-0D6A4BAC0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7600" y="5638525"/>
            <a:ext cx="914400" cy="914400"/>
          </a:xfrm>
          <a:prstGeom prst="rect">
            <a:avLst/>
          </a:prstGeom>
        </p:spPr>
      </p:pic>
      <p:pic>
        <p:nvPicPr>
          <p:cNvPr id="17" name="Grafický objekt 16" descr="Žárovka a ozubené kolečko">
            <a:extLst>
              <a:ext uri="{FF2B5EF4-FFF2-40B4-BE49-F238E27FC236}">
                <a16:creationId xmlns:a16="http://schemas.microsoft.com/office/drawing/2014/main" id="{6C9D3FF5-5891-47FA-AD51-2AE1BFA2A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37004" y="5042934"/>
            <a:ext cx="595591" cy="59559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0595642-2C90-422B-AE36-59F7702DC9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3876" y="2836912"/>
            <a:ext cx="29622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2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live oil png">
            <a:extLst>
              <a:ext uri="{FF2B5EF4-FFF2-40B4-BE49-F238E27FC236}">
                <a16:creationId xmlns:a16="http://schemas.microsoft.com/office/drawing/2014/main" id="{CA51121C-F045-41DC-9080-A5A1B9DE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5" y="3962998"/>
            <a:ext cx="1291389" cy="292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FB4F72-F3BB-4489-9BEF-D9717741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C7EC2-DADB-4541-A3E0-0728C6DB5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Potraviny bohaté na jednotlivé MK dle výskytu dvojné vazby:</a:t>
            </a:r>
          </a:p>
          <a:p>
            <a:pPr marL="902970" lvl="1" indent="-457200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6BF0862-CA96-4BB2-9325-D5F7E899078D}"/>
              </a:ext>
            </a:extLst>
          </p:cNvPr>
          <p:cNvSpPr/>
          <p:nvPr/>
        </p:nvSpPr>
        <p:spPr>
          <a:xfrm>
            <a:off x="1991544" y="5661248"/>
            <a:ext cx="1440160" cy="3801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77440E04-A033-4E67-8911-C47749EE4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218211"/>
              </p:ext>
            </p:extLst>
          </p:nvPr>
        </p:nvGraphicFramePr>
        <p:xfrm>
          <a:off x="1127448" y="2687320"/>
          <a:ext cx="6508452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Zdroje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Nasycené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Máslo, sádlo,</a:t>
                      </a:r>
                      <a:r>
                        <a:rPr lang="cs-CZ" baseline="0" dirty="0"/>
                        <a:t> lůj, kokosový a palmový olej.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Mononenasycené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Řepkový a olivový olej, ořechy a avokádo.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Polynenasycené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Rybí tuk, ořechy, semena,</a:t>
                      </a:r>
                      <a:r>
                        <a:rPr lang="cs-CZ" baseline="0" dirty="0"/>
                        <a:t> slunečnicový a sójový olej.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CE05C249-3F52-4D4F-AE48-4F89C9E327F0}"/>
              </a:ext>
            </a:extLst>
          </p:cNvPr>
          <p:cNvSpPr/>
          <p:nvPr/>
        </p:nvSpPr>
        <p:spPr>
          <a:xfrm>
            <a:off x="7815003" y="332656"/>
            <a:ext cx="4148013" cy="570870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s-CZ" sz="1600" i="1" dirty="0"/>
              <a:t>Je potřeba si uvědomit, že jedna molekula TAG neobsahuje pouze jeden typ MK. Jak je možné vidět na obrázku níže, jedna molekula TAG může obsahovat 3 různé MK. V praxi tedy neznamená, že pokud sníme kousek másla, tak sníme pouze a jen nasycené MK. Potraviny obsahují celou MK, pouze některé z nich převažují, a proto poté o některých potravinách hovoříme jako o dobrých zdrojích konkrétního typu MK.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B1CD6E-9C33-4F6B-A5E9-31AE93832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98" y="3789040"/>
            <a:ext cx="3396010" cy="1944216"/>
          </a:xfrm>
          <a:prstGeom prst="rect">
            <a:avLst/>
          </a:prstGeom>
        </p:spPr>
      </p:pic>
      <p:pic>
        <p:nvPicPr>
          <p:cNvPr id="22" name="Grafický objekt 21" descr="Žárovka a ozubené kolečko">
            <a:extLst>
              <a:ext uri="{FF2B5EF4-FFF2-40B4-BE49-F238E27FC236}">
                <a16:creationId xmlns:a16="http://schemas.microsoft.com/office/drawing/2014/main" id="{EB83FDF0-9B01-405A-AB57-DFB5B473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7123" y="2885343"/>
            <a:ext cx="595591" cy="595591"/>
          </a:xfrm>
          <a:prstGeom prst="rect">
            <a:avLst/>
          </a:prstGeom>
        </p:spPr>
      </p:pic>
      <p:pic>
        <p:nvPicPr>
          <p:cNvPr id="24" name="Grafický objekt 23" descr="Zmatený člověk">
            <a:extLst>
              <a:ext uri="{FF2B5EF4-FFF2-40B4-BE49-F238E27FC236}">
                <a16:creationId xmlns:a16="http://schemas.microsoft.com/office/drawing/2014/main" id="{451ABE78-1FAD-48E7-BC06-25C9E8FF8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227719" y="3480934"/>
            <a:ext cx="914400" cy="914400"/>
          </a:xfrm>
          <a:prstGeom prst="rect">
            <a:avLst/>
          </a:prstGeom>
        </p:spPr>
      </p:pic>
      <p:pic>
        <p:nvPicPr>
          <p:cNvPr id="25" name="Obrázek 24" descr="Obsah obrázku jídlo, ořech, ovoce, banán&#10;&#10;Popis byl vytvořen automaticky">
            <a:extLst>
              <a:ext uri="{FF2B5EF4-FFF2-40B4-BE49-F238E27FC236}">
                <a16:creationId xmlns:a16="http://schemas.microsoft.com/office/drawing/2014/main" id="{4F5968E6-FFDF-40C2-8DB0-666C5A7A7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68" y="5026919"/>
            <a:ext cx="3051870" cy="2489264"/>
          </a:xfrm>
          <a:prstGeom prst="rect">
            <a:avLst/>
          </a:prstGeom>
        </p:spPr>
      </p:pic>
      <p:pic>
        <p:nvPicPr>
          <p:cNvPr id="5" name="Obrázek 4" descr="Obsah obrázku jídlo, vsedě, dort, stůl&#10;&#10;Popis byl vytvořen automaticky">
            <a:extLst>
              <a:ext uri="{FF2B5EF4-FFF2-40B4-BE49-F238E27FC236}">
                <a16:creationId xmlns:a16="http://schemas.microsoft.com/office/drawing/2014/main" id="{AB1D4313-8BBE-44E5-A1DA-7097A472E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35" y="4761148"/>
            <a:ext cx="3662536" cy="24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39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65E9D1-5467-446D-899E-AB0D9594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43467"/>
            <a:ext cx="4203045" cy="1375608"/>
          </a:xfrm>
        </p:spPr>
        <p:txBody>
          <a:bodyPr anchor="ctr"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</a:rPr>
              <a:t>Dělení MK </a:t>
            </a:r>
            <a:r>
              <a:rPr lang="cs-CZ" dirty="0">
                <a:solidFill>
                  <a:srgbClr val="FFFFFF"/>
                </a:solidFill>
              </a:rPr>
              <a:t>dle umístění dvojné vazby v řetězci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2A46E3-9871-4232-8E8E-8E8AEA4C7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160590"/>
            <a:ext cx="4498183" cy="344011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MK je dále možné rozdělit dle umístění první dvojné vazby vůči poslednímu uhlíku v řetězci (omega), proto se dále můžeme setkat s tzv. </a:t>
            </a:r>
            <a:r>
              <a:rPr lang="cs-CZ" i="1" dirty="0">
                <a:solidFill>
                  <a:schemeClr val="bg1"/>
                </a:solidFill>
              </a:rPr>
              <a:t>omega-3, omega-6 či omega-9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Konzumace některých nenasycených omega-3 a 6</a:t>
            </a:r>
            <a:r>
              <a:rPr lang="cs-CZ" dirty="0">
                <a:solidFill>
                  <a:schemeClr val="bg1"/>
                </a:solidFill>
              </a:rPr>
              <a:t> mají pro člověka zásadní význam, jelikož není schopen je syntetizovat z žádné jiné MK a jsou tak pro nás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esenciální</a:t>
            </a:r>
            <a:r>
              <a:rPr lang="cs-CZ" dirty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E799500A-D7BD-4689-95FA-7048A6E6F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34" y="972608"/>
            <a:ext cx="4148634" cy="4900269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85638E-8004-40E9-9BEE-8D22F9B1E576}"/>
              </a:ext>
            </a:extLst>
          </p:cNvPr>
          <p:cNvSpPr txBox="1"/>
          <p:nvPr/>
        </p:nvSpPr>
        <p:spPr>
          <a:xfrm>
            <a:off x="7320136" y="1453679"/>
            <a:ext cx="221678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dirty="0"/>
              <a:t>ALA: </a:t>
            </a:r>
            <a:r>
              <a:rPr lang="el-GR" sz="1100" dirty="0"/>
              <a:t>α</a:t>
            </a:r>
            <a:r>
              <a:rPr lang="cs-CZ" sz="1100" dirty="0"/>
              <a:t>-linolenová kyselina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E08FAAA-E957-48B1-A196-519241117B61}"/>
              </a:ext>
            </a:extLst>
          </p:cNvPr>
          <p:cNvSpPr txBox="1"/>
          <p:nvPr/>
        </p:nvSpPr>
        <p:spPr>
          <a:xfrm>
            <a:off x="7320136" y="2196359"/>
            <a:ext cx="219483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100" dirty="0"/>
              <a:t>EPA: </a:t>
            </a:r>
            <a:r>
              <a:rPr lang="cs-CZ" sz="1100" dirty="0" err="1"/>
              <a:t>eikosapentaenová</a:t>
            </a:r>
            <a:r>
              <a:rPr lang="cs-CZ" sz="1100" dirty="0"/>
              <a:t> kyselina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A74D55A-D2D4-444D-8D1D-CA139D5D88AA}"/>
              </a:ext>
            </a:extLst>
          </p:cNvPr>
          <p:cNvSpPr txBox="1"/>
          <p:nvPr/>
        </p:nvSpPr>
        <p:spPr>
          <a:xfrm>
            <a:off x="7310275" y="2939039"/>
            <a:ext cx="223651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100" dirty="0"/>
              <a:t>DHA: </a:t>
            </a:r>
            <a:r>
              <a:rPr lang="cs-CZ" sz="1100" dirty="0" err="1"/>
              <a:t>dokosahexaenová</a:t>
            </a:r>
            <a:r>
              <a:rPr lang="cs-CZ" sz="1100" dirty="0"/>
              <a:t> kyselina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AA6B534-373D-401A-B9DD-5BE005703E42}"/>
              </a:ext>
            </a:extLst>
          </p:cNvPr>
          <p:cNvSpPr txBox="1"/>
          <p:nvPr/>
        </p:nvSpPr>
        <p:spPr>
          <a:xfrm>
            <a:off x="7320135" y="4013200"/>
            <a:ext cx="223650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dirty="0"/>
              <a:t>LA: linolová kyselina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B49BAC0-413A-4AE0-8EF7-D489A2478914}"/>
              </a:ext>
            </a:extLst>
          </p:cNvPr>
          <p:cNvSpPr txBox="1"/>
          <p:nvPr/>
        </p:nvSpPr>
        <p:spPr>
          <a:xfrm>
            <a:off x="7320134" y="4815080"/>
            <a:ext cx="2304257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dirty="0"/>
              <a:t>AA: arachidonová kyselina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3CFB0B7-1818-4CF8-94EE-5E98D0140408}"/>
              </a:ext>
            </a:extLst>
          </p:cNvPr>
          <p:cNvSpPr txBox="1"/>
          <p:nvPr/>
        </p:nvSpPr>
        <p:spPr>
          <a:xfrm>
            <a:off x="7310275" y="5580602"/>
            <a:ext cx="224292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100" dirty="0"/>
              <a:t>DPA: </a:t>
            </a:r>
            <a:r>
              <a:rPr lang="cs-CZ" sz="1100" dirty="0" err="1"/>
              <a:t>dokosapentaenová</a:t>
            </a:r>
            <a:r>
              <a:rPr lang="cs-CZ" sz="1100" dirty="0"/>
              <a:t> kyselina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86328F3-59A3-4CBF-BCE1-8152F1616A70}"/>
              </a:ext>
            </a:extLst>
          </p:cNvPr>
          <p:cNvSpPr/>
          <p:nvPr/>
        </p:nvSpPr>
        <p:spPr>
          <a:xfrm>
            <a:off x="6672064" y="1453679"/>
            <a:ext cx="3960440" cy="2616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A8B7BB0A-91AB-4E38-BFFF-068E17375312}"/>
              </a:ext>
            </a:extLst>
          </p:cNvPr>
          <p:cNvSpPr/>
          <p:nvPr/>
        </p:nvSpPr>
        <p:spPr>
          <a:xfrm>
            <a:off x="6689621" y="3998210"/>
            <a:ext cx="3960440" cy="2616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C1F0549-BA4A-445C-83E6-D50D82B9472B}"/>
              </a:ext>
            </a:extLst>
          </p:cNvPr>
          <p:cNvCxnSpPr>
            <a:stCxn id="9" idx="1"/>
          </p:cNvCxnSpPr>
          <p:nvPr/>
        </p:nvCxnSpPr>
        <p:spPr>
          <a:xfrm flipH="1">
            <a:off x="6168008" y="1584484"/>
            <a:ext cx="504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890B629-12F0-450B-B994-6DCC50D549B5}"/>
              </a:ext>
            </a:extLst>
          </p:cNvPr>
          <p:cNvCxnSpPr/>
          <p:nvPr/>
        </p:nvCxnSpPr>
        <p:spPr>
          <a:xfrm flipH="1">
            <a:off x="6185565" y="4129015"/>
            <a:ext cx="504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BCDA4B7D-CDAD-4F4C-99A1-CF32AECCB577}"/>
              </a:ext>
            </a:extLst>
          </p:cNvPr>
          <p:cNvCxnSpPr>
            <a:cxnSpLocks/>
          </p:cNvCxnSpPr>
          <p:nvPr/>
        </p:nvCxnSpPr>
        <p:spPr>
          <a:xfrm flipV="1">
            <a:off x="6168008" y="1584484"/>
            <a:ext cx="0" cy="479684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F4076F9D-8926-48C1-B1B6-FBA86B28C504}"/>
              </a:ext>
            </a:extLst>
          </p:cNvPr>
          <p:cNvCxnSpPr/>
          <p:nvPr/>
        </p:nvCxnSpPr>
        <p:spPr>
          <a:xfrm flipH="1">
            <a:off x="6185565" y="6381328"/>
            <a:ext cx="504056" cy="0"/>
          </a:xfrm>
          <a:prstGeom prst="line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9B334B7F-3662-4699-9B7D-7ADA0FEBF225}"/>
              </a:ext>
            </a:extLst>
          </p:cNvPr>
          <p:cNvGrpSpPr/>
          <p:nvPr/>
        </p:nvGrpSpPr>
        <p:grpSpPr>
          <a:xfrm>
            <a:off x="6757293" y="6011202"/>
            <a:ext cx="5290459" cy="730166"/>
            <a:chOff x="0" y="2652149"/>
            <a:chExt cx="8154193" cy="810809"/>
          </a:xfrm>
        </p:grpSpPr>
        <p:sp>
          <p:nvSpPr>
            <p:cNvPr id="29" name="Obdélník: se zakulacenými rohy 28">
              <a:extLst>
                <a:ext uri="{FF2B5EF4-FFF2-40B4-BE49-F238E27FC236}">
                  <a16:creationId xmlns:a16="http://schemas.microsoft.com/office/drawing/2014/main" id="{CC20561D-1C38-4C9E-8F9F-D78D5A242747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1600"/>
            </a:p>
          </p:txBody>
        </p:sp>
        <p:sp>
          <p:nvSpPr>
            <p:cNvPr id="30" name="Obdélník: se zakulacenými rohy 4">
              <a:extLst>
                <a:ext uri="{FF2B5EF4-FFF2-40B4-BE49-F238E27FC236}">
                  <a16:creationId xmlns:a16="http://schemas.microsoft.com/office/drawing/2014/main" id="{02450C1B-C2A8-4532-8ACF-1D292CC17F39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/>
                <a:t>Esenciální MK, které si člověk nedokáže syntetizovat a jejich příjem je tedy podmíněn stravou!</a:t>
              </a:r>
              <a:endParaRPr lang="en-US" sz="1600" i="1" dirty="0"/>
            </a:p>
          </p:txBody>
        </p:sp>
      </p:grpSp>
      <p:pic>
        <p:nvPicPr>
          <p:cNvPr id="36" name="Obrázek 35" descr="Obsah obrázku jídlo, ořech, ovoce, vsedě&#10;&#10;Popis byl vytvořen automaticky">
            <a:extLst>
              <a:ext uri="{FF2B5EF4-FFF2-40B4-BE49-F238E27FC236}">
                <a16:creationId xmlns:a16="http://schemas.microsoft.com/office/drawing/2014/main" id="{4F09DA4A-2725-4032-B138-689E8F075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89" y="5479761"/>
            <a:ext cx="1837652" cy="1378239"/>
          </a:xfrm>
          <a:prstGeom prst="rect">
            <a:avLst/>
          </a:prstGeom>
        </p:spPr>
      </p:pic>
      <p:pic>
        <p:nvPicPr>
          <p:cNvPr id="34" name="Obrázek 33" descr="Obsah obrázku ryba, zvíře, pták, hnědá&#10;&#10;Popis byl vytvořen automaticky">
            <a:extLst>
              <a:ext uri="{FF2B5EF4-FFF2-40B4-BE49-F238E27FC236}">
                <a16:creationId xmlns:a16="http://schemas.microsoft.com/office/drawing/2014/main" id="{3A00D7DA-700C-496C-B5A9-4673130EF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748">
            <a:off x="1158028" y="5512583"/>
            <a:ext cx="2279576" cy="931303"/>
          </a:xfrm>
          <a:prstGeom prst="rect">
            <a:avLst/>
          </a:prstGeom>
        </p:spPr>
      </p:pic>
      <p:pic>
        <p:nvPicPr>
          <p:cNvPr id="32" name="Obrázek 31" descr="Obsah obrázku ovoce, krájené, zelená, vsedě&#10;&#10;Popis byl vytvořen automaticky">
            <a:extLst>
              <a:ext uri="{FF2B5EF4-FFF2-40B4-BE49-F238E27FC236}">
                <a16:creationId xmlns:a16="http://schemas.microsoft.com/office/drawing/2014/main" id="{FB1E1251-1169-4579-B7EA-68A7BC63E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8" y="5554115"/>
            <a:ext cx="1688336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4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31E596-B92F-43AF-B3A6-945284A4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072" y="260648"/>
            <a:ext cx="5328591" cy="2576682"/>
          </a:xfrm>
        </p:spPr>
        <p:txBody>
          <a:bodyPr anchor="ctr"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Prostorová konfigurace MK</a:t>
            </a:r>
            <a:br>
              <a:rPr lang="cs-CZ" sz="32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Pro nadšence!</a:t>
            </a:r>
            <a:endParaRPr lang="cs-CZ" sz="3200" dirty="0">
              <a:solidFill>
                <a:srgbClr val="FFFFFF"/>
              </a:solidFill>
            </a:endParaRPr>
          </a:p>
        </p:txBody>
      </p:sp>
      <p:pic>
        <p:nvPicPr>
          <p:cNvPr id="4" name="Obrázek 3" descr="Obsah obrázku pták, květina&#10;&#10;Popis byl vytvořen automaticky">
            <a:extLst>
              <a:ext uri="{FF2B5EF4-FFF2-40B4-BE49-F238E27FC236}">
                <a16:creationId xmlns:a16="http://schemas.microsoft.com/office/drawing/2014/main" id="{C005BF07-5860-42CB-9005-0B2DBB21DF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94" b="1"/>
          <a:stretch/>
        </p:blipFill>
        <p:spPr>
          <a:xfrm>
            <a:off x="757251" y="1857215"/>
            <a:ext cx="3856774" cy="32324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35D23-8F54-43D4-A7C2-3B0D019A4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S umístěním dvojné vazby v řetězci souvisí i následná prostorová konfigurace molekuly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cs-CZ" b="1" i="1" dirty="0">
                <a:solidFill>
                  <a:schemeClr val="accent2">
                    <a:lumMod val="50000"/>
                  </a:schemeClr>
                </a:solidFill>
              </a:rPr>
              <a:t>cis a trans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. Ta má následně vliv na konzistenci výsledného TAG, ale také na zdraví člověka.</a:t>
            </a:r>
          </a:p>
          <a:p>
            <a:pPr>
              <a:buClr>
                <a:schemeClr val="bg1"/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Konfigurace nenasycených MK </a:t>
            </a:r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trans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 je spojována se zvýšeným kardiovaskulárním rizikem díky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zvyšování hladin LDL cholesterolu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  <a:p>
            <a:pPr>
              <a:buClr>
                <a:schemeClr val="bg1"/>
              </a:buClr>
            </a:pP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bg1"/>
              </a:buClr>
            </a:pP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9B57B97-4934-4818-843B-931262933CCE}"/>
              </a:ext>
            </a:extLst>
          </p:cNvPr>
          <p:cNvSpPr/>
          <p:nvPr/>
        </p:nvSpPr>
        <p:spPr>
          <a:xfrm>
            <a:off x="433971" y="1722176"/>
            <a:ext cx="4763558" cy="13258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C4036B40-3DC8-4A0B-ADD1-21D74682CD76}"/>
              </a:ext>
            </a:extLst>
          </p:cNvPr>
          <p:cNvCxnSpPr/>
          <p:nvPr/>
        </p:nvCxnSpPr>
        <p:spPr>
          <a:xfrm>
            <a:off x="5197529" y="3048000"/>
            <a:ext cx="2194615" cy="205015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>
            <a:extLst>
              <a:ext uri="{FF2B5EF4-FFF2-40B4-BE49-F238E27FC236}">
                <a16:creationId xmlns:a16="http://schemas.microsoft.com/office/drawing/2014/main" id="{BDC3F0FF-2524-454D-B50F-8455A731F336}"/>
              </a:ext>
            </a:extLst>
          </p:cNvPr>
          <p:cNvSpPr/>
          <p:nvPr/>
        </p:nvSpPr>
        <p:spPr>
          <a:xfrm>
            <a:off x="425652" y="3139001"/>
            <a:ext cx="3959143" cy="21613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A6850E-E207-40AD-BDCF-93DF9AE68E80}"/>
              </a:ext>
            </a:extLst>
          </p:cNvPr>
          <p:cNvSpPr txBox="1"/>
          <p:nvPr/>
        </p:nvSpPr>
        <p:spPr>
          <a:xfrm>
            <a:off x="3559234" y="5572108"/>
            <a:ext cx="314073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Nevhodný proces ztužování tuku či vystavení příliš vysoké teplotě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917263A6-9782-4D98-8557-36FE96A228DF}"/>
              </a:ext>
            </a:extLst>
          </p:cNvPr>
          <p:cNvCxnSpPr>
            <a:stCxn id="18" idx="2"/>
            <a:endCxn id="7" idx="1"/>
          </p:cNvCxnSpPr>
          <p:nvPr/>
        </p:nvCxnSpPr>
        <p:spPr>
          <a:xfrm>
            <a:off x="2405224" y="5300354"/>
            <a:ext cx="1154010" cy="7334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2AEEC0B4-497F-4BE4-A53B-4CF9A7FB083F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733363" y="3047999"/>
            <a:ext cx="396236" cy="25241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443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  <a:br>
              <a:rPr lang="cs-CZ" dirty="0"/>
            </a:br>
            <a:r>
              <a:rPr lang="cs-CZ" sz="2400" i="1" dirty="0"/>
              <a:t>„Hustota E ve 100 g potraviny“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96758"/>
            <a:ext cx="8875050" cy="4340554"/>
          </a:xfrm>
        </p:spPr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přímo souvisí s obsahem energeticky bohatých živin.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Tuky jakožto nejlepší zdroj E proto navyšují energetickou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denzitu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 dané potraviny. </a:t>
            </a:r>
            <a:r>
              <a:rPr lang="cs-CZ" dirty="0"/>
              <a:t>Čím koncentrovanější zdroj tuku, tím vyšší </a:t>
            </a:r>
            <a:r>
              <a:rPr lang="cs-CZ" dirty="0" err="1"/>
              <a:t>denzita</a:t>
            </a:r>
            <a:r>
              <a:rPr lang="cs-CZ" dirty="0"/>
              <a:t>. Potravina s nejvyšším obsahem E proto budou oleje či například sádlo, kde obsah tuku v potravině dosahuje 100 %.</a:t>
            </a:r>
          </a:p>
          <a:p>
            <a:r>
              <a:rPr lang="cs-CZ" dirty="0"/>
              <a:t>100 g oleje … obsah tuku 100 g … 900 kcal/100 g</a:t>
            </a:r>
          </a:p>
          <a:p>
            <a:endParaRPr lang="cs-CZ" dirty="0"/>
          </a:p>
          <a:p>
            <a:r>
              <a:rPr lang="cs-CZ" i="1" dirty="0"/>
              <a:t>Nízká </a:t>
            </a:r>
            <a:r>
              <a:rPr lang="cs-CZ" i="1" dirty="0" err="1"/>
              <a:t>denzita</a:t>
            </a:r>
            <a:r>
              <a:rPr lang="cs-CZ" i="1" dirty="0"/>
              <a:t> </a:t>
            </a:r>
            <a:r>
              <a:rPr lang="cs-CZ" dirty="0"/>
              <a:t>– Velký objem	   Delší trávení a tedy postupné uvolňování energie do krve	      Stabilní hladina glykémie a volných mastných kyselin = Delší pocit nasycení.</a:t>
            </a:r>
          </a:p>
          <a:p>
            <a:r>
              <a:rPr lang="cs-CZ" i="1" dirty="0"/>
              <a:t>Vysoká </a:t>
            </a:r>
            <a:r>
              <a:rPr lang="cs-CZ" i="1" dirty="0" err="1"/>
              <a:t>denzita</a:t>
            </a:r>
            <a:r>
              <a:rPr lang="cs-CZ" i="1" dirty="0"/>
              <a:t> </a:t>
            </a:r>
            <a:r>
              <a:rPr lang="cs-CZ" dirty="0"/>
              <a:t>– Malý objem           Vysoká koncentrace E</a:t>
            </a:r>
          </a:p>
        </p:txBody>
      </p:sp>
      <p:sp>
        <p:nvSpPr>
          <p:cNvPr id="17" name="Šipka doprava 4">
            <a:extLst>
              <a:ext uri="{FF2B5EF4-FFF2-40B4-BE49-F238E27FC236}">
                <a16:creationId xmlns:a16="http://schemas.microsoft.com/office/drawing/2014/main" id="{43365102-6628-4044-9DA4-1AAB89E04E5D}"/>
              </a:ext>
            </a:extLst>
          </p:cNvPr>
          <p:cNvSpPr/>
          <p:nvPr/>
        </p:nvSpPr>
        <p:spPr>
          <a:xfrm>
            <a:off x="4079776" y="4293096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9" name="Šipka doprava 7">
            <a:extLst>
              <a:ext uri="{FF2B5EF4-FFF2-40B4-BE49-F238E27FC236}">
                <a16:creationId xmlns:a16="http://schemas.microsoft.com/office/drawing/2014/main" id="{01247242-571A-459E-8F80-E780EC45DA58}"/>
              </a:ext>
            </a:extLst>
          </p:cNvPr>
          <p:cNvSpPr/>
          <p:nvPr/>
        </p:nvSpPr>
        <p:spPr>
          <a:xfrm>
            <a:off x="2855640" y="452697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0" name="Šipka doprava 4">
            <a:extLst>
              <a:ext uri="{FF2B5EF4-FFF2-40B4-BE49-F238E27FC236}">
                <a16:creationId xmlns:a16="http://schemas.microsoft.com/office/drawing/2014/main" id="{DC83E057-BEB5-4DE1-9747-CC2F6D4F481F}"/>
              </a:ext>
            </a:extLst>
          </p:cNvPr>
          <p:cNvSpPr/>
          <p:nvPr/>
        </p:nvSpPr>
        <p:spPr>
          <a:xfrm>
            <a:off x="4223792" y="522920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1" name="Obrázek 10" descr="Obsah obrázku příslušenství, vsedě, stůl&#10;&#10;Popis byl vytvořen automaticky">
            <a:extLst>
              <a:ext uri="{FF2B5EF4-FFF2-40B4-BE49-F238E27FC236}">
                <a16:creationId xmlns:a16="http://schemas.microsoft.com/office/drawing/2014/main" id="{0C7317EE-9164-4C5C-9F5D-ABF541BB4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5445224"/>
            <a:ext cx="1564215" cy="1249808"/>
          </a:xfrm>
          <a:prstGeom prst="rect">
            <a:avLst/>
          </a:prstGeom>
        </p:spPr>
      </p:pic>
      <p:sp>
        <p:nvSpPr>
          <p:cNvPr id="12" name="Znak násobení 11">
            <a:extLst>
              <a:ext uri="{FF2B5EF4-FFF2-40B4-BE49-F238E27FC236}">
                <a16:creationId xmlns:a16="http://schemas.microsoft.com/office/drawing/2014/main" id="{67EC715E-8993-43CE-912C-A1BC2183BDD5}"/>
              </a:ext>
            </a:extLst>
          </p:cNvPr>
          <p:cNvSpPr/>
          <p:nvPr/>
        </p:nvSpPr>
        <p:spPr>
          <a:xfrm>
            <a:off x="2351584" y="5697252"/>
            <a:ext cx="1440160" cy="64807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 descr="Obsah obrázku jídlo, stůl, talíř, mísa&#10;&#10;Popis byl vytvořen automaticky">
            <a:extLst>
              <a:ext uri="{FF2B5EF4-FFF2-40B4-BE49-F238E27FC236}">
                <a16:creationId xmlns:a16="http://schemas.microsoft.com/office/drawing/2014/main" id="{711577DB-4D1B-44F2-9D1C-9EA7EF656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4041095"/>
            <a:ext cx="2682092" cy="3062659"/>
          </a:xfrm>
          <a:prstGeom prst="rect">
            <a:avLst/>
          </a:prstGeom>
        </p:spPr>
      </p:pic>
      <p:sp>
        <p:nvSpPr>
          <p:cNvPr id="22" name="Šipka doprava 7">
            <a:extLst>
              <a:ext uri="{FF2B5EF4-FFF2-40B4-BE49-F238E27FC236}">
                <a16:creationId xmlns:a16="http://schemas.microsoft.com/office/drawing/2014/main" id="{28A80656-F4DD-4B74-93BE-B2303AC295C8}"/>
              </a:ext>
            </a:extLst>
          </p:cNvPr>
          <p:cNvSpPr/>
          <p:nvPr/>
        </p:nvSpPr>
        <p:spPr>
          <a:xfrm>
            <a:off x="6744072" y="5842802"/>
            <a:ext cx="630006" cy="486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4" name="Grafický objekt 23" descr="Zmatený člověk">
            <a:extLst>
              <a:ext uri="{FF2B5EF4-FFF2-40B4-BE49-F238E27FC236}">
                <a16:creationId xmlns:a16="http://schemas.microsoft.com/office/drawing/2014/main" id="{B89C9C48-74CC-4749-84EC-D746F6594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7473" y="5309404"/>
            <a:ext cx="1529918" cy="1529918"/>
          </a:xfrm>
          <a:prstGeom prst="rect">
            <a:avLst/>
          </a:prstGeom>
        </p:spPr>
      </p:pic>
      <p:pic>
        <p:nvPicPr>
          <p:cNvPr id="26" name="Grafický objekt 25" descr="Otazník">
            <a:extLst>
              <a:ext uri="{FF2B5EF4-FFF2-40B4-BE49-F238E27FC236}">
                <a16:creationId xmlns:a16="http://schemas.microsoft.com/office/drawing/2014/main" id="{CCC6FF5A-31EE-46EE-A1B1-917593705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332207">
            <a:off x="8100127" y="4722700"/>
            <a:ext cx="649639" cy="6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1233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  <a:br>
              <a:rPr lang="cs-CZ" dirty="0"/>
            </a:br>
            <a:r>
              <a:rPr lang="cs-CZ" sz="2400" i="1" dirty="0"/>
              <a:t>„Hustota E ve 100 g potraviny“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96758"/>
            <a:ext cx="8875050" cy="477260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Na příkladném srovnání dvou potravin se podívejte zejména na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rozdíl v gramáži</a:t>
            </a:r>
            <a:r>
              <a:rPr lang="cs-CZ" dirty="0"/>
              <a:t>. Při stejném E obsahu se objem stravy velmi liší: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je problematická zejména u </a:t>
            </a:r>
            <a:r>
              <a:rPr lang="cs-CZ" b="1" dirty="0"/>
              <a:t>dětí</a:t>
            </a:r>
            <a:r>
              <a:rPr lang="cs-CZ" dirty="0"/>
              <a:t> či u populace, která je </a:t>
            </a:r>
            <a:r>
              <a:rPr lang="cs-CZ" b="1" dirty="0"/>
              <a:t>inaktivní</a:t>
            </a:r>
            <a:r>
              <a:rPr lang="cs-CZ" dirty="0"/>
              <a:t>. Konzumací čokolády přijme člověk velké množství E bez toho aniž by se cítil sytý (žaludek nevyšle signál mozku). U dětí, které se budou stravovat zejména těmito potravinami pak vysoce převyšují energetický příjem v kontextu hmotnosti (kcal/kg). Což může z dlouhodobého hlediska vést ke </a:t>
            </a:r>
            <a:r>
              <a:rPr lang="cs-CZ" b="1" dirty="0"/>
              <a:t>zvyšování hmotnosti a podílu tukové tkáně</a:t>
            </a:r>
            <a:r>
              <a:rPr lang="cs-CZ" dirty="0"/>
              <a:t>.</a:t>
            </a:r>
          </a:p>
          <a:p>
            <a:r>
              <a:rPr lang="cs-CZ" dirty="0"/>
              <a:t>Naopak sníst téměř půl kilovou bagetu už bude znamenat značné nasycení. Pokud člověk sní poloviční porci bagety, přijme </a:t>
            </a:r>
            <a:r>
              <a:rPr lang="cs-CZ" b="1" dirty="0"/>
              <a:t>poloviční množství energie</a:t>
            </a:r>
            <a:r>
              <a:rPr lang="cs-CZ" dirty="0"/>
              <a:t>, ale jeho pocit sytosti bude výrazně vyšší v porovnání s čokoládou.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A6A079C1-33B5-44EA-96CE-3357CD287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797095"/>
              </p:ext>
            </p:extLst>
          </p:nvPr>
        </p:nvGraphicFramePr>
        <p:xfrm>
          <a:off x="866386" y="2564904"/>
          <a:ext cx="849694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Přijatá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Objem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Čokoláda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 </a:t>
                      </a:r>
                      <a:r>
                        <a:rPr lang="cs-CZ" dirty="0" err="1"/>
                        <a:t>kJ</a:t>
                      </a:r>
                      <a:r>
                        <a:rPr lang="cs-CZ" dirty="0"/>
                        <a:t>/523</a:t>
                      </a:r>
                      <a:r>
                        <a:rPr lang="cs-CZ" baseline="0" dirty="0"/>
                        <a:t> kcal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Celozrnné pečivo s máslem, šunkou a salátem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 </a:t>
                      </a:r>
                      <a:r>
                        <a:rPr lang="cs-CZ" dirty="0" err="1"/>
                        <a:t>kJ</a:t>
                      </a:r>
                      <a:r>
                        <a:rPr lang="cs-CZ" dirty="0"/>
                        <a:t>/523</a:t>
                      </a:r>
                      <a:r>
                        <a:rPr lang="cs-CZ" baseline="0" dirty="0"/>
                        <a:t> kcal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440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8924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  <a:br>
              <a:rPr lang="cs-CZ" dirty="0"/>
            </a:br>
            <a:r>
              <a:rPr lang="cs-CZ" sz="2400" i="1" dirty="0"/>
              <a:t>„Hustota E ve 100 g potraviny“</a:t>
            </a:r>
            <a:endParaRPr lang="cs-CZ" i="1" dirty="0"/>
          </a:p>
        </p:txBody>
      </p:sp>
      <p:pic>
        <p:nvPicPr>
          <p:cNvPr id="5" name="Zástupný obsah 4" descr="Hamburger s nápojem">
            <a:extLst>
              <a:ext uri="{FF2B5EF4-FFF2-40B4-BE49-F238E27FC236}">
                <a16:creationId xmlns:a16="http://schemas.microsoft.com/office/drawing/2014/main" id="{E0571558-876B-4985-8FE6-B66AAD753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0610" y="2326721"/>
            <a:ext cx="914400" cy="914400"/>
          </a:xfrm>
        </p:spPr>
      </p:pic>
      <p:pic>
        <p:nvPicPr>
          <p:cNvPr id="10" name="Grafický objekt 9" descr="Cukrátko">
            <a:extLst>
              <a:ext uri="{FF2B5EF4-FFF2-40B4-BE49-F238E27FC236}">
                <a16:creationId xmlns:a16="http://schemas.microsoft.com/office/drawing/2014/main" id="{FE508ED5-340B-4683-9781-7525F41EE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6772" y="2822671"/>
            <a:ext cx="418449" cy="418449"/>
          </a:xfrm>
          <a:prstGeom prst="rect">
            <a:avLst/>
          </a:prstGeom>
        </p:spPr>
      </p:pic>
      <p:pic>
        <p:nvPicPr>
          <p:cNvPr id="12" name="Grafický objekt 11" descr="Zmrzlina">
            <a:extLst>
              <a:ext uri="{FF2B5EF4-FFF2-40B4-BE49-F238E27FC236}">
                <a16:creationId xmlns:a16="http://schemas.microsoft.com/office/drawing/2014/main" id="{2A6F88F8-3C08-43BF-BD2F-61F4FC92A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6527" y="2375819"/>
            <a:ext cx="914400" cy="914400"/>
          </a:xfrm>
          <a:prstGeom prst="rect">
            <a:avLst/>
          </a:prstGeom>
        </p:spPr>
      </p:pic>
      <p:pic>
        <p:nvPicPr>
          <p:cNvPr id="14" name="Grafický objekt 13" descr="Kus dortu">
            <a:extLst>
              <a:ext uri="{FF2B5EF4-FFF2-40B4-BE49-F238E27FC236}">
                <a16:creationId xmlns:a16="http://schemas.microsoft.com/office/drawing/2014/main" id="{D63A07D7-E6E2-4471-BFB5-C7F313E86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81600" y="2628572"/>
            <a:ext cx="914400" cy="914400"/>
          </a:xfrm>
          <a:prstGeom prst="rect">
            <a:avLst/>
          </a:prstGeom>
        </p:spPr>
      </p:pic>
      <p:pic>
        <p:nvPicPr>
          <p:cNvPr id="18" name="Grafický objekt 17" descr="Jablko">
            <a:extLst>
              <a:ext uri="{FF2B5EF4-FFF2-40B4-BE49-F238E27FC236}">
                <a16:creationId xmlns:a16="http://schemas.microsoft.com/office/drawing/2014/main" id="{5050B54A-6374-4900-9C3B-9AD43B795C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14697" y="5350414"/>
            <a:ext cx="914400" cy="914400"/>
          </a:xfrm>
          <a:prstGeom prst="rect">
            <a:avLst/>
          </a:prstGeom>
        </p:spPr>
      </p:pic>
      <p:pic>
        <p:nvPicPr>
          <p:cNvPr id="20" name="Grafický objekt 19" descr="Pomeranč">
            <a:extLst>
              <a:ext uri="{FF2B5EF4-FFF2-40B4-BE49-F238E27FC236}">
                <a16:creationId xmlns:a16="http://schemas.microsoft.com/office/drawing/2014/main" id="{4DFE38AA-8731-4EFD-A99E-F7E8E07B48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10967" y="4951807"/>
            <a:ext cx="914400" cy="914400"/>
          </a:xfrm>
          <a:prstGeom prst="rect">
            <a:avLst/>
          </a:prstGeom>
        </p:spPr>
      </p:pic>
      <p:pic>
        <p:nvPicPr>
          <p:cNvPr id="22" name="Grafický objekt 21" descr="Meloun">
            <a:extLst>
              <a:ext uri="{FF2B5EF4-FFF2-40B4-BE49-F238E27FC236}">
                <a16:creationId xmlns:a16="http://schemas.microsoft.com/office/drawing/2014/main" id="{8E16BF31-89B3-473B-8509-1EAC453B4E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08545" y="5438954"/>
            <a:ext cx="914400" cy="914400"/>
          </a:xfrm>
          <a:prstGeom prst="rect">
            <a:avLst/>
          </a:prstGeom>
        </p:spPr>
      </p:pic>
      <p:pic>
        <p:nvPicPr>
          <p:cNvPr id="28" name="Grafický objekt 27" descr="Koblížek">
            <a:extLst>
              <a:ext uri="{FF2B5EF4-FFF2-40B4-BE49-F238E27FC236}">
                <a16:creationId xmlns:a16="http://schemas.microsoft.com/office/drawing/2014/main" id="{29B8E3BF-452D-4829-A4A9-B6A87AFDCA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1793" y="2675129"/>
            <a:ext cx="658924" cy="658924"/>
          </a:xfrm>
          <a:prstGeom prst="rect">
            <a:avLst/>
          </a:prstGeom>
        </p:spPr>
      </p:pic>
      <p:pic>
        <p:nvPicPr>
          <p:cNvPr id="30" name="Grafický objekt 29" descr="Muž">
            <a:extLst>
              <a:ext uri="{FF2B5EF4-FFF2-40B4-BE49-F238E27FC236}">
                <a16:creationId xmlns:a16="http://schemas.microsoft.com/office/drawing/2014/main" id="{785E089F-A042-4910-B0F7-6B3A92C08E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22478" y="1819068"/>
            <a:ext cx="1723904" cy="1723904"/>
          </a:xfrm>
          <a:prstGeom prst="rect">
            <a:avLst/>
          </a:prstGeom>
        </p:spPr>
      </p:pic>
      <p:sp>
        <p:nvSpPr>
          <p:cNvPr id="31" name="Ovál 30">
            <a:extLst>
              <a:ext uri="{FF2B5EF4-FFF2-40B4-BE49-F238E27FC236}">
                <a16:creationId xmlns:a16="http://schemas.microsoft.com/office/drawing/2014/main" id="{F83EBEC1-0F5D-4935-A4D9-62F511616328}"/>
              </a:ext>
            </a:extLst>
          </p:cNvPr>
          <p:cNvSpPr/>
          <p:nvPr/>
        </p:nvSpPr>
        <p:spPr>
          <a:xfrm>
            <a:off x="10560496" y="2132856"/>
            <a:ext cx="648072" cy="7638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2" name="Grafický objekt 31" descr="Muž">
            <a:extLst>
              <a:ext uri="{FF2B5EF4-FFF2-40B4-BE49-F238E27FC236}">
                <a16:creationId xmlns:a16="http://schemas.microsoft.com/office/drawing/2014/main" id="{6A4A2B62-07E7-4249-9A1E-17779E8CB2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22478" y="4618955"/>
            <a:ext cx="1723904" cy="1723904"/>
          </a:xfrm>
          <a:prstGeom prst="rect">
            <a:avLst/>
          </a:prstGeom>
        </p:spPr>
      </p:pic>
      <p:pic>
        <p:nvPicPr>
          <p:cNvPr id="34" name="Grafický objekt 33" descr="Mísa s ovocem">
            <a:extLst>
              <a:ext uri="{FF2B5EF4-FFF2-40B4-BE49-F238E27FC236}">
                <a16:creationId xmlns:a16="http://schemas.microsoft.com/office/drawing/2014/main" id="{C04CBE8B-D93E-4F0D-982C-BF299B67A8E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1194" y="5188761"/>
            <a:ext cx="914400" cy="914400"/>
          </a:xfrm>
          <a:prstGeom prst="rect">
            <a:avLst/>
          </a:prstGeom>
        </p:spPr>
      </p:pic>
      <p:pic>
        <p:nvPicPr>
          <p:cNvPr id="36" name="Grafický objekt 35" descr="Těstoviny">
            <a:extLst>
              <a:ext uri="{FF2B5EF4-FFF2-40B4-BE49-F238E27FC236}">
                <a16:creationId xmlns:a16="http://schemas.microsoft.com/office/drawing/2014/main" id="{603DC5B7-B432-4E78-9F47-EB7C050E66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95042" y="5023707"/>
            <a:ext cx="1134970" cy="1134970"/>
          </a:xfrm>
          <a:prstGeom prst="rect">
            <a:avLst/>
          </a:prstGeom>
        </p:spPr>
      </p:pic>
      <p:sp>
        <p:nvSpPr>
          <p:cNvPr id="37" name="Šipka doprava 4">
            <a:extLst>
              <a:ext uri="{FF2B5EF4-FFF2-40B4-BE49-F238E27FC236}">
                <a16:creationId xmlns:a16="http://schemas.microsoft.com/office/drawing/2014/main" id="{50AC18EC-7402-46FF-ABFF-38691A27F3D1}"/>
              </a:ext>
            </a:extLst>
          </p:cNvPr>
          <p:cNvSpPr/>
          <p:nvPr/>
        </p:nvSpPr>
        <p:spPr>
          <a:xfrm>
            <a:off x="1848602" y="267590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8" name="Šipka doprava 4">
            <a:extLst>
              <a:ext uri="{FF2B5EF4-FFF2-40B4-BE49-F238E27FC236}">
                <a16:creationId xmlns:a16="http://schemas.microsoft.com/office/drawing/2014/main" id="{F3311C88-0B68-4B4B-905F-52D8F54089DC}"/>
              </a:ext>
            </a:extLst>
          </p:cNvPr>
          <p:cNvSpPr/>
          <p:nvPr/>
        </p:nvSpPr>
        <p:spPr>
          <a:xfrm>
            <a:off x="3795748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9" name="Šipka doprava 4">
            <a:extLst>
              <a:ext uri="{FF2B5EF4-FFF2-40B4-BE49-F238E27FC236}">
                <a16:creationId xmlns:a16="http://schemas.microsoft.com/office/drawing/2014/main" id="{D9D282DC-4D0F-4651-AF56-6843A94E06DC}"/>
              </a:ext>
            </a:extLst>
          </p:cNvPr>
          <p:cNvSpPr/>
          <p:nvPr/>
        </p:nvSpPr>
        <p:spPr>
          <a:xfrm>
            <a:off x="6208424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0" name="Šipka doprava 4">
            <a:extLst>
              <a:ext uri="{FF2B5EF4-FFF2-40B4-BE49-F238E27FC236}">
                <a16:creationId xmlns:a16="http://schemas.microsoft.com/office/drawing/2014/main" id="{68159E74-DE31-4E00-87C9-014D8D7D86A6}"/>
              </a:ext>
            </a:extLst>
          </p:cNvPr>
          <p:cNvSpPr/>
          <p:nvPr/>
        </p:nvSpPr>
        <p:spPr>
          <a:xfrm>
            <a:off x="7843215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1" name="Šipka doprava 4">
            <a:extLst>
              <a:ext uri="{FF2B5EF4-FFF2-40B4-BE49-F238E27FC236}">
                <a16:creationId xmlns:a16="http://schemas.microsoft.com/office/drawing/2014/main" id="{DA424091-89C1-4B6B-BBB9-6D48E7BED277}"/>
              </a:ext>
            </a:extLst>
          </p:cNvPr>
          <p:cNvSpPr/>
          <p:nvPr/>
        </p:nvSpPr>
        <p:spPr>
          <a:xfrm>
            <a:off x="9687848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2" name="Šipka doprava 4">
            <a:extLst>
              <a:ext uri="{FF2B5EF4-FFF2-40B4-BE49-F238E27FC236}">
                <a16:creationId xmlns:a16="http://schemas.microsoft.com/office/drawing/2014/main" id="{ACBFEB30-7D6D-4D99-9952-57538F6BD45C}"/>
              </a:ext>
            </a:extLst>
          </p:cNvPr>
          <p:cNvSpPr/>
          <p:nvPr/>
        </p:nvSpPr>
        <p:spPr>
          <a:xfrm>
            <a:off x="1852829" y="553794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3" name="Šipka doprava 4">
            <a:extLst>
              <a:ext uri="{FF2B5EF4-FFF2-40B4-BE49-F238E27FC236}">
                <a16:creationId xmlns:a16="http://schemas.microsoft.com/office/drawing/2014/main" id="{FF7BCBDB-03DB-43C9-A9B0-9BF8691EAB86}"/>
              </a:ext>
            </a:extLst>
          </p:cNvPr>
          <p:cNvSpPr/>
          <p:nvPr/>
        </p:nvSpPr>
        <p:spPr>
          <a:xfrm>
            <a:off x="3796356" y="5563675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4" name="Šipka doprava 4">
            <a:extLst>
              <a:ext uri="{FF2B5EF4-FFF2-40B4-BE49-F238E27FC236}">
                <a16:creationId xmlns:a16="http://schemas.microsoft.com/office/drawing/2014/main" id="{8035FA79-9C0F-4A76-899A-31176EE0609D}"/>
              </a:ext>
            </a:extLst>
          </p:cNvPr>
          <p:cNvSpPr/>
          <p:nvPr/>
        </p:nvSpPr>
        <p:spPr>
          <a:xfrm>
            <a:off x="6208424" y="5566044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5" name="Šipka doprava 4">
            <a:extLst>
              <a:ext uri="{FF2B5EF4-FFF2-40B4-BE49-F238E27FC236}">
                <a16:creationId xmlns:a16="http://schemas.microsoft.com/office/drawing/2014/main" id="{56DAF2EC-89EE-4CCF-8163-A1E67DDECB85}"/>
              </a:ext>
            </a:extLst>
          </p:cNvPr>
          <p:cNvSpPr/>
          <p:nvPr/>
        </p:nvSpPr>
        <p:spPr>
          <a:xfrm>
            <a:off x="7843215" y="553794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6" name="Šipka doprava 4">
            <a:extLst>
              <a:ext uri="{FF2B5EF4-FFF2-40B4-BE49-F238E27FC236}">
                <a16:creationId xmlns:a16="http://schemas.microsoft.com/office/drawing/2014/main" id="{980DEF09-2E80-401E-8A40-D28FDAE044AD}"/>
              </a:ext>
            </a:extLst>
          </p:cNvPr>
          <p:cNvSpPr/>
          <p:nvPr/>
        </p:nvSpPr>
        <p:spPr>
          <a:xfrm>
            <a:off x="9685025" y="553794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48" name="Grafický objekt 47" descr="Taco">
            <a:extLst>
              <a:ext uri="{FF2B5EF4-FFF2-40B4-BE49-F238E27FC236}">
                <a16:creationId xmlns:a16="http://schemas.microsoft.com/office/drawing/2014/main" id="{EAC7E76C-6D24-4542-BBE0-56D6E993E1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515804" y="5214487"/>
            <a:ext cx="914400" cy="914400"/>
          </a:xfrm>
          <a:prstGeom prst="rect">
            <a:avLst/>
          </a:prstGeom>
        </p:spPr>
      </p:pic>
      <p:sp>
        <p:nvSpPr>
          <p:cNvPr id="49" name="TextovéPole 48">
            <a:extLst>
              <a:ext uri="{FF2B5EF4-FFF2-40B4-BE49-F238E27FC236}">
                <a16:creationId xmlns:a16="http://schemas.microsoft.com/office/drawing/2014/main" id="{084EE88F-6666-4A5D-B56A-26FFDECF2ABF}"/>
              </a:ext>
            </a:extLst>
          </p:cNvPr>
          <p:cNvSpPr txBox="1"/>
          <p:nvPr/>
        </p:nvSpPr>
        <p:spPr>
          <a:xfrm>
            <a:off x="3733004" y="3678198"/>
            <a:ext cx="302877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Obsah E vs Objem stravy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Pocit nasycení a uspokojení</a:t>
            </a:r>
          </a:p>
        </p:txBody>
      </p:sp>
      <p:sp>
        <p:nvSpPr>
          <p:cNvPr id="50" name="Šipka doprava 4">
            <a:extLst>
              <a:ext uri="{FF2B5EF4-FFF2-40B4-BE49-F238E27FC236}">
                <a16:creationId xmlns:a16="http://schemas.microsoft.com/office/drawing/2014/main" id="{1B3559F6-29E0-47E2-B3DC-A70BD586E86E}"/>
              </a:ext>
            </a:extLst>
          </p:cNvPr>
          <p:cNvSpPr/>
          <p:nvPr/>
        </p:nvSpPr>
        <p:spPr>
          <a:xfrm rot="5400000">
            <a:off x="5043995" y="4185084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51" name="Grafický objekt 50" descr="Cukrátko">
            <a:extLst>
              <a:ext uri="{FF2B5EF4-FFF2-40B4-BE49-F238E27FC236}">
                <a16:creationId xmlns:a16="http://schemas.microsoft.com/office/drawing/2014/main" id="{92DC8CA7-100D-4987-BEBB-8342551A8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170486">
            <a:off x="2460008" y="2516426"/>
            <a:ext cx="418449" cy="418449"/>
          </a:xfrm>
          <a:prstGeom prst="rect">
            <a:avLst/>
          </a:prstGeom>
        </p:spPr>
      </p:pic>
      <p:pic>
        <p:nvPicPr>
          <p:cNvPr id="52" name="Grafický objekt 51" descr="Cukrátko">
            <a:extLst>
              <a:ext uri="{FF2B5EF4-FFF2-40B4-BE49-F238E27FC236}">
                <a16:creationId xmlns:a16="http://schemas.microsoft.com/office/drawing/2014/main" id="{EA657BD2-BE8D-441D-8F60-5C9B825D3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020290">
            <a:off x="2911388" y="2655282"/>
            <a:ext cx="418449" cy="418449"/>
          </a:xfrm>
          <a:prstGeom prst="rect">
            <a:avLst/>
          </a:prstGeom>
        </p:spPr>
      </p:pic>
      <p:pic>
        <p:nvPicPr>
          <p:cNvPr id="53" name="Grafický objekt 52" descr="Cukrátko">
            <a:extLst>
              <a:ext uri="{FF2B5EF4-FFF2-40B4-BE49-F238E27FC236}">
                <a16:creationId xmlns:a16="http://schemas.microsoft.com/office/drawing/2014/main" id="{DFA16818-FEAC-47AE-B04B-718D27327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06243">
            <a:off x="2987199" y="2362998"/>
            <a:ext cx="418449" cy="418449"/>
          </a:xfrm>
          <a:prstGeom prst="rect">
            <a:avLst/>
          </a:prstGeom>
        </p:spPr>
      </p:pic>
      <p:pic>
        <p:nvPicPr>
          <p:cNvPr id="54" name="Grafický objekt 53" descr="Cukrátko">
            <a:extLst>
              <a:ext uri="{FF2B5EF4-FFF2-40B4-BE49-F238E27FC236}">
                <a16:creationId xmlns:a16="http://schemas.microsoft.com/office/drawing/2014/main" id="{03A23DAC-D980-461D-9F91-8FC5296D5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946363">
            <a:off x="3242791" y="2804535"/>
            <a:ext cx="418449" cy="418449"/>
          </a:xfrm>
          <a:prstGeom prst="rect">
            <a:avLst/>
          </a:prstGeom>
        </p:spPr>
      </p:pic>
      <p:pic>
        <p:nvPicPr>
          <p:cNvPr id="55" name="Grafický objekt 54" descr="Koblížek">
            <a:extLst>
              <a:ext uri="{FF2B5EF4-FFF2-40B4-BE49-F238E27FC236}">
                <a16:creationId xmlns:a16="http://schemas.microsoft.com/office/drawing/2014/main" id="{B0E7EA00-DC27-42D9-B04E-99B9B4F68B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0707" y="2121112"/>
            <a:ext cx="754864" cy="754864"/>
          </a:xfrm>
          <a:prstGeom prst="rect">
            <a:avLst/>
          </a:prstGeom>
        </p:spPr>
      </p:pic>
      <p:pic>
        <p:nvPicPr>
          <p:cNvPr id="56" name="Grafický objekt 55" descr="Párek v rohlíku">
            <a:extLst>
              <a:ext uri="{FF2B5EF4-FFF2-40B4-BE49-F238E27FC236}">
                <a16:creationId xmlns:a16="http://schemas.microsoft.com/office/drawing/2014/main" id="{E85DB5B3-6DEA-40DB-B79E-5746FB36D84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32024" y="2879709"/>
            <a:ext cx="814296" cy="814296"/>
          </a:xfrm>
          <a:prstGeom prst="rect">
            <a:avLst/>
          </a:prstGeom>
        </p:spPr>
      </p:pic>
      <p:pic>
        <p:nvPicPr>
          <p:cNvPr id="57" name="Grafický objekt 56" descr="Párek v rohlíku">
            <a:extLst>
              <a:ext uri="{FF2B5EF4-FFF2-40B4-BE49-F238E27FC236}">
                <a16:creationId xmlns:a16="http://schemas.microsoft.com/office/drawing/2014/main" id="{508AE537-5F0D-4243-849C-164E9FB683C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582895" y="2484040"/>
            <a:ext cx="814296" cy="814296"/>
          </a:xfrm>
          <a:prstGeom prst="rect">
            <a:avLst/>
          </a:prstGeom>
        </p:spPr>
      </p:pic>
      <p:pic>
        <p:nvPicPr>
          <p:cNvPr id="58" name="Grafický objekt 57" descr="Párek v rohlíku">
            <a:extLst>
              <a:ext uri="{FF2B5EF4-FFF2-40B4-BE49-F238E27FC236}">
                <a16:creationId xmlns:a16="http://schemas.microsoft.com/office/drawing/2014/main" id="{B938985D-3BAF-4ACB-863B-2CF75ED10AB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387551" y="2008375"/>
            <a:ext cx="814296" cy="814296"/>
          </a:xfrm>
          <a:prstGeom prst="rect">
            <a:avLst/>
          </a:prstGeom>
        </p:spPr>
      </p:pic>
      <p:pic>
        <p:nvPicPr>
          <p:cNvPr id="59" name="Grafický objekt 58" descr="Meloun">
            <a:extLst>
              <a:ext uri="{FF2B5EF4-FFF2-40B4-BE49-F238E27FC236}">
                <a16:creationId xmlns:a16="http://schemas.microsoft.com/office/drawing/2014/main" id="{559CDE90-BD1F-4B26-9392-EFD4AE546A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08545" y="47728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6487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Makro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k týdnu 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(23.-29. </a:t>
            </a:r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3.)</a:t>
            </a:r>
            <a:endParaRPr 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Důkladně si prosím prostudujte materiály k makroživinám. Udělejte si výpisky. Podívejte se znova na videa. </a:t>
            </a:r>
          </a:p>
          <a:p>
            <a:r>
              <a:rPr lang="cs-CZ" dirty="0">
                <a:solidFill>
                  <a:srgbClr val="FFFFFF"/>
                </a:solidFill>
              </a:rPr>
              <a:t>Pokud Vám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cokoli</a:t>
            </a:r>
            <a:r>
              <a:rPr lang="cs-CZ" dirty="0">
                <a:solidFill>
                  <a:srgbClr val="FFFFFF"/>
                </a:solidFill>
              </a:rPr>
              <a:t> není jasné, pak sepište své dotazy do textového dokumentu a pošlete na můj školní e-mail. Dotazy se pokusím zodpovědět na dálku.</a:t>
            </a:r>
          </a:p>
          <a:p>
            <a:r>
              <a:rPr lang="cs-CZ" dirty="0">
                <a:solidFill>
                  <a:srgbClr val="FFFFFF"/>
                </a:solidFill>
              </a:rPr>
              <a:t>hlinsky.tomas@mail.muni.cz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08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makroživin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Zdroj energie </a:t>
            </a:r>
            <a:r>
              <a:rPr lang="cs-CZ" i="1" dirty="0"/>
              <a:t>– „Přesněji, zdroj substrátů pro obnovu ATP.“</a:t>
            </a:r>
          </a:p>
          <a:p>
            <a:pPr lvl="1"/>
            <a:r>
              <a:rPr lang="cs-CZ" dirty="0"/>
              <a:t>Klíčovou roli zde hraje příjem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tuků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sacharidů</a:t>
            </a:r>
            <a:r>
              <a:rPr lang="cs-CZ" dirty="0"/>
              <a:t>. Energii je možné získat i metabolismem bílkovin, ale není to jejich primární funkce v organismu.</a:t>
            </a:r>
          </a:p>
          <a:p>
            <a:pPr lvl="1"/>
            <a:r>
              <a:rPr lang="cs-CZ" dirty="0"/>
              <a:t>Tuky i sacharidy je zároveň možné v lidském těle „uložit“ pro pozdější potřeby organismu (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glykogen</a:t>
            </a:r>
            <a:r>
              <a:rPr lang="cs-CZ" dirty="0"/>
              <a:t> ve svalech a játrech 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tuková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tkáň</a:t>
            </a:r>
            <a:r>
              <a:rPr lang="cs-CZ" b="1" dirty="0"/>
              <a:t> </a:t>
            </a:r>
            <a:r>
              <a:rPr lang="cs-CZ" dirty="0"/>
              <a:t>v podkoží).</a:t>
            </a:r>
          </a:p>
          <a:p>
            <a:pPr>
              <a:buFont typeface="+mj-lt"/>
              <a:buAutoNum type="arabicPeriod"/>
            </a:pPr>
            <a:r>
              <a:rPr lang="cs-CZ" dirty="0"/>
              <a:t>Zdroj stavebních látek.</a:t>
            </a:r>
          </a:p>
          <a:p>
            <a:pPr lvl="1"/>
            <a:r>
              <a:rPr lang="cs-CZ" dirty="0"/>
              <a:t>Zde mají své výhradní postavení zejména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bílkoviny</a:t>
            </a:r>
            <a:r>
              <a:rPr lang="cs-CZ" dirty="0"/>
              <a:t>, které organismus využívá pro tvorbu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pojivové tkáně</a:t>
            </a:r>
            <a:r>
              <a:rPr lang="cs-CZ" b="1" dirty="0"/>
              <a:t> </a:t>
            </a:r>
            <a:r>
              <a:rPr lang="cs-CZ" dirty="0"/>
              <a:t>(vaziva, chrupavky a kosti),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svalové tkáně</a:t>
            </a:r>
            <a:r>
              <a:rPr lang="cs-CZ" b="1" dirty="0"/>
              <a:t> </a:t>
            </a:r>
            <a:r>
              <a:rPr lang="cs-CZ" dirty="0"/>
              <a:t>(hladká, srdeční, příčně pruhovaná),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enzymů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krevních elementů a transportních molekul </a:t>
            </a:r>
            <a:r>
              <a:rPr lang="cs-CZ" dirty="0"/>
              <a:t>jako například lipoproteiny (molekuly kombinující jak bílkoviny tak tuky).</a:t>
            </a:r>
          </a:p>
          <a:p>
            <a:pPr lvl="1"/>
            <a:r>
              <a:rPr lang="cs-CZ" dirty="0"/>
              <a:t>Určitou stavební funkci mají tedy i tuky – zmíněné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lipoproteiny</a:t>
            </a:r>
            <a:r>
              <a:rPr lang="cs-CZ" dirty="0"/>
              <a:t>, ale také velmi klíčové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fosfolipidy</a:t>
            </a:r>
            <a:r>
              <a:rPr lang="cs-CZ" dirty="0"/>
              <a:t>, které jsou součástí struktury buněk.</a:t>
            </a:r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32767422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id="{037A722C-0B7A-47EC-8793-E12C6513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Tuky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	/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Lipidy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</p:spTree>
    <p:extLst>
      <p:ext uri="{BB962C8B-B14F-4D97-AF65-F5344CB8AC3E}">
        <p14:creationId xmlns:p14="http://schemas.microsoft.com/office/powerpoint/2010/main" val="12488001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904" y="321568"/>
            <a:ext cx="5167778" cy="875184"/>
          </a:xfrm>
        </p:spPr>
        <p:txBody>
          <a:bodyPr>
            <a:normAutofit/>
          </a:bodyPr>
          <a:lstStyle/>
          <a:p>
            <a:r>
              <a:rPr lang="cs-CZ" dirty="0"/>
              <a:t>Základní dělení tuků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0310B42-4EBF-4205-8E89-896CEA6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64" y="3861047"/>
            <a:ext cx="7088775" cy="28083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Lipidy jsou důležité přírodní látky, mezi které patří především tuky, oleje, vosky, některé vitamíny a hormony. </a:t>
            </a:r>
          </a:p>
          <a:p>
            <a:pPr>
              <a:lnSpc>
                <a:spcPct val="90000"/>
              </a:lnSpc>
            </a:pPr>
            <a:r>
              <a:rPr lang="cs-CZ" dirty="0"/>
              <a:t>Chemicky jsou to převážně estery (nejčastěji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triacylglyceroly</a:t>
            </a:r>
            <a:r>
              <a:rPr lang="cs-CZ" dirty="0"/>
              <a:t>) vyšších mastných kyselin a alkoholů. </a:t>
            </a:r>
          </a:p>
          <a:p>
            <a:pPr>
              <a:lnSpc>
                <a:spcPct val="90000"/>
              </a:lnSpc>
            </a:pPr>
            <a:r>
              <a:rPr lang="cs-CZ" dirty="0"/>
              <a:t>Skupina látek zařazovaných mezi lipidy není úplně přesně ohraničená. Obecně přijímanou společnou charakteristikou těchto látek je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hydrofobní charakter</a:t>
            </a:r>
            <a:r>
              <a:rPr lang="cs-CZ" dirty="0"/>
              <a:t>, který je podmíněný obsahem delšího nepolárního uhlovodíkového řetězce, tzn. nerozpouští se ve vodě, ale v nepolárních rozpouštědlech. </a:t>
            </a:r>
          </a:p>
        </p:txBody>
      </p:sp>
      <p:pic>
        <p:nvPicPr>
          <p:cNvPr id="5" name="Obrázek 4" descr="Obsah obrázku jídlo, šle&#10;&#10;Popis byl vytvořen automaticky">
            <a:extLst>
              <a:ext uri="{FF2B5EF4-FFF2-40B4-BE49-F238E27FC236}">
                <a16:creationId xmlns:a16="http://schemas.microsoft.com/office/drawing/2014/main" id="{40740394-191F-4EB5-B3D0-B0437B68B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28158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2" name="Isosceles Triangle 3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F576AB25-122E-45E9-85E1-0398D97F4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3050409"/>
              </p:ext>
            </p:extLst>
          </p:nvPr>
        </p:nvGraphicFramePr>
        <p:xfrm>
          <a:off x="5519936" y="548680"/>
          <a:ext cx="406443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ovéPole 21">
            <a:extLst>
              <a:ext uri="{FF2B5EF4-FFF2-40B4-BE49-F238E27FC236}">
                <a16:creationId xmlns:a16="http://schemas.microsoft.com/office/drawing/2014/main" id="{649931EF-2BFD-4C7C-B5AF-E546A6068685}"/>
              </a:ext>
            </a:extLst>
          </p:cNvPr>
          <p:cNvSpPr txBox="1"/>
          <p:nvPr/>
        </p:nvSpPr>
        <p:spPr>
          <a:xfrm>
            <a:off x="75699" y="6546249"/>
            <a:ext cx="2781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schemeClr val="accent2">
                    <a:lumMod val="75000"/>
                  </a:schemeClr>
                </a:solidFill>
              </a:rPr>
              <a:t>https://www.wikiskripta.eu/w/Lipidy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69730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>
                <a:solidFill>
                  <a:schemeClr val="bg1"/>
                </a:solidFill>
              </a:rPr>
              <a:t>Lipidy ve stravě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1484784"/>
            <a:ext cx="3973943" cy="41159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Ve stravě přijímá člověk tuky ve formě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triacylglycerolů</a:t>
            </a:r>
            <a:r>
              <a:rPr lang="cs-CZ" sz="2000" dirty="0">
                <a:solidFill>
                  <a:schemeClr val="bg1"/>
                </a:solidFill>
              </a:rPr>
              <a:t> – TAG (viz obrázek).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Trávením a hydrolýzou TAG se uvolňují jednotlivé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mastné kyseliny</a:t>
            </a:r>
            <a:r>
              <a:rPr lang="cs-CZ" sz="2000" dirty="0">
                <a:solidFill>
                  <a:schemeClr val="bg1"/>
                </a:solidFill>
              </a:rPr>
              <a:t> a glycerol.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MK pak mají v organismu úlohu ve fyziologických funkcích popsaných ve snímku č. 4.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Jejich klíčová role ve sportovní výživě je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zdroj energie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2" descr="http://web2.mendelu.cz/af_291_projekty2/vseo/files/58/5153.png">
            <a:extLst>
              <a:ext uri="{FF2B5EF4-FFF2-40B4-BE49-F238E27FC236}">
                <a16:creationId xmlns:a16="http://schemas.microsoft.com/office/drawing/2014/main" id="{83529763-94AB-4005-BEA1-E7EFB426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1" y="2040428"/>
            <a:ext cx="5143500" cy="27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678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2397645" y="555013"/>
            <a:ext cx="7508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Dělení lipidů, metabolismus, mastné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kyseliny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 jejich význam.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https://www.youtube.com/watch?v=HSCUAjZQhXI</a:t>
            </a:r>
          </a:p>
        </p:txBody>
      </p:sp>
      <p:pic>
        <p:nvPicPr>
          <p:cNvPr id="2" name="Fats - biochemistry">
            <a:hlinkClick r:id="" action="ppaction://media"/>
            <a:extLst>
              <a:ext uri="{FF2B5EF4-FFF2-40B4-BE49-F238E27FC236}">
                <a16:creationId xmlns:a16="http://schemas.microsoft.com/office/drawing/2014/main" id="{5A7ABB05-0767-4656-B99F-6FC4C2829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3933" y="1240206"/>
            <a:ext cx="8116824" cy="4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49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A1B42793-0414-4DA5-96EC-506E18504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581128"/>
            <a:ext cx="3517909" cy="38986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(MK)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0809"/>
            <a:ext cx="8731034" cy="4340554"/>
          </a:xfrm>
        </p:spPr>
        <p:txBody>
          <a:bodyPr>
            <a:normAutofit/>
          </a:bodyPr>
          <a:lstStyle/>
          <a:p>
            <a:r>
              <a:rPr lang="cs-CZ" dirty="0"/>
              <a:t>V lidském těle má většina metabolických drah podobu kruhu, a proto podobně jako u sacharidů či bílkovin je i u tuků </a:t>
            </a:r>
            <a:r>
              <a:rPr lang="cs-CZ" b="1" dirty="0"/>
              <a:t>potřeba nejdříve složitější sloučeniny rozštěpit na menší</a:t>
            </a:r>
            <a:r>
              <a:rPr lang="cs-CZ" dirty="0"/>
              <a:t>, které mohou přestoupit přes střevní stěnu do krve či lymfatické dráhy a následně být využitelné pro organismus.</a:t>
            </a:r>
          </a:p>
          <a:p>
            <a:r>
              <a:rPr lang="cs-CZ" dirty="0"/>
              <a:t>TAG		MK          Micely	      TAG         Lipoproteiny (chylomikrony)         MK</a:t>
            </a:r>
          </a:p>
          <a:p>
            <a:r>
              <a:rPr lang="cs-CZ" dirty="0"/>
              <a:t>MK jsou </a:t>
            </a:r>
            <a:r>
              <a:rPr lang="cs-CZ" b="1" dirty="0"/>
              <a:t>významným zdrojem energie</a:t>
            </a:r>
            <a:r>
              <a:rPr lang="cs-CZ" dirty="0"/>
              <a:t>. Podíl tuků v celkovém denním energetickém příjmu se pohybuje kolem 30 %, někdy se však můžeme setkat i s výrazně vyšším podílem ve stravě (i více než 50 %).</a:t>
            </a:r>
          </a:p>
          <a:p>
            <a:r>
              <a:rPr lang="cs-CZ" dirty="0"/>
              <a:t>MK jsou důležitou složkou v procesu tvorby </a:t>
            </a:r>
            <a:r>
              <a:rPr lang="cs-CZ" b="1" dirty="0"/>
              <a:t>prostaglandinů</a:t>
            </a:r>
            <a:r>
              <a:rPr lang="cs-CZ" dirty="0"/>
              <a:t>, což jsou látky s </a:t>
            </a:r>
            <a:r>
              <a:rPr lang="cs-CZ" dirty="0" err="1"/>
              <a:t>autokrinními</a:t>
            </a:r>
            <a:r>
              <a:rPr lang="cs-CZ" dirty="0"/>
              <a:t> vlastnostmi (skupina hormonů, které účinkují lokálně v místě tvorby). Ovlivňují prokrvení, tvorbu řady látek včetně hormonů a trávicích šťáv, srážení krve, účastní se imunitních a zánětlivých procesů, zvyšují stahy děložní svaloviny atd. 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07BD8482-CDC6-40F4-A42A-A4DC230BE5D9}"/>
              </a:ext>
            </a:extLst>
          </p:cNvPr>
          <p:cNvSpPr/>
          <p:nvPr/>
        </p:nvSpPr>
        <p:spPr>
          <a:xfrm>
            <a:off x="1631504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431060EB-E78D-4F74-8122-D8508D700AF2}"/>
              </a:ext>
            </a:extLst>
          </p:cNvPr>
          <p:cNvSpPr/>
          <p:nvPr/>
        </p:nvSpPr>
        <p:spPr>
          <a:xfrm>
            <a:off x="2556944" y="293715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78DA9299-82E8-4201-97AB-ED0A54D03F54}"/>
              </a:ext>
            </a:extLst>
          </p:cNvPr>
          <p:cNvSpPr/>
          <p:nvPr/>
        </p:nvSpPr>
        <p:spPr>
          <a:xfrm>
            <a:off x="3857037" y="293715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26FDD73-4983-4AB5-A07D-2ED6FA1E605D}"/>
              </a:ext>
            </a:extLst>
          </p:cNvPr>
          <p:cNvSpPr/>
          <p:nvPr/>
        </p:nvSpPr>
        <p:spPr>
          <a:xfrm>
            <a:off x="4868602" y="293715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 descr="Svalnatá paže">
            <a:extLst>
              <a:ext uri="{FF2B5EF4-FFF2-40B4-BE49-F238E27FC236}">
                <a16:creationId xmlns:a16="http://schemas.microsoft.com/office/drawing/2014/main" id="{085B25E4-61D3-4720-959A-E6E99C41F4CA}"/>
              </a:ext>
            </a:extLst>
          </p:cNvPr>
          <p:cNvSpPr/>
          <p:nvPr/>
        </p:nvSpPr>
        <p:spPr>
          <a:xfrm>
            <a:off x="9840049" y="2784911"/>
            <a:ext cx="391317" cy="391317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9" descr="Srdce (orgán)">
            <a:extLst>
              <a:ext uri="{FF2B5EF4-FFF2-40B4-BE49-F238E27FC236}">
                <a16:creationId xmlns:a16="http://schemas.microsoft.com/office/drawing/2014/main" id="{6D0077FC-A2F4-4E58-8B0F-8157DB809C6A}"/>
              </a:ext>
            </a:extLst>
          </p:cNvPr>
          <p:cNvSpPr/>
          <p:nvPr/>
        </p:nvSpPr>
        <p:spPr>
          <a:xfrm>
            <a:off x="10166879" y="3081169"/>
            <a:ext cx="391317" cy="391317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E732FA19-37C8-4419-9C4D-ADFE23170369}"/>
              </a:ext>
            </a:extLst>
          </p:cNvPr>
          <p:cNvSpPr/>
          <p:nvPr/>
        </p:nvSpPr>
        <p:spPr>
          <a:xfrm>
            <a:off x="8392775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9FADDC6A-EB66-462A-9A16-F6F712811533}"/>
              </a:ext>
            </a:extLst>
          </p:cNvPr>
          <p:cNvSpPr/>
          <p:nvPr/>
        </p:nvSpPr>
        <p:spPr>
          <a:xfrm>
            <a:off x="9264352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 descr="Těžební nástroje">
            <a:extLst>
              <a:ext uri="{FF2B5EF4-FFF2-40B4-BE49-F238E27FC236}">
                <a16:creationId xmlns:a16="http://schemas.microsoft.com/office/drawing/2014/main" id="{021E106B-8A10-4313-969A-3726A2BB7208}"/>
              </a:ext>
            </a:extLst>
          </p:cNvPr>
          <p:cNvSpPr/>
          <p:nvPr/>
        </p:nvSpPr>
        <p:spPr>
          <a:xfrm>
            <a:off x="10286581" y="2668189"/>
            <a:ext cx="391317" cy="391317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82690868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stůl, mobilní telefon, vsedě, telefon&#10;&#10;Popis byl vytvořen automaticky">
            <a:extLst>
              <a:ext uri="{FF2B5EF4-FFF2-40B4-BE49-F238E27FC236}">
                <a16:creationId xmlns:a16="http://schemas.microsoft.com/office/drawing/2014/main" id="{BAC08696-A8A7-41D7-9873-DFF70A57C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1173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dirty="0"/>
              <a:t>Dělení 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fontScale="92500"/>
          </a:bodyPr>
          <a:lstStyle/>
          <a:p>
            <a:r>
              <a:rPr lang="cs-CZ" sz="4800" dirty="0">
                <a:solidFill>
                  <a:srgbClr val="FFFFFF"/>
                </a:solidFill>
              </a:rPr>
              <a:t>MK kyseliny dělíme podle: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4400" dirty="0">
                <a:solidFill>
                  <a:srgbClr val="FFFFFF"/>
                </a:solidFill>
              </a:rPr>
              <a:t>Délky řetězce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4400" dirty="0">
                <a:solidFill>
                  <a:srgbClr val="FFFFFF"/>
                </a:solidFill>
              </a:rPr>
              <a:t>Obsahu dvojné vazby v řetězci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4400" dirty="0">
                <a:solidFill>
                  <a:srgbClr val="FFFFFF"/>
                </a:solidFill>
              </a:rPr>
              <a:t>Umístění dvojné vazby v řetězci</a:t>
            </a:r>
          </a:p>
        </p:txBody>
      </p:sp>
    </p:spTree>
    <p:extLst>
      <p:ext uri="{BB962C8B-B14F-4D97-AF65-F5344CB8AC3E}">
        <p14:creationId xmlns:p14="http://schemas.microsoft.com/office/powerpoint/2010/main" val="1783967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278</TotalTime>
  <Words>1785</Words>
  <Application>Microsoft Office PowerPoint</Application>
  <PresentationFormat>Širokoúhlá obrazovka</PresentationFormat>
  <Paragraphs>159</Paragraphs>
  <Slides>20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 Light</vt:lpstr>
      <vt:lpstr>Trebuchet MS</vt:lpstr>
      <vt:lpstr>Wingdings 3</vt:lpstr>
      <vt:lpstr>Fazeta</vt:lpstr>
      <vt:lpstr>Úkol z minulého semináře č. 4  Nezapomněl/a jsi?</vt:lpstr>
      <vt:lpstr>Makroživiny</vt:lpstr>
      <vt:lpstr>Rychlé opakování – Jaký je význam makroživin ve stravě člověka?</vt:lpstr>
      <vt:lpstr>Tuky  / Lipidy - úvod</vt:lpstr>
      <vt:lpstr>Základní dělení tuků</vt:lpstr>
      <vt:lpstr>Lipidy ve stravě člověka</vt:lpstr>
      <vt:lpstr>Prezentace aplikace PowerPoint</vt:lpstr>
      <vt:lpstr>Mastné kyseliny (MK)</vt:lpstr>
      <vt:lpstr>Dělení MK</vt:lpstr>
      <vt:lpstr>Dělení MK dle délky řetězce</vt:lpstr>
      <vt:lpstr>Dělení MK dle délky řetězce</vt:lpstr>
      <vt:lpstr>Mastné kyseliny v kontextu pohybové aktivity a lipidového metabolismu</vt:lpstr>
      <vt:lpstr>Dělení MK dle obsahu dvojné vazby v řetězci</vt:lpstr>
      <vt:lpstr>Zdroje MK</vt:lpstr>
      <vt:lpstr>Dělení MK dle umístění dvojné vazby v řetězci</vt:lpstr>
      <vt:lpstr>Prostorová konfigurace MK Pro nadšence!</vt:lpstr>
      <vt:lpstr>Energetická denzita potravin „Hustota E ve 100 g potraviny“</vt:lpstr>
      <vt:lpstr>Energetická denzita potravin „Hustota E ve 100 g potraviny“</vt:lpstr>
      <vt:lpstr>Energetická denzita potravin „Hustota E ve 100 g potraviny“</vt:lpstr>
      <vt:lpstr>Úkol k týdnu  (23.-29. 3.)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Energetická bilance</dc:title>
  <dc:creator>Tomáš Hlinský</dc:creator>
  <cp:lastModifiedBy>Tomáš Hlinský</cp:lastModifiedBy>
  <cp:revision>46</cp:revision>
  <dcterms:created xsi:type="dcterms:W3CDTF">2019-03-18T10:33:21Z</dcterms:created>
  <dcterms:modified xsi:type="dcterms:W3CDTF">2020-03-20T15:05:07Z</dcterms:modified>
</cp:coreProperties>
</file>