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28"/>
  </p:notesMasterIdLst>
  <p:sldIdLst>
    <p:sldId id="272" r:id="rId2"/>
    <p:sldId id="293" r:id="rId3"/>
    <p:sldId id="322" r:id="rId4"/>
    <p:sldId id="357" r:id="rId5"/>
    <p:sldId id="362" r:id="rId6"/>
    <p:sldId id="363" r:id="rId7"/>
    <p:sldId id="364" r:id="rId8"/>
    <p:sldId id="365" r:id="rId9"/>
    <p:sldId id="366" r:id="rId10"/>
    <p:sldId id="367" r:id="rId11"/>
    <p:sldId id="368" r:id="rId12"/>
    <p:sldId id="276" r:id="rId13"/>
    <p:sldId id="369" r:id="rId14"/>
    <p:sldId id="370" r:id="rId15"/>
    <p:sldId id="371" r:id="rId16"/>
    <p:sldId id="358" r:id="rId17"/>
    <p:sldId id="325" r:id="rId18"/>
    <p:sldId id="373" r:id="rId19"/>
    <p:sldId id="372" r:id="rId20"/>
    <p:sldId id="361" r:id="rId21"/>
    <p:sldId id="283" r:id="rId22"/>
    <p:sldId id="287" r:id="rId23"/>
    <p:sldId id="376" r:id="rId24"/>
    <p:sldId id="377" r:id="rId25"/>
    <p:sldId id="375" r:id="rId26"/>
    <p:sldId id="32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17B0E4"/>
    <a:srgbClr val="FF0000"/>
    <a:srgbClr val="0F7698"/>
    <a:srgbClr val="CC6600"/>
    <a:srgbClr val="F0AD8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F4E56-B819-4FFA-B607-AB3A0C0910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99BD505-61CC-4557-949D-872542A4D4E6}">
      <dgm:prSet/>
      <dgm:spPr/>
      <dgm:t>
        <a:bodyPr/>
        <a:lstStyle/>
        <a:p>
          <a:pPr>
            <a:lnSpc>
              <a:spcPct val="100000"/>
            </a:lnSpc>
          </a:pPr>
          <a:r>
            <a:rPr lang="cs-CZ"/>
            <a:t>Udržování homeostázy:</a:t>
          </a:r>
        </a:p>
      </dgm:t>
    </dgm:pt>
    <dgm:pt modelId="{4D5E66A2-E8F5-4F35-800F-59A292913066}" type="parTrans" cxnId="{972B566E-C380-4B26-9A95-8E3FCA5C6BBA}">
      <dgm:prSet/>
      <dgm:spPr/>
      <dgm:t>
        <a:bodyPr/>
        <a:lstStyle/>
        <a:p>
          <a:endParaRPr lang="en-US"/>
        </a:p>
      </dgm:t>
    </dgm:pt>
    <dgm:pt modelId="{44E625F7-EF22-4657-9586-DD0D68FD1F98}" type="sibTrans" cxnId="{972B566E-C380-4B26-9A95-8E3FCA5C6BBA}">
      <dgm:prSet/>
      <dgm:spPr/>
      <dgm:t>
        <a:bodyPr/>
        <a:lstStyle/>
        <a:p>
          <a:endParaRPr lang="en-US"/>
        </a:p>
      </dgm:t>
    </dgm:pt>
    <dgm:pt modelId="{E3795C7E-2783-4A86-A1A8-ED98555D1DA4}">
      <dgm:prSet/>
      <dgm:spPr/>
      <dgm:t>
        <a:bodyPr/>
        <a:lstStyle/>
        <a:p>
          <a:pPr>
            <a:lnSpc>
              <a:spcPct val="100000"/>
            </a:lnSpc>
          </a:pPr>
          <a:r>
            <a:rPr lang="cs-CZ"/>
            <a:t>Prostředí pro životní děje.</a:t>
          </a:r>
          <a:endParaRPr lang="en-US"/>
        </a:p>
      </dgm:t>
    </dgm:pt>
    <dgm:pt modelId="{2E0D36E3-11BC-47AB-A36E-C925558F157C}" type="parTrans" cxnId="{F7A11FED-54F6-4CBC-AC30-597DA637D7F7}">
      <dgm:prSet/>
      <dgm:spPr/>
      <dgm:t>
        <a:bodyPr/>
        <a:lstStyle/>
        <a:p>
          <a:endParaRPr lang="en-US"/>
        </a:p>
      </dgm:t>
    </dgm:pt>
    <dgm:pt modelId="{CD1C0738-5BA7-4B07-8017-CDFE6C886211}" type="sibTrans" cxnId="{F7A11FED-54F6-4CBC-AC30-597DA637D7F7}">
      <dgm:prSet/>
      <dgm:spPr/>
      <dgm:t>
        <a:bodyPr/>
        <a:lstStyle/>
        <a:p>
          <a:endParaRPr lang="en-US"/>
        </a:p>
      </dgm:t>
    </dgm:pt>
    <dgm:pt modelId="{D3CCD0F7-8286-4ED5-8669-694BDCD1B1C6}">
      <dgm:prSet/>
      <dgm:spPr/>
      <dgm:t>
        <a:bodyPr/>
        <a:lstStyle/>
        <a:p>
          <a:pPr>
            <a:lnSpc>
              <a:spcPct val="100000"/>
            </a:lnSpc>
          </a:pPr>
          <a:r>
            <a:rPr lang="cs-CZ"/>
            <a:t>Rozpouštědlo pro živiny.</a:t>
          </a:r>
          <a:endParaRPr lang="en-US"/>
        </a:p>
      </dgm:t>
    </dgm:pt>
    <dgm:pt modelId="{FD8ED7B5-7558-49D5-BA94-B25F4880826D}" type="parTrans" cxnId="{B0840B89-6908-4E2F-8093-E918392E7AF5}">
      <dgm:prSet/>
      <dgm:spPr/>
      <dgm:t>
        <a:bodyPr/>
        <a:lstStyle/>
        <a:p>
          <a:endParaRPr lang="cs-CZ"/>
        </a:p>
      </dgm:t>
    </dgm:pt>
    <dgm:pt modelId="{2069BFCE-599E-4D32-8B56-5AB108336B5A}" type="sibTrans" cxnId="{B0840B89-6908-4E2F-8093-E918392E7AF5}">
      <dgm:prSet/>
      <dgm:spPr/>
      <dgm:t>
        <a:bodyPr/>
        <a:lstStyle/>
        <a:p>
          <a:endParaRPr lang="cs-CZ"/>
        </a:p>
      </dgm:t>
    </dgm:pt>
    <dgm:pt modelId="{7654FE23-C45E-4643-9E52-D7E9BBB3FA95}">
      <dgm:prSet/>
      <dgm:spPr/>
      <dgm:t>
        <a:bodyPr/>
        <a:lstStyle/>
        <a:p>
          <a:pPr>
            <a:lnSpc>
              <a:spcPct val="100000"/>
            </a:lnSpc>
          </a:pPr>
          <a:r>
            <a:rPr lang="cs-CZ"/>
            <a:t>Tepelné hospodářství.</a:t>
          </a:r>
          <a:endParaRPr lang="en-US"/>
        </a:p>
      </dgm:t>
    </dgm:pt>
    <dgm:pt modelId="{BCA73F93-E0DA-47C7-BAF2-6B19C610FC9C}" type="parTrans" cxnId="{2DEAEBFA-7CE1-4AC9-8780-C43E9680A06D}">
      <dgm:prSet/>
      <dgm:spPr/>
      <dgm:t>
        <a:bodyPr/>
        <a:lstStyle/>
        <a:p>
          <a:endParaRPr lang="cs-CZ"/>
        </a:p>
      </dgm:t>
    </dgm:pt>
    <dgm:pt modelId="{EE120017-AD74-49B8-89F6-F6EBCF2E97C7}" type="sibTrans" cxnId="{2DEAEBFA-7CE1-4AC9-8780-C43E9680A06D}">
      <dgm:prSet/>
      <dgm:spPr/>
      <dgm:t>
        <a:bodyPr/>
        <a:lstStyle/>
        <a:p>
          <a:endParaRPr lang="cs-CZ"/>
        </a:p>
      </dgm:t>
    </dgm:pt>
    <dgm:pt modelId="{1B7DA74F-78A8-49F6-8EE0-633599C22644}">
      <dgm:prSet/>
      <dgm:spPr/>
      <dgm:t>
        <a:bodyPr/>
        <a:lstStyle/>
        <a:p>
          <a:pPr>
            <a:lnSpc>
              <a:spcPct val="100000"/>
            </a:lnSpc>
          </a:pPr>
          <a:r>
            <a:rPr lang="cs-CZ"/>
            <a:t>Reaktant při hydrolytických a hydratačních reakcích.</a:t>
          </a:r>
          <a:endParaRPr lang="en-US"/>
        </a:p>
      </dgm:t>
    </dgm:pt>
    <dgm:pt modelId="{588FCC86-E3B4-45A3-843A-5A3BAE39CB32}" type="parTrans" cxnId="{E0BCEE93-0961-4C39-A947-4AF82A9DAE90}">
      <dgm:prSet/>
      <dgm:spPr/>
      <dgm:t>
        <a:bodyPr/>
        <a:lstStyle/>
        <a:p>
          <a:endParaRPr lang="cs-CZ"/>
        </a:p>
      </dgm:t>
    </dgm:pt>
    <dgm:pt modelId="{6E28E9F7-F0BF-44B1-8FF6-579BDF4F1DE3}" type="sibTrans" cxnId="{E0BCEE93-0961-4C39-A947-4AF82A9DAE90}">
      <dgm:prSet/>
      <dgm:spPr/>
      <dgm:t>
        <a:bodyPr/>
        <a:lstStyle/>
        <a:p>
          <a:endParaRPr lang="cs-CZ"/>
        </a:p>
      </dgm:t>
    </dgm:pt>
    <dgm:pt modelId="{DFA727CD-E73D-4249-9BB0-EDA56C47A0A6}">
      <dgm:prSet/>
      <dgm:spPr/>
      <dgm:t>
        <a:bodyPr/>
        <a:lstStyle/>
        <a:p>
          <a:pPr>
            <a:lnSpc>
              <a:spcPct val="100000"/>
            </a:lnSpc>
          </a:pPr>
          <a:r>
            <a:rPr lang="cs-CZ" dirty="0"/>
            <a:t>Řízení toku energie (oxidace, redukce).</a:t>
          </a:r>
          <a:endParaRPr lang="en-US" dirty="0"/>
        </a:p>
      </dgm:t>
    </dgm:pt>
    <dgm:pt modelId="{CEFD0FC6-80A6-4607-864D-13B4B8A95AA5}" type="parTrans" cxnId="{963B084E-61CA-42A3-A6B3-A44A1BF4319A}">
      <dgm:prSet/>
      <dgm:spPr/>
      <dgm:t>
        <a:bodyPr/>
        <a:lstStyle/>
        <a:p>
          <a:endParaRPr lang="cs-CZ"/>
        </a:p>
      </dgm:t>
    </dgm:pt>
    <dgm:pt modelId="{7A5E95F0-8561-4AD4-98BA-CFA1F6302F24}" type="sibTrans" cxnId="{963B084E-61CA-42A3-A6B3-A44A1BF4319A}">
      <dgm:prSet/>
      <dgm:spPr/>
      <dgm:t>
        <a:bodyPr/>
        <a:lstStyle/>
        <a:p>
          <a:endParaRPr lang="cs-CZ"/>
        </a:p>
      </dgm:t>
    </dgm:pt>
    <dgm:pt modelId="{FA3B2F77-57AB-4903-9E2B-058FBCC4300C}" type="pres">
      <dgm:prSet presAssocID="{559F4E56-B819-4FFA-B607-AB3A0C0910BB}" presName="root" presStyleCnt="0">
        <dgm:presLayoutVars>
          <dgm:dir/>
          <dgm:resizeHandles val="exact"/>
        </dgm:presLayoutVars>
      </dgm:prSet>
      <dgm:spPr/>
    </dgm:pt>
    <dgm:pt modelId="{B1539841-2866-488B-82AA-7B5E7BD94688}" type="pres">
      <dgm:prSet presAssocID="{E99BD505-61CC-4557-949D-872542A4D4E6}" presName="compNode" presStyleCnt="0"/>
      <dgm:spPr/>
    </dgm:pt>
    <dgm:pt modelId="{9F33BC77-BFF6-44BD-86E8-FE92404590A8}" type="pres">
      <dgm:prSet presAssocID="{E99BD505-61CC-4557-949D-872542A4D4E6}" presName="bgRect" presStyleLbl="bgShp" presStyleIdx="0" presStyleCnt="6"/>
      <dgm:spPr/>
    </dgm:pt>
    <dgm:pt modelId="{BA00C13D-50A0-490C-B3EE-A636BED644D7}" type="pres">
      <dgm:prSet presAssocID="{E99BD505-61CC-4557-949D-872542A4D4E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FE58DA8A-A81D-44C2-8ADA-D52BFFC6CBDD}" type="pres">
      <dgm:prSet presAssocID="{E99BD505-61CC-4557-949D-872542A4D4E6}" presName="spaceRect" presStyleCnt="0"/>
      <dgm:spPr/>
    </dgm:pt>
    <dgm:pt modelId="{081531A5-0A4A-4AFF-B264-3E5944A2D3B8}" type="pres">
      <dgm:prSet presAssocID="{E99BD505-61CC-4557-949D-872542A4D4E6}" presName="parTx" presStyleLbl="revTx" presStyleIdx="0" presStyleCnt="6">
        <dgm:presLayoutVars>
          <dgm:chMax val="0"/>
          <dgm:chPref val="0"/>
        </dgm:presLayoutVars>
      </dgm:prSet>
      <dgm:spPr/>
    </dgm:pt>
    <dgm:pt modelId="{7F13B3DE-BC86-4A8B-B4BA-AEFD9E2E988C}" type="pres">
      <dgm:prSet presAssocID="{44E625F7-EF22-4657-9586-DD0D68FD1F98}" presName="sibTrans" presStyleCnt="0"/>
      <dgm:spPr/>
    </dgm:pt>
    <dgm:pt modelId="{7FCE0DAF-C936-4E7B-91EF-87C517F064CA}" type="pres">
      <dgm:prSet presAssocID="{E3795C7E-2783-4A86-A1A8-ED98555D1DA4}" presName="compNode" presStyleCnt="0"/>
      <dgm:spPr/>
    </dgm:pt>
    <dgm:pt modelId="{043C72D3-6900-4E5B-8446-6E8312D00809}" type="pres">
      <dgm:prSet presAssocID="{E3795C7E-2783-4A86-A1A8-ED98555D1DA4}" presName="bgRect" presStyleLbl="bgShp" presStyleIdx="1" presStyleCnt="6" custScaleX="83279" custLinFactNeighborX="8173"/>
      <dgm:spPr/>
    </dgm:pt>
    <dgm:pt modelId="{26A35713-0067-4446-99BE-6A1845F329CB}" type="pres">
      <dgm:prSet presAssocID="{E3795C7E-2783-4A86-A1A8-ED98555D1DA4}" presName="iconRect" presStyleLbl="node1" presStyleIdx="1" presStyleCnt="6" custLinFactX="100000" custLinFactNeighborX="180959" custLinFactNeighborY="-10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6B98F1D-AC64-4DBB-964A-EED7467EE68E}" type="pres">
      <dgm:prSet presAssocID="{E3795C7E-2783-4A86-A1A8-ED98555D1DA4}" presName="spaceRect" presStyleCnt="0"/>
      <dgm:spPr/>
    </dgm:pt>
    <dgm:pt modelId="{01FEF99A-DB1D-4ABE-A561-1A5549D84E87}" type="pres">
      <dgm:prSet presAssocID="{E3795C7E-2783-4A86-A1A8-ED98555D1DA4}" presName="parTx" presStyleLbl="revTx" presStyleIdx="1" presStyleCnt="6" custScaleX="76940" custLinFactNeighborX="9547">
        <dgm:presLayoutVars>
          <dgm:chMax val="0"/>
          <dgm:chPref val="0"/>
        </dgm:presLayoutVars>
      </dgm:prSet>
      <dgm:spPr/>
    </dgm:pt>
    <dgm:pt modelId="{F3EB1D34-7A0E-4A92-8439-A47157CDFB61}" type="pres">
      <dgm:prSet presAssocID="{CD1C0738-5BA7-4B07-8017-CDFE6C886211}" presName="sibTrans" presStyleCnt="0"/>
      <dgm:spPr/>
    </dgm:pt>
    <dgm:pt modelId="{61EDACED-C12B-4DD1-A8D1-D3F0070A04D1}" type="pres">
      <dgm:prSet presAssocID="{D3CCD0F7-8286-4ED5-8669-694BDCD1B1C6}" presName="compNode" presStyleCnt="0"/>
      <dgm:spPr/>
    </dgm:pt>
    <dgm:pt modelId="{6D1586C1-7F8B-411F-B294-3F874AC2BC07}" type="pres">
      <dgm:prSet presAssocID="{D3CCD0F7-8286-4ED5-8669-694BDCD1B1C6}" presName="bgRect" presStyleLbl="bgShp" presStyleIdx="2" presStyleCnt="6" custScaleX="83279" custLinFactNeighborX="8173"/>
      <dgm:spPr/>
    </dgm:pt>
    <dgm:pt modelId="{5D1C9D01-4D85-4B4C-8C3C-A13DD8E3BC3F}" type="pres">
      <dgm:prSet presAssocID="{D3CCD0F7-8286-4ED5-8669-694BDCD1B1C6}" presName="iconRect" presStyleLbl="node1" presStyleIdx="2" presStyleCnt="6" custLinFactX="100000" custLinFactNeighborX="187412" custLinFactNeighborY="-698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6BB6FBDE-E1DE-4024-B19E-7E788A400BD9}" type="pres">
      <dgm:prSet presAssocID="{D3CCD0F7-8286-4ED5-8669-694BDCD1B1C6}" presName="spaceRect" presStyleCnt="0"/>
      <dgm:spPr/>
    </dgm:pt>
    <dgm:pt modelId="{68163E6B-3A5D-4D5C-A9EB-9C49DB6F4781}" type="pres">
      <dgm:prSet presAssocID="{D3CCD0F7-8286-4ED5-8669-694BDCD1B1C6}" presName="parTx" presStyleLbl="revTx" presStyleIdx="2" presStyleCnt="6" custScaleX="76940" custLinFactNeighborX="9547">
        <dgm:presLayoutVars>
          <dgm:chMax val="0"/>
          <dgm:chPref val="0"/>
        </dgm:presLayoutVars>
      </dgm:prSet>
      <dgm:spPr/>
    </dgm:pt>
    <dgm:pt modelId="{28FBEF12-DD54-4701-9284-68B41F4D115D}" type="pres">
      <dgm:prSet presAssocID="{2069BFCE-599E-4D32-8B56-5AB108336B5A}" presName="sibTrans" presStyleCnt="0"/>
      <dgm:spPr/>
    </dgm:pt>
    <dgm:pt modelId="{5E4F9B2D-AA81-4F88-B07B-9DEE81D869EE}" type="pres">
      <dgm:prSet presAssocID="{7654FE23-C45E-4643-9E52-D7E9BBB3FA95}" presName="compNode" presStyleCnt="0"/>
      <dgm:spPr/>
    </dgm:pt>
    <dgm:pt modelId="{7C5B82BB-0A95-49C4-A04C-146D10314AAF}" type="pres">
      <dgm:prSet presAssocID="{7654FE23-C45E-4643-9E52-D7E9BBB3FA95}" presName="bgRect" presStyleLbl="bgShp" presStyleIdx="3" presStyleCnt="6" custScaleX="83279" custLinFactNeighborX="8173"/>
      <dgm:spPr/>
    </dgm:pt>
    <dgm:pt modelId="{FCE21B13-F83E-40F3-ACC3-EA347483A432}" type="pres">
      <dgm:prSet presAssocID="{7654FE23-C45E-4643-9E52-D7E9BBB3FA95}" presName="iconRect" presStyleLbl="node1" presStyleIdx="3" presStyleCnt="6" custLinFactX="100000" custLinFactNeighborX="187412" custLinFactNeighborY="-698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ploměr"/>
        </a:ext>
      </dgm:extLst>
    </dgm:pt>
    <dgm:pt modelId="{9FD16FD9-5A51-4607-A536-288FAA679B21}" type="pres">
      <dgm:prSet presAssocID="{7654FE23-C45E-4643-9E52-D7E9BBB3FA95}" presName="spaceRect" presStyleCnt="0"/>
      <dgm:spPr/>
    </dgm:pt>
    <dgm:pt modelId="{F1156FB6-E73D-4EEC-A70C-D75EAF400B93}" type="pres">
      <dgm:prSet presAssocID="{7654FE23-C45E-4643-9E52-D7E9BBB3FA95}" presName="parTx" presStyleLbl="revTx" presStyleIdx="3" presStyleCnt="6" custScaleX="76940" custLinFactNeighborX="9547">
        <dgm:presLayoutVars>
          <dgm:chMax val="0"/>
          <dgm:chPref val="0"/>
        </dgm:presLayoutVars>
      </dgm:prSet>
      <dgm:spPr/>
    </dgm:pt>
    <dgm:pt modelId="{9806622F-B4BC-46AF-8B9A-AEE316C2C1D7}" type="pres">
      <dgm:prSet presAssocID="{EE120017-AD74-49B8-89F6-F6EBCF2E97C7}" presName="sibTrans" presStyleCnt="0"/>
      <dgm:spPr/>
    </dgm:pt>
    <dgm:pt modelId="{046250DC-1D6A-4383-B31B-694474AA4CF8}" type="pres">
      <dgm:prSet presAssocID="{1B7DA74F-78A8-49F6-8EE0-633599C22644}" presName="compNode" presStyleCnt="0"/>
      <dgm:spPr/>
    </dgm:pt>
    <dgm:pt modelId="{3208A8AC-D6A7-4982-9E2A-FA1CB7E1244D}" type="pres">
      <dgm:prSet presAssocID="{1B7DA74F-78A8-49F6-8EE0-633599C22644}" presName="bgRect" presStyleLbl="bgShp" presStyleIdx="4" presStyleCnt="6" custScaleX="83279" custLinFactNeighborX="8173"/>
      <dgm:spPr/>
    </dgm:pt>
    <dgm:pt modelId="{F5AA0AE6-04C7-4CD3-80A6-FCD0E51B0F73}" type="pres">
      <dgm:prSet presAssocID="{1B7DA74F-78A8-49F6-8EE0-633599C22644}" presName="iconRect" presStyleLbl="node1" presStyleIdx="4" presStyleCnt="6" custLinFactX="100000" custLinFactNeighborX="187412" custLinFactNeighborY="-698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ňka"/>
        </a:ext>
      </dgm:extLst>
    </dgm:pt>
    <dgm:pt modelId="{D0CCF63E-3468-45BD-BA11-54DEC5B45453}" type="pres">
      <dgm:prSet presAssocID="{1B7DA74F-78A8-49F6-8EE0-633599C22644}" presName="spaceRect" presStyleCnt="0"/>
      <dgm:spPr/>
    </dgm:pt>
    <dgm:pt modelId="{310B6DBC-7237-49A1-830E-00FDD8A3C5BA}" type="pres">
      <dgm:prSet presAssocID="{1B7DA74F-78A8-49F6-8EE0-633599C22644}" presName="parTx" presStyleLbl="revTx" presStyleIdx="4" presStyleCnt="6" custScaleX="76940" custLinFactNeighborX="9547">
        <dgm:presLayoutVars>
          <dgm:chMax val="0"/>
          <dgm:chPref val="0"/>
        </dgm:presLayoutVars>
      </dgm:prSet>
      <dgm:spPr/>
    </dgm:pt>
    <dgm:pt modelId="{45E88AF5-636B-470E-A7C0-BE98C77DC3FB}" type="pres">
      <dgm:prSet presAssocID="{6E28E9F7-F0BF-44B1-8FF6-579BDF4F1DE3}" presName="sibTrans" presStyleCnt="0"/>
      <dgm:spPr/>
    </dgm:pt>
    <dgm:pt modelId="{97790405-E31E-45AD-B131-316F3F1FD287}" type="pres">
      <dgm:prSet presAssocID="{DFA727CD-E73D-4249-9BB0-EDA56C47A0A6}" presName="compNode" presStyleCnt="0"/>
      <dgm:spPr/>
    </dgm:pt>
    <dgm:pt modelId="{8C2E9680-747A-4570-8A40-364861A82654}" type="pres">
      <dgm:prSet presAssocID="{DFA727CD-E73D-4249-9BB0-EDA56C47A0A6}" presName="bgRect" presStyleLbl="bgShp" presStyleIdx="5" presStyleCnt="6" custScaleX="83279" custLinFactNeighborX="8173"/>
      <dgm:spPr/>
    </dgm:pt>
    <dgm:pt modelId="{5EE49CB2-4551-4D50-9002-552D95968763}" type="pres">
      <dgm:prSet presAssocID="{DFA727CD-E73D-4249-9BB0-EDA56C47A0A6}" presName="iconRect" presStyleLbl="node1" presStyleIdx="5" presStyleCnt="6" custLinFactX="100000" custLinFactNeighborX="187412" custLinFactNeighborY="-698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ovárna"/>
        </a:ext>
      </dgm:extLst>
    </dgm:pt>
    <dgm:pt modelId="{B81B6DA2-12A7-4031-83AF-6D86C2D6F8BE}" type="pres">
      <dgm:prSet presAssocID="{DFA727CD-E73D-4249-9BB0-EDA56C47A0A6}" presName="spaceRect" presStyleCnt="0"/>
      <dgm:spPr/>
    </dgm:pt>
    <dgm:pt modelId="{02A0E502-0BD9-4742-86EB-18589C3C9E19}" type="pres">
      <dgm:prSet presAssocID="{DFA727CD-E73D-4249-9BB0-EDA56C47A0A6}" presName="parTx" presStyleLbl="revTx" presStyleIdx="5" presStyleCnt="6" custScaleX="76940" custLinFactNeighborX="9547">
        <dgm:presLayoutVars>
          <dgm:chMax val="0"/>
          <dgm:chPref val="0"/>
        </dgm:presLayoutVars>
      </dgm:prSet>
      <dgm:spPr/>
    </dgm:pt>
  </dgm:ptLst>
  <dgm:cxnLst>
    <dgm:cxn modelId="{C69E5D34-C2B8-4595-8674-9DADED3386D6}" type="presOf" srcId="{D3CCD0F7-8286-4ED5-8669-694BDCD1B1C6}" destId="{68163E6B-3A5D-4D5C-A9EB-9C49DB6F4781}" srcOrd="0" destOrd="0" presId="urn:microsoft.com/office/officeart/2018/2/layout/IconVerticalSolidList"/>
    <dgm:cxn modelId="{7552933A-E62E-4E7A-8CA3-A6219193D799}" type="presOf" srcId="{7654FE23-C45E-4643-9E52-D7E9BBB3FA95}" destId="{F1156FB6-E73D-4EEC-A70C-D75EAF400B93}" srcOrd="0" destOrd="0" presId="urn:microsoft.com/office/officeart/2018/2/layout/IconVerticalSolidList"/>
    <dgm:cxn modelId="{2AF9AD40-3A66-4BF4-A243-D33D94911077}" type="presOf" srcId="{E3795C7E-2783-4A86-A1A8-ED98555D1DA4}" destId="{01FEF99A-DB1D-4ABE-A561-1A5549D84E87}" srcOrd="0" destOrd="0" presId="urn:microsoft.com/office/officeart/2018/2/layout/IconVerticalSolidList"/>
    <dgm:cxn modelId="{963B084E-61CA-42A3-A6B3-A44A1BF4319A}" srcId="{559F4E56-B819-4FFA-B607-AB3A0C0910BB}" destId="{DFA727CD-E73D-4249-9BB0-EDA56C47A0A6}" srcOrd="5" destOrd="0" parTransId="{CEFD0FC6-80A6-4607-864D-13B4B8A95AA5}" sibTransId="{7A5E95F0-8561-4AD4-98BA-CFA1F6302F24}"/>
    <dgm:cxn modelId="{972B566E-C380-4B26-9A95-8E3FCA5C6BBA}" srcId="{559F4E56-B819-4FFA-B607-AB3A0C0910BB}" destId="{E99BD505-61CC-4557-949D-872542A4D4E6}" srcOrd="0" destOrd="0" parTransId="{4D5E66A2-E8F5-4F35-800F-59A292913066}" sibTransId="{44E625F7-EF22-4657-9586-DD0D68FD1F98}"/>
    <dgm:cxn modelId="{B0840B89-6908-4E2F-8093-E918392E7AF5}" srcId="{559F4E56-B819-4FFA-B607-AB3A0C0910BB}" destId="{D3CCD0F7-8286-4ED5-8669-694BDCD1B1C6}" srcOrd="2" destOrd="0" parTransId="{FD8ED7B5-7558-49D5-BA94-B25F4880826D}" sibTransId="{2069BFCE-599E-4D32-8B56-5AB108336B5A}"/>
    <dgm:cxn modelId="{E0BCEE93-0961-4C39-A947-4AF82A9DAE90}" srcId="{559F4E56-B819-4FFA-B607-AB3A0C0910BB}" destId="{1B7DA74F-78A8-49F6-8EE0-633599C22644}" srcOrd="4" destOrd="0" parTransId="{588FCC86-E3B4-45A3-843A-5A3BAE39CB32}" sibTransId="{6E28E9F7-F0BF-44B1-8FF6-579BDF4F1DE3}"/>
    <dgm:cxn modelId="{222902C6-F4EF-4B65-A501-DFD471BDFBA0}" type="presOf" srcId="{E99BD505-61CC-4557-949D-872542A4D4E6}" destId="{081531A5-0A4A-4AFF-B264-3E5944A2D3B8}" srcOrd="0" destOrd="0" presId="urn:microsoft.com/office/officeart/2018/2/layout/IconVerticalSolidList"/>
    <dgm:cxn modelId="{B72520D3-4CFB-45BD-9CFB-DE42359B4EA3}" type="presOf" srcId="{1B7DA74F-78A8-49F6-8EE0-633599C22644}" destId="{310B6DBC-7237-49A1-830E-00FDD8A3C5BA}" srcOrd="0" destOrd="0" presId="urn:microsoft.com/office/officeart/2018/2/layout/IconVerticalSolidList"/>
    <dgm:cxn modelId="{421390D6-E5D1-4ED6-B612-66DDE797DEF7}" type="presOf" srcId="{DFA727CD-E73D-4249-9BB0-EDA56C47A0A6}" destId="{02A0E502-0BD9-4742-86EB-18589C3C9E19}" srcOrd="0" destOrd="0" presId="urn:microsoft.com/office/officeart/2018/2/layout/IconVerticalSolidList"/>
    <dgm:cxn modelId="{81168FEB-4920-4ED6-B680-A48DB79552DD}" type="presOf" srcId="{559F4E56-B819-4FFA-B607-AB3A0C0910BB}" destId="{FA3B2F77-57AB-4903-9E2B-058FBCC4300C}" srcOrd="0" destOrd="0" presId="urn:microsoft.com/office/officeart/2018/2/layout/IconVerticalSolidList"/>
    <dgm:cxn modelId="{F7A11FED-54F6-4CBC-AC30-597DA637D7F7}" srcId="{559F4E56-B819-4FFA-B607-AB3A0C0910BB}" destId="{E3795C7E-2783-4A86-A1A8-ED98555D1DA4}" srcOrd="1" destOrd="0" parTransId="{2E0D36E3-11BC-47AB-A36E-C925558F157C}" sibTransId="{CD1C0738-5BA7-4B07-8017-CDFE6C886211}"/>
    <dgm:cxn modelId="{2DEAEBFA-7CE1-4AC9-8780-C43E9680A06D}" srcId="{559F4E56-B819-4FFA-B607-AB3A0C0910BB}" destId="{7654FE23-C45E-4643-9E52-D7E9BBB3FA95}" srcOrd="3" destOrd="0" parTransId="{BCA73F93-E0DA-47C7-BAF2-6B19C610FC9C}" sibTransId="{EE120017-AD74-49B8-89F6-F6EBCF2E97C7}"/>
    <dgm:cxn modelId="{906B9022-F356-492E-8182-8C3CA090AD30}" type="presParOf" srcId="{FA3B2F77-57AB-4903-9E2B-058FBCC4300C}" destId="{B1539841-2866-488B-82AA-7B5E7BD94688}" srcOrd="0" destOrd="0" presId="urn:microsoft.com/office/officeart/2018/2/layout/IconVerticalSolidList"/>
    <dgm:cxn modelId="{18644671-91A2-4DD9-B7E8-EE7085C899BC}" type="presParOf" srcId="{B1539841-2866-488B-82AA-7B5E7BD94688}" destId="{9F33BC77-BFF6-44BD-86E8-FE92404590A8}" srcOrd="0" destOrd="0" presId="urn:microsoft.com/office/officeart/2018/2/layout/IconVerticalSolidList"/>
    <dgm:cxn modelId="{C2ECDD97-D82C-4C53-8766-8604FE5239E0}" type="presParOf" srcId="{B1539841-2866-488B-82AA-7B5E7BD94688}" destId="{BA00C13D-50A0-490C-B3EE-A636BED644D7}" srcOrd="1" destOrd="0" presId="urn:microsoft.com/office/officeart/2018/2/layout/IconVerticalSolidList"/>
    <dgm:cxn modelId="{DC30B9C8-09A9-4B47-9CD2-BFD4ABD24548}" type="presParOf" srcId="{B1539841-2866-488B-82AA-7B5E7BD94688}" destId="{FE58DA8A-A81D-44C2-8ADA-D52BFFC6CBDD}" srcOrd="2" destOrd="0" presId="urn:microsoft.com/office/officeart/2018/2/layout/IconVerticalSolidList"/>
    <dgm:cxn modelId="{3310B6BF-C570-48A1-BD39-48B7AC243E4A}" type="presParOf" srcId="{B1539841-2866-488B-82AA-7B5E7BD94688}" destId="{081531A5-0A4A-4AFF-B264-3E5944A2D3B8}" srcOrd="3" destOrd="0" presId="urn:microsoft.com/office/officeart/2018/2/layout/IconVerticalSolidList"/>
    <dgm:cxn modelId="{8934E99B-78CA-4713-8341-CAB12C6D56F8}" type="presParOf" srcId="{FA3B2F77-57AB-4903-9E2B-058FBCC4300C}" destId="{7F13B3DE-BC86-4A8B-B4BA-AEFD9E2E988C}" srcOrd="1" destOrd="0" presId="urn:microsoft.com/office/officeart/2018/2/layout/IconVerticalSolidList"/>
    <dgm:cxn modelId="{DE6F6515-587B-4792-BF16-2B5683C5E392}" type="presParOf" srcId="{FA3B2F77-57AB-4903-9E2B-058FBCC4300C}" destId="{7FCE0DAF-C936-4E7B-91EF-87C517F064CA}" srcOrd="2" destOrd="0" presId="urn:microsoft.com/office/officeart/2018/2/layout/IconVerticalSolidList"/>
    <dgm:cxn modelId="{57E11F04-4EA0-44DD-8989-CD1272A7073B}" type="presParOf" srcId="{7FCE0DAF-C936-4E7B-91EF-87C517F064CA}" destId="{043C72D3-6900-4E5B-8446-6E8312D00809}" srcOrd="0" destOrd="0" presId="urn:microsoft.com/office/officeart/2018/2/layout/IconVerticalSolidList"/>
    <dgm:cxn modelId="{7D6A65A9-36F0-487D-9114-E288360F287E}" type="presParOf" srcId="{7FCE0DAF-C936-4E7B-91EF-87C517F064CA}" destId="{26A35713-0067-4446-99BE-6A1845F329CB}" srcOrd="1" destOrd="0" presId="urn:microsoft.com/office/officeart/2018/2/layout/IconVerticalSolidList"/>
    <dgm:cxn modelId="{22695154-0116-4787-90FA-9C174E290934}" type="presParOf" srcId="{7FCE0DAF-C936-4E7B-91EF-87C517F064CA}" destId="{96B98F1D-AC64-4DBB-964A-EED7467EE68E}" srcOrd="2" destOrd="0" presId="urn:microsoft.com/office/officeart/2018/2/layout/IconVerticalSolidList"/>
    <dgm:cxn modelId="{D4F815B8-1432-4D4F-8CC5-879AA666FEF5}" type="presParOf" srcId="{7FCE0DAF-C936-4E7B-91EF-87C517F064CA}" destId="{01FEF99A-DB1D-4ABE-A561-1A5549D84E87}" srcOrd="3" destOrd="0" presId="urn:microsoft.com/office/officeart/2018/2/layout/IconVerticalSolidList"/>
    <dgm:cxn modelId="{34FBFAC6-5BDB-4C45-91F1-6F0D3D0FD06C}" type="presParOf" srcId="{FA3B2F77-57AB-4903-9E2B-058FBCC4300C}" destId="{F3EB1D34-7A0E-4A92-8439-A47157CDFB61}" srcOrd="3" destOrd="0" presId="urn:microsoft.com/office/officeart/2018/2/layout/IconVerticalSolidList"/>
    <dgm:cxn modelId="{F6107513-4C26-4290-AB1E-97712499A019}" type="presParOf" srcId="{FA3B2F77-57AB-4903-9E2B-058FBCC4300C}" destId="{61EDACED-C12B-4DD1-A8D1-D3F0070A04D1}" srcOrd="4" destOrd="0" presId="urn:microsoft.com/office/officeart/2018/2/layout/IconVerticalSolidList"/>
    <dgm:cxn modelId="{C7643A09-FBFA-4183-BEF2-502E7F30708D}" type="presParOf" srcId="{61EDACED-C12B-4DD1-A8D1-D3F0070A04D1}" destId="{6D1586C1-7F8B-411F-B294-3F874AC2BC07}" srcOrd="0" destOrd="0" presId="urn:microsoft.com/office/officeart/2018/2/layout/IconVerticalSolidList"/>
    <dgm:cxn modelId="{1A227538-B6A6-4A6B-AE56-7E423932EF5B}" type="presParOf" srcId="{61EDACED-C12B-4DD1-A8D1-D3F0070A04D1}" destId="{5D1C9D01-4D85-4B4C-8C3C-A13DD8E3BC3F}" srcOrd="1" destOrd="0" presId="urn:microsoft.com/office/officeart/2018/2/layout/IconVerticalSolidList"/>
    <dgm:cxn modelId="{4E6BD3F1-5B1E-4ECC-A62E-662AD8433CEF}" type="presParOf" srcId="{61EDACED-C12B-4DD1-A8D1-D3F0070A04D1}" destId="{6BB6FBDE-E1DE-4024-B19E-7E788A400BD9}" srcOrd="2" destOrd="0" presId="urn:microsoft.com/office/officeart/2018/2/layout/IconVerticalSolidList"/>
    <dgm:cxn modelId="{93C12B88-5E42-4481-A04D-74A78315B15E}" type="presParOf" srcId="{61EDACED-C12B-4DD1-A8D1-D3F0070A04D1}" destId="{68163E6B-3A5D-4D5C-A9EB-9C49DB6F4781}" srcOrd="3" destOrd="0" presId="urn:microsoft.com/office/officeart/2018/2/layout/IconVerticalSolidList"/>
    <dgm:cxn modelId="{D4781812-656E-488D-86F4-1C9426A53539}" type="presParOf" srcId="{FA3B2F77-57AB-4903-9E2B-058FBCC4300C}" destId="{28FBEF12-DD54-4701-9284-68B41F4D115D}" srcOrd="5" destOrd="0" presId="urn:microsoft.com/office/officeart/2018/2/layout/IconVerticalSolidList"/>
    <dgm:cxn modelId="{885F34B2-2820-4340-8010-2EEE72996B1E}" type="presParOf" srcId="{FA3B2F77-57AB-4903-9E2B-058FBCC4300C}" destId="{5E4F9B2D-AA81-4F88-B07B-9DEE81D869EE}" srcOrd="6" destOrd="0" presId="urn:microsoft.com/office/officeart/2018/2/layout/IconVerticalSolidList"/>
    <dgm:cxn modelId="{06DD2887-1579-4488-A83B-A2C0AF19439A}" type="presParOf" srcId="{5E4F9B2D-AA81-4F88-B07B-9DEE81D869EE}" destId="{7C5B82BB-0A95-49C4-A04C-146D10314AAF}" srcOrd="0" destOrd="0" presId="urn:microsoft.com/office/officeart/2018/2/layout/IconVerticalSolidList"/>
    <dgm:cxn modelId="{F75B0427-0FEA-47FD-80C8-B0A8AA32E2AA}" type="presParOf" srcId="{5E4F9B2D-AA81-4F88-B07B-9DEE81D869EE}" destId="{FCE21B13-F83E-40F3-ACC3-EA347483A432}" srcOrd="1" destOrd="0" presId="urn:microsoft.com/office/officeart/2018/2/layout/IconVerticalSolidList"/>
    <dgm:cxn modelId="{173F5067-8FA7-48CC-B7E9-CDF3828ADBFA}" type="presParOf" srcId="{5E4F9B2D-AA81-4F88-B07B-9DEE81D869EE}" destId="{9FD16FD9-5A51-4607-A536-288FAA679B21}" srcOrd="2" destOrd="0" presId="urn:microsoft.com/office/officeart/2018/2/layout/IconVerticalSolidList"/>
    <dgm:cxn modelId="{0F3DCA39-4157-4C93-A178-CEA48C8CCCA1}" type="presParOf" srcId="{5E4F9B2D-AA81-4F88-B07B-9DEE81D869EE}" destId="{F1156FB6-E73D-4EEC-A70C-D75EAF400B93}" srcOrd="3" destOrd="0" presId="urn:microsoft.com/office/officeart/2018/2/layout/IconVerticalSolidList"/>
    <dgm:cxn modelId="{14F8DDA0-8AA0-4D61-B91F-9D9E66FAEDED}" type="presParOf" srcId="{FA3B2F77-57AB-4903-9E2B-058FBCC4300C}" destId="{9806622F-B4BC-46AF-8B9A-AEE316C2C1D7}" srcOrd="7" destOrd="0" presId="urn:microsoft.com/office/officeart/2018/2/layout/IconVerticalSolidList"/>
    <dgm:cxn modelId="{8CC801B3-48F1-4C99-B037-C92448BB71BF}" type="presParOf" srcId="{FA3B2F77-57AB-4903-9E2B-058FBCC4300C}" destId="{046250DC-1D6A-4383-B31B-694474AA4CF8}" srcOrd="8" destOrd="0" presId="urn:microsoft.com/office/officeart/2018/2/layout/IconVerticalSolidList"/>
    <dgm:cxn modelId="{D70125D8-C457-4E06-A223-D08E36049615}" type="presParOf" srcId="{046250DC-1D6A-4383-B31B-694474AA4CF8}" destId="{3208A8AC-D6A7-4982-9E2A-FA1CB7E1244D}" srcOrd="0" destOrd="0" presId="urn:microsoft.com/office/officeart/2018/2/layout/IconVerticalSolidList"/>
    <dgm:cxn modelId="{6D34A1BA-80E9-497C-8980-A22DF88E7844}" type="presParOf" srcId="{046250DC-1D6A-4383-B31B-694474AA4CF8}" destId="{F5AA0AE6-04C7-4CD3-80A6-FCD0E51B0F73}" srcOrd="1" destOrd="0" presId="urn:microsoft.com/office/officeart/2018/2/layout/IconVerticalSolidList"/>
    <dgm:cxn modelId="{9FD58B51-423D-46C2-9C0A-B2105180DD5D}" type="presParOf" srcId="{046250DC-1D6A-4383-B31B-694474AA4CF8}" destId="{D0CCF63E-3468-45BD-BA11-54DEC5B45453}" srcOrd="2" destOrd="0" presId="urn:microsoft.com/office/officeart/2018/2/layout/IconVerticalSolidList"/>
    <dgm:cxn modelId="{02335248-7F1D-43D3-8240-900349251774}" type="presParOf" srcId="{046250DC-1D6A-4383-B31B-694474AA4CF8}" destId="{310B6DBC-7237-49A1-830E-00FDD8A3C5BA}" srcOrd="3" destOrd="0" presId="urn:microsoft.com/office/officeart/2018/2/layout/IconVerticalSolidList"/>
    <dgm:cxn modelId="{811B07E9-2702-47F3-B88A-71AFCB8C3FBA}" type="presParOf" srcId="{FA3B2F77-57AB-4903-9E2B-058FBCC4300C}" destId="{45E88AF5-636B-470E-A7C0-BE98C77DC3FB}" srcOrd="9" destOrd="0" presId="urn:microsoft.com/office/officeart/2018/2/layout/IconVerticalSolidList"/>
    <dgm:cxn modelId="{8D682979-5DD6-4367-830F-D1685F4F55B3}" type="presParOf" srcId="{FA3B2F77-57AB-4903-9E2B-058FBCC4300C}" destId="{97790405-E31E-45AD-B131-316F3F1FD287}" srcOrd="10" destOrd="0" presId="urn:microsoft.com/office/officeart/2018/2/layout/IconVerticalSolidList"/>
    <dgm:cxn modelId="{CC09788E-BD4B-4279-9AC3-CFCC00748F1E}" type="presParOf" srcId="{97790405-E31E-45AD-B131-316F3F1FD287}" destId="{8C2E9680-747A-4570-8A40-364861A82654}" srcOrd="0" destOrd="0" presId="urn:microsoft.com/office/officeart/2018/2/layout/IconVerticalSolidList"/>
    <dgm:cxn modelId="{CF8D2397-33C6-47AA-A3B0-C015344B04CD}" type="presParOf" srcId="{97790405-E31E-45AD-B131-316F3F1FD287}" destId="{5EE49CB2-4551-4D50-9002-552D95968763}" srcOrd="1" destOrd="0" presId="urn:microsoft.com/office/officeart/2018/2/layout/IconVerticalSolidList"/>
    <dgm:cxn modelId="{FB3980E5-F65E-40A1-9AB1-02CE7B7A0D55}" type="presParOf" srcId="{97790405-E31E-45AD-B131-316F3F1FD287}" destId="{B81B6DA2-12A7-4031-83AF-6D86C2D6F8BE}" srcOrd="2" destOrd="0" presId="urn:microsoft.com/office/officeart/2018/2/layout/IconVerticalSolidList"/>
    <dgm:cxn modelId="{9F873A6C-69C3-4298-AF9C-1D3D46DC7E3E}" type="presParOf" srcId="{97790405-E31E-45AD-B131-316F3F1FD287}" destId="{02A0E502-0BD9-4742-86EB-18589C3C9E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D89A6-9FA3-49C9-A184-ADD27D43F21A}" type="doc">
      <dgm:prSet loTypeId="urn:microsoft.com/office/officeart/2005/8/layout/orgChart1" loCatId="hierarchy" qsTypeId="urn:microsoft.com/office/officeart/2005/8/quickstyle/simple5" qsCatId="simple" csTypeId="urn:microsoft.com/office/officeart/2005/8/colors/accent1_4" csCatId="accent1" phldr="1"/>
      <dgm:spPr/>
      <dgm:t>
        <a:bodyPr/>
        <a:lstStyle/>
        <a:p>
          <a:endParaRPr lang="cs-CZ"/>
        </a:p>
      </dgm:t>
    </dgm:pt>
    <dgm:pt modelId="{FE968E82-904C-48BD-B375-DE7C6E0B9188}">
      <dgm:prSet phldrT="[Text]" custT="1"/>
      <dgm:spPr/>
      <dgm:t>
        <a:bodyPr/>
        <a:lstStyle/>
        <a:p>
          <a:r>
            <a:rPr lang="cs-CZ" sz="3000" dirty="0">
              <a:solidFill>
                <a:schemeClr val="accent2">
                  <a:lumMod val="75000"/>
                </a:schemeClr>
              </a:solidFill>
              <a:latin typeface="+mn-lt"/>
            </a:rPr>
            <a:t>Celková tělesná voda (CTV)</a:t>
          </a:r>
        </a:p>
        <a:p>
          <a:r>
            <a:rPr lang="cs-CZ" sz="1900" i="1" dirty="0">
              <a:solidFill>
                <a:schemeClr val="accent2">
                  <a:lumMod val="75000"/>
                </a:schemeClr>
              </a:solidFill>
              <a:latin typeface="+mn-lt"/>
            </a:rPr>
            <a:t>50-75 % hmotnosti</a:t>
          </a:r>
        </a:p>
      </dgm:t>
    </dgm:pt>
    <dgm:pt modelId="{FC22DF4B-0938-4701-978E-15874A9D62E7}" type="parTrans" cxnId="{CAE7AC97-987B-4505-A851-6BB9A6BFE64C}">
      <dgm:prSet/>
      <dgm:spPr/>
      <dgm:t>
        <a:bodyPr/>
        <a:lstStyle/>
        <a:p>
          <a:endParaRPr lang="cs-CZ" sz="1400">
            <a:solidFill>
              <a:schemeClr val="accent2">
                <a:lumMod val="75000"/>
              </a:schemeClr>
            </a:solidFill>
            <a:latin typeface="+mn-lt"/>
          </a:endParaRPr>
        </a:p>
      </dgm:t>
    </dgm:pt>
    <dgm:pt modelId="{0AAFBC21-F7AD-457C-8816-A43E578D065F}" type="sibTrans" cxnId="{CAE7AC97-987B-4505-A851-6BB9A6BFE64C}">
      <dgm:prSet/>
      <dgm:spPr/>
      <dgm:t>
        <a:bodyPr/>
        <a:lstStyle/>
        <a:p>
          <a:endParaRPr lang="cs-CZ">
            <a:solidFill>
              <a:schemeClr val="accent2">
                <a:lumMod val="75000"/>
              </a:schemeClr>
            </a:solidFill>
            <a:latin typeface="+mn-lt"/>
          </a:endParaRPr>
        </a:p>
      </dgm:t>
    </dgm:pt>
    <dgm:pt modelId="{03E6DF37-172E-4B40-9D4B-6D6CFC404CE8}">
      <dgm:prSet phldrT="[Text]" custT="1"/>
      <dgm:spPr/>
      <dgm:t>
        <a:bodyPr/>
        <a:lstStyle/>
        <a:p>
          <a:r>
            <a:rPr lang="cs-CZ" sz="1900" dirty="0">
              <a:solidFill>
                <a:schemeClr val="accent2">
                  <a:lumMod val="75000"/>
                </a:schemeClr>
              </a:solidFill>
              <a:latin typeface="+mn-lt"/>
            </a:rPr>
            <a:t>Intracelulární</a:t>
          </a:r>
        </a:p>
        <a:p>
          <a:r>
            <a:rPr lang="cs-CZ" sz="1600" i="1" dirty="0">
              <a:solidFill>
                <a:schemeClr val="accent2">
                  <a:lumMod val="75000"/>
                </a:schemeClr>
              </a:solidFill>
              <a:latin typeface="+mn-lt"/>
            </a:rPr>
            <a:t>Vnitrobuněčná</a:t>
          </a:r>
        </a:p>
        <a:p>
          <a:r>
            <a:rPr lang="cs-CZ" sz="1600" i="1" dirty="0">
              <a:solidFill>
                <a:schemeClr val="accent2">
                  <a:lumMod val="75000"/>
                </a:schemeClr>
              </a:solidFill>
              <a:latin typeface="+mn-lt"/>
            </a:rPr>
            <a:t>cca 40 % CTV</a:t>
          </a:r>
          <a:endParaRPr lang="cs-CZ" sz="1900" i="1" dirty="0">
            <a:solidFill>
              <a:schemeClr val="accent2">
                <a:lumMod val="75000"/>
              </a:schemeClr>
            </a:solidFill>
            <a:latin typeface="+mn-lt"/>
          </a:endParaRPr>
        </a:p>
      </dgm:t>
    </dgm:pt>
    <dgm:pt modelId="{079DAAF6-F799-4A4D-89FE-63DCBB81EB04}" type="parTrans" cxnId="{0CFD4CB9-011F-4DEB-A469-038DD38BAB34}">
      <dgm:prSet/>
      <dgm:spPr/>
      <dgm:t>
        <a:bodyPr/>
        <a:lstStyle/>
        <a:p>
          <a:endParaRPr lang="cs-CZ" sz="1400">
            <a:solidFill>
              <a:schemeClr val="accent2">
                <a:lumMod val="75000"/>
              </a:schemeClr>
            </a:solidFill>
            <a:latin typeface="+mn-lt"/>
          </a:endParaRPr>
        </a:p>
      </dgm:t>
    </dgm:pt>
    <dgm:pt modelId="{511D3EB6-6ACB-4CF5-95DF-EF1B3F5DAC14}" type="sibTrans" cxnId="{0CFD4CB9-011F-4DEB-A469-038DD38BAB34}">
      <dgm:prSet/>
      <dgm:spPr/>
      <dgm:t>
        <a:bodyPr/>
        <a:lstStyle/>
        <a:p>
          <a:endParaRPr lang="cs-CZ">
            <a:solidFill>
              <a:schemeClr val="accent2">
                <a:lumMod val="75000"/>
              </a:schemeClr>
            </a:solidFill>
            <a:latin typeface="+mn-lt"/>
          </a:endParaRPr>
        </a:p>
      </dgm:t>
    </dgm:pt>
    <dgm:pt modelId="{4FBF5ADE-A02C-4B4B-B6E8-4EA20E6E66EF}">
      <dgm:prSet phldrT="[Text]" custT="1"/>
      <dgm:spPr/>
      <dgm:t>
        <a:bodyPr/>
        <a:lstStyle/>
        <a:p>
          <a:r>
            <a:rPr lang="cs-CZ" sz="1900" dirty="0">
              <a:solidFill>
                <a:schemeClr val="accent2">
                  <a:lumMod val="75000"/>
                </a:schemeClr>
              </a:solidFill>
              <a:latin typeface="+mn-lt"/>
            </a:rPr>
            <a:t>Extracelulární</a:t>
          </a:r>
        </a:p>
        <a:p>
          <a:r>
            <a:rPr lang="cs-CZ" sz="1600" i="1" dirty="0">
              <a:solidFill>
                <a:schemeClr val="accent2">
                  <a:lumMod val="75000"/>
                </a:schemeClr>
              </a:solidFill>
              <a:latin typeface="+mn-lt"/>
            </a:rPr>
            <a:t>Mimobuněčná</a:t>
          </a:r>
        </a:p>
        <a:p>
          <a:r>
            <a:rPr lang="cs-CZ" sz="1600" i="1" dirty="0">
              <a:solidFill>
                <a:schemeClr val="accent2">
                  <a:lumMod val="75000"/>
                </a:schemeClr>
              </a:solidFill>
              <a:latin typeface="+mn-lt"/>
            </a:rPr>
            <a:t>cca 20 % CTV</a:t>
          </a:r>
          <a:endParaRPr lang="cs-CZ" sz="1900" i="1" dirty="0">
            <a:solidFill>
              <a:schemeClr val="accent2">
                <a:lumMod val="75000"/>
              </a:schemeClr>
            </a:solidFill>
            <a:latin typeface="+mn-lt"/>
          </a:endParaRPr>
        </a:p>
      </dgm:t>
    </dgm:pt>
    <dgm:pt modelId="{8FD74F7C-311B-4A0E-9D25-F5315AA1238D}" type="parTrans" cxnId="{6BC6AF04-AE6A-4501-B2B7-01959047BBE7}">
      <dgm:prSet/>
      <dgm:spPr/>
      <dgm:t>
        <a:bodyPr/>
        <a:lstStyle/>
        <a:p>
          <a:endParaRPr lang="cs-CZ" sz="1400">
            <a:solidFill>
              <a:schemeClr val="accent2">
                <a:lumMod val="75000"/>
              </a:schemeClr>
            </a:solidFill>
            <a:latin typeface="+mn-lt"/>
          </a:endParaRPr>
        </a:p>
      </dgm:t>
    </dgm:pt>
    <dgm:pt modelId="{4055E136-7602-44D1-85EC-912957897D54}" type="sibTrans" cxnId="{6BC6AF04-AE6A-4501-B2B7-01959047BBE7}">
      <dgm:prSet/>
      <dgm:spPr/>
      <dgm:t>
        <a:bodyPr/>
        <a:lstStyle/>
        <a:p>
          <a:endParaRPr lang="cs-CZ">
            <a:solidFill>
              <a:schemeClr val="accent2">
                <a:lumMod val="75000"/>
              </a:schemeClr>
            </a:solidFill>
            <a:latin typeface="+mn-lt"/>
          </a:endParaRPr>
        </a:p>
      </dgm:t>
    </dgm:pt>
    <dgm:pt modelId="{86D49E41-2160-481A-AE81-5342ED7DFD4F}">
      <dgm:prSet custT="1"/>
      <dgm:spPr/>
      <dgm:t>
        <a:bodyPr/>
        <a:lstStyle/>
        <a:p>
          <a:r>
            <a:rPr lang="cs-CZ" sz="1900" dirty="0">
              <a:solidFill>
                <a:schemeClr val="accent2">
                  <a:lumMod val="75000"/>
                </a:schemeClr>
              </a:solidFill>
            </a:rPr>
            <a:t>Tkáňový mok</a:t>
          </a:r>
        </a:p>
        <a:p>
          <a:r>
            <a:rPr lang="cs-CZ" sz="1600" dirty="0">
              <a:solidFill>
                <a:schemeClr val="accent2">
                  <a:lumMod val="75000"/>
                </a:schemeClr>
              </a:solidFill>
            </a:rPr>
            <a:t>Mezibuněčná tekutina</a:t>
          </a:r>
        </a:p>
        <a:p>
          <a:r>
            <a:rPr lang="cs-CZ" sz="1600">
              <a:solidFill>
                <a:schemeClr val="accent2">
                  <a:lumMod val="75000"/>
                </a:schemeClr>
              </a:solidFill>
            </a:rPr>
            <a:t>cca </a:t>
          </a:r>
          <a:r>
            <a:rPr lang="cs-CZ" sz="1600" dirty="0">
              <a:solidFill>
                <a:schemeClr val="accent2">
                  <a:lumMod val="75000"/>
                </a:schemeClr>
              </a:solidFill>
            </a:rPr>
            <a:t>15 % CTV</a:t>
          </a:r>
          <a:endParaRPr lang="cs-CZ" sz="1200" dirty="0">
            <a:solidFill>
              <a:schemeClr val="accent2">
                <a:lumMod val="75000"/>
              </a:schemeClr>
            </a:solidFill>
          </a:endParaRPr>
        </a:p>
      </dgm:t>
    </dgm:pt>
    <dgm:pt modelId="{5F172AF9-834A-4ED5-AFF7-99EA2F3DA739}" type="parTrans" cxnId="{D287B426-FD5E-4007-BF11-1232903BABB4}">
      <dgm:prSet/>
      <dgm:spPr/>
      <dgm:t>
        <a:bodyPr/>
        <a:lstStyle/>
        <a:p>
          <a:endParaRPr lang="cs-CZ">
            <a:solidFill>
              <a:schemeClr val="accent2">
                <a:lumMod val="75000"/>
              </a:schemeClr>
            </a:solidFill>
          </a:endParaRPr>
        </a:p>
      </dgm:t>
    </dgm:pt>
    <dgm:pt modelId="{27F38C3C-DFDF-4A66-AE7F-6AE85050DF7B}" type="sibTrans" cxnId="{D287B426-FD5E-4007-BF11-1232903BABB4}">
      <dgm:prSet/>
      <dgm:spPr/>
      <dgm:t>
        <a:bodyPr/>
        <a:lstStyle/>
        <a:p>
          <a:endParaRPr lang="cs-CZ">
            <a:solidFill>
              <a:schemeClr val="accent2">
                <a:lumMod val="75000"/>
              </a:schemeClr>
            </a:solidFill>
          </a:endParaRPr>
        </a:p>
      </dgm:t>
    </dgm:pt>
    <dgm:pt modelId="{A4B2B383-0DFA-45D1-962B-A266DACA92FC}">
      <dgm:prSet custT="1"/>
      <dgm:spPr/>
      <dgm:t>
        <a:bodyPr/>
        <a:lstStyle/>
        <a:p>
          <a:r>
            <a:rPr lang="cs-CZ" sz="1900" dirty="0">
              <a:solidFill>
                <a:schemeClr val="accent2">
                  <a:lumMod val="75000"/>
                </a:schemeClr>
              </a:solidFill>
            </a:rPr>
            <a:t>Krevní plasma</a:t>
          </a:r>
        </a:p>
        <a:p>
          <a:r>
            <a:rPr lang="cs-CZ" sz="1600" dirty="0">
              <a:solidFill>
                <a:schemeClr val="accent2">
                  <a:lumMod val="75000"/>
                </a:schemeClr>
              </a:solidFill>
            </a:rPr>
            <a:t>cca 5 % CTV</a:t>
          </a:r>
        </a:p>
      </dgm:t>
    </dgm:pt>
    <dgm:pt modelId="{B774897F-941B-415C-8C10-EF38BB2039E0}" type="parTrans" cxnId="{4B468AA8-F3D5-4C88-801D-FE808267B3AA}">
      <dgm:prSet/>
      <dgm:spPr/>
      <dgm:t>
        <a:bodyPr/>
        <a:lstStyle/>
        <a:p>
          <a:endParaRPr lang="cs-CZ">
            <a:solidFill>
              <a:schemeClr val="accent2">
                <a:lumMod val="75000"/>
              </a:schemeClr>
            </a:solidFill>
          </a:endParaRPr>
        </a:p>
      </dgm:t>
    </dgm:pt>
    <dgm:pt modelId="{18EA05AC-7694-4A04-AC82-E090E32A25BC}" type="sibTrans" cxnId="{4B468AA8-F3D5-4C88-801D-FE808267B3AA}">
      <dgm:prSet/>
      <dgm:spPr/>
      <dgm:t>
        <a:bodyPr/>
        <a:lstStyle/>
        <a:p>
          <a:endParaRPr lang="cs-CZ">
            <a:solidFill>
              <a:schemeClr val="accent2">
                <a:lumMod val="75000"/>
              </a:schemeClr>
            </a:solidFill>
          </a:endParaRPr>
        </a:p>
      </dgm:t>
    </dgm:pt>
    <dgm:pt modelId="{EA4F7BFD-1AAF-454A-93BC-C592A9615AD6}" type="pres">
      <dgm:prSet presAssocID="{09AD89A6-9FA3-49C9-A184-ADD27D43F21A}" presName="hierChild1" presStyleCnt="0">
        <dgm:presLayoutVars>
          <dgm:orgChart val="1"/>
          <dgm:chPref val="1"/>
          <dgm:dir/>
          <dgm:animOne val="branch"/>
          <dgm:animLvl val="lvl"/>
          <dgm:resizeHandles/>
        </dgm:presLayoutVars>
      </dgm:prSet>
      <dgm:spPr/>
    </dgm:pt>
    <dgm:pt modelId="{F6A965B2-630A-4929-87B2-9C7DE5B88308}" type="pres">
      <dgm:prSet presAssocID="{FE968E82-904C-48BD-B375-DE7C6E0B9188}" presName="hierRoot1" presStyleCnt="0">
        <dgm:presLayoutVars>
          <dgm:hierBranch val="init"/>
        </dgm:presLayoutVars>
      </dgm:prSet>
      <dgm:spPr/>
    </dgm:pt>
    <dgm:pt modelId="{14952439-3EEB-4679-9E2B-4AFF882C9686}" type="pres">
      <dgm:prSet presAssocID="{FE968E82-904C-48BD-B375-DE7C6E0B9188}" presName="rootComposite1" presStyleCnt="0"/>
      <dgm:spPr/>
    </dgm:pt>
    <dgm:pt modelId="{B62447F4-E52E-4F92-B910-275F650E1CE4}" type="pres">
      <dgm:prSet presAssocID="{FE968E82-904C-48BD-B375-DE7C6E0B9188}" presName="rootText1" presStyleLbl="node0" presStyleIdx="0" presStyleCnt="1" custScaleX="195337">
        <dgm:presLayoutVars>
          <dgm:chPref val="3"/>
        </dgm:presLayoutVars>
      </dgm:prSet>
      <dgm:spPr/>
    </dgm:pt>
    <dgm:pt modelId="{A96896D4-DD6C-4F98-99B7-F3DD2F578284}" type="pres">
      <dgm:prSet presAssocID="{FE968E82-904C-48BD-B375-DE7C6E0B9188}" presName="rootConnector1" presStyleLbl="node1" presStyleIdx="0" presStyleCnt="0"/>
      <dgm:spPr/>
    </dgm:pt>
    <dgm:pt modelId="{4B4A1A9B-E1CF-47E2-B52F-A4ACC31E50EC}" type="pres">
      <dgm:prSet presAssocID="{FE968E82-904C-48BD-B375-DE7C6E0B9188}" presName="hierChild2" presStyleCnt="0"/>
      <dgm:spPr/>
    </dgm:pt>
    <dgm:pt modelId="{70975F8F-85F2-4D5F-ABF5-D2A9FEEB7722}" type="pres">
      <dgm:prSet presAssocID="{079DAAF6-F799-4A4D-89FE-63DCBB81EB04}" presName="Name37" presStyleLbl="parChTrans1D2" presStyleIdx="0" presStyleCnt="2"/>
      <dgm:spPr/>
    </dgm:pt>
    <dgm:pt modelId="{E92F0003-1004-4971-94E0-6B71D8B781C6}" type="pres">
      <dgm:prSet presAssocID="{03E6DF37-172E-4B40-9D4B-6D6CFC404CE8}" presName="hierRoot2" presStyleCnt="0">
        <dgm:presLayoutVars>
          <dgm:hierBranch val="init"/>
        </dgm:presLayoutVars>
      </dgm:prSet>
      <dgm:spPr/>
    </dgm:pt>
    <dgm:pt modelId="{730EB707-05B7-4227-8306-D4ED0DB73D18}" type="pres">
      <dgm:prSet presAssocID="{03E6DF37-172E-4B40-9D4B-6D6CFC404CE8}" presName="rootComposite" presStyleCnt="0"/>
      <dgm:spPr/>
    </dgm:pt>
    <dgm:pt modelId="{97FD267F-D78F-4542-A385-F0CDE3FCB7BB}" type="pres">
      <dgm:prSet presAssocID="{03E6DF37-172E-4B40-9D4B-6D6CFC404CE8}" presName="rootText" presStyleLbl="node2" presStyleIdx="0" presStyleCnt="2" custScaleX="115775" custScaleY="72433">
        <dgm:presLayoutVars>
          <dgm:chPref val="3"/>
        </dgm:presLayoutVars>
      </dgm:prSet>
      <dgm:spPr/>
    </dgm:pt>
    <dgm:pt modelId="{84EAEA60-E453-4E08-93A4-BD2FF1C6C339}" type="pres">
      <dgm:prSet presAssocID="{03E6DF37-172E-4B40-9D4B-6D6CFC404CE8}" presName="rootConnector" presStyleLbl="node2" presStyleIdx="0" presStyleCnt="2"/>
      <dgm:spPr/>
    </dgm:pt>
    <dgm:pt modelId="{3767B9E2-D8DB-44CE-B219-479E6A5E3F3F}" type="pres">
      <dgm:prSet presAssocID="{03E6DF37-172E-4B40-9D4B-6D6CFC404CE8}" presName="hierChild4" presStyleCnt="0"/>
      <dgm:spPr/>
    </dgm:pt>
    <dgm:pt modelId="{C3ABE144-E286-4F1C-9479-B3AF21AE128D}" type="pres">
      <dgm:prSet presAssocID="{03E6DF37-172E-4B40-9D4B-6D6CFC404CE8}" presName="hierChild5" presStyleCnt="0"/>
      <dgm:spPr/>
    </dgm:pt>
    <dgm:pt modelId="{61A56930-A3C8-4D59-A30B-B9C043B8B3BE}" type="pres">
      <dgm:prSet presAssocID="{8FD74F7C-311B-4A0E-9D25-F5315AA1238D}" presName="Name37" presStyleLbl="parChTrans1D2" presStyleIdx="1" presStyleCnt="2"/>
      <dgm:spPr/>
    </dgm:pt>
    <dgm:pt modelId="{9C20A421-4926-401F-BCB5-709C71AB2149}" type="pres">
      <dgm:prSet presAssocID="{4FBF5ADE-A02C-4B4B-B6E8-4EA20E6E66EF}" presName="hierRoot2" presStyleCnt="0">
        <dgm:presLayoutVars>
          <dgm:hierBranch val="init"/>
        </dgm:presLayoutVars>
      </dgm:prSet>
      <dgm:spPr/>
    </dgm:pt>
    <dgm:pt modelId="{6D5D3778-BAD8-46EA-A22D-030CD3ECB3D8}" type="pres">
      <dgm:prSet presAssocID="{4FBF5ADE-A02C-4B4B-B6E8-4EA20E6E66EF}" presName="rootComposite" presStyleCnt="0"/>
      <dgm:spPr/>
    </dgm:pt>
    <dgm:pt modelId="{5ED5FD08-1F06-46D4-994E-3727B133161C}" type="pres">
      <dgm:prSet presAssocID="{4FBF5ADE-A02C-4B4B-B6E8-4EA20E6E66EF}" presName="rootText" presStyleLbl="node2" presStyleIdx="1" presStyleCnt="2" custScaleX="113401" custScaleY="70434">
        <dgm:presLayoutVars>
          <dgm:chPref val="3"/>
        </dgm:presLayoutVars>
      </dgm:prSet>
      <dgm:spPr/>
    </dgm:pt>
    <dgm:pt modelId="{6BBB3CDA-4C26-4D8C-8571-909410662FF1}" type="pres">
      <dgm:prSet presAssocID="{4FBF5ADE-A02C-4B4B-B6E8-4EA20E6E66EF}" presName="rootConnector" presStyleLbl="node2" presStyleIdx="1" presStyleCnt="2"/>
      <dgm:spPr/>
    </dgm:pt>
    <dgm:pt modelId="{99055AC9-07AF-4DC0-A240-29117EF4CD53}" type="pres">
      <dgm:prSet presAssocID="{4FBF5ADE-A02C-4B4B-B6E8-4EA20E6E66EF}" presName="hierChild4" presStyleCnt="0"/>
      <dgm:spPr/>
    </dgm:pt>
    <dgm:pt modelId="{EAA6C911-3BEB-4D6C-84FF-D42C634115B7}" type="pres">
      <dgm:prSet presAssocID="{5F172AF9-834A-4ED5-AFF7-99EA2F3DA739}" presName="Name37" presStyleLbl="parChTrans1D3" presStyleIdx="0" presStyleCnt="2"/>
      <dgm:spPr/>
    </dgm:pt>
    <dgm:pt modelId="{3FC1A817-7A6E-4CC8-B4F0-A3D0F1AA91E8}" type="pres">
      <dgm:prSet presAssocID="{86D49E41-2160-481A-AE81-5342ED7DFD4F}" presName="hierRoot2" presStyleCnt="0">
        <dgm:presLayoutVars>
          <dgm:hierBranch val="init"/>
        </dgm:presLayoutVars>
      </dgm:prSet>
      <dgm:spPr/>
    </dgm:pt>
    <dgm:pt modelId="{1CD12365-755B-4C4C-8D03-B4FF0ECE378A}" type="pres">
      <dgm:prSet presAssocID="{86D49E41-2160-481A-AE81-5342ED7DFD4F}" presName="rootComposite" presStyleCnt="0"/>
      <dgm:spPr/>
    </dgm:pt>
    <dgm:pt modelId="{F39BD2D3-3627-4B51-99B5-69AD6B43343F}" type="pres">
      <dgm:prSet presAssocID="{86D49E41-2160-481A-AE81-5342ED7DFD4F}" presName="rootText" presStyleLbl="node3" presStyleIdx="0" presStyleCnt="2" custLinFactNeighborX="13931" custLinFactNeighborY="2430">
        <dgm:presLayoutVars>
          <dgm:chPref val="3"/>
        </dgm:presLayoutVars>
      </dgm:prSet>
      <dgm:spPr/>
    </dgm:pt>
    <dgm:pt modelId="{6021D1A5-FFFC-4285-9788-76EBC826F79F}" type="pres">
      <dgm:prSet presAssocID="{86D49E41-2160-481A-AE81-5342ED7DFD4F}" presName="rootConnector" presStyleLbl="node3" presStyleIdx="0" presStyleCnt="2"/>
      <dgm:spPr/>
    </dgm:pt>
    <dgm:pt modelId="{C51944EC-FB19-47AB-848C-876C630CCFD7}" type="pres">
      <dgm:prSet presAssocID="{86D49E41-2160-481A-AE81-5342ED7DFD4F}" presName="hierChild4" presStyleCnt="0"/>
      <dgm:spPr/>
    </dgm:pt>
    <dgm:pt modelId="{3BA29CE8-E16B-45A6-BBF8-AD6D25206847}" type="pres">
      <dgm:prSet presAssocID="{86D49E41-2160-481A-AE81-5342ED7DFD4F}" presName="hierChild5" presStyleCnt="0"/>
      <dgm:spPr/>
    </dgm:pt>
    <dgm:pt modelId="{88FE7129-F843-4378-B099-F98559465D94}" type="pres">
      <dgm:prSet presAssocID="{B774897F-941B-415C-8C10-EF38BB2039E0}" presName="Name37" presStyleLbl="parChTrans1D3" presStyleIdx="1" presStyleCnt="2"/>
      <dgm:spPr/>
    </dgm:pt>
    <dgm:pt modelId="{31721F2B-954A-4BEE-8C2E-B6EB62DE7F72}" type="pres">
      <dgm:prSet presAssocID="{A4B2B383-0DFA-45D1-962B-A266DACA92FC}" presName="hierRoot2" presStyleCnt="0">
        <dgm:presLayoutVars>
          <dgm:hierBranch val="init"/>
        </dgm:presLayoutVars>
      </dgm:prSet>
      <dgm:spPr/>
    </dgm:pt>
    <dgm:pt modelId="{2F4E051F-4CC5-430A-994F-618E3F39C079}" type="pres">
      <dgm:prSet presAssocID="{A4B2B383-0DFA-45D1-962B-A266DACA92FC}" presName="rootComposite" presStyleCnt="0"/>
      <dgm:spPr/>
    </dgm:pt>
    <dgm:pt modelId="{CC0325BF-CF6D-42A7-8E85-EF4617F43702}" type="pres">
      <dgm:prSet presAssocID="{A4B2B383-0DFA-45D1-962B-A266DACA92FC}" presName="rootText" presStyleLbl="node3" presStyleIdx="1" presStyleCnt="2" custLinFactX="-46704" custLinFactY="-40431" custLinFactNeighborX="-100000" custLinFactNeighborY="-100000">
        <dgm:presLayoutVars>
          <dgm:chPref val="3"/>
        </dgm:presLayoutVars>
      </dgm:prSet>
      <dgm:spPr/>
    </dgm:pt>
    <dgm:pt modelId="{8F05C637-3932-4465-878B-027A80787527}" type="pres">
      <dgm:prSet presAssocID="{A4B2B383-0DFA-45D1-962B-A266DACA92FC}" presName="rootConnector" presStyleLbl="node3" presStyleIdx="1" presStyleCnt="2"/>
      <dgm:spPr/>
    </dgm:pt>
    <dgm:pt modelId="{8F44B652-1641-40DC-A239-C4C2D50D8A3D}" type="pres">
      <dgm:prSet presAssocID="{A4B2B383-0DFA-45D1-962B-A266DACA92FC}" presName="hierChild4" presStyleCnt="0"/>
      <dgm:spPr/>
    </dgm:pt>
    <dgm:pt modelId="{E10921E0-71C2-4FD5-9ED9-C8C8474BD2C5}" type="pres">
      <dgm:prSet presAssocID="{A4B2B383-0DFA-45D1-962B-A266DACA92FC}" presName="hierChild5" presStyleCnt="0"/>
      <dgm:spPr/>
    </dgm:pt>
    <dgm:pt modelId="{2CA116C7-8A9F-4CC0-B64A-4A720E14F52D}" type="pres">
      <dgm:prSet presAssocID="{4FBF5ADE-A02C-4B4B-B6E8-4EA20E6E66EF}" presName="hierChild5" presStyleCnt="0"/>
      <dgm:spPr/>
    </dgm:pt>
    <dgm:pt modelId="{563FD97B-DF25-42A9-B5D1-7506A621C040}" type="pres">
      <dgm:prSet presAssocID="{FE968E82-904C-48BD-B375-DE7C6E0B9188}" presName="hierChild3" presStyleCnt="0"/>
      <dgm:spPr/>
    </dgm:pt>
  </dgm:ptLst>
  <dgm:cxnLst>
    <dgm:cxn modelId="{27917102-1CD1-4646-B20A-E775A0EF5912}" type="presOf" srcId="{03E6DF37-172E-4B40-9D4B-6D6CFC404CE8}" destId="{84EAEA60-E453-4E08-93A4-BD2FF1C6C339}" srcOrd="1" destOrd="0" presId="urn:microsoft.com/office/officeart/2005/8/layout/orgChart1"/>
    <dgm:cxn modelId="{6BC6AF04-AE6A-4501-B2B7-01959047BBE7}" srcId="{FE968E82-904C-48BD-B375-DE7C6E0B9188}" destId="{4FBF5ADE-A02C-4B4B-B6E8-4EA20E6E66EF}" srcOrd="1" destOrd="0" parTransId="{8FD74F7C-311B-4A0E-9D25-F5315AA1238D}" sibTransId="{4055E136-7602-44D1-85EC-912957897D54}"/>
    <dgm:cxn modelId="{34CB8B0F-C26B-40F9-9287-E8A4CFE43073}" type="presOf" srcId="{4FBF5ADE-A02C-4B4B-B6E8-4EA20E6E66EF}" destId="{6BBB3CDA-4C26-4D8C-8571-909410662FF1}" srcOrd="1" destOrd="0" presId="urn:microsoft.com/office/officeart/2005/8/layout/orgChart1"/>
    <dgm:cxn modelId="{BEFB1F1F-4A4A-4325-ACC0-82E966577E16}" type="presOf" srcId="{FE968E82-904C-48BD-B375-DE7C6E0B9188}" destId="{B62447F4-E52E-4F92-B910-275F650E1CE4}" srcOrd="0" destOrd="0" presId="urn:microsoft.com/office/officeart/2005/8/layout/orgChart1"/>
    <dgm:cxn modelId="{D8545B1F-0AF9-407E-9E84-7E83D5A799ED}" type="presOf" srcId="{86D49E41-2160-481A-AE81-5342ED7DFD4F}" destId="{6021D1A5-FFFC-4285-9788-76EBC826F79F}" srcOrd="1" destOrd="0" presId="urn:microsoft.com/office/officeart/2005/8/layout/orgChart1"/>
    <dgm:cxn modelId="{47AE4420-E8AB-4CD9-82FB-5DAB20EB1E30}" type="presOf" srcId="{03E6DF37-172E-4B40-9D4B-6D6CFC404CE8}" destId="{97FD267F-D78F-4542-A385-F0CDE3FCB7BB}" srcOrd="0" destOrd="0" presId="urn:microsoft.com/office/officeart/2005/8/layout/orgChart1"/>
    <dgm:cxn modelId="{D287B426-FD5E-4007-BF11-1232903BABB4}" srcId="{4FBF5ADE-A02C-4B4B-B6E8-4EA20E6E66EF}" destId="{86D49E41-2160-481A-AE81-5342ED7DFD4F}" srcOrd="0" destOrd="0" parTransId="{5F172AF9-834A-4ED5-AFF7-99EA2F3DA739}" sibTransId="{27F38C3C-DFDF-4A66-AE7F-6AE85050DF7B}"/>
    <dgm:cxn modelId="{FB7A0137-6D12-46F9-93A4-73F03067CDBB}" type="presOf" srcId="{4FBF5ADE-A02C-4B4B-B6E8-4EA20E6E66EF}" destId="{5ED5FD08-1F06-46D4-994E-3727B133161C}" srcOrd="0" destOrd="0" presId="urn:microsoft.com/office/officeart/2005/8/layout/orgChart1"/>
    <dgm:cxn modelId="{B30AED44-F12E-4602-9E4A-09904065F608}" type="presOf" srcId="{A4B2B383-0DFA-45D1-962B-A266DACA92FC}" destId="{CC0325BF-CF6D-42A7-8E85-EF4617F43702}" srcOrd="0" destOrd="0" presId="urn:microsoft.com/office/officeart/2005/8/layout/orgChart1"/>
    <dgm:cxn modelId="{6475BF7E-8223-4A83-8E8D-2A87B38FBEA9}" type="presOf" srcId="{8FD74F7C-311B-4A0E-9D25-F5315AA1238D}" destId="{61A56930-A3C8-4D59-A30B-B9C043B8B3BE}" srcOrd="0" destOrd="0" presId="urn:microsoft.com/office/officeart/2005/8/layout/orgChart1"/>
    <dgm:cxn modelId="{6F75377F-B6D3-4C66-96FA-ACEE87BA7BD0}" type="presOf" srcId="{A4B2B383-0DFA-45D1-962B-A266DACA92FC}" destId="{8F05C637-3932-4465-878B-027A80787527}" srcOrd="1" destOrd="0" presId="urn:microsoft.com/office/officeart/2005/8/layout/orgChart1"/>
    <dgm:cxn modelId="{51478394-18D3-4B47-9371-4C95864E695C}" type="presOf" srcId="{5F172AF9-834A-4ED5-AFF7-99EA2F3DA739}" destId="{EAA6C911-3BEB-4D6C-84FF-D42C634115B7}" srcOrd="0" destOrd="0" presId="urn:microsoft.com/office/officeart/2005/8/layout/orgChart1"/>
    <dgm:cxn modelId="{CAE7AC97-987B-4505-A851-6BB9A6BFE64C}" srcId="{09AD89A6-9FA3-49C9-A184-ADD27D43F21A}" destId="{FE968E82-904C-48BD-B375-DE7C6E0B9188}" srcOrd="0" destOrd="0" parTransId="{FC22DF4B-0938-4701-978E-15874A9D62E7}" sibTransId="{0AAFBC21-F7AD-457C-8816-A43E578D065F}"/>
    <dgm:cxn modelId="{1E6E36A6-EB08-42DD-BF89-3D4EC345552F}" type="presOf" srcId="{FE968E82-904C-48BD-B375-DE7C6E0B9188}" destId="{A96896D4-DD6C-4F98-99B7-F3DD2F578284}" srcOrd="1" destOrd="0" presId="urn:microsoft.com/office/officeart/2005/8/layout/orgChart1"/>
    <dgm:cxn modelId="{4B468AA8-F3D5-4C88-801D-FE808267B3AA}" srcId="{4FBF5ADE-A02C-4B4B-B6E8-4EA20E6E66EF}" destId="{A4B2B383-0DFA-45D1-962B-A266DACA92FC}" srcOrd="1" destOrd="0" parTransId="{B774897F-941B-415C-8C10-EF38BB2039E0}" sibTransId="{18EA05AC-7694-4A04-AC82-E090E32A25BC}"/>
    <dgm:cxn modelId="{0CFD4CB9-011F-4DEB-A469-038DD38BAB34}" srcId="{FE968E82-904C-48BD-B375-DE7C6E0B9188}" destId="{03E6DF37-172E-4B40-9D4B-6D6CFC404CE8}" srcOrd="0" destOrd="0" parTransId="{079DAAF6-F799-4A4D-89FE-63DCBB81EB04}" sibTransId="{511D3EB6-6ACB-4CF5-95DF-EF1B3F5DAC14}"/>
    <dgm:cxn modelId="{991232BE-A665-4BEB-A4AE-25B964490CFB}" type="presOf" srcId="{B774897F-941B-415C-8C10-EF38BB2039E0}" destId="{88FE7129-F843-4378-B099-F98559465D94}" srcOrd="0" destOrd="0" presId="urn:microsoft.com/office/officeart/2005/8/layout/orgChart1"/>
    <dgm:cxn modelId="{01D124D5-B0B2-41D6-884B-20BF5EA4ECEC}" type="presOf" srcId="{079DAAF6-F799-4A4D-89FE-63DCBB81EB04}" destId="{70975F8F-85F2-4D5F-ABF5-D2A9FEEB7722}" srcOrd="0" destOrd="0" presId="urn:microsoft.com/office/officeart/2005/8/layout/orgChart1"/>
    <dgm:cxn modelId="{83A5D4EE-6F5F-45FC-811F-67C0A39EC190}" type="presOf" srcId="{86D49E41-2160-481A-AE81-5342ED7DFD4F}" destId="{F39BD2D3-3627-4B51-99B5-69AD6B43343F}" srcOrd="0" destOrd="0" presId="urn:microsoft.com/office/officeart/2005/8/layout/orgChart1"/>
    <dgm:cxn modelId="{40848BF2-C43A-4BEE-AD40-01D7EB7FCB6A}" type="presOf" srcId="{09AD89A6-9FA3-49C9-A184-ADD27D43F21A}" destId="{EA4F7BFD-1AAF-454A-93BC-C592A9615AD6}" srcOrd="0" destOrd="0" presId="urn:microsoft.com/office/officeart/2005/8/layout/orgChart1"/>
    <dgm:cxn modelId="{D4CD5504-79F2-4392-9698-4B89024FAE37}" type="presParOf" srcId="{EA4F7BFD-1AAF-454A-93BC-C592A9615AD6}" destId="{F6A965B2-630A-4929-87B2-9C7DE5B88308}" srcOrd="0" destOrd="0" presId="urn:microsoft.com/office/officeart/2005/8/layout/orgChart1"/>
    <dgm:cxn modelId="{34C66439-1EDA-4BDF-9DBD-48514BAB2B6F}" type="presParOf" srcId="{F6A965B2-630A-4929-87B2-9C7DE5B88308}" destId="{14952439-3EEB-4679-9E2B-4AFF882C9686}" srcOrd="0" destOrd="0" presId="urn:microsoft.com/office/officeart/2005/8/layout/orgChart1"/>
    <dgm:cxn modelId="{E92873F9-C53D-4070-93F2-DEC10336BC5C}" type="presParOf" srcId="{14952439-3EEB-4679-9E2B-4AFF882C9686}" destId="{B62447F4-E52E-4F92-B910-275F650E1CE4}" srcOrd="0" destOrd="0" presId="urn:microsoft.com/office/officeart/2005/8/layout/orgChart1"/>
    <dgm:cxn modelId="{9C151BDA-4C56-40A2-8792-FE649DDDCDF0}" type="presParOf" srcId="{14952439-3EEB-4679-9E2B-4AFF882C9686}" destId="{A96896D4-DD6C-4F98-99B7-F3DD2F578284}" srcOrd="1" destOrd="0" presId="urn:microsoft.com/office/officeart/2005/8/layout/orgChart1"/>
    <dgm:cxn modelId="{F07783CA-BA0F-4947-9F8A-CECF78335DDD}" type="presParOf" srcId="{F6A965B2-630A-4929-87B2-9C7DE5B88308}" destId="{4B4A1A9B-E1CF-47E2-B52F-A4ACC31E50EC}" srcOrd="1" destOrd="0" presId="urn:microsoft.com/office/officeart/2005/8/layout/orgChart1"/>
    <dgm:cxn modelId="{4AC00448-A43B-46A7-91C7-D3A1EE326B8E}" type="presParOf" srcId="{4B4A1A9B-E1CF-47E2-B52F-A4ACC31E50EC}" destId="{70975F8F-85F2-4D5F-ABF5-D2A9FEEB7722}" srcOrd="0" destOrd="0" presId="urn:microsoft.com/office/officeart/2005/8/layout/orgChart1"/>
    <dgm:cxn modelId="{FA97E162-3C30-4FCF-9748-52BD78F39178}" type="presParOf" srcId="{4B4A1A9B-E1CF-47E2-B52F-A4ACC31E50EC}" destId="{E92F0003-1004-4971-94E0-6B71D8B781C6}" srcOrd="1" destOrd="0" presId="urn:microsoft.com/office/officeart/2005/8/layout/orgChart1"/>
    <dgm:cxn modelId="{247AEBC8-51AC-4ADA-B992-5EC2572B3911}" type="presParOf" srcId="{E92F0003-1004-4971-94E0-6B71D8B781C6}" destId="{730EB707-05B7-4227-8306-D4ED0DB73D18}" srcOrd="0" destOrd="0" presId="urn:microsoft.com/office/officeart/2005/8/layout/orgChart1"/>
    <dgm:cxn modelId="{3FF48361-8CB7-4ADC-9EE8-AFED884D8995}" type="presParOf" srcId="{730EB707-05B7-4227-8306-D4ED0DB73D18}" destId="{97FD267F-D78F-4542-A385-F0CDE3FCB7BB}" srcOrd="0" destOrd="0" presId="urn:microsoft.com/office/officeart/2005/8/layout/orgChart1"/>
    <dgm:cxn modelId="{D448E4F6-9223-4CC0-BA42-5205534A80F9}" type="presParOf" srcId="{730EB707-05B7-4227-8306-D4ED0DB73D18}" destId="{84EAEA60-E453-4E08-93A4-BD2FF1C6C339}" srcOrd="1" destOrd="0" presId="urn:microsoft.com/office/officeart/2005/8/layout/orgChart1"/>
    <dgm:cxn modelId="{ACD49BBD-FD1C-4828-988C-D6E2FBA10278}" type="presParOf" srcId="{E92F0003-1004-4971-94E0-6B71D8B781C6}" destId="{3767B9E2-D8DB-44CE-B219-479E6A5E3F3F}" srcOrd="1" destOrd="0" presId="urn:microsoft.com/office/officeart/2005/8/layout/orgChart1"/>
    <dgm:cxn modelId="{CAA7F10D-EE8E-46A7-8C19-BEE828392A1E}" type="presParOf" srcId="{E92F0003-1004-4971-94E0-6B71D8B781C6}" destId="{C3ABE144-E286-4F1C-9479-B3AF21AE128D}" srcOrd="2" destOrd="0" presId="urn:microsoft.com/office/officeart/2005/8/layout/orgChart1"/>
    <dgm:cxn modelId="{3E821520-7B67-4471-8958-14E511DF28A3}" type="presParOf" srcId="{4B4A1A9B-E1CF-47E2-B52F-A4ACC31E50EC}" destId="{61A56930-A3C8-4D59-A30B-B9C043B8B3BE}" srcOrd="2" destOrd="0" presId="urn:microsoft.com/office/officeart/2005/8/layout/orgChart1"/>
    <dgm:cxn modelId="{91C4E104-751C-40DA-A275-3DE62CD3668D}" type="presParOf" srcId="{4B4A1A9B-E1CF-47E2-B52F-A4ACC31E50EC}" destId="{9C20A421-4926-401F-BCB5-709C71AB2149}" srcOrd="3" destOrd="0" presId="urn:microsoft.com/office/officeart/2005/8/layout/orgChart1"/>
    <dgm:cxn modelId="{85DD7CB6-E232-4B42-8B96-B6D406E3E50A}" type="presParOf" srcId="{9C20A421-4926-401F-BCB5-709C71AB2149}" destId="{6D5D3778-BAD8-46EA-A22D-030CD3ECB3D8}" srcOrd="0" destOrd="0" presId="urn:microsoft.com/office/officeart/2005/8/layout/orgChart1"/>
    <dgm:cxn modelId="{5DF4E9C1-5072-4590-B2DE-DF16727B819C}" type="presParOf" srcId="{6D5D3778-BAD8-46EA-A22D-030CD3ECB3D8}" destId="{5ED5FD08-1F06-46D4-994E-3727B133161C}" srcOrd="0" destOrd="0" presId="urn:microsoft.com/office/officeart/2005/8/layout/orgChart1"/>
    <dgm:cxn modelId="{F2CCCB69-FCA0-4F93-A7A4-4E6243D5E5E5}" type="presParOf" srcId="{6D5D3778-BAD8-46EA-A22D-030CD3ECB3D8}" destId="{6BBB3CDA-4C26-4D8C-8571-909410662FF1}" srcOrd="1" destOrd="0" presId="urn:microsoft.com/office/officeart/2005/8/layout/orgChart1"/>
    <dgm:cxn modelId="{94E6436D-83F9-47C6-BCF2-45985A11F63C}" type="presParOf" srcId="{9C20A421-4926-401F-BCB5-709C71AB2149}" destId="{99055AC9-07AF-4DC0-A240-29117EF4CD53}" srcOrd="1" destOrd="0" presId="urn:microsoft.com/office/officeart/2005/8/layout/orgChart1"/>
    <dgm:cxn modelId="{491FDDE3-F5E9-44C8-946F-9F66AAE28D6D}" type="presParOf" srcId="{99055AC9-07AF-4DC0-A240-29117EF4CD53}" destId="{EAA6C911-3BEB-4D6C-84FF-D42C634115B7}" srcOrd="0" destOrd="0" presId="urn:microsoft.com/office/officeart/2005/8/layout/orgChart1"/>
    <dgm:cxn modelId="{F5FC5F52-CA00-41E6-9F9D-C1D4B775EA18}" type="presParOf" srcId="{99055AC9-07AF-4DC0-A240-29117EF4CD53}" destId="{3FC1A817-7A6E-4CC8-B4F0-A3D0F1AA91E8}" srcOrd="1" destOrd="0" presId="urn:microsoft.com/office/officeart/2005/8/layout/orgChart1"/>
    <dgm:cxn modelId="{9B2F8D01-B8BD-4F5D-8591-A2DEC75F5B2A}" type="presParOf" srcId="{3FC1A817-7A6E-4CC8-B4F0-A3D0F1AA91E8}" destId="{1CD12365-755B-4C4C-8D03-B4FF0ECE378A}" srcOrd="0" destOrd="0" presId="urn:microsoft.com/office/officeart/2005/8/layout/orgChart1"/>
    <dgm:cxn modelId="{078FFAE5-EB82-4131-9E77-0F2A5BEE9221}" type="presParOf" srcId="{1CD12365-755B-4C4C-8D03-B4FF0ECE378A}" destId="{F39BD2D3-3627-4B51-99B5-69AD6B43343F}" srcOrd="0" destOrd="0" presId="urn:microsoft.com/office/officeart/2005/8/layout/orgChart1"/>
    <dgm:cxn modelId="{DC9288F4-831D-4C24-BF40-5C1AB8571C14}" type="presParOf" srcId="{1CD12365-755B-4C4C-8D03-B4FF0ECE378A}" destId="{6021D1A5-FFFC-4285-9788-76EBC826F79F}" srcOrd="1" destOrd="0" presId="urn:microsoft.com/office/officeart/2005/8/layout/orgChart1"/>
    <dgm:cxn modelId="{983F42FB-B20A-4A62-8B7C-6499F87C1F96}" type="presParOf" srcId="{3FC1A817-7A6E-4CC8-B4F0-A3D0F1AA91E8}" destId="{C51944EC-FB19-47AB-848C-876C630CCFD7}" srcOrd="1" destOrd="0" presId="urn:microsoft.com/office/officeart/2005/8/layout/orgChart1"/>
    <dgm:cxn modelId="{6DE8456F-8B31-4F38-BBF9-EB0FC2FACAF5}" type="presParOf" srcId="{3FC1A817-7A6E-4CC8-B4F0-A3D0F1AA91E8}" destId="{3BA29CE8-E16B-45A6-BBF8-AD6D25206847}" srcOrd="2" destOrd="0" presId="urn:microsoft.com/office/officeart/2005/8/layout/orgChart1"/>
    <dgm:cxn modelId="{1A4392B5-E0AC-4E6B-BD1B-14914ADD2298}" type="presParOf" srcId="{99055AC9-07AF-4DC0-A240-29117EF4CD53}" destId="{88FE7129-F843-4378-B099-F98559465D94}" srcOrd="2" destOrd="0" presId="urn:microsoft.com/office/officeart/2005/8/layout/orgChart1"/>
    <dgm:cxn modelId="{25958F49-D584-434A-97FC-E0FD0AFBBD33}" type="presParOf" srcId="{99055AC9-07AF-4DC0-A240-29117EF4CD53}" destId="{31721F2B-954A-4BEE-8C2E-B6EB62DE7F72}" srcOrd="3" destOrd="0" presId="urn:microsoft.com/office/officeart/2005/8/layout/orgChart1"/>
    <dgm:cxn modelId="{E8CB6E6A-D4C6-4173-B6C0-0946152DBE11}" type="presParOf" srcId="{31721F2B-954A-4BEE-8C2E-B6EB62DE7F72}" destId="{2F4E051F-4CC5-430A-994F-618E3F39C079}" srcOrd="0" destOrd="0" presId="urn:microsoft.com/office/officeart/2005/8/layout/orgChart1"/>
    <dgm:cxn modelId="{29A46376-A548-4C2A-AC88-B5D00E28AC3D}" type="presParOf" srcId="{2F4E051F-4CC5-430A-994F-618E3F39C079}" destId="{CC0325BF-CF6D-42A7-8E85-EF4617F43702}" srcOrd="0" destOrd="0" presId="urn:microsoft.com/office/officeart/2005/8/layout/orgChart1"/>
    <dgm:cxn modelId="{CF701301-CA62-400D-9966-73EDF30D3FED}" type="presParOf" srcId="{2F4E051F-4CC5-430A-994F-618E3F39C079}" destId="{8F05C637-3932-4465-878B-027A80787527}" srcOrd="1" destOrd="0" presId="urn:microsoft.com/office/officeart/2005/8/layout/orgChart1"/>
    <dgm:cxn modelId="{AC390459-91D1-447A-8070-256DCBF2AC85}" type="presParOf" srcId="{31721F2B-954A-4BEE-8C2E-B6EB62DE7F72}" destId="{8F44B652-1641-40DC-A239-C4C2D50D8A3D}" srcOrd="1" destOrd="0" presId="urn:microsoft.com/office/officeart/2005/8/layout/orgChart1"/>
    <dgm:cxn modelId="{D362A94A-87C7-47E1-8A25-E566FEE04E55}" type="presParOf" srcId="{31721F2B-954A-4BEE-8C2E-B6EB62DE7F72}" destId="{E10921E0-71C2-4FD5-9ED9-C8C8474BD2C5}" srcOrd="2" destOrd="0" presId="urn:microsoft.com/office/officeart/2005/8/layout/orgChart1"/>
    <dgm:cxn modelId="{9E6D5A3B-C751-446C-BE5E-A33463EC6370}" type="presParOf" srcId="{9C20A421-4926-401F-BCB5-709C71AB2149}" destId="{2CA116C7-8A9F-4CC0-B64A-4A720E14F52D}" srcOrd="2" destOrd="0" presId="urn:microsoft.com/office/officeart/2005/8/layout/orgChart1"/>
    <dgm:cxn modelId="{4E23EF5A-8AD2-4A98-A177-0AA6A7DD831B}" type="presParOf" srcId="{F6A965B2-630A-4929-87B2-9C7DE5B88308}" destId="{563FD97B-DF25-42A9-B5D1-7506A621C0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cs-CZ"/>
        </a:p>
      </dgm:t>
    </dgm:pt>
    <dgm:pt modelId="{76510DBC-D80C-46AA-92B2-B7F857E639E0}">
      <dgm:prSet phldrT="[Text]"/>
      <dgm:spPr/>
      <dgm:t>
        <a:bodyPr/>
        <a:lstStyle/>
        <a:p>
          <a:r>
            <a:rPr lang="cs-CZ" dirty="0"/>
            <a:t>Fyzická aktivita</a:t>
          </a:r>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latin typeface="+mn-lt"/>
            </a:rPr>
            <a:t>↑ produkce tepla</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latin typeface="+mn-lt"/>
            </a:rPr>
            <a:t>↑ míra pocení</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667B8FF2-A80D-464B-8AAA-A6E17F31103D}">
      <dgm:prSet phldrT="[Text]"/>
      <dgm:spPr/>
      <dgm:t>
        <a:bodyPr/>
        <a:lstStyle/>
        <a:p>
          <a:r>
            <a:rPr lang="cs-CZ" dirty="0"/>
            <a:t>Pokles tělesné hmotnosti</a:t>
          </a:r>
        </a:p>
      </dgm:t>
    </dgm:pt>
    <dgm:pt modelId="{D3FC2107-5B39-4ABF-851A-72E24BE24210}" type="parTrans" cxnId="{2B36A15E-F154-4E1F-89E4-DA8CD9F6EEB8}">
      <dgm:prSet/>
      <dgm:spPr/>
      <dgm:t>
        <a:bodyPr/>
        <a:lstStyle/>
        <a:p>
          <a:endParaRPr lang="cs-CZ"/>
        </a:p>
      </dgm:t>
    </dgm:pt>
    <dgm:pt modelId="{D344F49A-2D06-4788-B9E9-1DAD6E2DCD55}" type="sibTrans" cxnId="{2B36A15E-F154-4E1F-89E4-DA8CD9F6EEB8}">
      <dgm:prSet/>
      <dgm:spPr/>
      <dgm:t>
        <a:bodyPr/>
        <a:lstStyle/>
        <a:p>
          <a:endParaRPr lang="cs-CZ"/>
        </a:p>
      </dgm:t>
    </dgm:pt>
    <dgm:pt modelId="{91E17CF9-DB32-43AB-9440-42AC5F1CC90A}">
      <dgm:prSet phldrT="[Text]"/>
      <dgm:spPr/>
      <dgm:t>
        <a:bodyPr/>
        <a:lstStyle/>
        <a:p>
          <a:r>
            <a:rPr lang="cs-CZ" dirty="0"/>
            <a:t>Doplnění tekutin</a:t>
          </a:r>
        </a:p>
      </dgm:t>
    </dgm:pt>
    <dgm:pt modelId="{EDBCE270-E953-4BE9-A25E-0B900B4B0853}" type="parTrans" cxnId="{CAAAF10C-40AC-4E19-BB79-5202FE6CB71A}">
      <dgm:prSet/>
      <dgm:spPr/>
      <dgm:t>
        <a:bodyPr/>
        <a:lstStyle/>
        <a:p>
          <a:endParaRPr lang="cs-CZ"/>
        </a:p>
      </dgm:t>
    </dgm:pt>
    <dgm:pt modelId="{0A94157F-BADB-483D-AC89-EEFDD09D7AE7}" type="sibTrans" cxnId="{CAAAF10C-40AC-4E19-BB79-5202FE6CB71A}">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5">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5"/>
      <dgm:spPr/>
    </dgm:pt>
    <dgm:pt modelId="{FD0352E3-B973-42F9-A4A5-141C5458D846}" type="pres">
      <dgm:prSet presAssocID="{5D53979A-A36A-483C-8649-F53ACDB07C53}" presName="node" presStyleLbl="node1" presStyleIdx="1" presStyleCnt="5">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5"/>
      <dgm:spPr/>
    </dgm:pt>
    <dgm:pt modelId="{28166761-A13A-45B7-AE11-BDACC8A78557}" type="pres">
      <dgm:prSet presAssocID="{6D5197F2-7BCC-442C-943B-6DB7E54736DB}" presName="node" presStyleLbl="node1" presStyleIdx="2" presStyleCnt="5">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5"/>
      <dgm:spPr/>
    </dgm:pt>
    <dgm:pt modelId="{6586701F-6E97-45FB-9567-9C9891452E2E}" type="pres">
      <dgm:prSet presAssocID="{667B8FF2-A80D-464B-8AAA-A6E17F31103D}" presName="node" presStyleLbl="node1" presStyleIdx="3" presStyleCnt="5">
        <dgm:presLayoutVars>
          <dgm:bulletEnabled val="1"/>
        </dgm:presLayoutVars>
      </dgm:prSet>
      <dgm:spPr/>
    </dgm:pt>
    <dgm:pt modelId="{43FB9C5D-3B4D-41C0-9B8A-FB24EB06B019}" type="pres">
      <dgm:prSet presAssocID="{667B8FF2-A80D-464B-8AAA-A6E17F31103D}" presName="spNode" presStyleCnt="0"/>
      <dgm:spPr/>
    </dgm:pt>
    <dgm:pt modelId="{0E29B190-FD47-45DA-9BA5-14B470964631}" type="pres">
      <dgm:prSet presAssocID="{D344F49A-2D06-4788-B9E9-1DAD6E2DCD55}" presName="sibTrans" presStyleLbl="sibTrans1D1" presStyleIdx="3" presStyleCnt="5"/>
      <dgm:spPr/>
    </dgm:pt>
    <dgm:pt modelId="{106FE4B0-19ED-4515-9347-DBC68DF4CC35}" type="pres">
      <dgm:prSet presAssocID="{91E17CF9-DB32-43AB-9440-42AC5F1CC90A}" presName="node" presStyleLbl="node1" presStyleIdx="4" presStyleCnt="5">
        <dgm:presLayoutVars>
          <dgm:bulletEnabled val="1"/>
        </dgm:presLayoutVars>
      </dgm:prSet>
      <dgm:spPr/>
    </dgm:pt>
    <dgm:pt modelId="{36CB6B72-7FE5-449E-B13B-F80108FBB03A}" type="pres">
      <dgm:prSet presAssocID="{91E17CF9-DB32-43AB-9440-42AC5F1CC90A}" presName="spNode" presStyleCnt="0"/>
      <dgm:spPr/>
    </dgm:pt>
    <dgm:pt modelId="{CA40BFEE-F3F0-4CD8-9709-553AEA55847C}" type="pres">
      <dgm:prSet presAssocID="{0A94157F-BADB-483D-AC89-EEFDD09D7AE7}" presName="sibTrans" presStyleLbl="sibTrans1D1" presStyleIdx="4" presStyleCnt="5"/>
      <dgm:spPr/>
    </dgm:pt>
  </dgm:ptLst>
  <dgm:cxnLst>
    <dgm:cxn modelId="{A2D9F700-9FFD-4AEA-9F8D-3803A6ABBC32}" srcId="{623C5440-BB29-4C29-9168-89E551EC38BD}" destId="{76510DBC-D80C-46AA-92B2-B7F857E639E0}" srcOrd="0" destOrd="0" parTransId="{D78C3E30-0A25-4726-A510-64AA95790EFC}" sibTransId="{8F810B67-BE31-4DD0-BBBF-6597DBE28BC2}"/>
    <dgm:cxn modelId="{CAAAF10C-40AC-4E19-BB79-5202FE6CB71A}" srcId="{623C5440-BB29-4C29-9168-89E551EC38BD}" destId="{91E17CF9-DB32-43AB-9440-42AC5F1CC90A}" srcOrd="4" destOrd="0" parTransId="{EDBCE270-E953-4BE9-A25E-0B900B4B0853}" sibTransId="{0A94157F-BADB-483D-AC89-EEFDD09D7AE7}"/>
    <dgm:cxn modelId="{5E2DE30E-AC56-4696-9F53-1B95425DFD51}" type="presOf" srcId="{76510DBC-D80C-46AA-92B2-B7F857E639E0}" destId="{88297657-A651-4342-A68A-11A1636B3ED2}"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FB1EBE3C-E4D4-4948-AE92-85AE8E788D04}" type="presOf" srcId="{0A94157F-BADB-483D-AC89-EEFDD09D7AE7}" destId="{CA40BFEE-F3F0-4CD8-9709-553AEA55847C}"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2B36A15E-F154-4E1F-89E4-DA8CD9F6EEB8}" srcId="{623C5440-BB29-4C29-9168-89E551EC38BD}" destId="{667B8FF2-A80D-464B-8AAA-A6E17F31103D}" srcOrd="3" destOrd="0" parTransId="{D3FC2107-5B39-4ABF-851A-72E24BE24210}" sibTransId="{D344F49A-2D06-4788-B9E9-1DAD6E2DCD55}"/>
    <dgm:cxn modelId="{34D13643-BE02-4BB8-BCAB-CCED598B8A09}" type="presOf" srcId="{D344F49A-2D06-4788-B9E9-1DAD6E2DCD55}" destId="{0E29B190-FD47-45DA-9BA5-14B470964631}" srcOrd="0" destOrd="0" presId="urn:microsoft.com/office/officeart/2005/8/layout/cycle5"/>
    <dgm:cxn modelId="{5A413E91-C3B1-4B51-9F61-145BEEC5C917}" type="presOf" srcId="{667B8FF2-A80D-464B-8AAA-A6E17F31103D}" destId="{6586701F-6E97-45FB-9567-9C9891452E2E}"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23F73AED-1AA2-4B15-8679-17C27FC49C74}" type="presOf" srcId="{91E17CF9-DB32-43AB-9440-42AC5F1CC90A}" destId="{106FE4B0-19ED-4515-9347-DBC68DF4CC35}"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 modelId="{97759BAF-087D-47DC-B3D5-E25E0CCA1004}" type="presParOf" srcId="{84D1176F-BAC1-4F66-BB37-E4E7F2A3E6D5}" destId="{6586701F-6E97-45FB-9567-9C9891452E2E}" srcOrd="9" destOrd="0" presId="urn:microsoft.com/office/officeart/2005/8/layout/cycle5"/>
    <dgm:cxn modelId="{EB5D0407-9AF5-4BCC-AF54-4FB3D4591B2C}" type="presParOf" srcId="{84D1176F-BAC1-4F66-BB37-E4E7F2A3E6D5}" destId="{43FB9C5D-3B4D-41C0-9B8A-FB24EB06B019}" srcOrd="10" destOrd="0" presId="urn:microsoft.com/office/officeart/2005/8/layout/cycle5"/>
    <dgm:cxn modelId="{A9A22A39-5ECE-462E-BB3E-81FE1AE269CD}" type="presParOf" srcId="{84D1176F-BAC1-4F66-BB37-E4E7F2A3E6D5}" destId="{0E29B190-FD47-45DA-9BA5-14B470964631}" srcOrd="11" destOrd="0" presId="urn:microsoft.com/office/officeart/2005/8/layout/cycle5"/>
    <dgm:cxn modelId="{816B7375-4EB5-460E-9742-F7066ACF5AF7}" type="presParOf" srcId="{84D1176F-BAC1-4F66-BB37-E4E7F2A3E6D5}" destId="{106FE4B0-19ED-4515-9347-DBC68DF4CC35}" srcOrd="12" destOrd="0" presId="urn:microsoft.com/office/officeart/2005/8/layout/cycle5"/>
    <dgm:cxn modelId="{BD5C0BA8-F3E8-42CE-AE5F-20CF3A925EDA}" type="presParOf" srcId="{84D1176F-BAC1-4F66-BB37-E4E7F2A3E6D5}" destId="{36CB6B72-7FE5-449E-B13B-F80108FBB03A}" srcOrd="13" destOrd="0" presId="urn:microsoft.com/office/officeart/2005/8/layout/cycle5"/>
    <dgm:cxn modelId="{3E900CFE-5EF0-4D0D-800E-AF43498EDA62}" type="presParOf" srcId="{84D1176F-BAC1-4F66-BB37-E4E7F2A3E6D5}" destId="{CA40BFEE-F3F0-4CD8-9709-553AEA55847C}" srcOrd="14" destOrd="0" presId="urn:microsoft.com/office/officeart/2005/8/layout/cycle5"/>
  </dgm:cxnLst>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cs-CZ"/>
        </a:p>
      </dgm:t>
    </dgm:pt>
    <dgm:pt modelId="{76510DBC-D80C-46AA-92B2-B7F857E639E0}">
      <dgm:prSet phldrT="[Text]"/>
      <dgm:spPr/>
      <dgm:t>
        <a:bodyPr/>
        <a:lstStyle/>
        <a:p>
          <a:r>
            <a:rPr lang="cs-CZ" dirty="0">
              <a:latin typeface="+mn-lt"/>
            </a:rPr>
            <a:t>Euhydratace (normohydratace)</a:t>
          </a:r>
        </a:p>
        <a:p>
          <a:r>
            <a:rPr lang="cs-CZ" i="1" dirty="0">
              <a:latin typeface="+mn-lt"/>
            </a:rPr>
            <a:t>Stav adekvátní hydratace</a:t>
          </a:r>
          <a:endParaRPr lang="cs-CZ" dirty="0"/>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t>Dehydratace</a:t>
          </a:r>
        </a:p>
        <a:p>
          <a:r>
            <a:rPr lang="cs-CZ" i="1" dirty="0">
              <a:latin typeface="+mn-lt"/>
            </a:rPr>
            <a:t>Proces ztráty tekutin</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t>Rehydratace</a:t>
          </a:r>
        </a:p>
        <a:p>
          <a:r>
            <a:rPr lang="cs-CZ" i="1" dirty="0">
              <a:latin typeface="+mn-lt"/>
            </a:rPr>
            <a:t>Proces doplnění tekutin</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3">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3"/>
      <dgm:spPr/>
    </dgm:pt>
    <dgm:pt modelId="{FD0352E3-B973-42F9-A4A5-141C5458D846}" type="pres">
      <dgm:prSet presAssocID="{5D53979A-A36A-483C-8649-F53ACDB07C53}" presName="node" presStyleLbl="node1" presStyleIdx="1" presStyleCnt="3">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3"/>
      <dgm:spPr/>
    </dgm:pt>
    <dgm:pt modelId="{28166761-A13A-45B7-AE11-BDACC8A78557}" type="pres">
      <dgm:prSet presAssocID="{6D5197F2-7BCC-442C-943B-6DB7E54736DB}" presName="node" presStyleLbl="node1" presStyleIdx="2" presStyleCnt="3">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3"/>
      <dgm:spPr/>
    </dgm:pt>
  </dgm:ptLst>
  <dgm:cxnLst>
    <dgm:cxn modelId="{A2D9F700-9FFD-4AEA-9F8D-3803A6ABBC32}" srcId="{623C5440-BB29-4C29-9168-89E551EC38BD}" destId="{76510DBC-D80C-46AA-92B2-B7F857E639E0}" srcOrd="0" destOrd="0" parTransId="{D78C3E30-0A25-4726-A510-64AA95790EFC}" sibTransId="{8F810B67-BE31-4DD0-BBBF-6597DBE28BC2}"/>
    <dgm:cxn modelId="{5E2DE30E-AC56-4696-9F53-1B95425DFD51}" type="presOf" srcId="{76510DBC-D80C-46AA-92B2-B7F857E639E0}" destId="{88297657-A651-4342-A68A-11A1636B3ED2}"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Dělení iontových nápojů a jejich využití ve sportu</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BC77-BFF6-44BD-86E8-FE92404590A8}">
      <dsp:nvSpPr>
        <dsp:cNvPr id="0" name=""/>
        <dsp:cNvSpPr/>
      </dsp:nvSpPr>
      <dsp:spPr>
        <a:xfrm>
          <a:off x="0" y="1956"/>
          <a:ext cx="6692813"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0C13D-50A0-490C-B3EE-A636BED644D7}">
      <dsp:nvSpPr>
        <dsp:cNvPr id="0" name=""/>
        <dsp:cNvSpPr/>
      </dsp:nvSpPr>
      <dsp:spPr>
        <a:xfrm>
          <a:off x="252212" y="189552"/>
          <a:ext cx="458567" cy="4585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1531A5-0A4A-4AFF-B264-3E5944A2D3B8}">
      <dsp:nvSpPr>
        <dsp:cNvPr id="0" name=""/>
        <dsp:cNvSpPr/>
      </dsp:nvSpPr>
      <dsp:spPr>
        <a:xfrm>
          <a:off x="962992" y="1956"/>
          <a:ext cx="5729821"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Udržování homeostázy:</a:t>
          </a:r>
        </a:p>
      </dsp:txBody>
      <dsp:txXfrm>
        <a:off x="962992" y="1956"/>
        <a:ext cx="5729821" cy="833759"/>
      </dsp:txXfrm>
    </dsp:sp>
    <dsp:sp modelId="{043C72D3-6900-4E5B-8446-6E8312D00809}">
      <dsp:nvSpPr>
        <dsp:cNvPr id="0" name=""/>
        <dsp:cNvSpPr/>
      </dsp:nvSpPr>
      <dsp:spPr>
        <a:xfrm>
          <a:off x="854344" y="1044156"/>
          <a:ext cx="5573708" cy="8337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35713-0067-4446-99BE-6A1845F329CB}">
      <dsp:nvSpPr>
        <dsp:cNvPr id="0" name=""/>
        <dsp:cNvSpPr/>
      </dsp:nvSpPr>
      <dsp:spPr>
        <a:xfrm>
          <a:off x="1288387" y="1227157"/>
          <a:ext cx="458567" cy="458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FEF99A-DB1D-4ABE-A561-1A5549D84E87}">
      <dsp:nvSpPr>
        <dsp:cNvPr id="0" name=""/>
        <dsp:cNvSpPr/>
      </dsp:nvSpPr>
      <dsp:spPr>
        <a:xfrm>
          <a:off x="1918454" y="10441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Prostředí pro životní děje.</a:t>
          </a:r>
          <a:endParaRPr lang="en-US" sz="1900" kern="1200"/>
        </a:p>
      </dsp:txBody>
      <dsp:txXfrm>
        <a:off x="1918454" y="1044156"/>
        <a:ext cx="4408524" cy="833759"/>
      </dsp:txXfrm>
    </dsp:sp>
    <dsp:sp modelId="{6D1586C1-7F8B-411F-B294-3F874AC2BC07}">
      <dsp:nvSpPr>
        <dsp:cNvPr id="0" name=""/>
        <dsp:cNvSpPr/>
      </dsp:nvSpPr>
      <dsp:spPr>
        <a:xfrm>
          <a:off x="854344" y="2086356"/>
          <a:ext cx="5573708" cy="8337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C9D01-4D85-4B4C-8C3C-A13DD8E3BC3F}">
      <dsp:nvSpPr>
        <dsp:cNvPr id="0" name=""/>
        <dsp:cNvSpPr/>
      </dsp:nvSpPr>
      <dsp:spPr>
        <a:xfrm>
          <a:off x="1317979" y="2241912"/>
          <a:ext cx="458567" cy="4585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163E6B-3A5D-4D5C-A9EB-9C49DB6F4781}">
      <dsp:nvSpPr>
        <dsp:cNvPr id="0" name=""/>
        <dsp:cNvSpPr/>
      </dsp:nvSpPr>
      <dsp:spPr>
        <a:xfrm>
          <a:off x="1918454" y="20863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Rozpouštědlo pro živiny.</a:t>
          </a:r>
          <a:endParaRPr lang="en-US" sz="1900" kern="1200"/>
        </a:p>
      </dsp:txBody>
      <dsp:txXfrm>
        <a:off x="1918454" y="2086356"/>
        <a:ext cx="4408524" cy="833759"/>
      </dsp:txXfrm>
    </dsp:sp>
    <dsp:sp modelId="{7C5B82BB-0A95-49C4-A04C-146D10314AAF}">
      <dsp:nvSpPr>
        <dsp:cNvPr id="0" name=""/>
        <dsp:cNvSpPr/>
      </dsp:nvSpPr>
      <dsp:spPr>
        <a:xfrm>
          <a:off x="854344" y="3128555"/>
          <a:ext cx="5573708" cy="8337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21B13-F83E-40F3-ACC3-EA347483A432}">
      <dsp:nvSpPr>
        <dsp:cNvPr id="0" name=""/>
        <dsp:cNvSpPr/>
      </dsp:nvSpPr>
      <dsp:spPr>
        <a:xfrm>
          <a:off x="1317979" y="3284111"/>
          <a:ext cx="458567" cy="4585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1156FB6-E73D-4EEC-A70C-D75EAF400B93}">
      <dsp:nvSpPr>
        <dsp:cNvPr id="0" name=""/>
        <dsp:cNvSpPr/>
      </dsp:nvSpPr>
      <dsp:spPr>
        <a:xfrm>
          <a:off x="1918454" y="31285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Tepelné hospodářství.</a:t>
          </a:r>
          <a:endParaRPr lang="en-US" sz="1900" kern="1200"/>
        </a:p>
      </dsp:txBody>
      <dsp:txXfrm>
        <a:off x="1918454" y="3128555"/>
        <a:ext cx="4408524" cy="833759"/>
      </dsp:txXfrm>
    </dsp:sp>
    <dsp:sp modelId="{3208A8AC-D6A7-4982-9E2A-FA1CB7E1244D}">
      <dsp:nvSpPr>
        <dsp:cNvPr id="0" name=""/>
        <dsp:cNvSpPr/>
      </dsp:nvSpPr>
      <dsp:spPr>
        <a:xfrm>
          <a:off x="854344" y="4170755"/>
          <a:ext cx="5573708" cy="83375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A0AE6-04C7-4CD3-80A6-FCD0E51B0F73}">
      <dsp:nvSpPr>
        <dsp:cNvPr id="0" name=""/>
        <dsp:cNvSpPr/>
      </dsp:nvSpPr>
      <dsp:spPr>
        <a:xfrm>
          <a:off x="1317979" y="4326311"/>
          <a:ext cx="458567" cy="4585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0B6DBC-7237-49A1-830E-00FDD8A3C5BA}">
      <dsp:nvSpPr>
        <dsp:cNvPr id="0" name=""/>
        <dsp:cNvSpPr/>
      </dsp:nvSpPr>
      <dsp:spPr>
        <a:xfrm>
          <a:off x="1918454" y="41707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Reaktant při hydrolytických a hydratačních reakcích.</a:t>
          </a:r>
          <a:endParaRPr lang="en-US" sz="1900" kern="1200"/>
        </a:p>
      </dsp:txBody>
      <dsp:txXfrm>
        <a:off x="1918454" y="4170755"/>
        <a:ext cx="4408524" cy="833759"/>
      </dsp:txXfrm>
    </dsp:sp>
    <dsp:sp modelId="{8C2E9680-747A-4570-8A40-364861A82654}">
      <dsp:nvSpPr>
        <dsp:cNvPr id="0" name=""/>
        <dsp:cNvSpPr/>
      </dsp:nvSpPr>
      <dsp:spPr>
        <a:xfrm>
          <a:off x="854344" y="5212955"/>
          <a:ext cx="5573708"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49CB2-4551-4D50-9002-552D95968763}">
      <dsp:nvSpPr>
        <dsp:cNvPr id="0" name=""/>
        <dsp:cNvSpPr/>
      </dsp:nvSpPr>
      <dsp:spPr>
        <a:xfrm>
          <a:off x="1317979" y="5368511"/>
          <a:ext cx="458567" cy="45856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A0E502-0BD9-4742-86EB-18589C3C9E19}">
      <dsp:nvSpPr>
        <dsp:cNvPr id="0" name=""/>
        <dsp:cNvSpPr/>
      </dsp:nvSpPr>
      <dsp:spPr>
        <a:xfrm>
          <a:off x="1918454" y="52129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dirty="0"/>
            <a:t>Řízení toku energie (oxidace, redukce).</a:t>
          </a:r>
          <a:endParaRPr lang="en-US" sz="1900" kern="1200" dirty="0"/>
        </a:p>
      </dsp:txBody>
      <dsp:txXfrm>
        <a:off x="1918454" y="5212955"/>
        <a:ext cx="4408524" cy="833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E7129-F843-4378-B099-F98559465D94}">
      <dsp:nvSpPr>
        <dsp:cNvPr id="0" name=""/>
        <dsp:cNvSpPr/>
      </dsp:nvSpPr>
      <dsp:spPr>
        <a:xfrm>
          <a:off x="4143429" y="2804365"/>
          <a:ext cx="783357" cy="1234228"/>
        </a:xfrm>
        <a:custGeom>
          <a:avLst/>
          <a:gdLst/>
          <a:ahLst/>
          <a:cxnLst/>
          <a:rect l="0" t="0" r="0" b="0"/>
          <a:pathLst>
            <a:path>
              <a:moveTo>
                <a:pt x="783357" y="0"/>
              </a:moveTo>
              <a:lnTo>
                <a:pt x="783357" y="1234228"/>
              </a:lnTo>
              <a:lnTo>
                <a:pt x="0" y="123422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A6C911-3BEB-4D6C-84FF-D42C634115B7}">
      <dsp:nvSpPr>
        <dsp:cNvPr id="0" name=""/>
        <dsp:cNvSpPr/>
      </dsp:nvSpPr>
      <dsp:spPr>
        <a:xfrm>
          <a:off x="4926787" y="2804365"/>
          <a:ext cx="816262" cy="1245585"/>
        </a:xfrm>
        <a:custGeom>
          <a:avLst/>
          <a:gdLst/>
          <a:ahLst/>
          <a:cxnLst/>
          <a:rect l="0" t="0" r="0" b="0"/>
          <a:pathLst>
            <a:path>
              <a:moveTo>
                <a:pt x="0" y="0"/>
              </a:moveTo>
              <a:lnTo>
                <a:pt x="0" y="1245585"/>
              </a:lnTo>
              <a:lnTo>
                <a:pt x="816262" y="1245585"/>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A56930-A3C8-4D59-A30B-B9C043B8B3BE}">
      <dsp:nvSpPr>
        <dsp:cNvPr id="0" name=""/>
        <dsp:cNvSpPr/>
      </dsp:nvSpPr>
      <dsp:spPr>
        <a:xfrm>
          <a:off x="4319306" y="1321297"/>
          <a:ext cx="1804140" cy="554003"/>
        </a:xfrm>
        <a:custGeom>
          <a:avLst/>
          <a:gdLst/>
          <a:ahLst/>
          <a:cxnLst/>
          <a:rect l="0" t="0" r="0" b="0"/>
          <a:pathLst>
            <a:path>
              <a:moveTo>
                <a:pt x="0" y="0"/>
              </a:moveTo>
              <a:lnTo>
                <a:pt x="0" y="277001"/>
              </a:lnTo>
              <a:lnTo>
                <a:pt x="1804140" y="277001"/>
              </a:lnTo>
              <a:lnTo>
                <a:pt x="180414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75F8F-85F2-4D5F-ABF5-D2A9FEEB7722}">
      <dsp:nvSpPr>
        <dsp:cNvPr id="0" name=""/>
        <dsp:cNvSpPr/>
      </dsp:nvSpPr>
      <dsp:spPr>
        <a:xfrm>
          <a:off x="2546480" y="1321297"/>
          <a:ext cx="1772825" cy="554003"/>
        </a:xfrm>
        <a:custGeom>
          <a:avLst/>
          <a:gdLst/>
          <a:ahLst/>
          <a:cxnLst/>
          <a:rect l="0" t="0" r="0" b="0"/>
          <a:pathLst>
            <a:path>
              <a:moveTo>
                <a:pt x="1772825" y="0"/>
              </a:moveTo>
              <a:lnTo>
                <a:pt x="1772825" y="277001"/>
              </a:lnTo>
              <a:lnTo>
                <a:pt x="0" y="277001"/>
              </a:lnTo>
              <a:lnTo>
                <a:pt x="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447F4-E52E-4F92-B910-275F650E1CE4}">
      <dsp:nvSpPr>
        <dsp:cNvPr id="0" name=""/>
        <dsp:cNvSpPr/>
      </dsp:nvSpPr>
      <dsp:spPr>
        <a:xfrm>
          <a:off x="1742699" y="2240"/>
          <a:ext cx="5153213" cy="1319057"/>
        </a:xfrm>
        <a:prstGeom prst="rect">
          <a:avLst/>
        </a:prstGeom>
        <a:gradFill rotWithShape="0">
          <a:gsLst>
            <a:gs pos="0">
              <a:schemeClr val="accent1">
                <a:shade val="60000"/>
                <a:hueOff val="0"/>
                <a:satOff val="0"/>
                <a:lumOff val="0"/>
                <a:alphaOff val="0"/>
                <a:tint val="96000"/>
                <a:lumMod val="100000"/>
              </a:schemeClr>
            </a:gs>
            <a:gs pos="78000">
              <a:schemeClr val="accent1">
                <a:shade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cs-CZ" sz="3000" kern="1200" dirty="0">
              <a:solidFill>
                <a:schemeClr val="accent2">
                  <a:lumMod val="75000"/>
                </a:schemeClr>
              </a:solidFill>
              <a:latin typeface="+mn-lt"/>
            </a:rPr>
            <a:t>Celková tělesná voda (CTV)</a:t>
          </a:r>
        </a:p>
        <a:p>
          <a:pPr marL="0" lvl="0" indent="0" algn="ctr" defTabSz="1333500">
            <a:lnSpc>
              <a:spcPct val="90000"/>
            </a:lnSpc>
            <a:spcBef>
              <a:spcPct val="0"/>
            </a:spcBef>
            <a:spcAft>
              <a:spcPct val="35000"/>
            </a:spcAft>
            <a:buNone/>
          </a:pPr>
          <a:r>
            <a:rPr lang="cs-CZ" sz="1900" i="1" kern="1200" dirty="0">
              <a:solidFill>
                <a:schemeClr val="accent2">
                  <a:lumMod val="75000"/>
                </a:schemeClr>
              </a:solidFill>
              <a:latin typeface="+mn-lt"/>
            </a:rPr>
            <a:t>50-75 % hmotnosti</a:t>
          </a:r>
        </a:p>
      </dsp:txBody>
      <dsp:txXfrm>
        <a:off x="1742699" y="2240"/>
        <a:ext cx="5153213" cy="1319057"/>
      </dsp:txXfrm>
    </dsp:sp>
    <dsp:sp modelId="{97FD267F-D78F-4542-A385-F0CDE3FCB7BB}">
      <dsp:nvSpPr>
        <dsp:cNvPr id="0" name=""/>
        <dsp:cNvSpPr/>
      </dsp:nvSpPr>
      <dsp:spPr>
        <a:xfrm>
          <a:off x="1019342" y="1875301"/>
          <a:ext cx="3054276" cy="955432"/>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Intracelulární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Vnitrobuněčná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40 % CTV</a:t>
          </a:r>
          <a:endParaRPr lang="cs-CZ" sz="1900" i="1" kern="1200" dirty="0">
            <a:solidFill>
              <a:schemeClr val="accent2">
                <a:lumMod val="75000"/>
              </a:schemeClr>
            </a:solidFill>
            <a:latin typeface="+mn-lt"/>
          </a:endParaRPr>
        </a:p>
      </dsp:txBody>
      <dsp:txXfrm>
        <a:off x="1019342" y="1875301"/>
        <a:ext cx="3054276" cy="955432"/>
      </dsp:txXfrm>
    </dsp:sp>
    <dsp:sp modelId="{5ED5FD08-1F06-46D4-994E-3727B133161C}">
      <dsp:nvSpPr>
        <dsp:cNvPr id="0" name=""/>
        <dsp:cNvSpPr/>
      </dsp:nvSpPr>
      <dsp:spPr>
        <a:xfrm>
          <a:off x="4627622" y="1875301"/>
          <a:ext cx="2991647" cy="929064"/>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Extracelulární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Mimobuněčná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20 % CTV</a:t>
          </a:r>
          <a:endParaRPr lang="cs-CZ" sz="1900" i="1" kern="1200" dirty="0">
            <a:solidFill>
              <a:schemeClr val="accent2">
                <a:lumMod val="75000"/>
              </a:schemeClr>
            </a:solidFill>
            <a:latin typeface="+mn-lt"/>
          </a:endParaRPr>
        </a:p>
      </dsp:txBody>
      <dsp:txXfrm>
        <a:off x="4627622" y="1875301"/>
        <a:ext cx="2991647" cy="929064"/>
      </dsp:txXfrm>
    </dsp:sp>
    <dsp:sp modelId="{F39BD2D3-3627-4B51-99B5-69AD6B43343F}">
      <dsp:nvSpPr>
        <dsp:cNvPr id="0" name=""/>
        <dsp:cNvSpPr/>
      </dsp:nvSpPr>
      <dsp:spPr>
        <a:xfrm>
          <a:off x="5743050" y="3390422"/>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Tkáňový mok</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Mezibuněčná tekutina</a:t>
          </a:r>
        </a:p>
        <a:p>
          <a:pPr marL="0" lvl="0" indent="0" algn="ctr" defTabSz="844550">
            <a:lnSpc>
              <a:spcPct val="90000"/>
            </a:lnSpc>
            <a:spcBef>
              <a:spcPct val="0"/>
            </a:spcBef>
            <a:spcAft>
              <a:spcPct val="35000"/>
            </a:spcAft>
            <a:buNone/>
          </a:pPr>
          <a:r>
            <a:rPr lang="cs-CZ" sz="1600" kern="1200">
              <a:solidFill>
                <a:schemeClr val="accent2">
                  <a:lumMod val="75000"/>
                </a:schemeClr>
              </a:solidFill>
            </a:rPr>
            <a:t>cca </a:t>
          </a:r>
          <a:r>
            <a:rPr lang="cs-CZ" sz="1600" kern="1200" dirty="0">
              <a:solidFill>
                <a:schemeClr val="accent2">
                  <a:lumMod val="75000"/>
                </a:schemeClr>
              </a:solidFill>
            </a:rPr>
            <a:t>15 % CTV</a:t>
          </a:r>
          <a:endParaRPr lang="cs-CZ" sz="1200" kern="1200" dirty="0">
            <a:solidFill>
              <a:schemeClr val="accent2">
                <a:lumMod val="75000"/>
              </a:schemeClr>
            </a:solidFill>
          </a:endParaRPr>
        </a:p>
      </dsp:txBody>
      <dsp:txXfrm>
        <a:off x="5743050" y="3390422"/>
        <a:ext cx="2638114" cy="1319057"/>
      </dsp:txXfrm>
    </dsp:sp>
    <dsp:sp modelId="{CC0325BF-CF6D-42A7-8E85-EF4617F43702}">
      <dsp:nvSpPr>
        <dsp:cNvPr id="0" name=""/>
        <dsp:cNvSpPr/>
      </dsp:nvSpPr>
      <dsp:spPr>
        <a:xfrm>
          <a:off x="1505315" y="3379065"/>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Krevní plasma</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cca 5 % CTV</a:t>
          </a:r>
        </a:p>
      </dsp:txBody>
      <dsp:txXfrm>
        <a:off x="1505315" y="3379065"/>
        <a:ext cx="2638114" cy="1319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2108334" y="2906"/>
          <a:ext cx="1327946" cy="86316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Fyzická aktivita</a:t>
          </a:r>
        </a:p>
      </dsp:txBody>
      <dsp:txXfrm>
        <a:off x="2150470" y="45042"/>
        <a:ext cx="1243674" cy="778893"/>
      </dsp:txXfrm>
    </dsp:sp>
    <dsp:sp modelId="{35DA7486-7FBD-4603-9BBA-322D64230307}">
      <dsp:nvSpPr>
        <dsp:cNvPr id="0" name=""/>
        <dsp:cNvSpPr/>
      </dsp:nvSpPr>
      <dsp:spPr>
        <a:xfrm>
          <a:off x="1047715" y="434488"/>
          <a:ext cx="3449185" cy="3449185"/>
        </a:xfrm>
        <a:custGeom>
          <a:avLst/>
          <a:gdLst/>
          <a:ahLst/>
          <a:cxnLst/>
          <a:rect l="0" t="0" r="0" b="0"/>
          <a:pathLst>
            <a:path>
              <a:moveTo>
                <a:pt x="2566485" y="219456"/>
              </a:moveTo>
              <a:arcTo wR="1724592" hR="1724592" stAng="17953219" swAng="1211882"/>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748520" y="1194570"/>
          <a:ext cx="1327946" cy="86316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latin typeface="+mn-lt"/>
            </a:rPr>
            <a:t>↑ produkce tepla</a:t>
          </a:r>
        </a:p>
      </dsp:txBody>
      <dsp:txXfrm>
        <a:off x="3790656" y="1236706"/>
        <a:ext cx="1243674" cy="778893"/>
      </dsp:txXfrm>
    </dsp:sp>
    <dsp:sp modelId="{2ACA1EB3-3A77-40D0-BBC2-D78A177A6391}">
      <dsp:nvSpPr>
        <dsp:cNvPr id="0" name=""/>
        <dsp:cNvSpPr/>
      </dsp:nvSpPr>
      <dsp:spPr>
        <a:xfrm>
          <a:off x="1047715" y="434488"/>
          <a:ext cx="3449185" cy="3449185"/>
        </a:xfrm>
        <a:custGeom>
          <a:avLst/>
          <a:gdLst/>
          <a:ahLst/>
          <a:cxnLst/>
          <a:rect l="0" t="0" r="0" b="0"/>
          <a:pathLst>
            <a:path>
              <a:moveTo>
                <a:pt x="3445052" y="1843918"/>
              </a:moveTo>
              <a:arcTo wR="1724592" hR="1724592" stAng="21838049" swAng="1359992"/>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3122025" y="3122723"/>
          <a:ext cx="1327946" cy="86316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latin typeface="+mn-lt"/>
            </a:rPr>
            <a:t>↑ míra pocení</a:t>
          </a:r>
          <a:endParaRPr lang="cs-CZ" sz="1600" kern="1200" dirty="0"/>
        </a:p>
      </dsp:txBody>
      <dsp:txXfrm>
        <a:off x="3164161" y="3164859"/>
        <a:ext cx="1243674" cy="778893"/>
      </dsp:txXfrm>
    </dsp:sp>
    <dsp:sp modelId="{5A13F122-9015-4447-890E-927A70EB2E5D}">
      <dsp:nvSpPr>
        <dsp:cNvPr id="0" name=""/>
        <dsp:cNvSpPr/>
      </dsp:nvSpPr>
      <dsp:spPr>
        <a:xfrm>
          <a:off x="1047715" y="434488"/>
          <a:ext cx="3449185" cy="3449185"/>
        </a:xfrm>
        <a:custGeom>
          <a:avLst/>
          <a:gdLst/>
          <a:ahLst/>
          <a:cxnLst/>
          <a:rect l="0" t="0" r="0" b="0"/>
          <a:pathLst>
            <a:path>
              <a:moveTo>
                <a:pt x="1936329" y="3436138"/>
              </a:moveTo>
              <a:arcTo wR="1724592" hR="1724592" stAng="4976863" swAng="846274"/>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86701F-6E97-45FB-9567-9C9891452E2E}">
      <dsp:nvSpPr>
        <dsp:cNvPr id="0" name=""/>
        <dsp:cNvSpPr/>
      </dsp:nvSpPr>
      <dsp:spPr>
        <a:xfrm>
          <a:off x="1094644" y="3122723"/>
          <a:ext cx="1327946" cy="86316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Pokles tělesné hmotnosti</a:t>
          </a:r>
        </a:p>
      </dsp:txBody>
      <dsp:txXfrm>
        <a:off x="1136780" y="3164859"/>
        <a:ext cx="1243674" cy="778893"/>
      </dsp:txXfrm>
    </dsp:sp>
    <dsp:sp modelId="{0E29B190-FD47-45DA-9BA5-14B470964631}">
      <dsp:nvSpPr>
        <dsp:cNvPr id="0" name=""/>
        <dsp:cNvSpPr/>
      </dsp:nvSpPr>
      <dsp:spPr>
        <a:xfrm>
          <a:off x="1047715" y="434488"/>
          <a:ext cx="3449185" cy="3449185"/>
        </a:xfrm>
        <a:custGeom>
          <a:avLst/>
          <a:gdLst/>
          <a:ahLst/>
          <a:cxnLst/>
          <a:rect l="0" t="0" r="0" b="0"/>
          <a:pathLst>
            <a:path>
              <a:moveTo>
                <a:pt x="182999" y="2497710"/>
              </a:moveTo>
              <a:arcTo wR="1724592" hR="1724592" stAng="9201959" swAng="1359992"/>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6FE4B0-19ED-4515-9347-DBC68DF4CC35}">
      <dsp:nvSpPr>
        <dsp:cNvPr id="0" name=""/>
        <dsp:cNvSpPr/>
      </dsp:nvSpPr>
      <dsp:spPr>
        <a:xfrm>
          <a:off x="468149" y="1194570"/>
          <a:ext cx="1327946" cy="86316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s-CZ" sz="1600" kern="1200" dirty="0"/>
            <a:t>Doplnění tekutin</a:t>
          </a:r>
        </a:p>
      </dsp:txBody>
      <dsp:txXfrm>
        <a:off x="510285" y="1236706"/>
        <a:ext cx="1243674" cy="778893"/>
      </dsp:txXfrm>
    </dsp:sp>
    <dsp:sp modelId="{CA40BFEE-F3F0-4CD8-9709-553AEA55847C}">
      <dsp:nvSpPr>
        <dsp:cNvPr id="0" name=""/>
        <dsp:cNvSpPr/>
      </dsp:nvSpPr>
      <dsp:spPr>
        <a:xfrm>
          <a:off x="1047715" y="434488"/>
          <a:ext cx="3449185" cy="3449185"/>
        </a:xfrm>
        <a:custGeom>
          <a:avLst/>
          <a:gdLst/>
          <a:ahLst/>
          <a:cxnLst/>
          <a:rect l="0" t="0" r="0" b="0"/>
          <a:pathLst>
            <a:path>
              <a:moveTo>
                <a:pt x="414799" y="602691"/>
              </a:moveTo>
              <a:arcTo wR="1724592" hR="1724592" stAng="13234899" swAng="1211882"/>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1843693" y="924"/>
          <a:ext cx="1857229" cy="120719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latin typeface="+mn-lt"/>
            </a:rPr>
            <a:t>Euhydratace (normohydratace)</a:t>
          </a:r>
        </a:p>
        <a:p>
          <a:pPr marL="0" lvl="0" indent="0" algn="ctr" defTabSz="666750">
            <a:lnSpc>
              <a:spcPct val="90000"/>
            </a:lnSpc>
            <a:spcBef>
              <a:spcPct val="0"/>
            </a:spcBef>
            <a:spcAft>
              <a:spcPct val="35000"/>
            </a:spcAft>
            <a:buNone/>
          </a:pPr>
          <a:r>
            <a:rPr lang="cs-CZ" sz="1500" i="1" kern="1200" dirty="0">
              <a:latin typeface="+mn-lt"/>
            </a:rPr>
            <a:t>Stav adekvátní hydratace</a:t>
          </a:r>
          <a:endParaRPr lang="cs-CZ" sz="1500" kern="1200" dirty="0"/>
        </a:p>
      </dsp:txBody>
      <dsp:txXfrm>
        <a:off x="1902624" y="59855"/>
        <a:ext cx="1739367" cy="1089337"/>
      </dsp:txXfrm>
    </dsp:sp>
    <dsp:sp modelId="{35DA7486-7FBD-4603-9BBA-322D64230307}">
      <dsp:nvSpPr>
        <dsp:cNvPr id="0" name=""/>
        <dsp:cNvSpPr/>
      </dsp:nvSpPr>
      <dsp:spPr>
        <a:xfrm>
          <a:off x="1163498" y="604523"/>
          <a:ext cx="3217618" cy="3217618"/>
        </a:xfrm>
        <a:custGeom>
          <a:avLst/>
          <a:gdLst/>
          <a:ahLst/>
          <a:cxnLst/>
          <a:rect l="0" t="0" r="0" b="0"/>
          <a:pathLst>
            <a:path>
              <a:moveTo>
                <a:pt x="2786253" y="512500"/>
              </a:moveTo>
              <a:arcTo wR="1608809" hR="1608809" stAng="19022620" swAng="2300225"/>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236962" y="2414137"/>
          <a:ext cx="1857229" cy="1207199"/>
        </a:xfrm>
        <a:prstGeom prst="roundRect">
          <a:avLst/>
        </a:prstGeom>
        <a:solidFill>
          <a:schemeClr val="accent3">
            <a:hueOff val="-140419"/>
            <a:satOff val="-3796"/>
            <a:lumOff val="-78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Dehydratace</a:t>
          </a:r>
        </a:p>
        <a:p>
          <a:pPr marL="0" lvl="0" indent="0" algn="ctr" defTabSz="666750">
            <a:lnSpc>
              <a:spcPct val="90000"/>
            </a:lnSpc>
            <a:spcBef>
              <a:spcPct val="0"/>
            </a:spcBef>
            <a:spcAft>
              <a:spcPct val="35000"/>
            </a:spcAft>
            <a:buNone/>
          </a:pPr>
          <a:r>
            <a:rPr lang="cs-CZ" sz="1500" i="1" kern="1200" dirty="0">
              <a:latin typeface="+mn-lt"/>
            </a:rPr>
            <a:t>Proces ztráty tekutin</a:t>
          </a:r>
        </a:p>
      </dsp:txBody>
      <dsp:txXfrm>
        <a:off x="3295893" y="2473068"/>
        <a:ext cx="1739367" cy="1089337"/>
      </dsp:txXfrm>
    </dsp:sp>
    <dsp:sp modelId="{2ACA1EB3-3A77-40D0-BBC2-D78A177A6391}">
      <dsp:nvSpPr>
        <dsp:cNvPr id="0" name=""/>
        <dsp:cNvSpPr/>
      </dsp:nvSpPr>
      <dsp:spPr>
        <a:xfrm>
          <a:off x="1163498" y="604523"/>
          <a:ext cx="3217618" cy="3217618"/>
        </a:xfrm>
        <a:custGeom>
          <a:avLst/>
          <a:gdLst/>
          <a:ahLst/>
          <a:cxnLst/>
          <a:rect l="0" t="0" r="0" b="0"/>
          <a:pathLst>
            <a:path>
              <a:moveTo>
                <a:pt x="2101832" y="3140211"/>
              </a:moveTo>
              <a:arcTo wR="1608809" hR="1608809" stAng="4329265" swAng="2141469"/>
            </a:path>
          </a:pathLst>
        </a:custGeom>
        <a:noFill/>
        <a:ln w="12700" cap="rnd" cmpd="sng" algn="ctr">
          <a:solidFill>
            <a:schemeClr val="accent3">
              <a:hueOff val="-140419"/>
              <a:satOff val="-3796"/>
              <a:lumOff val="-784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450423" y="2414137"/>
          <a:ext cx="1857229" cy="1207199"/>
        </a:xfrm>
        <a:prstGeom prst="roundRect">
          <a:avLst/>
        </a:prstGeom>
        <a:solidFill>
          <a:schemeClr val="accent3">
            <a:hueOff val="-280837"/>
            <a:satOff val="-7592"/>
            <a:lumOff val="-156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Rehydratace</a:t>
          </a:r>
        </a:p>
        <a:p>
          <a:pPr marL="0" lvl="0" indent="0" algn="ctr" defTabSz="666750">
            <a:lnSpc>
              <a:spcPct val="90000"/>
            </a:lnSpc>
            <a:spcBef>
              <a:spcPct val="0"/>
            </a:spcBef>
            <a:spcAft>
              <a:spcPct val="35000"/>
            </a:spcAft>
            <a:buNone/>
          </a:pPr>
          <a:r>
            <a:rPr lang="cs-CZ" sz="1500" i="1" kern="1200" dirty="0">
              <a:latin typeface="+mn-lt"/>
            </a:rPr>
            <a:t>Proces doplnění tekutin</a:t>
          </a:r>
          <a:endParaRPr lang="cs-CZ" sz="1500" kern="1200" dirty="0"/>
        </a:p>
      </dsp:txBody>
      <dsp:txXfrm>
        <a:off x="509354" y="2473068"/>
        <a:ext cx="1739367" cy="1089337"/>
      </dsp:txXfrm>
    </dsp:sp>
    <dsp:sp modelId="{5A13F122-9015-4447-890E-927A70EB2E5D}">
      <dsp:nvSpPr>
        <dsp:cNvPr id="0" name=""/>
        <dsp:cNvSpPr/>
      </dsp:nvSpPr>
      <dsp:spPr>
        <a:xfrm>
          <a:off x="1163498" y="604523"/>
          <a:ext cx="3217618" cy="3217618"/>
        </a:xfrm>
        <a:custGeom>
          <a:avLst/>
          <a:gdLst/>
          <a:ahLst/>
          <a:cxnLst/>
          <a:rect l="0" t="0" r="0" b="0"/>
          <a:pathLst>
            <a:path>
              <a:moveTo>
                <a:pt x="5225" y="1479245"/>
              </a:moveTo>
              <a:arcTo wR="1608809" hR="1608809" stAng="11077155" swAng="2300225"/>
            </a:path>
          </a:pathLst>
        </a:custGeom>
        <a:noFill/>
        <a:ln w="12700" cap="rnd" cmpd="sng" algn="ctr">
          <a:solidFill>
            <a:schemeClr val="accent3">
              <a:hueOff val="-280837"/>
              <a:satOff val="-7592"/>
              <a:lumOff val="-1568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Dělení iontových nápojů a jejich využití ve sportu</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6672C-7646-452F-AA3D-45EA95CC94E1}" type="datetimeFigureOut">
              <a:rPr lang="cs-CZ" smtClean="0"/>
              <a:t>24.03.2020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A0FD4-5A34-41B1-B341-DAABC9684820}" type="slidenum">
              <a:rPr lang="cs-CZ" smtClean="0"/>
              <a:t>‹#›</a:t>
            </a:fld>
            <a:endParaRPr lang="cs-CZ"/>
          </a:p>
        </p:txBody>
      </p:sp>
    </p:spTree>
    <p:extLst>
      <p:ext uri="{BB962C8B-B14F-4D97-AF65-F5344CB8AC3E}">
        <p14:creationId xmlns:p14="http://schemas.microsoft.com/office/powerpoint/2010/main" val="2748101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5490476A-FBFA-472C-89DE-44A1B06DBDD0}" type="slidenum">
              <a:rPr lang="cs-CZ" smtClean="0"/>
              <a:pPr>
                <a:defRPr/>
              </a:pPr>
              <a:t>22</a:t>
            </a:fld>
            <a:endParaRPr lang="cs-CZ"/>
          </a:p>
        </p:txBody>
      </p:sp>
    </p:spTree>
    <p:extLst>
      <p:ext uri="{BB962C8B-B14F-4D97-AF65-F5344CB8AC3E}">
        <p14:creationId xmlns:p14="http://schemas.microsoft.com/office/powerpoint/2010/main" val="96389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8358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89476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24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1625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36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34835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6758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24767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104329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00149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24.03.2020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1866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24.03.2020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2343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24.03.2020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461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24.03.2020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0378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24.03.2020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4202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24.03.2020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0775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24.03.2020</a:t>
            </a:fld>
            <a:endParaRPr lang="cs-CZ"/>
          </a:p>
        </p:txBody>
      </p:sp>
    </p:spTree>
    <p:extLst>
      <p:ext uri="{BB962C8B-B14F-4D97-AF65-F5344CB8AC3E}">
        <p14:creationId xmlns:p14="http://schemas.microsoft.com/office/powerpoint/2010/main" val="382391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24.03.2020</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57863533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svg"/><Relationship Id="rId2" Type="http://schemas.openxmlformats.org/officeDocument/2006/relationships/image" Target="../media/image24.jf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48"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9" name="Straight Connector 48">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1"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Obrázek 3" descr="Obsah obrázku voda, pták&#10;&#10;Popis byl vytvořen automaticky">
            <a:extLst>
              <a:ext uri="{FF2B5EF4-FFF2-40B4-BE49-F238E27FC236}">
                <a16:creationId xmlns:a16="http://schemas.microsoft.com/office/drawing/2014/main" id="{1870FF54-AA8F-46F2-A592-CE90C16A1720}"/>
              </a:ext>
            </a:extLst>
          </p:cNvPr>
          <p:cNvPicPr>
            <a:picLocks noChangeAspect="1"/>
          </p:cNvPicPr>
          <p:nvPr/>
        </p:nvPicPr>
        <p:blipFill rotWithShape="1">
          <a:blip r:embed="rId2">
            <a:extLst>
              <a:ext uri="{28A0092B-C50C-407E-A947-70E740481C1C}">
                <a14:useLocalDpi xmlns:a14="http://schemas.microsoft.com/office/drawing/2010/main" val="0"/>
              </a:ext>
            </a:extLst>
          </a:blip>
          <a:srcRect t="15414"/>
          <a:stretch/>
        </p:blipFill>
        <p:spPr>
          <a:xfrm>
            <a:off x="1" y="10"/>
            <a:ext cx="12191999" cy="6857990"/>
          </a:xfrm>
          <a:prstGeom prst="rect">
            <a:avLst/>
          </a:prstGeom>
        </p:spPr>
      </p:pic>
      <p:sp>
        <p:nvSpPr>
          <p:cNvPr id="59" name="Isosceles Triangle 58">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Parallelogram 60">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7"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4704200" y="1678665"/>
            <a:ext cx="4569803" cy="2369131"/>
          </a:xfrm>
        </p:spPr>
        <p:txBody>
          <a:bodyPr vert="horz" lIns="91440" tIns="45720" rIns="91440" bIns="45720" rtlCol="0" anchor="b">
            <a:normAutofit/>
          </a:bodyPr>
          <a:lstStyle/>
          <a:p>
            <a:pPr algn="r"/>
            <a:r>
              <a:rPr lang="cs-CZ" sz="5400" dirty="0"/>
              <a:t>Tekutiny a pitný režim</a:t>
            </a:r>
            <a:endParaRPr lang="en-US" sz="5400" dirty="0"/>
          </a:p>
        </p:txBody>
      </p:sp>
      <p:sp>
        <p:nvSpPr>
          <p:cNvPr id="73"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Isosceles Triangle 78">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73633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Jsem dostatečně hydratován </a:t>
            </a:r>
            <a:br>
              <a:rPr lang="cs-CZ" dirty="0"/>
            </a:br>
            <a:r>
              <a:rPr lang="cs-CZ" dirty="0"/>
              <a:t>– </a:t>
            </a:r>
            <a:r>
              <a:rPr lang="cs-CZ" i="1" dirty="0">
                <a:solidFill>
                  <a:schemeClr val="accent2">
                    <a:lumMod val="75000"/>
                  </a:schemeClr>
                </a:solidFill>
              </a:rPr>
              <a:t>Stav normohydratace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Zajistit si dostatečnou hydrataci (zejména v teplém počasí či při náročném fyzickém zatížení) vyžaduje </a:t>
            </a:r>
            <a:r>
              <a:rPr lang="cs-CZ" b="1" dirty="0">
                <a:solidFill>
                  <a:schemeClr val="accent2">
                    <a:lumMod val="75000"/>
                  </a:schemeClr>
                </a:solidFill>
              </a:rPr>
              <a:t>pravidelný pitný režim</a:t>
            </a:r>
            <a:r>
              <a:rPr lang="cs-CZ" dirty="0"/>
              <a:t>. Nárazové dávky velkého množství tekutin je pro organismus mnohem náročnější zpracovat.</a:t>
            </a:r>
          </a:p>
          <a:p>
            <a:r>
              <a:rPr lang="cs-CZ" dirty="0"/>
              <a:t>Na místě je také kontrola některých fyziologických ukazatelů:</a:t>
            </a:r>
          </a:p>
          <a:p>
            <a:pPr lvl="1"/>
            <a:r>
              <a:rPr lang="cs-CZ" dirty="0"/>
              <a:t>Pocit žízně (není vždy objektivní – každý má jinou frustrační toleranci)</a:t>
            </a:r>
          </a:p>
          <a:p>
            <a:pPr lvl="1"/>
            <a:r>
              <a:rPr lang="cs-CZ" dirty="0"/>
              <a:t>Barva moči</a:t>
            </a:r>
          </a:p>
          <a:p>
            <a:pPr lvl="2"/>
            <a:r>
              <a:rPr lang="cs-CZ" dirty="0"/>
              <a:t>Čirá = normohydratace</a:t>
            </a:r>
          </a:p>
          <a:p>
            <a:pPr lvl="2"/>
            <a:r>
              <a:rPr lang="cs-CZ" dirty="0"/>
              <a:t>Tmavá a žlutě zbarvená = dehydratace</a:t>
            </a:r>
          </a:p>
          <a:p>
            <a:pPr lvl="2"/>
            <a:r>
              <a:rPr lang="cs-CZ" dirty="0"/>
              <a:t>Změny hmotnosti</a:t>
            </a:r>
          </a:p>
          <a:p>
            <a:r>
              <a:rPr lang="cs-CZ" dirty="0"/>
              <a:t>Míru dehydratace nám však vždy odhalí pouze sledování změn hmotnosti!</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292068" y="915583"/>
            <a:ext cx="2764020" cy="3880773"/>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Ačkoli je sledování barvy moči poměrně objektivní metodou, existuje celá řada potravin, která nám toto sledování může ovlivnit. Jsou to například červená řepa, větší množství mrkve či doplňky stravy jako je B-komplex a beta-karoten nebo některé léky obsahující žlutá barviva.</a:t>
              </a:r>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0983" y="3086909"/>
            <a:ext cx="595591" cy="595591"/>
          </a:xfrm>
          <a:prstGeom prst="rect">
            <a:avLst/>
          </a:prstGeom>
        </p:spPr>
      </p:pic>
      <p:pic>
        <p:nvPicPr>
          <p:cNvPr id="13" name="Grafický objekt 12" descr="Muž">
            <a:extLst>
              <a:ext uri="{FF2B5EF4-FFF2-40B4-BE49-F238E27FC236}">
                <a16:creationId xmlns:a16="http://schemas.microsoft.com/office/drawing/2014/main" id="{5C6FB266-9624-41A2-8A44-C4B9AB2B8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8288" y="3692515"/>
            <a:ext cx="914400" cy="914400"/>
          </a:xfrm>
          <a:prstGeom prst="rect">
            <a:avLst/>
          </a:prstGeom>
        </p:spPr>
      </p:pic>
    </p:spTree>
    <p:extLst>
      <p:ext uri="{BB962C8B-B14F-4D97-AF65-F5344CB8AC3E}">
        <p14:creationId xmlns:p14="http://schemas.microsoft.com/office/powerpoint/2010/main" val="385714548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Doporučení pro zajištění normohydratace a rehydratace </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803042" cy="4292747"/>
          </a:xfrm>
        </p:spPr>
        <p:txBody>
          <a:bodyPr>
            <a:normAutofit/>
          </a:bodyPr>
          <a:lstStyle/>
          <a:p>
            <a:r>
              <a:rPr lang="cs-CZ" dirty="0"/>
              <a:t>Existuje </a:t>
            </a:r>
            <a:r>
              <a:rPr lang="cs-CZ" b="1" dirty="0">
                <a:solidFill>
                  <a:schemeClr val="accent2">
                    <a:lumMod val="75000"/>
                  </a:schemeClr>
                </a:solidFill>
              </a:rPr>
              <a:t>univerzální doporučení </a:t>
            </a:r>
            <a:r>
              <a:rPr lang="cs-CZ" dirty="0"/>
              <a:t>pro pitný režim před, během a po fyzické aktivitě:</a:t>
            </a:r>
          </a:p>
          <a:p>
            <a:endParaRPr lang="cs-CZ" dirty="0"/>
          </a:p>
          <a:p>
            <a:endParaRPr lang="cs-CZ" dirty="0"/>
          </a:p>
          <a:p>
            <a:endParaRPr lang="cs-CZ" dirty="0"/>
          </a:p>
          <a:p>
            <a:endParaRPr lang="cs-CZ" dirty="0"/>
          </a:p>
          <a:p>
            <a:endParaRPr lang="cs-CZ" dirty="0"/>
          </a:p>
          <a:p>
            <a:r>
              <a:rPr lang="cs-CZ" dirty="0"/>
              <a:t>Je ale potřeba si uvědomovat individualitu každého z nás, ne všichni </a:t>
            </a:r>
            <a:r>
              <a:rPr lang="cs-CZ" b="1" i="1" dirty="0">
                <a:solidFill>
                  <a:schemeClr val="accent2">
                    <a:lumMod val="75000"/>
                  </a:schemeClr>
                </a:solidFill>
              </a:rPr>
              <a:t>„se potí stejně“</a:t>
            </a:r>
            <a:r>
              <a:rPr lang="cs-CZ" dirty="0"/>
              <a:t>! S pitným režim proto velmi úzce souvisí </a:t>
            </a:r>
            <a:r>
              <a:rPr lang="cs-CZ" b="1" dirty="0"/>
              <a:t>individuální míra pocení (l/h)</a:t>
            </a:r>
          </a:p>
          <a:p>
            <a:r>
              <a:rPr lang="cs-CZ" dirty="0"/>
              <a:t>U výkonů kratších 60 minut stačí doplňovat tekutiny pouze vodou. Výkony delšího trvání, případně výkony v horkém prostředí, je vhodné podpořit </a:t>
            </a:r>
            <a:r>
              <a:rPr lang="cs-CZ" b="1" dirty="0">
                <a:solidFill>
                  <a:schemeClr val="accent2">
                    <a:lumMod val="75000"/>
                  </a:schemeClr>
                </a:solidFill>
              </a:rPr>
              <a:t>iontovými nápoji</a:t>
            </a:r>
            <a:r>
              <a:rPr lang="cs-CZ" dirty="0"/>
              <a:t>.</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13867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Během vytrvalostní aktivity je prokázán pozitivní vliv podávání roztoku </a:t>
              </a:r>
              <a:r>
                <a:rPr lang="cs-CZ" b="1" dirty="0">
                  <a:solidFill>
                    <a:schemeClr val="accent2">
                      <a:lumMod val="75000"/>
                    </a:schemeClr>
                  </a:solidFill>
                </a:rPr>
                <a:t>sacharidů a</a:t>
              </a:r>
            </a:p>
            <a:p>
              <a:r>
                <a:rPr lang="cs-CZ" b="1" dirty="0">
                  <a:solidFill>
                    <a:schemeClr val="accent2">
                      <a:lumMod val="75000"/>
                    </a:schemeClr>
                  </a:solidFill>
                </a:rPr>
                <a:t>elektrolytů</a:t>
              </a:r>
              <a:r>
                <a:rPr lang="cs-CZ" dirty="0"/>
                <a:t>, zejména </a:t>
              </a:r>
              <a:r>
                <a:rPr lang="cs-CZ" b="1" dirty="0">
                  <a:solidFill>
                    <a:schemeClr val="accent2">
                      <a:lumMod val="75000"/>
                    </a:schemeClr>
                  </a:solidFill>
                </a:rPr>
                <a:t>sodíku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graphicFrame>
        <p:nvGraphicFramePr>
          <p:cNvPr id="9" name="Tabulka 8">
            <a:extLst>
              <a:ext uri="{FF2B5EF4-FFF2-40B4-BE49-F238E27FC236}">
                <a16:creationId xmlns:a16="http://schemas.microsoft.com/office/drawing/2014/main" id="{13FA8710-BF35-41CF-B322-A7F6AB79C22B}"/>
              </a:ext>
            </a:extLst>
          </p:cNvPr>
          <p:cNvGraphicFramePr>
            <a:graphicFrameLocks noGrp="1"/>
          </p:cNvGraphicFramePr>
          <p:nvPr>
            <p:extLst>
              <p:ext uri="{D42A27DB-BD31-4B8C-83A1-F6EECF244321}">
                <p14:modId xmlns:p14="http://schemas.microsoft.com/office/powerpoint/2010/main" val="1772195525"/>
              </p:ext>
            </p:extLst>
          </p:nvPr>
        </p:nvGraphicFramePr>
        <p:xfrm>
          <a:off x="1269788" y="2852936"/>
          <a:ext cx="7560840" cy="185420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370840">
                <a:tc>
                  <a:txBody>
                    <a:bodyPr/>
                    <a:lstStyle/>
                    <a:p>
                      <a:r>
                        <a:rPr lang="cs-CZ" dirty="0"/>
                        <a:t>Čas</a:t>
                      </a:r>
                    </a:p>
                  </a:txBody>
                  <a:tcPr/>
                </a:tc>
                <a:tc>
                  <a:txBody>
                    <a:bodyPr/>
                    <a:lstStyle/>
                    <a:p>
                      <a:r>
                        <a:rPr lang="cs-CZ" dirty="0"/>
                        <a:t>Množství</a:t>
                      </a:r>
                    </a:p>
                  </a:txBody>
                  <a:tcPr/>
                </a:tc>
                <a:extLst>
                  <a:ext uri="{0D108BD9-81ED-4DB2-BD59-A6C34878D82A}">
                    <a16:rowId xmlns:a16="http://schemas.microsoft.com/office/drawing/2014/main" val="10000"/>
                  </a:ext>
                </a:extLst>
              </a:tr>
              <a:tr h="370840">
                <a:tc>
                  <a:txBody>
                    <a:bodyPr/>
                    <a:lstStyle/>
                    <a:p>
                      <a:r>
                        <a:rPr lang="cs-CZ" dirty="0"/>
                        <a:t>4 hod před výkonem</a:t>
                      </a:r>
                    </a:p>
                  </a:txBody>
                  <a:tcPr/>
                </a:tc>
                <a:tc>
                  <a:txBody>
                    <a:bodyPr/>
                    <a:lstStyle/>
                    <a:p>
                      <a:r>
                        <a:rPr lang="cs-CZ" dirty="0"/>
                        <a:t>5-7 ml/kg</a:t>
                      </a:r>
                      <a:r>
                        <a:rPr lang="cs-CZ" sz="1200" dirty="0"/>
                        <a:t> </a:t>
                      </a:r>
                      <a:r>
                        <a:rPr lang="cs-CZ" dirty="0"/>
                        <a:t>TH (400-500 ml)</a:t>
                      </a:r>
                    </a:p>
                  </a:txBody>
                  <a:tcPr/>
                </a:tc>
                <a:extLst>
                  <a:ext uri="{0D108BD9-81ED-4DB2-BD59-A6C34878D82A}">
                    <a16:rowId xmlns:a16="http://schemas.microsoft.com/office/drawing/2014/main" val="10001"/>
                  </a:ext>
                </a:extLst>
              </a:tr>
              <a:tr h="370840">
                <a:tc>
                  <a:txBody>
                    <a:bodyPr/>
                    <a:lstStyle/>
                    <a:p>
                      <a:r>
                        <a:rPr lang="cs-CZ" dirty="0"/>
                        <a:t>15 min před výkonem</a:t>
                      </a:r>
                    </a:p>
                  </a:txBody>
                  <a:tcPr/>
                </a:tc>
                <a:tc>
                  <a:txBody>
                    <a:bodyPr/>
                    <a:lstStyle/>
                    <a:p>
                      <a:r>
                        <a:rPr lang="cs-CZ" dirty="0"/>
                        <a:t>5 ml/kg</a:t>
                      </a:r>
                      <a:r>
                        <a:rPr lang="cs-CZ" sz="1200" dirty="0"/>
                        <a:t> </a:t>
                      </a:r>
                      <a:r>
                        <a:rPr lang="cs-CZ" dirty="0"/>
                        <a:t>TH (400 ml)</a:t>
                      </a:r>
                    </a:p>
                  </a:txBody>
                  <a:tcPr/>
                </a:tc>
                <a:extLst>
                  <a:ext uri="{0D108BD9-81ED-4DB2-BD59-A6C34878D82A}">
                    <a16:rowId xmlns:a16="http://schemas.microsoft.com/office/drawing/2014/main" val="10002"/>
                  </a:ext>
                </a:extLst>
              </a:tr>
              <a:tr h="370840">
                <a:tc>
                  <a:txBody>
                    <a:bodyPr/>
                    <a:lstStyle/>
                    <a:p>
                      <a:r>
                        <a:rPr lang="cs-CZ" dirty="0"/>
                        <a:t>Každých 15-20 min během výkonu</a:t>
                      </a:r>
                    </a:p>
                  </a:txBody>
                  <a:tcPr/>
                </a:tc>
                <a:tc>
                  <a:txBody>
                    <a:bodyPr/>
                    <a:lstStyle/>
                    <a:p>
                      <a:r>
                        <a:rPr lang="cs-CZ" dirty="0"/>
                        <a:t>125-250 ml + </a:t>
                      </a:r>
                      <a:r>
                        <a:rPr lang="cs-CZ" b="1" dirty="0">
                          <a:solidFill>
                            <a:schemeClr val="accent2">
                              <a:lumMod val="75000"/>
                            </a:schemeClr>
                          </a:solidFill>
                        </a:rPr>
                        <a:t>elektrolyty</a:t>
                      </a:r>
                    </a:p>
                  </a:txBody>
                  <a:tcPr/>
                </a:tc>
                <a:extLst>
                  <a:ext uri="{0D108BD9-81ED-4DB2-BD59-A6C34878D82A}">
                    <a16:rowId xmlns:a16="http://schemas.microsoft.com/office/drawing/2014/main" val="10003"/>
                  </a:ext>
                </a:extLst>
              </a:tr>
              <a:tr h="370840">
                <a:tc>
                  <a:txBody>
                    <a:bodyPr/>
                    <a:lstStyle/>
                    <a:p>
                      <a:r>
                        <a:rPr lang="cs-CZ" dirty="0"/>
                        <a:t>Období 6 hodin po výkonu</a:t>
                      </a:r>
                    </a:p>
                  </a:txBody>
                  <a:tcPr/>
                </a:tc>
                <a:tc>
                  <a:txBody>
                    <a:bodyPr/>
                    <a:lstStyle/>
                    <a:p>
                      <a:r>
                        <a:rPr lang="cs-CZ" dirty="0"/>
                        <a:t>Dle snížení hmotnosti 120-150 %</a:t>
                      </a:r>
                    </a:p>
                  </a:txBody>
                  <a:tcPr/>
                </a:tc>
                <a:extLst>
                  <a:ext uri="{0D108BD9-81ED-4DB2-BD59-A6C34878D82A}">
                    <a16:rowId xmlns:a16="http://schemas.microsoft.com/office/drawing/2014/main" val="10004"/>
                  </a:ext>
                </a:extLst>
              </a:tr>
            </a:tbl>
          </a:graphicData>
        </a:graphic>
      </p:graphicFrame>
      <p:cxnSp>
        <p:nvCxnSpPr>
          <p:cNvPr id="4" name="Přímá spojnice 3">
            <a:extLst>
              <a:ext uri="{FF2B5EF4-FFF2-40B4-BE49-F238E27FC236}">
                <a16:creationId xmlns:a16="http://schemas.microsoft.com/office/drawing/2014/main" id="{12CEF376-B0EF-4608-896C-76E9A7B52EDA}"/>
              </a:ext>
            </a:extLst>
          </p:cNvPr>
          <p:cNvCxnSpPr>
            <a:cxnSpLocks/>
          </p:cNvCxnSpPr>
          <p:nvPr/>
        </p:nvCxnSpPr>
        <p:spPr>
          <a:xfrm flipH="1" flipV="1">
            <a:off x="4151784" y="3893140"/>
            <a:ext cx="910965" cy="39995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bdélník 13">
            <a:extLst>
              <a:ext uri="{FF2B5EF4-FFF2-40B4-BE49-F238E27FC236}">
                <a16:creationId xmlns:a16="http://schemas.microsoft.com/office/drawing/2014/main" id="{04631626-2330-484F-A7F3-8BC148F8B14E}"/>
              </a:ext>
            </a:extLst>
          </p:cNvPr>
          <p:cNvSpPr/>
          <p:nvPr/>
        </p:nvSpPr>
        <p:spPr>
          <a:xfrm>
            <a:off x="1282329" y="4327685"/>
            <a:ext cx="7560840" cy="380114"/>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a:extLst>
              <a:ext uri="{FF2B5EF4-FFF2-40B4-BE49-F238E27FC236}">
                <a16:creationId xmlns:a16="http://schemas.microsoft.com/office/drawing/2014/main" id="{B589E962-8AF8-4A56-A875-434FBE451F4C}"/>
              </a:ext>
            </a:extLst>
          </p:cNvPr>
          <p:cNvGrpSpPr/>
          <p:nvPr/>
        </p:nvGrpSpPr>
        <p:grpSpPr>
          <a:xfrm>
            <a:off x="819296" y="1484288"/>
            <a:ext cx="6901436" cy="3537396"/>
            <a:chOff x="0" y="2652149"/>
            <a:chExt cx="8154193" cy="771229"/>
          </a:xfrm>
        </p:grpSpPr>
        <p:sp>
          <p:nvSpPr>
            <p:cNvPr id="12" name="Obdélník: se zakulacenými rohy 11">
              <a:extLst>
                <a:ext uri="{FF2B5EF4-FFF2-40B4-BE49-F238E27FC236}">
                  <a16:creationId xmlns:a16="http://schemas.microsoft.com/office/drawing/2014/main" id="{D08E3DE7-EB4B-4692-9FD0-B81AFF7727F2}"/>
                </a:ext>
              </a:extLst>
            </p:cNvPr>
            <p:cNvSpPr/>
            <p:nvPr/>
          </p:nvSpPr>
          <p:spPr>
            <a:xfrm>
              <a:off x="0" y="2652149"/>
              <a:ext cx="8154193" cy="532723"/>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AA5C0A05-194E-4ACF-8F0F-E38486A671EB}"/>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sz="2400" dirty="0"/>
                <a:t>Muž, 80 kg během 2 hodin cyklistiky ztratí 1 kg tělesné hmotnosti:</a:t>
              </a:r>
            </a:p>
            <a:p>
              <a:pPr marL="285750" indent="-285750">
                <a:buFont typeface="Arial" panose="020B0604020202020204" pitchFamily="34" charset="0"/>
                <a:buChar char="•"/>
              </a:pPr>
              <a:r>
                <a:rPr lang="cs-CZ" sz="2400" dirty="0"/>
                <a:t>1 kg … míra dehydratace 1,25 %</a:t>
              </a:r>
            </a:p>
            <a:p>
              <a:pPr marL="285750" indent="-285750">
                <a:buFont typeface="Arial" panose="020B0604020202020204" pitchFamily="34" charset="0"/>
                <a:buChar char="•"/>
              </a:pPr>
              <a:r>
                <a:rPr lang="cs-CZ" sz="2400" dirty="0"/>
                <a:t>Aby splnil doporučení pro rehydrataci, je potřeba vypít 1,2-1,5 l tekutin.</a:t>
              </a:r>
            </a:p>
          </p:txBody>
        </p:sp>
      </p:grpSp>
    </p:spTree>
    <p:extLst>
      <p:ext uri="{BB962C8B-B14F-4D97-AF65-F5344CB8AC3E}">
        <p14:creationId xmlns:p14="http://schemas.microsoft.com/office/powerpoint/2010/main" val="32236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r>
              <a:rPr lang="cs-CZ" b="1" dirty="0">
                <a:solidFill>
                  <a:schemeClr val="accent1">
                    <a:lumMod val="50000"/>
                  </a:schemeClr>
                </a:solidFill>
                <a:effectLst>
                  <a:outerShdw blurRad="38100" dist="38100" dir="2700000" algn="tl">
                    <a:srgbClr val="000000">
                      <a:alpha val="43137"/>
                    </a:srgbClr>
                  </a:outerShdw>
                </a:effectLst>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3881303608"/>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dirty="0"/>
              <a:t>Iontové vs. sportovní nápoje</a:t>
            </a:r>
            <a:endParaRPr lang="cs-CZ"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Klíčovým elektrolytem v procesu rehydratace je </a:t>
              </a:r>
              <a:r>
                <a:rPr lang="cs-CZ" b="1" dirty="0">
                  <a:solidFill>
                    <a:schemeClr val="accent2">
                      <a:lumMod val="75000"/>
                    </a:schemeClr>
                  </a:solidFill>
                </a:rPr>
                <a:t>sodík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Obecná doporučení pro příjem sodíku a sacharidů v podpoře sportovních výkonů</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těmito znalostmi si člověk může iontový nápoj </a:t>
              </a:r>
              <a:r>
                <a:rPr lang="cs-CZ" b="1" dirty="0">
                  <a:solidFill>
                    <a:schemeClr val="accent2">
                      <a:lumMod val="75000"/>
                    </a:schemeClr>
                  </a:solidFill>
                </a:rPr>
                <a:t>připravit i doma</a:t>
              </a:r>
              <a:r>
                <a:rPr lang="cs-CZ" dirty="0"/>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b="1" dirty="0">
                <a:solidFill>
                  <a:schemeClr val="accent2">
                    <a:lumMod val="75000"/>
                  </a:schemeClr>
                </a:solidFill>
              </a:rPr>
              <a:t>1 mmol Na/l = 23 mg Na/l</a:t>
            </a:r>
          </a:p>
          <a:p>
            <a:r>
              <a:rPr lang="cs-CZ" b="1" dirty="0">
                <a:solidFill>
                  <a:schemeClr val="accent2">
                    <a:lumMod val="75000"/>
                  </a:schemeClr>
                </a:solidFill>
              </a:rPr>
              <a:t>Na : Cl = 2 : 3</a:t>
            </a:r>
          </a:p>
          <a:p>
            <a:r>
              <a:rPr lang="cs-CZ" b="1" dirty="0">
                <a:solidFill>
                  <a:schemeClr val="accent2">
                    <a:lumMod val="75000"/>
                  </a:schemeClr>
                </a:solidFill>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73754" y="643467"/>
            <a:ext cx="4486142" cy="1375608"/>
          </a:xfrm>
        </p:spPr>
        <p:txBody>
          <a:bodyPr anchor="ctr">
            <a:normAutofit fontScale="90000"/>
          </a:bodyPr>
          <a:lstStyle/>
          <a:p>
            <a:pPr>
              <a:lnSpc>
                <a:spcPct val="90000"/>
              </a:lnSpc>
            </a:pPr>
            <a:r>
              <a:rPr lang="cs-CZ" sz="2500" dirty="0">
                <a:solidFill>
                  <a:schemeClr val="bg1"/>
                </a:solidFill>
              </a:rPr>
              <a:t>Odhad ztrát tekutin u maratonu pro běžce různých hmotností, různé rychlosti běhu a variabilního příjmu tekutin</a:t>
            </a:r>
            <a:endParaRPr lang="cs-CZ" sz="2500" i="1" dirty="0">
              <a:solidFill>
                <a:schemeClr val="bg1"/>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3754" y="2348880"/>
            <a:ext cx="3973943" cy="4095164"/>
          </a:xfrm>
        </p:spPr>
        <p:txBody>
          <a:bodyPr>
            <a:normAutofit fontScale="92500" lnSpcReduction="10000"/>
          </a:bodyPr>
          <a:lstStyle/>
          <a:p>
            <a:r>
              <a:rPr lang="cs-CZ" dirty="0">
                <a:solidFill>
                  <a:schemeClr val="bg1"/>
                </a:solidFill>
              </a:rPr>
              <a:t>Tabulka napravo je krásným příkladem toho, proč není jednoduché stanovit univerzální doporučení pro příjem tekutin během výkonu dlouhého trvání.</a:t>
            </a:r>
          </a:p>
          <a:p>
            <a:r>
              <a:rPr lang="cs-CZ" dirty="0">
                <a:solidFill>
                  <a:schemeClr val="bg1"/>
                </a:solidFill>
              </a:rPr>
              <a:t>Budeme-li se soustředit na to, že se u vytrvalostních výkonů snažíme vyhnout 2% dehydrataci, pak doporučení přijímat 800 ml tekutin za hodinu může u 50kg sportovkyně vést při nízké intenzitě k </a:t>
            </a:r>
            <a:r>
              <a:rPr lang="cs-CZ" dirty="0">
                <a:solidFill>
                  <a:srgbClr val="17B0E4"/>
                </a:solidFill>
              </a:rPr>
              <a:t>nárůstu hmotnosti až 3,6 %</a:t>
            </a:r>
            <a:r>
              <a:rPr lang="cs-CZ" dirty="0">
                <a:solidFill>
                  <a:schemeClr val="bg1"/>
                </a:solidFill>
              </a:rPr>
              <a:t> naopak u 90kg muže při vysoké intenzitě může toto doporučení způsobit </a:t>
            </a:r>
            <a:r>
              <a:rPr lang="cs-CZ" dirty="0">
                <a:solidFill>
                  <a:srgbClr val="FF0000"/>
                </a:solidFill>
              </a:rPr>
              <a:t>dehydrataci vyšší než 2 %</a:t>
            </a:r>
            <a:r>
              <a:rPr lang="cs-CZ" dirty="0">
                <a:solidFill>
                  <a:schemeClr val="bg1"/>
                </a:solidFill>
              </a:rPr>
              <a:t>.</a:t>
            </a:r>
          </a:p>
        </p:txBody>
      </p:sp>
      <p:pic>
        <p:nvPicPr>
          <p:cNvPr id="9" name="Obrázek 5" descr="Original.00005768-200702000-00022.TT5.jpeg">
            <a:extLst>
              <a:ext uri="{FF2B5EF4-FFF2-40B4-BE49-F238E27FC236}">
                <a16:creationId xmlns:a16="http://schemas.microsoft.com/office/drawing/2014/main" id="{94287977-8CB4-420E-804F-FABB2FDCCF2D}"/>
              </a:ext>
            </a:extLst>
          </p:cNvPr>
          <p:cNvPicPr>
            <a:picLocks noChangeAspect="1"/>
          </p:cNvPicPr>
          <p:nvPr/>
        </p:nvPicPr>
        <p:blipFill>
          <a:blip r:embed="rId2" cstate="print">
            <a:extLst>
              <a:ext uri="{28A0092B-C50C-407E-A947-70E740481C1C}">
                <a14:useLocalDpi xmlns:a14="http://schemas.microsoft.com/office/drawing/2010/main" val="0"/>
              </a:ext>
            </a:extLst>
          </a:blip>
          <a:srcRect b="20410"/>
          <a:stretch>
            <a:fillRect/>
          </a:stretch>
        </p:blipFill>
        <p:spPr bwMode="auto">
          <a:xfrm>
            <a:off x="5447928" y="2019074"/>
            <a:ext cx="6596449" cy="28350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sosceles Triangle 2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Obdélník 3">
            <a:extLst>
              <a:ext uri="{FF2B5EF4-FFF2-40B4-BE49-F238E27FC236}">
                <a16:creationId xmlns:a16="http://schemas.microsoft.com/office/drawing/2014/main" id="{C7021094-B915-4681-A6C1-7B3EECCA7913}"/>
              </a:ext>
            </a:extLst>
          </p:cNvPr>
          <p:cNvSpPr/>
          <p:nvPr/>
        </p:nvSpPr>
        <p:spPr>
          <a:xfrm>
            <a:off x="4799856" y="6444044"/>
            <a:ext cx="6893577" cy="369332"/>
          </a:xfrm>
          <a:prstGeom prst="rect">
            <a:avLst/>
          </a:prstGeom>
        </p:spPr>
        <p:txBody>
          <a:bodyPr wrap="square">
            <a:spAutoFit/>
          </a:bodyPr>
          <a:lstStyle/>
          <a:p>
            <a:r>
              <a:rPr lang="cs-CZ" altLang="cs-CZ" sz="900" dirty="0"/>
              <a:t>Zdroj: </a:t>
            </a:r>
            <a:r>
              <a:rPr lang="cs-CZ" altLang="cs-CZ" sz="900" dirty="0" err="1"/>
              <a:t>Sawka</a:t>
            </a:r>
            <a:r>
              <a:rPr lang="cs-CZ" altLang="cs-CZ" sz="900" dirty="0"/>
              <a:t>, M. N., </a:t>
            </a:r>
            <a:r>
              <a:rPr lang="cs-CZ" altLang="cs-CZ" sz="900" dirty="0" err="1"/>
              <a:t>Burke</a:t>
            </a:r>
            <a:r>
              <a:rPr lang="cs-CZ" altLang="cs-CZ" sz="900" dirty="0"/>
              <a:t>, L. M., </a:t>
            </a:r>
            <a:r>
              <a:rPr lang="cs-CZ" altLang="cs-CZ" sz="900" dirty="0" err="1"/>
              <a:t>Eichner</a:t>
            </a:r>
            <a:r>
              <a:rPr lang="cs-CZ" altLang="cs-CZ" sz="900" dirty="0"/>
              <a:t>, E. R., </a:t>
            </a:r>
            <a:r>
              <a:rPr lang="cs-CZ" altLang="cs-CZ" sz="900" dirty="0" err="1"/>
              <a:t>Maughan</a:t>
            </a:r>
            <a:r>
              <a:rPr lang="cs-CZ" altLang="cs-CZ" sz="900" dirty="0"/>
              <a:t>, R. J., </a:t>
            </a:r>
            <a:r>
              <a:rPr lang="cs-CZ" altLang="cs-CZ" sz="900" dirty="0" err="1"/>
              <a:t>Montain</a:t>
            </a:r>
            <a:r>
              <a:rPr lang="cs-CZ" altLang="cs-CZ" sz="900" dirty="0"/>
              <a:t>, S. J., &amp; </a:t>
            </a:r>
            <a:r>
              <a:rPr lang="cs-CZ" altLang="cs-CZ" sz="900" dirty="0" err="1"/>
              <a:t>Stachenfeld</a:t>
            </a:r>
            <a:r>
              <a:rPr lang="cs-CZ" altLang="cs-CZ" sz="900" dirty="0"/>
              <a:t>, N. S. (2007). </a:t>
            </a:r>
            <a:r>
              <a:rPr lang="cs-CZ" altLang="cs-CZ" sz="900" dirty="0" err="1"/>
              <a:t>American</a:t>
            </a:r>
            <a:r>
              <a:rPr lang="cs-CZ" altLang="cs-CZ" sz="900" dirty="0"/>
              <a:t> </a:t>
            </a:r>
            <a:r>
              <a:rPr lang="cs-CZ" altLang="cs-CZ" sz="900" dirty="0" err="1"/>
              <a:t>College</a:t>
            </a:r>
            <a:r>
              <a:rPr lang="cs-CZ" altLang="cs-CZ" sz="900" dirty="0"/>
              <a:t> </a:t>
            </a:r>
            <a:r>
              <a:rPr lang="cs-CZ" altLang="cs-CZ" sz="900" dirty="0" err="1"/>
              <a:t>of</a:t>
            </a:r>
            <a:r>
              <a:rPr lang="cs-CZ" altLang="cs-CZ" sz="900" dirty="0"/>
              <a:t> </a:t>
            </a:r>
            <a:r>
              <a:rPr lang="cs-CZ" altLang="cs-CZ" sz="900" dirty="0" err="1"/>
              <a:t>Sports</a:t>
            </a:r>
            <a:r>
              <a:rPr lang="cs-CZ" altLang="cs-CZ" sz="900" dirty="0"/>
              <a:t> </a:t>
            </a:r>
            <a:r>
              <a:rPr lang="cs-CZ" altLang="cs-CZ" sz="900" dirty="0" err="1"/>
              <a:t>Medicine</a:t>
            </a:r>
            <a:r>
              <a:rPr lang="cs-CZ" altLang="cs-CZ" sz="900" dirty="0"/>
              <a:t> </a:t>
            </a:r>
            <a:r>
              <a:rPr lang="cs-CZ" altLang="cs-CZ" sz="900" dirty="0" err="1"/>
              <a:t>position</a:t>
            </a:r>
            <a:r>
              <a:rPr lang="cs-CZ" altLang="cs-CZ" sz="900" dirty="0"/>
              <a:t> </a:t>
            </a:r>
            <a:r>
              <a:rPr lang="cs-CZ" altLang="cs-CZ" sz="900" dirty="0" err="1"/>
              <a:t>stand</a:t>
            </a:r>
            <a:r>
              <a:rPr lang="cs-CZ" altLang="cs-CZ" sz="900" dirty="0"/>
              <a:t>. </a:t>
            </a:r>
            <a:r>
              <a:rPr lang="cs-CZ" altLang="cs-CZ" sz="900" dirty="0" err="1"/>
              <a:t>Exercise</a:t>
            </a:r>
            <a:r>
              <a:rPr lang="cs-CZ" altLang="cs-CZ" sz="900" dirty="0"/>
              <a:t> and fluid </a:t>
            </a:r>
            <a:r>
              <a:rPr lang="cs-CZ" altLang="cs-CZ" sz="900" dirty="0" err="1"/>
              <a:t>replacement</a:t>
            </a:r>
            <a:r>
              <a:rPr lang="cs-CZ" altLang="cs-CZ" sz="900" dirty="0"/>
              <a:t>. </a:t>
            </a:r>
            <a:r>
              <a:rPr lang="cs-CZ" altLang="cs-CZ" sz="900" i="1" dirty="0" err="1"/>
              <a:t>Medicine</a:t>
            </a:r>
            <a:r>
              <a:rPr lang="cs-CZ" altLang="cs-CZ" sz="900" i="1" dirty="0"/>
              <a:t> and science in </a:t>
            </a:r>
            <a:r>
              <a:rPr lang="cs-CZ" altLang="cs-CZ" sz="900" i="1" dirty="0" err="1"/>
              <a:t>sports</a:t>
            </a:r>
            <a:r>
              <a:rPr lang="cs-CZ" altLang="cs-CZ" sz="900" i="1" dirty="0"/>
              <a:t> and </a:t>
            </a:r>
            <a:r>
              <a:rPr lang="cs-CZ" altLang="cs-CZ" sz="900" i="1" dirty="0" err="1"/>
              <a:t>exercise</a:t>
            </a:r>
            <a:r>
              <a:rPr lang="cs-CZ" altLang="cs-CZ" sz="900" dirty="0"/>
              <a:t>, </a:t>
            </a:r>
            <a:r>
              <a:rPr lang="cs-CZ" altLang="cs-CZ" sz="900" i="1" dirty="0"/>
              <a:t>39</a:t>
            </a:r>
            <a:r>
              <a:rPr lang="cs-CZ" altLang="cs-CZ" sz="900" dirty="0"/>
              <a:t>(2), 377–390. </a:t>
            </a:r>
            <a:endParaRPr lang="cs-CZ" sz="900" dirty="0"/>
          </a:p>
        </p:txBody>
      </p:sp>
      <p:sp>
        <p:nvSpPr>
          <p:cNvPr id="5" name="Ovál 4">
            <a:extLst>
              <a:ext uri="{FF2B5EF4-FFF2-40B4-BE49-F238E27FC236}">
                <a16:creationId xmlns:a16="http://schemas.microsoft.com/office/drawing/2014/main" id="{B7A034BB-092A-424C-AA3B-00F0A42D0DCA}"/>
              </a:ext>
            </a:extLst>
          </p:cNvPr>
          <p:cNvSpPr/>
          <p:nvPr/>
        </p:nvSpPr>
        <p:spPr>
          <a:xfrm>
            <a:off x="8009998" y="2996952"/>
            <a:ext cx="534274" cy="432048"/>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9D3AA781-1554-44F3-9836-2451460A30A4}"/>
              </a:ext>
            </a:extLst>
          </p:cNvPr>
          <p:cNvSpPr/>
          <p:nvPr/>
        </p:nvSpPr>
        <p:spPr>
          <a:xfrm>
            <a:off x="11094658" y="4432798"/>
            <a:ext cx="534274"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8" name="Skupina 17">
            <a:extLst>
              <a:ext uri="{FF2B5EF4-FFF2-40B4-BE49-F238E27FC236}">
                <a16:creationId xmlns:a16="http://schemas.microsoft.com/office/drawing/2014/main" id="{1D683CEF-7F94-45B9-8441-F6E9D6E00E9C}"/>
              </a:ext>
            </a:extLst>
          </p:cNvPr>
          <p:cNvGrpSpPr/>
          <p:nvPr/>
        </p:nvGrpSpPr>
        <p:grpSpPr>
          <a:xfrm>
            <a:off x="5729301" y="593941"/>
            <a:ext cx="6248120" cy="1179511"/>
            <a:chOff x="0" y="2652149"/>
            <a:chExt cx="8154193" cy="810809"/>
          </a:xfrm>
        </p:grpSpPr>
        <p:sp>
          <p:nvSpPr>
            <p:cNvPr id="22" name="Obdélník: se zakulacenými rohy 21">
              <a:extLst>
                <a:ext uri="{FF2B5EF4-FFF2-40B4-BE49-F238E27FC236}">
                  <a16:creationId xmlns:a16="http://schemas.microsoft.com/office/drawing/2014/main" id="{9B576490-2133-4700-9299-F119DD873B3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3" name="Obdélník: se zakulacenými rohy 4">
              <a:extLst>
                <a:ext uri="{FF2B5EF4-FFF2-40B4-BE49-F238E27FC236}">
                  <a16:creationId xmlns:a16="http://schemas.microsoft.com/office/drawing/2014/main" id="{0BD2D830-AF33-4147-B3DC-BF3A879F37A3}"/>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cílem vyhnout se dehydrataci 2 % je u vytrvalostních výkonů potřeba stanovovat individualizované plány pro pitný režim.</a:t>
              </a:r>
            </a:p>
          </p:txBody>
        </p:sp>
      </p:grpSp>
      <p:pic>
        <p:nvPicPr>
          <p:cNvPr id="7" name="Grafický objekt 6" descr="Varování">
            <a:extLst>
              <a:ext uri="{FF2B5EF4-FFF2-40B4-BE49-F238E27FC236}">
                <a16:creationId xmlns:a16="http://schemas.microsoft.com/office/drawing/2014/main" id="{B901F3AB-EE53-440A-8110-632376817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41974">
            <a:off x="11086090" y="862276"/>
            <a:ext cx="1385190" cy="1385190"/>
          </a:xfrm>
          <a:prstGeom prst="rect">
            <a:avLst/>
          </a:prstGeom>
        </p:spPr>
      </p:pic>
    </p:spTree>
    <p:extLst>
      <p:ext uri="{BB962C8B-B14F-4D97-AF65-F5344CB8AC3E}">
        <p14:creationId xmlns:p14="http://schemas.microsoft.com/office/powerpoint/2010/main" val="1365207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extLst>
              <a:ext uri="{28A0092B-C50C-407E-A947-70E740481C1C}">
                <a14:useLocalDpi xmlns:a14="http://schemas.microsoft.com/office/drawing/2010/main" val="0"/>
              </a:ext>
            </a:extLst>
          </a:blip>
          <a:srcRect l="3054" r="1030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3" y="609600"/>
            <a:ext cx="3851123" cy="1320800"/>
          </a:xfrm>
        </p:spPr>
        <p:txBody>
          <a:bodyPr>
            <a:normAutofit/>
          </a:bodyPr>
          <a:lstStyle/>
          <a:p>
            <a:r>
              <a:rPr lang="cs-CZ" dirty="0"/>
              <a:t>Pitný režim</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191344" y="1412776"/>
            <a:ext cx="4763558" cy="4835623"/>
          </a:xfrm>
        </p:spPr>
        <p:txBody>
          <a:bodyPr>
            <a:normAutofit/>
          </a:bodyPr>
          <a:lstStyle/>
          <a:p>
            <a:pPr>
              <a:lnSpc>
                <a:spcPct val="90000"/>
              </a:lnSpc>
            </a:pPr>
            <a:r>
              <a:rPr lang="cs-CZ" dirty="0"/>
              <a:t>Studie potvrzují individuální potřeby hydratace. Není proto jednoduché stanovit obecné doporučení. V praxi se můžeme setkat se dvěma přístupy:</a:t>
            </a:r>
          </a:p>
          <a:p>
            <a:pPr lvl="1">
              <a:lnSpc>
                <a:spcPct val="90000"/>
              </a:lnSpc>
            </a:pPr>
            <a:r>
              <a:rPr lang="cs-CZ" sz="1800" b="1" dirty="0"/>
              <a:t>Autonomní</a:t>
            </a:r>
            <a:r>
              <a:rPr lang="cs-CZ" sz="1800" dirty="0"/>
              <a:t> – příjem tekutin </a:t>
            </a:r>
            <a:r>
              <a:rPr lang="cs-CZ" sz="1800" b="1" dirty="0">
                <a:solidFill>
                  <a:schemeClr val="accent2">
                    <a:lumMod val="75000"/>
                  </a:schemeClr>
                </a:solidFill>
              </a:rPr>
              <a:t>podle pocitu žízně </a:t>
            </a:r>
            <a:r>
              <a:rPr lang="cs-CZ" sz="1800" dirty="0"/>
              <a:t>anebo tzv. </a:t>
            </a:r>
            <a:r>
              <a:rPr lang="cs-CZ" sz="1800" i="1" dirty="0"/>
              <a:t>ad </a:t>
            </a:r>
            <a:r>
              <a:rPr lang="cs-CZ" sz="1800" i="1" dirty="0" err="1"/>
              <a:t>libitum</a:t>
            </a:r>
            <a:r>
              <a:rPr lang="cs-CZ" sz="1800" dirty="0"/>
              <a:t> (kdykoliv a v jakémkoliv množství, „podle libosti“.).</a:t>
            </a:r>
          </a:p>
          <a:p>
            <a:pPr lvl="1">
              <a:lnSpc>
                <a:spcPct val="90000"/>
              </a:lnSpc>
            </a:pPr>
            <a:r>
              <a:rPr lang="cs-CZ" sz="1800" b="1" dirty="0" err="1"/>
              <a:t>Preskribovaný</a:t>
            </a:r>
            <a:r>
              <a:rPr lang="cs-CZ" sz="1800" dirty="0"/>
              <a:t> – individualizovaný příjem (řízený/programovaný příjem) na základě znalosti individuální </a:t>
            </a:r>
            <a:r>
              <a:rPr lang="cs-CZ" sz="1800" b="1" dirty="0">
                <a:solidFill>
                  <a:schemeClr val="accent2">
                    <a:lumMod val="75000"/>
                  </a:schemeClr>
                </a:solidFill>
              </a:rPr>
              <a:t>míry pocení </a:t>
            </a:r>
            <a:r>
              <a:rPr lang="cs-CZ" sz="1800" dirty="0"/>
              <a:t>kalkulované ze změn tělesné hmotnosti a příjmu tekutin.</a:t>
            </a:r>
          </a:p>
          <a:p>
            <a:pPr>
              <a:lnSpc>
                <a:spcPct val="90000"/>
              </a:lnSpc>
            </a:pPr>
            <a:endParaRPr lang="cs-CZ" sz="17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311811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407603" y="655977"/>
            <a:ext cx="53767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Pít podle pocitů žízně nebo je lepší mít plán?</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49647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https://www.youtube.com/watch?v=Cs4MZifwzFE</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6" name="Should athletes drink only if and when they are thirsty_ - Asker Jeukendrup">
            <a:hlinkClick r:id="" action="ppaction://media"/>
            <a:extLst>
              <a:ext uri="{FF2B5EF4-FFF2-40B4-BE49-F238E27FC236}">
                <a16:creationId xmlns:a16="http://schemas.microsoft.com/office/drawing/2014/main" id="{BCD60CED-6D7A-4DFC-90DB-0D1C31B127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5776" y="1236199"/>
            <a:ext cx="8116825" cy="4565714"/>
          </a:xfrm>
          <a:prstGeom prst="rect">
            <a:avLst/>
          </a:prstGeom>
        </p:spPr>
      </p:pic>
      <p:grpSp>
        <p:nvGrpSpPr>
          <p:cNvPr id="37" name="Skupina 36">
            <a:extLst>
              <a:ext uri="{FF2B5EF4-FFF2-40B4-BE49-F238E27FC236}">
                <a16:creationId xmlns:a16="http://schemas.microsoft.com/office/drawing/2014/main" id="{A6348798-B7CB-430E-8C2B-5D3A29A86336}"/>
              </a:ext>
            </a:extLst>
          </p:cNvPr>
          <p:cNvGrpSpPr/>
          <p:nvPr/>
        </p:nvGrpSpPr>
        <p:grpSpPr>
          <a:xfrm>
            <a:off x="44985" y="5678057"/>
            <a:ext cx="7062378" cy="1125118"/>
            <a:chOff x="0" y="2652149"/>
            <a:chExt cx="8154193" cy="810809"/>
          </a:xfrm>
        </p:grpSpPr>
        <p:sp>
          <p:nvSpPr>
            <p:cNvPr id="38" name="Obdélník: se zakulacenými rohy 37">
              <a:extLst>
                <a:ext uri="{FF2B5EF4-FFF2-40B4-BE49-F238E27FC236}">
                  <a16:creationId xmlns:a16="http://schemas.microsoft.com/office/drawing/2014/main" id="{E7F47C81-C95D-4C88-A20C-E2E0A887C205}"/>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39" name="Obdélník: se zakulacenými rohy 4">
              <a:extLst>
                <a:ext uri="{FF2B5EF4-FFF2-40B4-BE49-F238E27FC236}">
                  <a16:creationId xmlns:a16="http://schemas.microsoft.com/office/drawing/2014/main" id="{D1AD520E-A35F-414D-A48E-71476B0514F9}"/>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Řídit se pouze pocitem žízně může být problematické v pozdější fázi výkonu. Každý sportovec by proto měl mít plán a pít průběžně již od začátku. Brát v potaz zda řešíme trénink či závod.</a:t>
              </a:r>
            </a:p>
            <a:p>
              <a:endParaRPr lang="cs-CZ" dirty="0"/>
            </a:p>
          </p:txBody>
        </p:sp>
      </p:grpSp>
      <p:pic>
        <p:nvPicPr>
          <p:cNvPr id="40" name="Grafický objekt 39" descr="Varování">
            <a:extLst>
              <a:ext uri="{FF2B5EF4-FFF2-40B4-BE49-F238E27FC236}">
                <a16:creationId xmlns:a16="http://schemas.microsoft.com/office/drawing/2014/main" id="{CE96B291-E2C9-480A-B519-34998687B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1348">
            <a:off x="352340" y="4445128"/>
            <a:ext cx="1385190" cy="1385190"/>
          </a:xfrm>
          <a:prstGeom prst="rect">
            <a:avLst/>
          </a:prstGeom>
        </p:spPr>
      </p:pic>
    </p:spTree>
    <p:extLst>
      <p:ext uri="{BB962C8B-B14F-4D97-AF65-F5344CB8AC3E}">
        <p14:creationId xmlns:p14="http://schemas.microsoft.com/office/powerpoint/2010/main" val="1655049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6"/>
                                        </p:tgtEl>
                                      </p:cBhvr>
                                    </p:cmd>
                                  </p:childTnLst>
                                </p:cTn>
                              </p:par>
                            </p:childTnLst>
                          </p:cTn>
                        </p:par>
                      </p:childTnLst>
                    </p:cTn>
                  </p:par>
                </p:childTnLst>
              </p:cTn>
              <p:nextCondLst>
                <p:cond evt="onClick" delay="0">
                  <p:tgtEl>
                    <p:spTgt spid="36"/>
                  </p:tgtEl>
                </p:cond>
              </p:nextCondLst>
            </p:seq>
            <p:video>
              <p:cMediaNode vol="80000">
                <p:cTn id="22" fill="hold" display="0">
                  <p:stCondLst>
                    <p:cond delay="indefinite"/>
                  </p:stCondLst>
                </p:cTn>
                <p:tgtEl>
                  <p:spTgt spid="3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F49A6-B798-4535-9BA1-28278CBA1E23}"/>
              </a:ext>
            </a:extLst>
          </p:cNvPr>
          <p:cNvSpPr>
            <a:spLocks noGrp="1"/>
          </p:cNvSpPr>
          <p:nvPr>
            <p:ph type="title"/>
          </p:nvPr>
        </p:nvSpPr>
        <p:spPr/>
        <p:txBody>
          <a:bodyPr/>
          <a:lstStyle/>
          <a:p>
            <a:r>
              <a:rPr lang="cs-CZ" dirty="0"/>
              <a:t>Metoda </a:t>
            </a:r>
            <a:r>
              <a:rPr lang="cs-CZ" i="1" dirty="0" err="1">
                <a:solidFill>
                  <a:schemeClr val="accent2">
                    <a:lumMod val="75000"/>
                  </a:schemeClr>
                </a:solidFill>
              </a:rPr>
              <a:t>mouth-rinse</a:t>
            </a:r>
            <a:br>
              <a:rPr lang="cs-CZ" i="1" dirty="0">
                <a:solidFill>
                  <a:schemeClr val="accent2">
                    <a:lumMod val="75000"/>
                  </a:schemeClr>
                </a:solidFill>
              </a:rPr>
            </a:br>
            <a:r>
              <a:rPr lang="cs-CZ" sz="2000" i="1" dirty="0">
                <a:solidFill>
                  <a:srgbClr val="5FCBEF"/>
                </a:solidFill>
              </a:rPr>
              <a:t>Volně přeloženo „vyplachování úst“ či „kontakt úst se sacharidy“</a:t>
            </a:r>
            <a:endParaRPr lang="cs-CZ" i="1" dirty="0">
              <a:solidFill>
                <a:schemeClr val="accent2">
                  <a:lumMod val="75000"/>
                </a:schemeClr>
              </a:solidFill>
            </a:endParaRPr>
          </a:p>
        </p:txBody>
      </p:sp>
      <p:sp>
        <p:nvSpPr>
          <p:cNvPr id="3" name="Zástupný obsah 2">
            <a:extLst>
              <a:ext uri="{FF2B5EF4-FFF2-40B4-BE49-F238E27FC236}">
                <a16:creationId xmlns:a16="http://schemas.microsoft.com/office/drawing/2014/main" id="{BAB886C3-DCF2-4431-AB6D-B4DBEF9E2A4A}"/>
              </a:ext>
            </a:extLst>
          </p:cNvPr>
          <p:cNvSpPr>
            <a:spLocks noGrp="1"/>
          </p:cNvSpPr>
          <p:nvPr>
            <p:ph idx="1"/>
          </p:nvPr>
        </p:nvSpPr>
        <p:spPr/>
        <p:txBody>
          <a:bodyPr/>
          <a:lstStyle/>
          <a:p>
            <a:r>
              <a:rPr lang="cs-CZ" dirty="0"/>
              <a:t>Jedná se o poměrně specifickou metodu, která přináší podporu pro </a:t>
            </a:r>
            <a:r>
              <a:rPr lang="cs-CZ" b="1" dirty="0">
                <a:solidFill>
                  <a:schemeClr val="accent2">
                    <a:lumMod val="75000"/>
                  </a:schemeClr>
                </a:solidFill>
              </a:rPr>
              <a:t>vytrvalostní výkony vyšší intenzity v délce trvání okolo 60 min </a:t>
            </a:r>
            <a:r>
              <a:rPr lang="cs-CZ" dirty="0"/>
              <a:t>(45-75 min).</a:t>
            </a:r>
          </a:p>
          <a:p>
            <a:r>
              <a:rPr lang="cs-CZ" dirty="0"/>
              <a:t>Kontakt sacharidů s ústní dutinou vyvolává zajímavou reakci, která pomáhá potlačit </a:t>
            </a:r>
            <a:r>
              <a:rPr lang="cs-CZ" b="1" dirty="0">
                <a:solidFill>
                  <a:schemeClr val="accent2">
                    <a:lumMod val="75000"/>
                  </a:schemeClr>
                </a:solidFill>
              </a:rPr>
              <a:t>negativní signály vysílané unaveným svalstvem do mozku</a:t>
            </a:r>
            <a:r>
              <a:rPr lang="cs-CZ" dirty="0"/>
              <a:t>. </a:t>
            </a:r>
          </a:p>
          <a:p>
            <a:r>
              <a:rPr lang="cs-CZ" dirty="0"/>
              <a:t>Jedná se o mechanismus, který není jednoznačně vysvětlen, ale zdá se, že pouhý kontakt potraviny s obsahem sacharidů vyšle signál mozku, kde jsou stimulována tzv. „centra štěstí“. Zátěž pak není vnímána tak intenzivně a zlepšení výkonnosti se tak děje skrz snížení subjektivního vnímání zátěže (RPE).</a:t>
            </a:r>
          </a:p>
          <a:p>
            <a:r>
              <a:rPr lang="cs-CZ" dirty="0"/>
              <a:t>Důležitý je kontakt s ústy po dobu alespoň 10 s. Nabízí se tak nejen nápoje, ale i ovoce, tyčinky či bonbóny.</a:t>
            </a:r>
          </a:p>
        </p:txBody>
      </p:sp>
      <p:pic>
        <p:nvPicPr>
          <p:cNvPr id="5" name="Grafický objekt 4" descr="Cukrátko">
            <a:extLst>
              <a:ext uri="{FF2B5EF4-FFF2-40B4-BE49-F238E27FC236}">
                <a16:creationId xmlns:a16="http://schemas.microsoft.com/office/drawing/2014/main" id="{6710B794-96E3-43EA-995C-B24A5D072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5584" y="5447961"/>
            <a:ext cx="914400" cy="914400"/>
          </a:xfrm>
          <a:prstGeom prst="rect">
            <a:avLst/>
          </a:prstGeom>
        </p:spPr>
      </p:pic>
      <p:pic>
        <p:nvPicPr>
          <p:cNvPr id="6" name="Grafický objekt 5" descr="Cukrátko">
            <a:extLst>
              <a:ext uri="{FF2B5EF4-FFF2-40B4-BE49-F238E27FC236}">
                <a16:creationId xmlns:a16="http://schemas.microsoft.com/office/drawing/2014/main" id="{2B2EC516-9139-4621-AB52-C661C7844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32705">
            <a:off x="5732108" y="5679100"/>
            <a:ext cx="914400" cy="914400"/>
          </a:xfrm>
          <a:prstGeom prst="rect">
            <a:avLst/>
          </a:prstGeom>
        </p:spPr>
      </p:pic>
      <p:pic>
        <p:nvPicPr>
          <p:cNvPr id="7" name="Grafický objekt 6" descr="Cukrátko">
            <a:extLst>
              <a:ext uri="{FF2B5EF4-FFF2-40B4-BE49-F238E27FC236}">
                <a16:creationId xmlns:a16="http://schemas.microsoft.com/office/drawing/2014/main" id="{2878B5C1-4BF6-46AE-81FF-D2081539A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834963">
            <a:off x="3503712" y="5759718"/>
            <a:ext cx="914400" cy="914400"/>
          </a:xfrm>
          <a:prstGeom prst="rect">
            <a:avLst/>
          </a:prstGeom>
        </p:spPr>
      </p:pic>
    </p:spTree>
    <p:extLst>
      <p:ext uri="{BB962C8B-B14F-4D97-AF65-F5344CB8AC3E}">
        <p14:creationId xmlns:p14="http://schemas.microsoft.com/office/powerpoint/2010/main" val="294649180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684219" y="631420"/>
            <a:ext cx="491993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Metoda </a:t>
            </a:r>
            <a:r>
              <a:rPr kumimoji="0" lang="cs-CZ" sz="20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mouth-rinse</a:t>
            </a: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(„vyplachování úst“)</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54456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https://www.youtube.com/watch?v=O0eVMCDldUo</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2" name="How did mouth rinsing start_  Asker Jeukendrup">
            <a:hlinkClick r:id="" action="ppaction://media"/>
            <a:extLst>
              <a:ext uri="{FF2B5EF4-FFF2-40B4-BE49-F238E27FC236}">
                <a16:creationId xmlns:a16="http://schemas.microsoft.com/office/drawing/2014/main" id="{258A3DB2-B705-4494-9243-6FA96475E1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0187" y="1236199"/>
            <a:ext cx="8142414" cy="4580108"/>
          </a:xfrm>
          <a:prstGeom prst="rect">
            <a:avLst/>
          </a:prstGeom>
        </p:spPr>
      </p:pic>
    </p:spTree>
    <p:extLst>
      <p:ext uri="{BB962C8B-B14F-4D97-AF65-F5344CB8AC3E}">
        <p14:creationId xmlns:p14="http://schemas.microsoft.com/office/powerpoint/2010/main" val="223508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86"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1" name="Straight Connector 30">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1" name="Rectangle 40">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7" name="Zástupný symbol pro obsah 2">
            <a:extLst>
              <a:ext uri="{FF2B5EF4-FFF2-40B4-BE49-F238E27FC236}">
                <a16:creationId xmlns:a16="http://schemas.microsoft.com/office/drawing/2014/main" id="{0C8973BC-A7B3-40FA-BA4F-8FE7D5F0C563}"/>
              </a:ext>
            </a:extLst>
          </p:cNvPr>
          <p:cNvGraphicFramePr>
            <a:graphicFrameLocks noGrp="1"/>
          </p:cNvGraphicFramePr>
          <p:nvPr>
            <p:ph sz="quarter" idx="13"/>
            <p:extLst>
              <p:ext uri="{D42A27DB-BD31-4B8C-83A1-F6EECF244321}">
                <p14:modId xmlns:p14="http://schemas.microsoft.com/office/powerpoint/2010/main" val="1297457158"/>
              </p:ext>
            </p:extLst>
          </p:nvPr>
        </p:nvGraphicFramePr>
        <p:xfrm>
          <a:off x="4852543" y="260648"/>
          <a:ext cx="6692814"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Nadpis 1">
            <a:extLst>
              <a:ext uri="{FF2B5EF4-FFF2-40B4-BE49-F238E27FC236}">
                <a16:creationId xmlns:a16="http://schemas.microsoft.com/office/drawing/2014/main" id="{15FCCDEB-5FF4-45A2-B14E-F874A62B54B2}"/>
              </a:ext>
            </a:extLst>
          </p:cNvPr>
          <p:cNvSpPr txBox="1">
            <a:spLocks/>
          </p:cNvSpPr>
          <p:nvPr/>
        </p:nvSpPr>
        <p:spPr>
          <a:xfrm>
            <a:off x="652481" y="1382486"/>
            <a:ext cx="3547581" cy="409302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4400">
                <a:solidFill>
                  <a:schemeClr val="accent1">
                    <a:lumMod val="75000"/>
                  </a:schemeClr>
                </a:solidFill>
              </a:rPr>
              <a:t>Význam H</a:t>
            </a:r>
            <a:r>
              <a:rPr lang="cs-CZ" sz="4400" baseline="-25000">
                <a:solidFill>
                  <a:schemeClr val="accent1">
                    <a:lumMod val="75000"/>
                  </a:schemeClr>
                </a:solidFill>
              </a:rPr>
              <a:t>2</a:t>
            </a:r>
            <a:r>
              <a:rPr lang="cs-CZ" sz="4400">
                <a:solidFill>
                  <a:schemeClr val="accent1">
                    <a:lumMod val="75000"/>
                  </a:schemeClr>
                </a:solidFill>
              </a:rPr>
              <a:t>O v organismu</a:t>
            </a:r>
            <a:endParaRPr lang="cs-CZ" sz="4400" dirty="0">
              <a:solidFill>
                <a:schemeClr val="accent1">
                  <a:lumMod val="75000"/>
                </a:schemeClr>
              </a:solidFill>
            </a:endParaRPr>
          </a:p>
        </p:txBody>
      </p:sp>
    </p:spTree>
    <p:extLst>
      <p:ext uri="{BB962C8B-B14F-4D97-AF65-F5344CB8AC3E}">
        <p14:creationId xmlns:p14="http://schemas.microsoft.com/office/powerpoint/2010/main" val="30444514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5000"/>
          <a:stretch/>
        </p:blipFill>
        <p:spPr>
          <a:xfrm>
            <a:off x="20" y="-18273"/>
            <a:ext cx="12191980" cy="6857990"/>
          </a:xfrm>
          <a:prstGeom prst="rect">
            <a:avLst/>
          </a:pr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4" y="609600"/>
            <a:ext cx="8596668" cy="1320800"/>
          </a:xfrm>
        </p:spPr>
        <p:txBody>
          <a:bodyPr>
            <a:normAutofit/>
          </a:bodyPr>
          <a:lstStyle/>
          <a:p>
            <a:r>
              <a:rPr lang="cs-CZ" dirty="0"/>
              <a:t>Rehydratace</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677334" y="2160589"/>
            <a:ext cx="10459226" cy="3880773"/>
          </a:xfrm>
        </p:spPr>
        <p:txBody>
          <a:bodyPr>
            <a:normAutofit/>
          </a:bodyPr>
          <a:lstStyle/>
          <a:p>
            <a:r>
              <a:rPr lang="cs-CZ" sz="2000" dirty="0">
                <a:solidFill>
                  <a:srgbClr val="FFFFFF"/>
                </a:solidFill>
              </a:rPr>
              <a:t>V období maximálně 6ti hodin od skončení zátěže je potřeba doplnit ztráty tekutin.</a:t>
            </a:r>
            <a:endParaRPr lang="cs-CZ" sz="2000" b="1" dirty="0">
              <a:solidFill>
                <a:srgbClr val="FFFFFF"/>
              </a:solidFill>
            </a:endParaRPr>
          </a:p>
          <a:p>
            <a:r>
              <a:rPr lang="cs-CZ" sz="2000" dirty="0">
                <a:solidFill>
                  <a:srgbClr val="FFFFFF"/>
                </a:solidFill>
              </a:rPr>
              <a:t>Vážení před a po skončení zatížení.</a:t>
            </a:r>
          </a:p>
          <a:p>
            <a:r>
              <a:rPr lang="cs-CZ" sz="2000" dirty="0">
                <a:solidFill>
                  <a:srgbClr val="FFFFFF"/>
                </a:solidFill>
              </a:rPr>
              <a:t>Hmotnostní schodek doplnit v rozsahu </a:t>
            </a:r>
            <a:r>
              <a:rPr lang="cs-CZ" sz="2000" b="1" dirty="0">
                <a:solidFill>
                  <a:srgbClr val="5FCBEF"/>
                </a:solidFill>
              </a:rPr>
              <a:t>120-150 %</a:t>
            </a:r>
            <a:r>
              <a:rPr lang="cs-CZ" sz="2000" dirty="0">
                <a:solidFill>
                  <a:srgbClr val="FFFFFF"/>
                </a:solidFill>
              </a:rPr>
              <a:t>.</a:t>
            </a:r>
          </a:p>
          <a:p>
            <a:endParaRPr lang="cs-CZ" sz="2000" dirty="0">
              <a:solidFill>
                <a:srgbClr val="FFFFFF"/>
              </a:solidFill>
            </a:endParaRPr>
          </a:p>
        </p:txBody>
      </p:sp>
    </p:spTree>
    <p:extLst>
      <p:ext uri="{BB962C8B-B14F-4D97-AF65-F5344CB8AC3E}">
        <p14:creationId xmlns:p14="http://schemas.microsoft.com/office/powerpoint/2010/main" val="101379064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Nadpis 1"/>
          <p:cNvSpPr>
            <a:spLocks noGrp="1"/>
          </p:cNvSpPr>
          <p:nvPr>
            <p:ph type="title"/>
          </p:nvPr>
        </p:nvSpPr>
        <p:spPr>
          <a:xfrm>
            <a:off x="1286933" y="609600"/>
            <a:ext cx="10197494" cy="1099457"/>
          </a:xfrm>
        </p:spPr>
        <p:txBody>
          <a:bodyPr>
            <a:normAutofit/>
          </a:bodyPr>
          <a:lstStyle/>
          <a:p>
            <a:r>
              <a:rPr lang="cs-CZ" altLang="cs-CZ" dirty="0"/>
              <a:t>Shrnutí pro příjem tekutin a S</a:t>
            </a:r>
          </a:p>
        </p:txBody>
      </p:sp>
      <p:sp>
        <p:nvSpPr>
          <p:cNvPr id="73" name="Isosceles Triangle 7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Šipka doprava 1"/>
          <p:cNvSpPr/>
          <p:nvPr/>
        </p:nvSpPr>
        <p:spPr>
          <a:xfrm>
            <a:off x="5447928" y="4365104"/>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15755064"/>
              </p:ext>
            </p:extLst>
          </p:nvPr>
        </p:nvGraphicFramePr>
        <p:xfrm>
          <a:off x="707573" y="1628800"/>
          <a:ext cx="11035694" cy="4896545"/>
        </p:xfrm>
        <a:graphic>
          <a:graphicData uri="http://schemas.openxmlformats.org/drawingml/2006/table">
            <a:tbl>
              <a:tblPr firstRow="1" firstCol="1" bandRow="1">
                <a:tableStyleId>{5C22544A-7EE6-4342-B048-85BDC9FD1C3A}</a:tableStyleId>
              </a:tblPr>
              <a:tblGrid>
                <a:gridCol w="1297268">
                  <a:extLst>
                    <a:ext uri="{9D8B030D-6E8A-4147-A177-3AD203B41FA5}">
                      <a16:colId xmlns:a16="http://schemas.microsoft.com/office/drawing/2014/main" val="20000"/>
                    </a:ext>
                  </a:extLst>
                </a:gridCol>
                <a:gridCol w="997986">
                  <a:extLst>
                    <a:ext uri="{9D8B030D-6E8A-4147-A177-3AD203B41FA5}">
                      <a16:colId xmlns:a16="http://schemas.microsoft.com/office/drawing/2014/main" val="20001"/>
                    </a:ext>
                  </a:extLst>
                </a:gridCol>
                <a:gridCol w="2781088">
                  <a:extLst>
                    <a:ext uri="{9D8B030D-6E8A-4147-A177-3AD203B41FA5}">
                      <a16:colId xmlns:a16="http://schemas.microsoft.com/office/drawing/2014/main" val="20002"/>
                    </a:ext>
                  </a:extLst>
                </a:gridCol>
                <a:gridCol w="2216089">
                  <a:extLst>
                    <a:ext uri="{9D8B030D-6E8A-4147-A177-3AD203B41FA5}">
                      <a16:colId xmlns:a16="http://schemas.microsoft.com/office/drawing/2014/main" val="20003"/>
                    </a:ext>
                  </a:extLst>
                </a:gridCol>
                <a:gridCol w="3743263">
                  <a:extLst>
                    <a:ext uri="{9D8B030D-6E8A-4147-A177-3AD203B41FA5}">
                      <a16:colId xmlns:a16="http://schemas.microsoft.com/office/drawing/2014/main" val="2003544772"/>
                    </a:ext>
                  </a:extLst>
                </a:gridCol>
              </a:tblGrid>
              <a:tr h="648884">
                <a:tc gridSpan="2">
                  <a:txBody>
                    <a:bodyPr/>
                    <a:lstStyle/>
                    <a:p>
                      <a:pPr algn="ctr">
                        <a:lnSpc>
                          <a:spcPct val="150000"/>
                        </a:lnSpc>
                        <a:spcAft>
                          <a:spcPts val="0"/>
                        </a:spcAft>
                      </a:pPr>
                      <a:r>
                        <a:rPr lang="cs-CZ" sz="1400">
                          <a:effectLst/>
                        </a:rPr>
                        <a:t>Čas</a:t>
                      </a:r>
                      <a:endParaRPr lang="cs-CZ" sz="1400">
                        <a:effectLst/>
                        <a:latin typeface="Times New Roman"/>
                        <a:ea typeface="Times New Roman"/>
                      </a:endParaRPr>
                    </a:p>
                  </a:txBody>
                  <a:tcPr marL="43517" marR="43517" marT="0" marB="0"/>
                </a:tc>
                <a:tc hMerge="1">
                  <a:txBody>
                    <a:bodyPr/>
                    <a:lstStyle/>
                    <a:p>
                      <a:endParaRPr lang="cs-CZ"/>
                    </a:p>
                  </a:txBody>
                  <a:tcPr/>
                </a:tc>
                <a:tc>
                  <a:txBody>
                    <a:bodyPr/>
                    <a:lstStyle/>
                    <a:p>
                      <a:pPr algn="ctr">
                        <a:lnSpc>
                          <a:spcPct val="150000"/>
                        </a:lnSpc>
                        <a:spcAft>
                          <a:spcPts val="0"/>
                        </a:spcAft>
                      </a:pPr>
                      <a:r>
                        <a:rPr lang="cs-CZ" sz="1400">
                          <a:effectLst/>
                        </a:rPr>
                        <a:t>Množství</a:t>
                      </a:r>
                      <a:endParaRPr lang="cs-CZ" sz="1400">
                        <a:effectLst/>
                        <a:latin typeface="Times New Roman"/>
                        <a:ea typeface="Times New Roman"/>
                      </a:endParaRPr>
                    </a:p>
                  </a:txBody>
                  <a:tcPr marL="43517" marR="43517" marT="0" marB="0"/>
                </a:tc>
                <a:tc gridSpan="2">
                  <a:txBody>
                    <a:bodyPr/>
                    <a:lstStyle/>
                    <a:p>
                      <a:pPr algn="ctr">
                        <a:lnSpc>
                          <a:spcPct val="150000"/>
                        </a:lnSpc>
                        <a:spcAft>
                          <a:spcPts val="0"/>
                        </a:spcAft>
                      </a:pPr>
                      <a:r>
                        <a:rPr lang="cs-CZ" sz="1400">
                          <a:effectLst/>
                        </a:rPr>
                        <a:t>Vhodné nápoje</a:t>
                      </a:r>
                    </a:p>
                    <a:p>
                      <a:pPr algn="ctr">
                        <a:lnSpc>
                          <a:spcPct val="150000"/>
                        </a:lnSpc>
                        <a:spcAft>
                          <a:spcPts val="0"/>
                        </a:spcAft>
                      </a:pPr>
                      <a:r>
                        <a:rPr lang="cs-CZ" sz="1400">
                          <a:effectLst/>
                        </a:rPr>
                        <a:t>poznámky</a:t>
                      </a:r>
                      <a:endParaRPr lang="cs-CZ" sz="140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0"/>
                  </a:ext>
                </a:extLst>
              </a:tr>
              <a:tr h="324776">
                <a:tc rowSpan="3">
                  <a:txBody>
                    <a:bodyPr/>
                    <a:lstStyle/>
                    <a:p>
                      <a:pPr algn="l">
                        <a:lnSpc>
                          <a:spcPct val="150000"/>
                        </a:lnSpc>
                        <a:spcAft>
                          <a:spcPts val="0"/>
                        </a:spcAft>
                      </a:pPr>
                      <a:r>
                        <a:rPr lang="cs-CZ" sz="1400">
                          <a:effectLst/>
                        </a:rPr>
                        <a:t>Před zahájením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4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5-7 ml/kg (400-600 ml)</a:t>
                      </a:r>
                      <a:endParaRPr lang="cs-CZ" sz="1400">
                        <a:effectLst/>
                        <a:latin typeface="Times New Roman"/>
                        <a:ea typeface="Times New Roman"/>
                      </a:endParaRPr>
                    </a:p>
                  </a:txBody>
                  <a:tcPr marL="43517" marR="43517" marT="0" marB="0"/>
                </a:tc>
                <a:tc rowSpan="3" gridSpan="2">
                  <a:txBody>
                    <a:bodyPr/>
                    <a:lstStyle/>
                    <a:p>
                      <a:pPr algn="ctr">
                        <a:lnSpc>
                          <a:spcPct val="150000"/>
                        </a:lnSpc>
                        <a:spcAft>
                          <a:spcPts val="0"/>
                        </a:spcAft>
                      </a:pPr>
                      <a:r>
                        <a:rPr lang="cs-CZ" sz="1400">
                          <a:effectLst/>
                        </a:rPr>
                        <a:t>voda, hypotonický nápoj </a:t>
                      </a:r>
                    </a:p>
                    <a:p>
                      <a:pPr algn="ctr">
                        <a:lnSpc>
                          <a:spcPct val="150000"/>
                        </a:lnSpc>
                        <a:spcAft>
                          <a:spcPts val="0"/>
                        </a:spcAft>
                      </a:pPr>
                      <a:r>
                        <a:rPr lang="cs-CZ" sz="1400">
                          <a:effectLst/>
                        </a:rPr>
                        <a:t>ideální obsah sodíku 300-600 mg/l Na  </a:t>
                      </a:r>
                    </a:p>
                    <a:p>
                      <a:pPr algn="ctr">
                        <a:lnSpc>
                          <a:spcPct val="150000"/>
                        </a:lnSpc>
                        <a:spcAft>
                          <a:spcPts val="0"/>
                        </a:spcAft>
                      </a:pPr>
                      <a:r>
                        <a:rPr lang="cs-CZ" sz="1400">
                          <a:effectLst/>
                        </a:rPr>
                        <a:t>Bez diurézy/zbarvená</a:t>
                      </a:r>
                      <a:r>
                        <a:rPr lang="cs-CZ" sz="1400" baseline="0">
                          <a:effectLst/>
                        </a:rPr>
                        <a:t> moč</a:t>
                      </a:r>
                      <a:r>
                        <a:rPr lang="cs-CZ" sz="1400">
                          <a:effectLst/>
                        </a:rPr>
                        <a:t> </a:t>
                      </a:r>
                      <a:endParaRPr lang="cs-CZ" sz="1400">
                        <a:effectLst/>
                        <a:latin typeface="Times New Roman"/>
                        <a:ea typeface="Times New Roman"/>
                      </a:endParaRPr>
                    </a:p>
                  </a:txBody>
                  <a:tcPr marL="43517" marR="43517" marT="0" marB="0"/>
                </a:tc>
                <a:tc rowSpan="3" hMerge="1">
                  <a:txBody>
                    <a:bodyPr/>
                    <a:lstStyle/>
                    <a:p>
                      <a:endParaRPr lang="cs-CZ"/>
                    </a:p>
                  </a:txBody>
                  <a:tcPr/>
                </a:tc>
                <a:extLst>
                  <a:ext uri="{0D108BD9-81ED-4DB2-BD59-A6C34878D82A}">
                    <a16:rowId xmlns:a16="http://schemas.microsoft.com/office/drawing/2014/main" val="10001"/>
                  </a:ext>
                </a:extLst>
              </a:tr>
              <a:tr h="324776">
                <a:tc vMerge="1">
                  <a:txBody>
                    <a:bodyPr/>
                    <a:lstStyle/>
                    <a:p>
                      <a:endParaRPr lang="cs-CZ"/>
                    </a:p>
                  </a:txBody>
                  <a:tcPr/>
                </a:tc>
                <a:tc>
                  <a:txBody>
                    <a:bodyPr/>
                    <a:lstStyle/>
                    <a:p>
                      <a:pPr algn="ctr">
                        <a:lnSpc>
                          <a:spcPct val="150000"/>
                        </a:lnSpc>
                        <a:spcAft>
                          <a:spcPts val="0"/>
                        </a:spcAft>
                      </a:pPr>
                      <a:r>
                        <a:rPr lang="cs-CZ" sz="1400">
                          <a:effectLst/>
                        </a:rPr>
                        <a:t>2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3-5 ml/kg (200-400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2"/>
                  </a:ext>
                </a:extLst>
              </a:tr>
              <a:tr h="324776">
                <a:tc vMerge="1">
                  <a:txBody>
                    <a:bodyPr/>
                    <a:lstStyle/>
                    <a:p>
                      <a:endParaRPr lang="cs-CZ"/>
                    </a:p>
                  </a:txBody>
                  <a:tcPr/>
                </a:tc>
                <a:tc>
                  <a:txBody>
                    <a:bodyPr/>
                    <a:lstStyle/>
                    <a:p>
                      <a:pPr algn="ctr">
                        <a:lnSpc>
                          <a:spcPct val="150000"/>
                        </a:lnSpc>
                        <a:spcAft>
                          <a:spcPts val="0"/>
                        </a:spcAft>
                      </a:pPr>
                      <a:r>
                        <a:rPr lang="cs-CZ" sz="1400">
                          <a:effectLst/>
                        </a:rPr>
                        <a:t>5-10 min </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 ml/kg (300-400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3"/>
                  </a:ext>
                </a:extLst>
              </a:tr>
              <a:tr h="650450">
                <a:tc rowSpan="4">
                  <a:txBody>
                    <a:bodyPr/>
                    <a:lstStyle/>
                    <a:p>
                      <a:pPr algn="l">
                        <a:lnSpc>
                          <a:spcPct val="150000"/>
                        </a:lnSpc>
                        <a:spcAft>
                          <a:spcPts val="0"/>
                        </a:spcAft>
                      </a:pPr>
                      <a:r>
                        <a:rPr lang="cs-CZ" sz="1400">
                          <a:effectLst/>
                        </a:rPr>
                        <a:t>Během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30 min</a:t>
                      </a:r>
                      <a:endParaRPr lang="cs-CZ" sz="140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Doporučení udávají</a:t>
                      </a:r>
                      <a:r>
                        <a:rPr lang="cs-CZ" sz="1400" baseline="0">
                          <a:effectLst/>
                        </a:rPr>
                        <a:t> </a:t>
                      </a:r>
                      <a:r>
                        <a:rPr lang="cs-CZ" sz="1400" b="1" baseline="0">
                          <a:effectLst/>
                        </a:rPr>
                        <a:t>125-250 ml každých 15-20 min</a:t>
                      </a:r>
                    </a:p>
                    <a:p>
                      <a:pPr algn="ctr">
                        <a:lnSpc>
                          <a:spcPct val="150000"/>
                        </a:lnSpc>
                        <a:spcAft>
                          <a:spcPts val="0"/>
                        </a:spcAft>
                      </a:pPr>
                      <a:r>
                        <a:rPr lang="cs-CZ" sz="1400">
                          <a:effectLst/>
                        </a:rPr>
                        <a:t>Dnešní moderní poznatky udávají, že je pro sportovce nejdůležitější řídit</a:t>
                      </a:r>
                      <a:r>
                        <a:rPr lang="cs-CZ" sz="1400" baseline="0">
                          <a:effectLst/>
                        </a:rPr>
                        <a:t> se pocity žízně s cílem:</a:t>
                      </a:r>
                      <a:endParaRPr lang="cs-CZ" sz="1400" b="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Cíl pro aerobní aktivitu: míra </a:t>
                      </a:r>
                      <a:r>
                        <a:rPr lang="cs-CZ" sz="1400" b="1">
                          <a:effectLst/>
                        </a:rPr>
                        <a:t>dehydratace</a:t>
                      </a:r>
                      <a:r>
                        <a:rPr lang="cs-CZ" sz="1400">
                          <a:effectLst/>
                        </a:rPr>
                        <a:t> by neměla překročit </a:t>
                      </a:r>
                    </a:p>
                    <a:p>
                      <a:pPr algn="ctr">
                        <a:lnSpc>
                          <a:spcPct val="150000"/>
                        </a:lnSpc>
                        <a:spcAft>
                          <a:spcPts val="0"/>
                        </a:spcAft>
                      </a:pPr>
                      <a:r>
                        <a:rPr lang="cs-CZ" sz="1400" b="1">
                          <a:effectLst/>
                        </a:rPr>
                        <a:t>2 %</a:t>
                      </a:r>
                    </a:p>
                    <a:p>
                      <a:pPr algn="ctr">
                        <a:lnSpc>
                          <a:spcPct val="150000"/>
                        </a:lnSpc>
                        <a:spcAft>
                          <a:spcPts val="0"/>
                        </a:spcAft>
                      </a:pPr>
                      <a:r>
                        <a:rPr lang="cs-CZ" sz="1400" b="1">
                          <a:effectLst/>
                        </a:rPr>
                        <a:t>Pro anaerobní, rychlostní a silové aktivity 3-4 % </a:t>
                      </a:r>
                      <a:endParaRPr lang="cs-CZ" sz="1400" b="1">
                        <a:effectLst/>
                        <a:latin typeface="Times New Roman"/>
                        <a:ea typeface="Times New Roman"/>
                      </a:endParaRPr>
                    </a:p>
                    <a:p>
                      <a:pPr algn="ctr">
                        <a:lnSpc>
                          <a:spcPct val="150000"/>
                        </a:lnSpc>
                        <a:spcAft>
                          <a:spcPts val="0"/>
                        </a:spcAft>
                      </a:pPr>
                      <a:endParaRPr lang="cs-CZ" sz="1400">
                        <a:effectLst/>
                        <a:latin typeface="Times New Roman"/>
                        <a:ea typeface="Times New Roman"/>
                      </a:endParaRPr>
                    </a:p>
                  </a:txBody>
                  <a:tcPr marL="43517" marR="43517" marT="0" marB="0"/>
                </a:tc>
                <a:tc rowSpan="4">
                  <a:txBody>
                    <a:bodyPr/>
                    <a:lstStyle/>
                    <a:p>
                      <a:pPr marL="285750" indent="-285750" algn="l">
                        <a:lnSpc>
                          <a:spcPct val="150000"/>
                        </a:lnSpc>
                        <a:spcAft>
                          <a:spcPts val="0"/>
                        </a:spcAft>
                        <a:buFont typeface="Arial" panose="020B0604020202020204" pitchFamily="34" charset="0"/>
                        <a:buChar char="•"/>
                      </a:pPr>
                      <a:r>
                        <a:rPr lang="cs-CZ" sz="1400" b="1">
                          <a:effectLst/>
                        </a:rPr>
                        <a:t>do 30 min NENÍ NUTNÉ pít</a:t>
                      </a:r>
                    </a:p>
                    <a:p>
                      <a:pPr marL="285750" indent="-285750" algn="l">
                        <a:lnSpc>
                          <a:spcPct val="150000"/>
                        </a:lnSpc>
                        <a:spcAft>
                          <a:spcPts val="0"/>
                        </a:spcAft>
                        <a:buFont typeface="Arial" panose="020B0604020202020204" pitchFamily="34" charset="0"/>
                        <a:buChar char="•"/>
                      </a:pPr>
                      <a:r>
                        <a:rPr lang="cs-CZ" sz="1400" b="1">
                          <a:effectLst/>
                        </a:rPr>
                        <a:t>hypotonický nápoj (1-3 hod)</a:t>
                      </a:r>
                    </a:p>
                    <a:p>
                      <a:pPr marL="285750" indent="-285750" algn="l">
                        <a:lnSpc>
                          <a:spcPct val="150000"/>
                        </a:lnSpc>
                        <a:spcAft>
                          <a:spcPts val="0"/>
                        </a:spcAft>
                        <a:buFont typeface="Arial" panose="020B0604020202020204" pitchFamily="34" charset="0"/>
                        <a:buChar char="•"/>
                      </a:pPr>
                      <a:r>
                        <a:rPr lang="cs-CZ" sz="1400">
                          <a:effectLst/>
                        </a:rPr>
                        <a:t>isotonický nápoj u zatížení přes 3 hodiny</a:t>
                      </a:r>
                    </a:p>
                    <a:p>
                      <a:pPr marL="285750" indent="-285750" algn="l">
                        <a:lnSpc>
                          <a:spcPct val="150000"/>
                        </a:lnSpc>
                        <a:spcAft>
                          <a:spcPts val="0"/>
                        </a:spcAft>
                        <a:buFont typeface="Arial" panose="020B0604020202020204" pitchFamily="34" charset="0"/>
                        <a:buChar char="•"/>
                      </a:pPr>
                      <a:r>
                        <a:rPr lang="cs-CZ" sz="1400">
                          <a:effectLst/>
                        </a:rPr>
                        <a:t>při nadměrném pocení důraz na příjem sodíku (300-600 mg/l)</a:t>
                      </a:r>
                    </a:p>
                    <a:p>
                      <a:pPr marL="285750" indent="-285750" algn="l">
                        <a:lnSpc>
                          <a:spcPct val="150000"/>
                        </a:lnSpc>
                        <a:spcAft>
                          <a:spcPts val="0"/>
                        </a:spcAft>
                        <a:buFont typeface="Arial" panose="020B0604020202020204" pitchFamily="34" charset="0"/>
                        <a:buChar char="•"/>
                      </a:pPr>
                      <a:r>
                        <a:rPr lang="cs-CZ" sz="1400">
                          <a:effectLst/>
                        </a:rPr>
                        <a:t>koncentrace jednoduchých sacharidů v nápoji ≤ 8 % (≤ 80g/l)</a:t>
                      </a:r>
                      <a:endParaRPr lang="cs-CZ" sz="1400">
                        <a:effectLst/>
                        <a:latin typeface="Times New Roman"/>
                        <a:ea typeface="Times New Roman"/>
                      </a:endParaRPr>
                    </a:p>
                    <a:p>
                      <a:pPr marL="285750" indent="-285750" algn="ctr">
                        <a:lnSpc>
                          <a:spcPct val="150000"/>
                        </a:lnSpc>
                        <a:spcAft>
                          <a:spcPts val="0"/>
                        </a:spcAft>
                        <a:buFont typeface="Arial" panose="020B0604020202020204" pitchFamily="34" charset="0"/>
                        <a:buChar char="•"/>
                      </a:pPr>
                      <a:endParaRPr lang="cs-CZ" sz="1400">
                        <a:effectLst/>
                        <a:latin typeface="Times New Roman"/>
                        <a:ea typeface="Times New Roman"/>
                      </a:endParaRPr>
                    </a:p>
                  </a:txBody>
                  <a:tcPr marL="43517" marR="43517" marT="0" marB="0"/>
                </a:tc>
                <a:extLst>
                  <a:ext uri="{0D108BD9-81ED-4DB2-BD59-A6C34878D82A}">
                    <a16:rowId xmlns:a16="http://schemas.microsoft.com/office/drawing/2014/main" val="10004"/>
                  </a:ext>
                </a:extLst>
              </a:tr>
              <a:tr h="650450">
                <a:tc vMerge="1">
                  <a:txBody>
                    <a:bodyPr/>
                    <a:lstStyle/>
                    <a:p>
                      <a:endParaRPr lang="cs-CZ"/>
                    </a:p>
                  </a:txBody>
                  <a:tcPr/>
                </a:tc>
                <a:tc>
                  <a:txBody>
                    <a:bodyPr/>
                    <a:lstStyle/>
                    <a:p>
                      <a:pPr algn="ctr">
                        <a:lnSpc>
                          <a:spcPct val="150000"/>
                        </a:lnSpc>
                        <a:spcAft>
                          <a:spcPts val="0"/>
                        </a:spcAft>
                      </a:pPr>
                      <a:r>
                        <a:rPr lang="cs-CZ" sz="1400">
                          <a:effectLst/>
                        </a:rPr>
                        <a:t>30-60 min</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50450">
                <a:tc vMerge="1">
                  <a:txBody>
                    <a:bodyPr/>
                    <a:lstStyle/>
                    <a:p>
                      <a:endParaRPr lang="cs-CZ"/>
                    </a:p>
                  </a:txBody>
                  <a:tcPr/>
                </a:tc>
                <a:tc>
                  <a:txBody>
                    <a:bodyPr/>
                    <a:lstStyle/>
                    <a:p>
                      <a:pPr algn="ctr">
                        <a:lnSpc>
                          <a:spcPct val="150000"/>
                        </a:lnSpc>
                        <a:spcAft>
                          <a:spcPts val="0"/>
                        </a:spcAft>
                      </a:pPr>
                      <a:r>
                        <a:rPr lang="cs-CZ" sz="1400">
                          <a:effectLst/>
                        </a:rPr>
                        <a:t>1-3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673099">
                <a:tc vMerge="1">
                  <a:txBody>
                    <a:bodyPr/>
                    <a:lstStyle/>
                    <a:p>
                      <a:endParaRPr lang="cs-CZ"/>
                    </a:p>
                  </a:txBody>
                  <a:tcPr/>
                </a:tc>
                <a:tc>
                  <a:txBody>
                    <a:bodyPr/>
                    <a:lstStyle/>
                    <a:p>
                      <a:pPr algn="ctr">
                        <a:lnSpc>
                          <a:spcPct val="150000"/>
                        </a:lnSpc>
                        <a:spcAft>
                          <a:spcPts val="0"/>
                        </a:spcAft>
                      </a:pPr>
                      <a:r>
                        <a:rPr lang="cs-CZ" sz="1400">
                          <a:effectLst/>
                        </a:rPr>
                        <a:t>Přes 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7"/>
                  </a:ext>
                </a:extLst>
              </a:tr>
              <a:tr h="648884">
                <a:tc>
                  <a:txBody>
                    <a:bodyPr/>
                    <a:lstStyle/>
                    <a:p>
                      <a:pPr algn="l">
                        <a:lnSpc>
                          <a:spcPct val="150000"/>
                        </a:lnSpc>
                        <a:spcAft>
                          <a:spcPts val="0"/>
                        </a:spcAft>
                      </a:pPr>
                      <a:r>
                        <a:rPr lang="cs-CZ" sz="1400">
                          <a:effectLst/>
                        </a:rPr>
                        <a:t>Po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do 6 hodin</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b="1">
                          <a:effectLst/>
                        </a:rPr>
                        <a:t>Doplnit 120 - 150 % ztracené hmotnosti</a:t>
                      </a:r>
                      <a:endParaRPr lang="cs-CZ" sz="1400" b="1">
                        <a:effectLst/>
                        <a:latin typeface="Times New Roman"/>
                        <a:ea typeface="Times New Roman"/>
                      </a:endParaRPr>
                    </a:p>
                  </a:txBody>
                  <a:tcPr marL="43517" marR="43517" marT="0" marB="0"/>
                </a:tc>
                <a:tc gridSpan="2">
                  <a:txBody>
                    <a:bodyPr/>
                    <a:lstStyle/>
                    <a:p>
                      <a:pPr marL="285750" indent="-285750" algn="l">
                        <a:lnSpc>
                          <a:spcPct val="150000"/>
                        </a:lnSpc>
                        <a:spcAft>
                          <a:spcPts val="0"/>
                        </a:spcAft>
                        <a:buFont typeface="Arial" panose="020B0604020202020204" pitchFamily="34" charset="0"/>
                        <a:buChar char="•"/>
                      </a:pPr>
                      <a:r>
                        <a:rPr lang="cs-CZ" sz="1400" dirty="0">
                          <a:effectLst/>
                        </a:rPr>
                        <a:t>Voda, hypertonický nápoj (zdroje sacharidů)</a:t>
                      </a:r>
                    </a:p>
                    <a:p>
                      <a:pPr marL="285750" indent="-285750" algn="l">
                        <a:lnSpc>
                          <a:spcPct val="150000"/>
                        </a:lnSpc>
                        <a:spcAft>
                          <a:spcPts val="0"/>
                        </a:spcAft>
                        <a:buFont typeface="Arial" panose="020B0604020202020204" pitchFamily="34" charset="0"/>
                        <a:buChar char="•"/>
                      </a:pPr>
                      <a:r>
                        <a:rPr lang="cs-CZ" sz="1400" dirty="0">
                          <a:effectLst/>
                        </a:rPr>
                        <a:t>Při nutnosti rychlé rehydratace důležitý obsah sodíku (~200-400 mg/l)</a:t>
                      </a:r>
                      <a:endParaRPr lang="cs-CZ" sz="1400" dirty="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312568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C33B2B-B475-4189-BA8F-3CF8248DC6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A59AAC92-4932-4D74-A545-BA3EEE56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B8446528-FA87-4017-B061-CF7EE79FA2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4D4B4D0-2493-42A2-AEEB-9970A64E8B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676E13B7-7CB7-4489-914B-4012EE6EB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F2159841-C096-430C-B748-E8D2A5C99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4F167EF-5A0C-487E-8776-97310E39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9D8C053F-F025-4CB6-94C4-2841A20D6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78581BD0-3E75-48CB-A2A3-44DB1ACB6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E90D466A-AB95-4676-82CB-3BEC98AFF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AFED863-874C-49D9-AE2F-B9DFF00D5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Nadpis 4"/>
          <p:cNvSpPr>
            <a:spLocks noGrp="1"/>
          </p:cNvSpPr>
          <p:nvPr>
            <p:ph type="title"/>
          </p:nvPr>
        </p:nvSpPr>
        <p:spPr>
          <a:xfrm>
            <a:off x="985968" y="4473225"/>
            <a:ext cx="8288035" cy="1095059"/>
          </a:xfrm>
        </p:spPr>
        <p:txBody>
          <a:bodyPr vert="horz" lIns="91440" tIns="45720" rIns="91440" bIns="45720" rtlCol="0" anchor="b">
            <a:normAutofit/>
          </a:bodyPr>
          <a:lstStyle/>
          <a:p>
            <a:r>
              <a:rPr lang="cs-CZ" sz="4800" dirty="0"/>
              <a:t>Pivo jako sportovní nápoj?</a:t>
            </a:r>
            <a:endParaRPr lang="en-US" sz="4800" dirty="0"/>
          </a:p>
        </p:txBody>
      </p:sp>
      <p:pic>
        <p:nvPicPr>
          <p:cNvPr id="14" name="Picture 10" descr="http://www.ekobydleni.eu/obrazky/biomasa/pivo.jpg"/>
          <p:cNvPicPr>
            <a:picLocks noChangeAspect="1" noChangeArrowheads="1"/>
          </p:cNvPicPr>
          <p:nvPr/>
        </p:nvPicPr>
        <p:blipFill>
          <a:blip r:embed="rId3" cstate="print"/>
          <a:stretch>
            <a:fillRect/>
          </a:stretch>
        </p:blipFill>
        <p:spPr bwMode="auto">
          <a:xfrm>
            <a:off x="6097461" y="842508"/>
            <a:ext cx="3176540" cy="3176540"/>
          </a:xfrm>
          <a:prstGeom prst="rect">
            <a:avLst/>
          </a:prstGeom>
          <a:noFill/>
        </p:spPr>
      </p:pic>
      <p:pic>
        <p:nvPicPr>
          <p:cNvPr id="1044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9666" y="1289716"/>
            <a:ext cx="6092425" cy="1995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831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6CB47-EDD1-44FA-940E-67BE41474380}"/>
              </a:ext>
            </a:extLst>
          </p:cNvPr>
          <p:cNvSpPr>
            <a:spLocks noGrp="1"/>
          </p:cNvSpPr>
          <p:nvPr>
            <p:ph type="title"/>
          </p:nvPr>
        </p:nvSpPr>
        <p:spPr/>
        <p:txBody>
          <a:bodyPr/>
          <a:lstStyle/>
          <a:p>
            <a:r>
              <a:rPr lang="cs-CZ" dirty="0"/>
              <a:t>Limitujícím aspektem pivních nápojů je nízký obsah Na a obsah alkoholu</a:t>
            </a:r>
          </a:p>
        </p:txBody>
      </p:sp>
      <p:sp>
        <p:nvSpPr>
          <p:cNvPr id="3" name="Zástupný obsah 2">
            <a:extLst>
              <a:ext uri="{FF2B5EF4-FFF2-40B4-BE49-F238E27FC236}">
                <a16:creationId xmlns:a16="http://schemas.microsoft.com/office/drawing/2014/main" id="{C70876EC-8892-4FFC-B4A3-479BCD5C0098}"/>
              </a:ext>
            </a:extLst>
          </p:cNvPr>
          <p:cNvSpPr>
            <a:spLocks noGrp="1"/>
          </p:cNvSpPr>
          <p:nvPr>
            <p:ph idx="1"/>
          </p:nvPr>
        </p:nvSpPr>
        <p:spPr>
          <a:xfrm>
            <a:off x="674665" y="2070981"/>
            <a:ext cx="8596668" cy="3880773"/>
          </a:xfrm>
        </p:spPr>
        <p:txBody>
          <a:bodyPr/>
          <a:lstStyle/>
          <a:p>
            <a:r>
              <a:rPr lang="cs-CZ" dirty="0"/>
              <a:t>Studie srovnávala 4 situace u skupiny sportovců s dehydratací 2 % po zatížení při splnění doporučení pro rehydrataci (150 % ztrát).</a:t>
            </a:r>
          </a:p>
        </p:txBody>
      </p:sp>
      <p:pic>
        <p:nvPicPr>
          <p:cNvPr id="4" name="Picture 5" descr="http://www.carlsberggroup.com/brands/PublishingImages/Bottles/HR/Pan_Radler_Limun.png">
            <a:extLst>
              <a:ext uri="{FF2B5EF4-FFF2-40B4-BE49-F238E27FC236}">
                <a16:creationId xmlns:a16="http://schemas.microsoft.com/office/drawing/2014/main" id="{10C81923-40B7-4EB0-BC88-C323750B5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844" y="3124197"/>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vcst.net/wines/pilsner-urquell-436644.jpg">
            <a:extLst>
              <a:ext uri="{FF2B5EF4-FFF2-40B4-BE49-F238E27FC236}">
                <a16:creationId xmlns:a16="http://schemas.microsoft.com/office/drawing/2014/main" id="{87061A2F-A770-495C-B454-591AE16B4F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456" y="2906555"/>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a:extLst>
              <a:ext uri="{FF2B5EF4-FFF2-40B4-BE49-F238E27FC236}">
                <a16:creationId xmlns:a16="http://schemas.microsoft.com/office/drawing/2014/main" id="{9739EFD1-B9D3-4CB9-AA7B-5A2267625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695"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a:extLst>
              <a:ext uri="{FF2B5EF4-FFF2-40B4-BE49-F238E27FC236}">
                <a16:creationId xmlns:a16="http://schemas.microsoft.com/office/drawing/2014/main" id="{0439DDC8-7FBE-46B1-BEAB-ACAF80DF2B9E}"/>
              </a:ext>
            </a:extLst>
          </p:cNvPr>
          <p:cNvSpPr txBox="1">
            <a:spLocks noChangeArrowheads="1"/>
          </p:cNvSpPr>
          <p:nvPr/>
        </p:nvSpPr>
        <p:spPr bwMode="auto">
          <a:xfrm>
            <a:off x="769647" y="5805454"/>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3-5 </a:t>
            </a:r>
            <a:r>
              <a:rPr lang="cs-CZ" altLang="cs-CZ" sz="4800" b="1" dirty="0" err="1">
                <a:solidFill>
                  <a:srgbClr val="5FCBEF"/>
                </a:solidFill>
              </a:rPr>
              <a:t>mmol</a:t>
            </a:r>
            <a:r>
              <a:rPr lang="cs-CZ" altLang="cs-CZ" sz="4800" b="1" dirty="0">
                <a:solidFill>
                  <a:srgbClr val="5FCBEF"/>
                </a:solidFill>
              </a:rPr>
              <a:t>/l</a:t>
            </a:r>
          </a:p>
        </p:txBody>
      </p:sp>
      <p:sp>
        <p:nvSpPr>
          <p:cNvPr id="8" name="TextovéPole 7">
            <a:extLst>
              <a:ext uri="{FF2B5EF4-FFF2-40B4-BE49-F238E27FC236}">
                <a16:creationId xmlns:a16="http://schemas.microsoft.com/office/drawing/2014/main" id="{6A7A68E8-0FD1-438D-B6A0-21FAF3C38597}"/>
              </a:ext>
            </a:extLst>
          </p:cNvPr>
          <p:cNvSpPr txBox="1">
            <a:spLocks noChangeArrowheads="1"/>
          </p:cNvSpPr>
          <p:nvPr/>
        </p:nvSpPr>
        <p:spPr bwMode="auto">
          <a:xfrm>
            <a:off x="5490702" y="5805492"/>
            <a:ext cx="2839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25 </a:t>
            </a:r>
            <a:r>
              <a:rPr lang="cs-CZ" altLang="cs-CZ" sz="4800" b="1" dirty="0" err="1">
                <a:solidFill>
                  <a:srgbClr val="5FCBEF"/>
                </a:solidFill>
              </a:rPr>
              <a:t>mmol</a:t>
            </a:r>
            <a:r>
              <a:rPr lang="cs-CZ" altLang="cs-CZ" sz="4800" b="1" dirty="0">
                <a:solidFill>
                  <a:srgbClr val="5FCBEF"/>
                </a:solidFill>
              </a:rPr>
              <a:t>/l</a:t>
            </a:r>
          </a:p>
        </p:txBody>
      </p:sp>
      <p:pic>
        <p:nvPicPr>
          <p:cNvPr id="9" name="Picture 15">
            <a:extLst>
              <a:ext uri="{FF2B5EF4-FFF2-40B4-BE49-F238E27FC236}">
                <a16:creationId xmlns:a16="http://schemas.microsoft.com/office/drawing/2014/main" id="{EA51BD3C-9D69-42DA-B2EB-85E21F4AC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descr="http://m.vcst.net/wines/pilsner-urquell-436644.jpg">
            <a:extLst>
              <a:ext uri="{FF2B5EF4-FFF2-40B4-BE49-F238E27FC236}">
                <a16:creationId xmlns:a16="http://schemas.microsoft.com/office/drawing/2014/main" id="{A22DA4F1-5557-42E6-AD2B-A98B54BAA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033" y="2792357"/>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www.carlsberggroup.com/brands/PublishingImages/Bottles/HR/Pan_Radler_Limun.png">
            <a:extLst>
              <a:ext uri="{FF2B5EF4-FFF2-40B4-BE49-F238E27FC236}">
                <a16:creationId xmlns:a16="http://schemas.microsoft.com/office/drawing/2014/main" id="{C913D73F-98C0-4394-A94C-8BB28C82E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07" y="3102292"/>
            <a:ext cx="1371600" cy="2333626"/>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a:extLst>
              <a:ext uri="{FF2B5EF4-FFF2-40B4-BE49-F238E27FC236}">
                <a16:creationId xmlns:a16="http://schemas.microsoft.com/office/drawing/2014/main" id="{2CFE9F56-AF17-43DF-A334-FC6701189F08}"/>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Tree>
    <p:extLst>
      <p:ext uri="{BB962C8B-B14F-4D97-AF65-F5344CB8AC3E}">
        <p14:creationId xmlns:p14="http://schemas.microsoft.com/office/powerpoint/2010/main" val="104485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800B0B1-694F-4357-B55A-58F0A57A7305}"/>
              </a:ext>
            </a:extLst>
          </p:cNvPr>
          <p:cNvSpPr>
            <a:spLocks noGrp="1"/>
          </p:cNvSpPr>
          <p:nvPr>
            <p:ph idx="1"/>
          </p:nvPr>
        </p:nvSpPr>
        <p:spPr>
          <a:xfrm>
            <a:off x="8079576" y="1820376"/>
            <a:ext cx="3921080" cy="4428024"/>
          </a:xfrm>
        </p:spPr>
        <p:txBody>
          <a:bodyPr/>
          <a:lstStyle/>
          <a:p>
            <a:r>
              <a:rPr lang="cs-CZ" dirty="0"/>
              <a:t>2,5 l tekutin v podobě pivních nápojů </a:t>
            </a:r>
            <a:r>
              <a:rPr lang="cs-CZ" dirty="0" err="1"/>
              <a:t>euhydrataci</a:t>
            </a:r>
            <a:r>
              <a:rPr lang="cs-CZ" dirty="0"/>
              <a:t> nezajistí a to ani pokud přidáme adekvátní množství Na.</a:t>
            </a:r>
          </a:p>
          <a:p>
            <a:r>
              <a:rPr lang="cs-CZ" dirty="0"/>
              <a:t>Diuretický efekt odbourávání alkoholu totiž následně způsobí opětovnou dehydrataci.</a:t>
            </a:r>
          </a:p>
        </p:txBody>
      </p:sp>
      <p:sp>
        <p:nvSpPr>
          <p:cNvPr id="4" name="Obdélník 3">
            <a:extLst>
              <a:ext uri="{FF2B5EF4-FFF2-40B4-BE49-F238E27FC236}">
                <a16:creationId xmlns:a16="http://schemas.microsoft.com/office/drawing/2014/main" id="{5CA9B695-A9C7-4171-A60C-3C1D12C09B7F}"/>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
        <p:nvSpPr>
          <p:cNvPr id="5" name="Nadpis 1">
            <a:extLst>
              <a:ext uri="{FF2B5EF4-FFF2-40B4-BE49-F238E27FC236}">
                <a16:creationId xmlns:a16="http://schemas.microsoft.com/office/drawing/2014/main" id="{4ED0383D-C48E-4D52-AA02-B05E1C34454A}"/>
              </a:ext>
            </a:extLst>
          </p:cNvPr>
          <p:cNvSpPr>
            <a:spLocks noGrp="1"/>
          </p:cNvSpPr>
          <p:nvPr>
            <p:ph type="title"/>
          </p:nvPr>
        </p:nvSpPr>
        <p:spPr>
          <a:xfrm>
            <a:off x="677863" y="609600"/>
            <a:ext cx="8596312" cy="1320800"/>
          </a:xfrm>
        </p:spPr>
        <p:txBody>
          <a:bodyPr/>
          <a:lstStyle/>
          <a:p>
            <a:r>
              <a:rPr lang="cs-CZ" dirty="0"/>
              <a:t>Limitujícím aspektem pivních nápojů je nízký obsah Na a obsah alkoholu</a:t>
            </a:r>
          </a:p>
        </p:txBody>
      </p:sp>
      <p:pic>
        <p:nvPicPr>
          <p:cNvPr id="6" name="Picture 3">
            <a:extLst>
              <a:ext uri="{FF2B5EF4-FFF2-40B4-BE49-F238E27FC236}">
                <a16:creationId xmlns:a16="http://schemas.microsoft.com/office/drawing/2014/main" id="{5F7021A0-57CC-427E-982F-DED0766D3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01" y="1905904"/>
            <a:ext cx="6480509" cy="4619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ovéPole 6">
            <a:extLst>
              <a:ext uri="{FF2B5EF4-FFF2-40B4-BE49-F238E27FC236}">
                <a16:creationId xmlns:a16="http://schemas.microsoft.com/office/drawing/2014/main" id="{4F0DB343-9CB1-4CFF-AA51-F7DC367932B4}"/>
              </a:ext>
            </a:extLst>
          </p:cNvPr>
          <p:cNvSpPr txBox="1">
            <a:spLocks noChangeArrowheads="1"/>
          </p:cNvSpPr>
          <p:nvPr/>
        </p:nvSpPr>
        <p:spPr bwMode="auto">
          <a:xfrm>
            <a:off x="1775520" y="5775266"/>
            <a:ext cx="11040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2 %</a:t>
            </a:r>
          </a:p>
        </p:txBody>
      </p:sp>
      <p:sp>
        <p:nvSpPr>
          <p:cNvPr id="9" name="TextovéPole 8">
            <a:extLst>
              <a:ext uri="{FF2B5EF4-FFF2-40B4-BE49-F238E27FC236}">
                <a16:creationId xmlns:a16="http://schemas.microsoft.com/office/drawing/2014/main" id="{2CFD9E4B-5842-4EBD-8844-6C6C5E260C50}"/>
              </a:ext>
            </a:extLst>
          </p:cNvPr>
          <p:cNvSpPr txBox="1">
            <a:spLocks noChangeArrowheads="1"/>
          </p:cNvSpPr>
          <p:nvPr/>
        </p:nvSpPr>
        <p:spPr bwMode="auto">
          <a:xfrm>
            <a:off x="1738477" y="1789846"/>
            <a:ext cx="35016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60 min interval 150 % = ~2,5 l</a:t>
            </a:r>
          </a:p>
        </p:txBody>
      </p:sp>
      <p:cxnSp>
        <p:nvCxnSpPr>
          <p:cNvPr id="12" name="Přímá spojnice se šipkou 11">
            <a:extLst>
              <a:ext uri="{FF2B5EF4-FFF2-40B4-BE49-F238E27FC236}">
                <a16:creationId xmlns:a16="http://schemas.microsoft.com/office/drawing/2014/main" id="{680DEFF6-B2FC-4A33-811B-FF3C73E58DF0}"/>
              </a:ext>
            </a:extLst>
          </p:cNvPr>
          <p:cNvCxnSpPr>
            <a:cxnSpLocks/>
          </p:cNvCxnSpPr>
          <p:nvPr/>
        </p:nvCxnSpPr>
        <p:spPr>
          <a:xfrm flipV="1">
            <a:off x="6023992" y="4941168"/>
            <a:ext cx="0" cy="626384"/>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bdélník 14">
            <a:extLst>
              <a:ext uri="{FF2B5EF4-FFF2-40B4-BE49-F238E27FC236}">
                <a16:creationId xmlns:a16="http://schemas.microsoft.com/office/drawing/2014/main" id="{FAEE491F-BD69-4AC1-A2A9-C0D0FFD94FD7}"/>
              </a:ext>
            </a:extLst>
          </p:cNvPr>
          <p:cNvSpPr/>
          <p:nvPr/>
        </p:nvSpPr>
        <p:spPr>
          <a:xfrm>
            <a:off x="5519936" y="2420888"/>
            <a:ext cx="1368145" cy="216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descr="http://www.carlsberggroup.com/brands/PublishingImages/Bottles/HR/Pan_Radler_Limun.png">
            <a:extLst>
              <a:ext uri="{FF2B5EF4-FFF2-40B4-BE49-F238E27FC236}">
                <a16:creationId xmlns:a16="http://schemas.microsoft.com/office/drawing/2014/main" id="{4164062F-6A42-4FDA-B3C6-A9F54D01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230" y="3785254"/>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a:extLst>
              <a:ext uri="{FF2B5EF4-FFF2-40B4-BE49-F238E27FC236}">
                <a16:creationId xmlns:a16="http://schemas.microsoft.com/office/drawing/2014/main" id="{51B06826-8605-4B88-B1B4-9F4C3F242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1" y="4090057"/>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7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osoba, nošení, žlutá, vsedě&#10;&#10;Popis byl vytvořen automaticky">
            <a:extLst>
              <a:ext uri="{FF2B5EF4-FFF2-40B4-BE49-F238E27FC236}">
                <a16:creationId xmlns:a16="http://schemas.microsoft.com/office/drawing/2014/main" id="{92D86C55-6C8F-4F32-8051-B9D91836196F}"/>
              </a:ext>
            </a:extLst>
          </p:cNvPr>
          <p:cNvPicPr>
            <a:picLocks noChangeAspect="1"/>
          </p:cNvPicPr>
          <p:nvPr/>
        </p:nvPicPr>
        <p:blipFill rotWithShape="1">
          <a:blip r:embed="rId2">
            <a:extLst>
              <a:ext uri="{28A0092B-C50C-407E-A947-70E740481C1C}">
                <a14:useLocalDpi xmlns:a14="http://schemas.microsoft.com/office/drawing/2010/main" val="0"/>
              </a:ext>
            </a:extLst>
          </a:blip>
          <a:srcRect l="15321" r="197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6A200FD8-4288-47F8-BFC9-6444CE67E6F1}"/>
              </a:ext>
            </a:extLst>
          </p:cNvPr>
          <p:cNvSpPr>
            <a:spLocks noGrp="1"/>
          </p:cNvSpPr>
          <p:nvPr>
            <p:ph type="title"/>
          </p:nvPr>
        </p:nvSpPr>
        <p:spPr>
          <a:xfrm>
            <a:off x="677333" y="609600"/>
            <a:ext cx="3851123" cy="1320800"/>
          </a:xfrm>
        </p:spPr>
        <p:txBody>
          <a:bodyPr>
            <a:normAutofit/>
          </a:bodyPr>
          <a:lstStyle/>
          <a:p>
            <a:r>
              <a:rPr lang="cs-CZ" dirty="0"/>
              <a:t>Pivo jako sportovní nápoj?</a:t>
            </a:r>
          </a:p>
        </p:txBody>
      </p:sp>
      <p:sp>
        <p:nvSpPr>
          <p:cNvPr id="3" name="Zástupný obsah 2">
            <a:extLst>
              <a:ext uri="{FF2B5EF4-FFF2-40B4-BE49-F238E27FC236}">
                <a16:creationId xmlns:a16="http://schemas.microsoft.com/office/drawing/2014/main" id="{F893A8BA-0469-4F9D-8279-B059948087A1}"/>
              </a:ext>
            </a:extLst>
          </p:cNvPr>
          <p:cNvSpPr>
            <a:spLocks noGrp="1"/>
          </p:cNvSpPr>
          <p:nvPr>
            <p:ph idx="1"/>
          </p:nvPr>
        </p:nvSpPr>
        <p:spPr>
          <a:xfrm>
            <a:off x="677334" y="2160589"/>
            <a:ext cx="3851122" cy="3880773"/>
          </a:xfrm>
        </p:spPr>
        <p:txBody>
          <a:bodyPr>
            <a:normAutofit/>
          </a:bodyPr>
          <a:lstStyle/>
          <a:p>
            <a:r>
              <a:rPr lang="cs-CZ" dirty="0"/>
              <a:t>Spíše tedy ne. Ideální se jeví nealkoholická varianta či omezení pivních nápojů (i jakýchkoli jiných alkoholických nápojů) na minimum.</a:t>
            </a:r>
          </a:p>
          <a:p>
            <a:r>
              <a:rPr lang="cs-CZ" dirty="0"/>
              <a:t>V případě, že na pivní nápoje přijde, pak je potřeba o to více pohlídat přísun tekutin a zejména Na.</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815107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Nadpis 1">
            <a:extLst>
              <a:ext uri="{FF2B5EF4-FFF2-40B4-BE49-F238E27FC236}">
                <a16:creationId xmlns:a16="http://schemas.microsoft.com/office/drawing/2014/main" id="{F3F4AD2B-3220-48F9-BE58-E4DD958B8257}"/>
              </a:ext>
            </a:extLst>
          </p:cNvPr>
          <p:cNvSpPr>
            <a:spLocks noGrp="1"/>
          </p:cNvSpPr>
          <p:nvPr>
            <p:ph type="title"/>
          </p:nvPr>
        </p:nvSpPr>
        <p:spPr>
          <a:xfrm>
            <a:off x="335360" y="609599"/>
            <a:ext cx="3843375" cy="5545667"/>
          </a:xfrm>
        </p:spPr>
        <p:txBody>
          <a:bodyPr anchor="ctr">
            <a:normAutofit/>
          </a:bodyPr>
          <a:lstStyle/>
          <a:p>
            <a:r>
              <a:rPr lang="cs-CZ" dirty="0">
                <a:solidFill>
                  <a:schemeClr val="tx1">
                    <a:lumMod val="85000"/>
                    <a:lumOff val="15000"/>
                  </a:schemeClr>
                </a:solidFill>
              </a:rPr>
              <a:t>Úkol k tomuto týdnu (23.-29. 3.)</a:t>
            </a:r>
          </a:p>
        </p:txBody>
      </p:sp>
      <p:sp>
        <p:nvSpPr>
          <p:cNvPr id="3" name="Zástupný obsah 2">
            <a:extLst>
              <a:ext uri="{FF2B5EF4-FFF2-40B4-BE49-F238E27FC236}">
                <a16:creationId xmlns:a16="http://schemas.microsoft.com/office/drawing/2014/main" id="{258C8749-628C-4B44-95E1-401632A4714A}"/>
              </a:ext>
            </a:extLst>
          </p:cNvPr>
          <p:cNvSpPr>
            <a:spLocks noGrp="1"/>
          </p:cNvSpPr>
          <p:nvPr>
            <p:ph idx="1"/>
          </p:nvPr>
        </p:nvSpPr>
        <p:spPr>
          <a:xfrm>
            <a:off x="6116084" y="609600"/>
            <a:ext cx="5511296" cy="5545667"/>
          </a:xfrm>
        </p:spPr>
        <p:txBody>
          <a:bodyPr anchor="ctr">
            <a:normAutofit/>
          </a:bodyPr>
          <a:lstStyle/>
          <a:p>
            <a:r>
              <a:rPr lang="cs-CZ" dirty="0">
                <a:solidFill>
                  <a:srgbClr val="FFFFFF"/>
                </a:solidFill>
              </a:rPr>
              <a:t>Vypracujte pracovní list č. 3 a vložte do odevzdávárny. Jedná se o dvě jednoduchá cvičení zaměřená na </a:t>
            </a:r>
            <a:r>
              <a:rPr lang="cs-CZ" b="1" dirty="0">
                <a:solidFill>
                  <a:srgbClr val="FFFFFF"/>
                </a:solidFill>
              </a:rPr>
              <a:t>míru dehydratace, doporučení pro rehydrataci a míru pocení.</a:t>
            </a:r>
          </a:p>
          <a:p>
            <a:pPr lvl="1"/>
            <a:r>
              <a:rPr lang="cs-CZ" dirty="0">
                <a:solidFill>
                  <a:srgbClr val="FFFFFF"/>
                </a:solidFill>
              </a:rPr>
              <a:t>Není potřeba pracovní list tisknout, vyplňovat a následně skenovat. Vkládejte klidně vyplněno v elektronické formě.</a:t>
            </a:r>
          </a:p>
          <a:p>
            <a:pPr lvl="1"/>
            <a:r>
              <a:rPr lang="cs-CZ" dirty="0">
                <a:solidFill>
                  <a:srgbClr val="FFFFFF"/>
                </a:solidFill>
              </a:rPr>
              <a:t>Úkol by neměl zabrat více než 10-15 min.</a:t>
            </a:r>
            <a:endParaRPr lang="cs-CZ" dirty="0">
              <a:solidFill>
                <a:schemeClr val="tx1"/>
              </a:solidFill>
            </a:endParaRPr>
          </a:p>
          <a:p>
            <a:endParaRPr lang="cs-CZ" b="1" dirty="0">
              <a:solidFill>
                <a:schemeClr val="tx1"/>
              </a:solidFill>
            </a:endParaRPr>
          </a:p>
          <a:p>
            <a:r>
              <a:rPr lang="cs-CZ" sz="2800" b="1" dirty="0">
                <a:solidFill>
                  <a:schemeClr val="tx1"/>
                </a:solidFill>
              </a:rPr>
              <a:t>Vložte prosím do odevzdávárny do 7. </a:t>
            </a:r>
            <a:r>
              <a:rPr lang="cs-CZ" sz="2800" b="1">
                <a:solidFill>
                  <a:schemeClr val="tx1"/>
                </a:solidFill>
              </a:rPr>
              <a:t>4. </a:t>
            </a:r>
            <a:r>
              <a:rPr lang="cs-CZ" sz="2800" b="1" dirty="0">
                <a:solidFill>
                  <a:schemeClr val="tx1"/>
                </a:solidFill>
              </a:rPr>
              <a:t>do půlnoci.</a:t>
            </a:r>
          </a:p>
        </p:txBody>
      </p:sp>
    </p:spTree>
    <p:extLst>
      <p:ext uri="{BB962C8B-B14F-4D97-AF65-F5344CB8AC3E}">
        <p14:creationId xmlns:p14="http://schemas.microsoft.com/office/powerpoint/2010/main" val="56257741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ED79CF98-6466-4296-97DD-8983E0A3CA8C}"/>
              </a:ext>
            </a:extLst>
          </p:cNvPr>
          <p:cNvSpPr>
            <a:spLocks noGrp="1"/>
          </p:cNvSpPr>
          <p:nvPr>
            <p:ph type="title"/>
          </p:nvPr>
        </p:nvSpPr>
        <p:spPr>
          <a:xfrm>
            <a:off x="5011958" y="1808418"/>
            <a:ext cx="4299666" cy="3249131"/>
          </a:xfrm>
        </p:spPr>
        <p:txBody>
          <a:bodyPr vert="horz" lIns="91440" tIns="45720" rIns="91440" bIns="45720" rtlCol="0" anchor="ctr">
            <a:normAutofit/>
          </a:bodyPr>
          <a:lstStyle/>
          <a:p>
            <a:r>
              <a:rPr lang="cs-CZ" sz="5400" dirty="0"/>
              <a:t>Voda tvoří až 75 % lidského organismu</a:t>
            </a:r>
            <a:endParaRPr lang="en-US" sz="5400" dirty="0"/>
          </a:p>
        </p:txBody>
      </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Obrázek 4" descr="Obsah obrázku text, mapa&#10;&#10;Popis byl vytvořen automaticky">
            <a:extLst>
              <a:ext uri="{FF2B5EF4-FFF2-40B4-BE49-F238E27FC236}">
                <a16:creationId xmlns:a16="http://schemas.microsoft.com/office/drawing/2014/main" id="{2C37EEC6-11B6-49D7-838D-B1E4CD8B2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4" y="1481849"/>
            <a:ext cx="3765692" cy="3902271"/>
          </a:xfrm>
          <a:prstGeom prst="rect">
            <a:avLst/>
          </a:prstGeom>
        </p:spPr>
      </p:pic>
    </p:spTree>
    <p:extLst>
      <p:ext uri="{BB962C8B-B14F-4D97-AF65-F5344CB8AC3E}">
        <p14:creationId xmlns:p14="http://schemas.microsoft.com/office/powerpoint/2010/main" val="15182773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1" name="Diagram 20">
            <a:extLst>
              <a:ext uri="{FF2B5EF4-FFF2-40B4-BE49-F238E27FC236}">
                <a16:creationId xmlns:a16="http://schemas.microsoft.com/office/drawing/2014/main" id="{0FEF6849-066F-4075-B357-8DE2A83DF5AF}"/>
              </a:ext>
            </a:extLst>
          </p:cNvPr>
          <p:cNvGraphicFramePr/>
          <p:nvPr>
            <p:extLst>
              <p:ext uri="{D42A27DB-BD31-4B8C-83A1-F6EECF244321}">
                <p14:modId xmlns:p14="http://schemas.microsoft.com/office/powerpoint/2010/main" val="3937694313"/>
              </p:ext>
            </p:extLst>
          </p:nvPr>
        </p:nvGraphicFramePr>
        <p:xfrm>
          <a:off x="416192" y="980728"/>
          <a:ext cx="9032991"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0304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DC16F4-64C2-40EE-B460-1CB9744670BE}"/>
              </a:ext>
            </a:extLst>
          </p:cNvPr>
          <p:cNvSpPr>
            <a:spLocks noGrp="1"/>
          </p:cNvSpPr>
          <p:nvPr>
            <p:ph type="title"/>
          </p:nvPr>
        </p:nvSpPr>
        <p:spPr>
          <a:xfrm>
            <a:off x="2849562" y="609600"/>
            <a:ext cx="6424440" cy="1320800"/>
          </a:xfrm>
        </p:spPr>
        <p:txBody>
          <a:bodyPr>
            <a:normAutofit fontScale="90000"/>
          </a:bodyPr>
          <a:lstStyle/>
          <a:p>
            <a:r>
              <a:rPr lang="cs-CZ" dirty="0"/>
              <a:t>Stabilita tělesných tekutin jako jedna z podmínek homeostázy</a:t>
            </a:r>
          </a:p>
        </p:txBody>
      </p:sp>
      <p:pic>
        <p:nvPicPr>
          <p:cNvPr id="7" name="Obrázek 6" descr="Obsah obrázku osoba, muž, interiér, hledání&#10;&#10;Popis byl vytvořen automaticky">
            <a:extLst>
              <a:ext uri="{FF2B5EF4-FFF2-40B4-BE49-F238E27FC236}">
                <a16:creationId xmlns:a16="http://schemas.microsoft.com/office/drawing/2014/main" id="{6F1658F9-AA29-417A-9C9C-E7BA58139B5E}"/>
              </a:ext>
            </a:extLst>
          </p:cNvPr>
          <p:cNvPicPr>
            <a:picLocks noChangeAspect="1"/>
          </p:cNvPicPr>
          <p:nvPr/>
        </p:nvPicPr>
        <p:blipFill rotWithShape="1">
          <a:blip r:embed="rId2">
            <a:extLst>
              <a:ext uri="{28A0092B-C50C-407E-A947-70E740481C1C}">
                <a14:useLocalDpi xmlns:a14="http://schemas.microsoft.com/office/drawing/2010/main" val="0"/>
              </a:ext>
            </a:extLst>
          </a:blip>
          <a:srcRect l="51403" r="23918" b="237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11">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153CA9B5-92C8-48D2-8804-A173DD56A121}"/>
              </a:ext>
            </a:extLst>
          </p:cNvPr>
          <p:cNvSpPr>
            <a:spLocks noGrp="1"/>
          </p:cNvSpPr>
          <p:nvPr>
            <p:ph idx="1"/>
          </p:nvPr>
        </p:nvSpPr>
        <p:spPr>
          <a:xfrm>
            <a:off x="2849562" y="2160589"/>
            <a:ext cx="6424440" cy="3880773"/>
          </a:xfrm>
        </p:spPr>
        <p:txBody>
          <a:bodyPr>
            <a:normAutofit/>
          </a:bodyPr>
          <a:lstStyle/>
          <a:p>
            <a:r>
              <a:rPr lang="cs-CZ" dirty="0"/>
              <a:t>Lidský organismu je velmi citlivý na pravidelný příjem tekutin a jejich případné ztráty, což je také důvod, proč je člověk bez příjmu tekutin schopen přežít pouze několik dnů.</a:t>
            </a:r>
          </a:p>
          <a:p>
            <a:r>
              <a:rPr lang="cs-CZ" dirty="0"/>
              <a:t>Kolik by měl člověk vypít tekutin za den je dnes velmi diskutované téma. Zejména ve sportu, kde </a:t>
            </a:r>
            <a:r>
              <a:rPr lang="cs-CZ" b="1" dirty="0">
                <a:solidFill>
                  <a:schemeClr val="accent2">
                    <a:lumMod val="75000"/>
                  </a:schemeClr>
                </a:solidFill>
              </a:rPr>
              <a:t>můžou ztráty tekutin velmi ovlivnit výkonnost sportovce</a:t>
            </a:r>
            <a:r>
              <a:rPr lang="cs-CZ" dirty="0"/>
              <a:t> (hlavně vytrvalostní výkony).</a:t>
            </a:r>
          </a:p>
          <a:p>
            <a:r>
              <a:rPr lang="cs-CZ" dirty="0"/>
              <a:t>Univerzální doporučení, které by mělo každému zajistit optimální přísun tekutin je množství </a:t>
            </a:r>
            <a:r>
              <a:rPr lang="cs-CZ" b="1" dirty="0">
                <a:solidFill>
                  <a:schemeClr val="accent2">
                    <a:lumMod val="75000"/>
                  </a:schemeClr>
                </a:solidFill>
              </a:rPr>
              <a:t>40 ml/kg TH</a:t>
            </a:r>
            <a:r>
              <a:rPr lang="cs-CZ" dirty="0"/>
              <a:t>. </a:t>
            </a:r>
          </a:p>
          <a:p>
            <a:r>
              <a:rPr lang="cs-CZ" i="1" dirty="0"/>
              <a:t>Výjimku však opět budou tvořit náročné a dlouhotrvající výkony!</a:t>
            </a:r>
          </a:p>
        </p:txBody>
      </p:sp>
    </p:spTree>
    <p:extLst>
      <p:ext uri="{BB962C8B-B14F-4D97-AF65-F5344CB8AC3E}">
        <p14:creationId xmlns:p14="http://schemas.microsoft.com/office/powerpoint/2010/main" val="201466862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2849562" y="609600"/>
            <a:ext cx="6424440" cy="1320800"/>
          </a:xfrm>
        </p:spPr>
        <p:txBody>
          <a:bodyPr>
            <a:normAutofit/>
          </a:bodyPr>
          <a:lstStyle/>
          <a:p>
            <a:r>
              <a:rPr lang="cs-CZ" dirty="0"/>
              <a:t>Ztráty tekutin</a:t>
            </a:r>
          </a:p>
        </p:txBody>
      </p:sp>
      <p:pic>
        <p:nvPicPr>
          <p:cNvPr id="6" name="Obrázek 5" descr="Obsah obrázku osoba, muž, hledání, interiér&#10;&#10;Popis byl vytvořen automaticky">
            <a:extLst>
              <a:ext uri="{FF2B5EF4-FFF2-40B4-BE49-F238E27FC236}">
                <a16:creationId xmlns:a16="http://schemas.microsoft.com/office/drawing/2014/main" id="{9FE7505E-030B-47A7-BBD9-EF9A6A2F4F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99" r="29234" b="909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2785208C-C655-4A51-9CE4-455E951EF69E}"/>
              </a:ext>
            </a:extLst>
          </p:cNvPr>
          <p:cNvSpPr>
            <a:spLocks noGrp="1"/>
          </p:cNvSpPr>
          <p:nvPr>
            <p:ph idx="1"/>
          </p:nvPr>
        </p:nvSpPr>
        <p:spPr>
          <a:xfrm>
            <a:off x="2849562" y="2160589"/>
            <a:ext cx="6424440" cy="3880773"/>
          </a:xfrm>
        </p:spPr>
        <p:txBody>
          <a:bodyPr>
            <a:normAutofit/>
          </a:bodyPr>
          <a:lstStyle/>
          <a:p>
            <a:r>
              <a:rPr lang="cs-CZ" dirty="0"/>
              <a:t>Je několik cest, které snižují CTV a vliv na míru těchto ztrát má zejména </a:t>
            </a:r>
            <a:r>
              <a:rPr lang="cs-CZ" b="1" dirty="0"/>
              <a:t>okolní teplota a vlhkost</a:t>
            </a:r>
            <a:r>
              <a:rPr lang="cs-CZ" dirty="0"/>
              <a:t>, </a:t>
            </a:r>
            <a:r>
              <a:rPr lang="cs-CZ" b="1" dirty="0"/>
              <a:t>intenzita fyzické aktivity</a:t>
            </a:r>
            <a:r>
              <a:rPr lang="cs-CZ" dirty="0"/>
              <a:t> a potřeba organismu odvádět přebytečné teplo. Ztráty mohou také navyšovat některá </a:t>
            </a:r>
            <a:r>
              <a:rPr lang="cs-CZ" b="1" dirty="0"/>
              <a:t>onemocnění</a:t>
            </a:r>
            <a:r>
              <a:rPr lang="cs-CZ" dirty="0"/>
              <a:t> a jejich projevy (horečka, průjem atd.).</a:t>
            </a:r>
          </a:p>
          <a:p>
            <a:r>
              <a:rPr lang="cs-CZ" dirty="0"/>
              <a:t>Voda tělo opouští několika cestami:</a:t>
            </a:r>
          </a:p>
          <a:p>
            <a:endParaRPr lang="cs-CZ" dirty="0"/>
          </a:p>
          <a:p>
            <a:endParaRPr lang="cs-CZ" dirty="0"/>
          </a:p>
          <a:p>
            <a:endParaRPr lang="cs-CZ" dirty="0"/>
          </a:p>
        </p:txBody>
      </p:sp>
      <p:sp>
        <p:nvSpPr>
          <p:cNvPr id="4" name="TextovéPole 3">
            <a:extLst>
              <a:ext uri="{FF2B5EF4-FFF2-40B4-BE49-F238E27FC236}">
                <a16:creationId xmlns:a16="http://schemas.microsoft.com/office/drawing/2014/main" id="{BE775EF6-B2DE-4AE7-8203-B17A5925D1F8}"/>
              </a:ext>
            </a:extLst>
          </p:cNvPr>
          <p:cNvSpPr txBox="1"/>
          <p:nvPr/>
        </p:nvSpPr>
        <p:spPr>
          <a:xfrm>
            <a:off x="3287688" y="4100975"/>
            <a:ext cx="5325094" cy="907941"/>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cs-CZ" sz="2400" dirty="0"/>
              <a:t>Pot, moč, stolice, dýchání </a:t>
            </a:r>
          </a:p>
          <a:p>
            <a:pPr>
              <a:spcAft>
                <a:spcPts val="600"/>
              </a:spcAft>
            </a:pPr>
            <a:r>
              <a:rPr lang="cs-CZ" sz="2400" dirty="0"/>
              <a:t>a odpařením z kůže (tzv. evaporace).</a:t>
            </a:r>
          </a:p>
        </p:txBody>
      </p:sp>
    </p:spTree>
    <p:extLst>
      <p:ext uri="{BB962C8B-B14F-4D97-AF65-F5344CB8AC3E}">
        <p14:creationId xmlns:p14="http://schemas.microsoft.com/office/powerpoint/2010/main" val="3042896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3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2" name="Straight Connector 3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5" name="Obrázek 24" descr="Obsah obrázku exteriér, hora, muž, příroda&#10;&#10;Popis byl vytvořen automaticky">
            <a:extLst>
              <a:ext uri="{FF2B5EF4-FFF2-40B4-BE49-F238E27FC236}">
                <a16:creationId xmlns:a16="http://schemas.microsoft.com/office/drawing/2014/main" id="{DB0A95DA-1E2C-4AE7-A3C8-5DCCA576969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091" t="9091"/>
          <a:stretch/>
        </p:blipFill>
        <p:spPr>
          <a:xfrm>
            <a:off x="1" y="10"/>
            <a:ext cx="12191999" cy="6857990"/>
          </a:xfrm>
          <a:prstGeom prst="rect">
            <a:avLst/>
          </a:prstGeom>
        </p:spPr>
      </p:pic>
      <p:sp>
        <p:nvSpPr>
          <p:cNvPr id="42" name="Isosceles Triangle 41">
            <a:extLst>
              <a:ext uri="{FF2B5EF4-FFF2-40B4-BE49-F238E27FC236}">
                <a16:creationId xmlns:a16="http://schemas.microsoft.com/office/drawing/2014/main" id="{7B1E8B16-F0E6-422E-A6A6-0422A7733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Parallelogram 43">
            <a:extLst>
              <a:ext uri="{FF2B5EF4-FFF2-40B4-BE49-F238E27FC236}">
                <a16:creationId xmlns:a16="http://schemas.microsoft.com/office/drawing/2014/main" id="{30CBBCD0-ED2A-4FC8-AB71-E3C2738F9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D7C7B311-D760-4C87-BE5E-921FFB4E8E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1913202-1810-4FA2-987B-A7B98049C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95EFBC61-02DC-4AEA-AA2D-A9EABA46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5637DFC4-70BC-4CB4-85D2-651A7C6A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58F1E9F4-66ED-4E73-8C2E-51B11EA77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848773" y="-43097"/>
            <a:ext cx="4482553" cy="2369131"/>
          </a:xfrm>
        </p:spPr>
        <p:txBody>
          <a:bodyPr vert="horz" lIns="91440" tIns="45720" rIns="91440" bIns="45720" rtlCol="0" anchor="b">
            <a:normAutofit/>
          </a:bodyPr>
          <a:lstStyle/>
          <a:p>
            <a:pPr>
              <a:lnSpc>
                <a:spcPct val="90000"/>
              </a:lnSpc>
            </a:pPr>
            <a:r>
              <a:rPr lang="cs-CZ" sz="5000" dirty="0"/>
              <a:t>Ztráty tekutin při fyzické aktivitě</a:t>
            </a:r>
          </a:p>
        </p:txBody>
      </p:sp>
      <p:sp>
        <p:nvSpPr>
          <p:cNvPr id="56" name="Rectangle 27">
            <a:extLst>
              <a:ext uri="{FF2B5EF4-FFF2-40B4-BE49-F238E27FC236}">
                <a16:creationId xmlns:a16="http://schemas.microsoft.com/office/drawing/2014/main" id="{0795E7D3-D974-4307-92D4-E3ECEFDF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90443617-0A78-4C2C-9996-D143BCDB9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ACFC544A-BD13-4C3C-8C9E-C35DEE8A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729A9DD4-BE93-4516-8B95-26B91B44B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9" name="Diagram 48">
            <a:extLst>
              <a:ext uri="{FF2B5EF4-FFF2-40B4-BE49-F238E27FC236}">
                <a16:creationId xmlns:a16="http://schemas.microsoft.com/office/drawing/2014/main" id="{A444EDB6-6863-49C2-B137-C3E13641F5BE}"/>
              </a:ext>
            </a:extLst>
          </p:cNvPr>
          <p:cNvGraphicFramePr/>
          <p:nvPr>
            <p:extLst>
              <p:ext uri="{D42A27DB-BD31-4B8C-83A1-F6EECF244321}">
                <p14:modId xmlns:p14="http://schemas.microsoft.com/office/powerpoint/2010/main" val="3988777318"/>
              </p:ext>
            </p:extLst>
          </p:nvPr>
        </p:nvGraphicFramePr>
        <p:xfrm>
          <a:off x="340160" y="2581276"/>
          <a:ext cx="5544616" cy="404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4FE6C66B-1F07-4E75-926B-7AB30DFA4E37}"/>
              </a:ext>
            </a:extLst>
          </p:cNvPr>
          <p:cNvGraphicFramePr/>
          <p:nvPr>
            <p:extLst>
              <p:ext uri="{D42A27DB-BD31-4B8C-83A1-F6EECF244321}">
                <p14:modId xmlns:p14="http://schemas.microsoft.com/office/powerpoint/2010/main" val="1918716348"/>
              </p:ext>
            </p:extLst>
          </p:nvPr>
        </p:nvGraphicFramePr>
        <p:xfrm>
          <a:off x="5335788" y="2581276"/>
          <a:ext cx="5544616" cy="40459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34326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8400256" y="2996952"/>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b="1" i="1" kern="1200" dirty="0">
                  <a:solidFill>
                    <a:schemeClr val="accent2">
                      <a:lumMod val="75000"/>
                    </a:schemeClr>
                  </a:solidFill>
                </a:rPr>
                <a:t>Míra dehydratace </a:t>
              </a:r>
              <a:r>
                <a:rPr lang="cs-CZ" i="1" kern="1200" dirty="0"/>
                <a:t>je </a:t>
              </a:r>
              <a:r>
                <a:rPr lang="cs-CZ" i="1" dirty="0"/>
                <a:t>určována procentuálním poklesem tělesné hmotnosti</a:t>
              </a:r>
              <a:r>
                <a:rPr lang="cs-CZ" i="1" kern="1200" dirty="0"/>
                <a:t>, aby bylo možné ji objektivizovat.</a:t>
              </a:r>
            </a:p>
            <a:p>
              <a:pPr marL="0" lvl="0" indent="0" algn="l" defTabSz="933450">
                <a:lnSpc>
                  <a:spcPct val="90000"/>
                </a:lnSpc>
                <a:spcBef>
                  <a:spcPct val="0"/>
                </a:spcBef>
                <a:spcAft>
                  <a:spcPct val="35000"/>
                </a:spcAft>
                <a:buNone/>
              </a:pPr>
              <a:r>
                <a:rPr lang="cs-CZ" i="1" dirty="0"/>
                <a:t>Již </a:t>
              </a:r>
              <a:r>
                <a:rPr lang="cs-CZ" b="1" i="1" dirty="0">
                  <a:solidFill>
                    <a:schemeClr val="accent2">
                      <a:lumMod val="75000"/>
                    </a:schemeClr>
                  </a:solidFill>
                </a:rPr>
                <a:t>2 % ztráta </a:t>
              </a:r>
              <a:r>
                <a:rPr lang="cs-CZ" i="1" dirty="0"/>
                <a:t>může negativně ovlivnit vytrvalostní výkony!</a:t>
              </a:r>
              <a:endParaRPr lang="en-US" i="1" dirty="0"/>
            </a:p>
          </p:txBody>
        </p:sp>
      </p:grpSp>
      <p:pic>
        <p:nvPicPr>
          <p:cNvPr id="22" name="Grafický objekt 21" descr="Muž">
            <a:extLst>
              <a:ext uri="{FF2B5EF4-FFF2-40B4-BE49-F238E27FC236}">
                <a16:creationId xmlns:a16="http://schemas.microsoft.com/office/drawing/2014/main" id="{55A96C00-C631-4646-ADAB-C47D42C72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4932" y="5206477"/>
            <a:ext cx="914400" cy="914400"/>
          </a:xfrm>
          <a:prstGeom prst="rect">
            <a:avLst/>
          </a:prstGeom>
        </p:spPr>
      </p:pic>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36" y="4610886"/>
            <a:ext cx="595591" cy="595591"/>
          </a:xfrm>
          <a:prstGeom prst="rect">
            <a:avLst/>
          </a:prstGeom>
        </p:spPr>
      </p:pic>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ilustruje, jaký má na ztráty tekutin vliv okolní teplota a míra fyzické aktivity:</a:t>
            </a:r>
          </a:p>
        </p:txBody>
      </p:sp>
      <p:graphicFrame>
        <p:nvGraphicFramePr>
          <p:cNvPr id="11" name="Tabulka 10">
            <a:extLst>
              <a:ext uri="{FF2B5EF4-FFF2-40B4-BE49-F238E27FC236}">
                <a16:creationId xmlns:a16="http://schemas.microsoft.com/office/drawing/2014/main" id="{F66F8256-E8F4-4A90-87A8-D88D8DA8804F}"/>
              </a:ext>
            </a:extLst>
          </p:cNvPr>
          <p:cNvGraphicFramePr>
            <a:graphicFrameLocks noGrp="1"/>
          </p:cNvGraphicFramePr>
          <p:nvPr>
            <p:extLst>
              <p:ext uri="{D42A27DB-BD31-4B8C-83A1-F6EECF244321}">
                <p14:modId xmlns:p14="http://schemas.microsoft.com/office/powerpoint/2010/main" val="3833122171"/>
              </p:ext>
            </p:extLst>
          </p:nvPr>
        </p:nvGraphicFramePr>
        <p:xfrm>
          <a:off x="1271464" y="2873011"/>
          <a:ext cx="6192688" cy="3168351"/>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825604775"/>
                    </a:ext>
                  </a:extLst>
                </a:gridCol>
                <a:gridCol w="1548172">
                  <a:extLst>
                    <a:ext uri="{9D8B030D-6E8A-4147-A177-3AD203B41FA5}">
                      <a16:colId xmlns:a16="http://schemas.microsoft.com/office/drawing/2014/main" val="4222132143"/>
                    </a:ext>
                  </a:extLst>
                </a:gridCol>
                <a:gridCol w="1548172">
                  <a:extLst>
                    <a:ext uri="{9D8B030D-6E8A-4147-A177-3AD203B41FA5}">
                      <a16:colId xmlns:a16="http://schemas.microsoft.com/office/drawing/2014/main" val="3912898841"/>
                    </a:ext>
                  </a:extLst>
                </a:gridCol>
                <a:gridCol w="1548172">
                  <a:extLst>
                    <a:ext uri="{9D8B030D-6E8A-4147-A177-3AD203B41FA5}">
                      <a16:colId xmlns:a16="http://schemas.microsoft.com/office/drawing/2014/main" val="3738840925"/>
                    </a:ext>
                  </a:extLst>
                </a:gridCol>
              </a:tblGrid>
              <a:tr h="922821">
                <a:tc>
                  <a:txBody>
                    <a:bodyPr/>
                    <a:lstStyle/>
                    <a:p>
                      <a:endParaRPr lang="cs-CZ" dirty="0"/>
                    </a:p>
                  </a:txBody>
                  <a:tcPr/>
                </a:tc>
                <a:tc>
                  <a:txBody>
                    <a:bodyPr/>
                    <a:lstStyle/>
                    <a:p>
                      <a:r>
                        <a:rPr lang="cs-CZ" dirty="0"/>
                        <a:t>Při normální teplotě</a:t>
                      </a:r>
                      <a:r>
                        <a:rPr lang="cs-CZ" baseline="0" dirty="0"/>
                        <a:t> (ml/den)</a:t>
                      </a:r>
                      <a:endParaRPr lang="cs-CZ" dirty="0"/>
                    </a:p>
                  </a:txBody>
                  <a:tcPr/>
                </a:tc>
                <a:tc>
                  <a:txBody>
                    <a:bodyPr/>
                    <a:lstStyle/>
                    <a:p>
                      <a:r>
                        <a:rPr lang="cs-CZ" dirty="0"/>
                        <a:t>V horkém počasí (ml/den)</a:t>
                      </a:r>
                    </a:p>
                  </a:txBody>
                  <a:tcPr/>
                </a:tc>
                <a:tc>
                  <a:txBody>
                    <a:bodyPr/>
                    <a:lstStyle/>
                    <a:p>
                      <a:r>
                        <a:rPr lang="cs-CZ" dirty="0"/>
                        <a:t>Během delší těžké práce (ml/den)</a:t>
                      </a:r>
                    </a:p>
                  </a:txBody>
                  <a:tcPr/>
                </a:tc>
                <a:extLst>
                  <a:ext uri="{0D108BD9-81ED-4DB2-BD59-A6C34878D82A}">
                    <a16:rowId xmlns:a16="http://schemas.microsoft.com/office/drawing/2014/main" val="3238000783"/>
                  </a:ext>
                </a:extLst>
              </a:tr>
              <a:tr h="374255">
                <a:tc>
                  <a:txBody>
                    <a:bodyPr/>
                    <a:lstStyle/>
                    <a:p>
                      <a:r>
                        <a:rPr lang="cs-CZ" dirty="0"/>
                        <a:t>Kůže</a:t>
                      </a:r>
                    </a:p>
                  </a:txBody>
                  <a:tcPr/>
                </a:tc>
                <a:tc>
                  <a:txBody>
                    <a:bodyPr/>
                    <a:lstStyle/>
                    <a:p>
                      <a:r>
                        <a:rPr lang="cs-CZ" dirty="0"/>
                        <a:t>350</a:t>
                      </a:r>
                    </a:p>
                  </a:txBody>
                  <a:tcPr/>
                </a:tc>
                <a:tc>
                  <a:txBody>
                    <a:bodyPr/>
                    <a:lstStyle/>
                    <a:p>
                      <a:r>
                        <a:rPr lang="cs-CZ" dirty="0"/>
                        <a:t>350</a:t>
                      </a:r>
                    </a:p>
                  </a:txBody>
                  <a:tcPr/>
                </a:tc>
                <a:tc>
                  <a:txBody>
                    <a:bodyPr/>
                    <a:lstStyle/>
                    <a:p>
                      <a:r>
                        <a:rPr lang="cs-CZ" dirty="0"/>
                        <a:t>350</a:t>
                      </a:r>
                    </a:p>
                  </a:txBody>
                  <a:tcPr/>
                </a:tc>
                <a:extLst>
                  <a:ext uri="{0D108BD9-81ED-4DB2-BD59-A6C34878D82A}">
                    <a16:rowId xmlns:a16="http://schemas.microsoft.com/office/drawing/2014/main" val="1985959467"/>
                  </a:ext>
                </a:extLst>
              </a:tr>
              <a:tr h="374255">
                <a:tc>
                  <a:txBody>
                    <a:bodyPr/>
                    <a:lstStyle/>
                    <a:p>
                      <a:r>
                        <a:rPr lang="cs-CZ" dirty="0"/>
                        <a:t>Dýchání</a:t>
                      </a:r>
                    </a:p>
                  </a:txBody>
                  <a:tcPr/>
                </a:tc>
                <a:tc>
                  <a:txBody>
                    <a:bodyPr/>
                    <a:lstStyle/>
                    <a:p>
                      <a:r>
                        <a:rPr lang="cs-CZ" dirty="0"/>
                        <a:t>350</a:t>
                      </a:r>
                    </a:p>
                  </a:txBody>
                  <a:tcPr/>
                </a:tc>
                <a:tc>
                  <a:txBody>
                    <a:bodyPr/>
                    <a:lstStyle/>
                    <a:p>
                      <a:r>
                        <a:rPr lang="cs-CZ" dirty="0"/>
                        <a:t>250</a:t>
                      </a:r>
                    </a:p>
                  </a:txBody>
                  <a:tcPr/>
                </a:tc>
                <a:tc>
                  <a:txBody>
                    <a:bodyPr/>
                    <a:lstStyle/>
                    <a:p>
                      <a:r>
                        <a:rPr lang="cs-CZ" dirty="0"/>
                        <a:t>650</a:t>
                      </a:r>
                    </a:p>
                  </a:txBody>
                  <a:tcPr/>
                </a:tc>
                <a:extLst>
                  <a:ext uri="{0D108BD9-81ED-4DB2-BD59-A6C34878D82A}">
                    <a16:rowId xmlns:a16="http://schemas.microsoft.com/office/drawing/2014/main" val="3868437019"/>
                  </a:ext>
                </a:extLst>
              </a:tr>
              <a:tr h="374255">
                <a:tc>
                  <a:txBody>
                    <a:bodyPr/>
                    <a:lstStyle/>
                    <a:p>
                      <a:r>
                        <a:rPr lang="cs-CZ" dirty="0"/>
                        <a:t>Moč</a:t>
                      </a:r>
                    </a:p>
                  </a:txBody>
                  <a:tcPr/>
                </a:tc>
                <a:tc>
                  <a:txBody>
                    <a:bodyPr/>
                    <a:lstStyle/>
                    <a:p>
                      <a:r>
                        <a:rPr lang="cs-CZ" dirty="0"/>
                        <a:t>1400</a:t>
                      </a:r>
                    </a:p>
                  </a:txBody>
                  <a:tcPr/>
                </a:tc>
                <a:tc>
                  <a:txBody>
                    <a:bodyPr/>
                    <a:lstStyle/>
                    <a:p>
                      <a:r>
                        <a:rPr lang="cs-CZ" dirty="0"/>
                        <a:t>1200</a:t>
                      </a:r>
                    </a:p>
                  </a:txBody>
                  <a:tcPr/>
                </a:tc>
                <a:tc>
                  <a:txBody>
                    <a:bodyPr/>
                    <a:lstStyle/>
                    <a:p>
                      <a:r>
                        <a:rPr lang="cs-CZ" dirty="0"/>
                        <a:t>500</a:t>
                      </a:r>
                    </a:p>
                  </a:txBody>
                  <a:tcPr/>
                </a:tc>
                <a:extLst>
                  <a:ext uri="{0D108BD9-81ED-4DB2-BD59-A6C34878D82A}">
                    <a16:rowId xmlns:a16="http://schemas.microsoft.com/office/drawing/2014/main" val="2125691542"/>
                  </a:ext>
                </a:extLst>
              </a:tr>
              <a:tr h="374255">
                <a:tc>
                  <a:txBody>
                    <a:bodyPr/>
                    <a:lstStyle/>
                    <a:p>
                      <a:r>
                        <a:rPr lang="cs-CZ" dirty="0"/>
                        <a:t>Pot</a:t>
                      </a:r>
                    </a:p>
                  </a:txBody>
                  <a:tcPr/>
                </a:tc>
                <a:tc>
                  <a:txBody>
                    <a:bodyPr/>
                    <a:lstStyle/>
                    <a:p>
                      <a:r>
                        <a:rPr lang="cs-CZ" dirty="0"/>
                        <a:t>100</a:t>
                      </a:r>
                    </a:p>
                  </a:txBody>
                  <a:tcPr/>
                </a:tc>
                <a:tc>
                  <a:txBody>
                    <a:bodyPr/>
                    <a:lstStyle/>
                    <a:p>
                      <a:r>
                        <a:rPr lang="cs-CZ" dirty="0"/>
                        <a:t>1400</a:t>
                      </a:r>
                    </a:p>
                  </a:txBody>
                  <a:tcPr/>
                </a:tc>
                <a:tc>
                  <a:txBody>
                    <a:bodyPr/>
                    <a:lstStyle/>
                    <a:p>
                      <a:r>
                        <a:rPr lang="cs-CZ" dirty="0"/>
                        <a:t>5000</a:t>
                      </a:r>
                    </a:p>
                  </a:txBody>
                  <a:tcPr/>
                </a:tc>
                <a:extLst>
                  <a:ext uri="{0D108BD9-81ED-4DB2-BD59-A6C34878D82A}">
                    <a16:rowId xmlns:a16="http://schemas.microsoft.com/office/drawing/2014/main" val="1438405755"/>
                  </a:ext>
                </a:extLst>
              </a:tr>
              <a:tr h="374255">
                <a:tc>
                  <a:txBody>
                    <a:bodyPr/>
                    <a:lstStyle/>
                    <a:p>
                      <a:r>
                        <a:rPr lang="cs-CZ" dirty="0"/>
                        <a:t>Stolice</a:t>
                      </a:r>
                    </a:p>
                  </a:txBody>
                  <a:tcPr/>
                </a:tc>
                <a:tc>
                  <a:txBody>
                    <a:bodyPr/>
                    <a:lstStyle/>
                    <a:p>
                      <a:r>
                        <a:rPr lang="cs-CZ" dirty="0"/>
                        <a:t>100</a:t>
                      </a:r>
                    </a:p>
                  </a:txBody>
                  <a:tcPr/>
                </a:tc>
                <a:tc>
                  <a:txBody>
                    <a:bodyPr/>
                    <a:lstStyle/>
                    <a:p>
                      <a:r>
                        <a:rPr lang="cs-CZ" dirty="0"/>
                        <a:t>100</a:t>
                      </a:r>
                    </a:p>
                  </a:txBody>
                  <a:tcPr/>
                </a:tc>
                <a:tc>
                  <a:txBody>
                    <a:bodyPr/>
                    <a:lstStyle/>
                    <a:p>
                      <a:r>
                        <a:rPr lang="cs-CZ" dirty="0"/>
                        <a:t>100</a:t>
                      </a:r>
                    </a:p>
                  </a:txBody>
                  <a:tcPr/>
                </a:tc>
                <a:extLst>
                  <a:ext uri="{0D108BD9-81ED-4DB2-BD59-A6C34878D82A}">
                    <a16:rowId xmlns:a16="http://schemas.microsoft.com/office/drawing/2014/main" val="1769417127"/>
                  </a:ext>
                </a:extLst>
              </a:tr>
              <a:tr h="374255">
                <a:tc>
                  <a:txBody>
                    <a:bodyPr/>
                    <a:lstStyle/>
                    <a:p>
                      <a:r>
                        <a:rPr lang="cs-CZ" b="1" dirty="0"/>
                        <a:t>Celkem</a:t>
                      </a:r>
                    </a:p>
                  </a:txBody>
                  <a:tcPr/>
                </a:tc>
                <a:tc>
                  <a:txBody>
                    <a:bodyPr/>
                    <a:lstStyle/>
                    <a:p>
                      <a:r>
                        <a:rPr lang="cs-CZ" b="1" dirty="0"/>
                        <a:t>2300</a:t>
                      </a:r>
                    </a:p>
                  </a:txBody>
                  <a:tcPr/>
                </a:tc>
                <a:tc>
                  <a:txBody>
                    <a:bodyPr/>
                    <a:lstStyle/>
                    <a:p>
                      <a:r>
                        <a:rPr lang="cs-CZ" b="1" dirty="0"/>
                        <a:t>3300</a:t>
                      </a:r>
                    </a:p>
                  </a:txBody>
                  <a:tcPr/>
                </a:tc>
                <a:tc>
                  <a:txBody>
                    <a:bodyPr/>
                    <a:lstStyle/>
                    <a:p>
                      <a:r>
                        <a:rPr lang="cs-CZ" b="1" dirty="0"/>
                        <a:t>6600</a:t>
                      </a:r>
                    </a:p>
                  </a:txBody>
                  <a:tcPr/>
                </a:tc>
                <a:extLst>
                  <a:ext uri="{0D108BD9-81ED-4DB2-BD59-A6C34878D82A}">
                    <a16:rowId xmlns:a16="http://schemas.microsoft.com/office/drawing/2014/main" val="2172376462"/>
                  </a:ext>
                </a:extLst>
              </a:tr>
            </a:tbl>
          </a:graphicData>
        </a:graphic>
      </p:graphicFrame>
      <p:sp>
        <p:nvSpPr>
          <p:cNvPr id="3" name="Obdélník 2">
            <a:extLst>
              <a:ext uri="{FF2B5EF4-FFF2-40B4-BE49-F238E27FC236}">
                <a16:creationId xmlns:a16="http://schemas.microsoft.com/office/drawing/2014/main" id="{C954CFD6-692C-4738-B3FE-00A35BADD7D0}"/>
              </a:ext>
            </a:extLst>
          </p:cNvPr>
          <p:cNvSpPr/>
          <p:nvPr/>
        </p:nvSpPr>
        <p:spPr>
          <a:xfrm>
            <a:off x="2783632" y="5661248"/>
            <a:ext cx="3096344" cy="3801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80E4AB5B-B0DF-4737-A355-43611484DB8E}"/>
              </a:ext>
            </a:extLst>
          </p:cNvPr>
          <p:cNvSpPr/>
          <p:nvPr/>
        </p:nvSpPr>
        <p:spPr>
          <a:xfrm>
            <a:off x="4367808" y="5661248"/>
            <a:ext cx="3096344" cy="3801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0008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zobrazuje negativní dopady na organismus s narůstající mírou dehydratace:</a:t>
            </a:r>
          </a:p>
        </p:txBody>
      </p:sp>
      <p:graphicFrame>
        <p:nvGraphicFramePr>
          <p:cNvPr id="12" name="Tabulka 11">
            <a:extLst>
              <a:ext uri="{FF2B5EF4-FFF2-40B4-BE49-F238E27FC236}">
                <a16:creationId xmlns:a16="http://schemas.microsoft.com/office/drawing/2014/main" id="{15A0DB0B-231C-4937-A6FC-2E4AC6F58AA1}"/>
              </a:ext>
            </a:extLst>
          </p:cNvPr>
          <p:cNvGraphicFramePr>
            <a:graphicFrameLocks noGrp="1"/>
          </p:cNvGraphicFramePr>
          <p:nvPr>
            <p:extLst>
              <p:ext uri="{D42A27DB-BD31-4B8C-83A1-F6EECF244321}">
                <p14:modId xmlns:p14="http://schemas.microsoft.com/office/powerpoint/2010/main" val="807232379"/>
              </p:ext>
            </p:extLst>
          </p:nvPr>
        </p:nvGraphicFramePr>
        <p:xfrm>
          <a:off x="1271464" y="2852936"/>
          <a:ext cx="8252910" cy="3850640"/>
        </p:xfrm>
        <a:graphic>
          <a:graphicData uri="http://schemas.openxmlformats.org/drawingml/2006/table">
            <a:tbl>
              <a:tblPr firstRow="1" bandRow="1">
                <a:tableStyleId>{5C22544A-7EE6-4342-B048-85BDC9FD1C3A}</a:tableStyleId>
              </a:tblPr>
              <a:tblGrid>
                <a:gridCol w="2274218">
                  <a:extLst>
                    <a:ext uri="{9D8B030D-6E8A-4147-A177-3AD203B41FA5}">
                      <a16:colId xmlns:a16="http://schemas.microsoft.com/office/drawing/2014/main" val="841387848"/>
                    </a:ext>
                  </a:extLst>
                </a:gridCol>
                <a:gridCol w="2047209">
                  <a:extLst>
                    <a:ext uri="{9D8B030D-6E8A-4147-A177-3AD203B41FA5}">
                      <a16:colId xmlns:a16="http://schemas.microsoft.com/office/drawing/2014/main" val="3657086686"/>
                    </a:ext>
                  </a:extLst>
                </a:gridCol>
                <a:gridCol w="3931483">
                  <a:extLst>
                    <a:ext uri="{9D8B030D-6E8A-4147-A177-3AD203B41FA5}">
                      <a16:colId xmlns:a16="http://schemas.microsoft.com/office/drawing/2014/main" val="2934423618"/>
                    </a:ext>
                  </a:extLst>
                </a:gridCol>
              </a:tblGrid>
              <a:tr h="370840">
                <a:tc>
                  <a:txBody>
                    <a:bodyPr/>
                    <a:lstStyle/>
                    <a:p>
                      <a:r>
                        <a:rPr lang="cs-CZ" dirty="0"/>
                        <a:t>Dehydratace u člověka 80 kg</a:t>
                      </a:r>
                    </a:p>
                  </a:txBody>
                  <a:tcPr/>
                </a:tc>
                <a:tc>
                  <a:txBody>
                    <a:bodyPr/>
                    <a:lstStyle/>
                    <a:p>
                      <a:r>
                        <a:rPr lang="cs-CZ" dirty="0"/>
                        <a:t>Kg tělesných tekutin</a:t>
                      </a:r>
                    </a:p>
                  </a:txBody>
                  <a:tcPr/>
                </a:tc>
                <a:tc>
                  <a:txBody>
                    <a:bodyPr/>
                    <a:lstStyle/>
                    <a:p>
                      <a:r>
                        <a:rPr lang="cs-CZ" dirty="0"/>
                        <a:t>Účinek</a:t>
                      </a:r>
                    </a:p>
                  </a:txBody>
                  <a:tcPr/>
                </a:tc>
                <a:extLst>
                  <a:ext uri="{0D108BD9-81ED-4DB2-BD59-A6C34878D82A}">
                    <a16:rowId xmlns:a16="http://schemas.microsoft.com/office/drawing/2014/main" val="1604289771"/>
                  </a:ext>
                </a:extLst>
              </a:tr>
              <a:tr h="370840">
                <a:tc>
                  <a:txBody>
                    <a:bodyPr/>
                    <a:lstStyle/>
                    <a:p>
                      <a:r>
                        <a:rPr lang="cs-CZ" dirty="0"/>
                        <a:t>1 %</a:t>
                      </a:r>
                    </a:p>
                  </a:txBody>
                  <a:tcPr/>
                </a:tc>
                <a:tc>
                  <a:txBody>
                    <a:bodyPr/>
                    <a:lstStyle/>
                    <a:p>
                      <a:r>
                        <a:rPr lang="cs-CZ" dirty="0"/>
                        <a:t>0,8</a:t>
                      </a:r>
                    </a:p>
                  </a:txBody>
                  <a:tcPr/>
                </a:tc>
                <a:tc>
                  <a:txBody>
                    <a:bodyPr/>
                    <a:lstStyle/>
                    <a:p>
                      <a:r>
                        <a:rPr lang="cs-CZ" dirty="0"/>
                        <a:t>Zvýšená teplota</a:t>
                      </a:r>
                    </a:p>
                  </a:txBody>
                  <a:tcPr/>
                </a:tc>
                <a:extLst>
                  <a:ext uri="{0D108BD9-81ED-4DB2-BD59-A6C34878D82A}">
                    <a16:rowId xmlns:a16="http://schemas.microsoft.com/office/drawing/2014/main" val="2948499757"/>
                  </a:ext>
                </a:extLst>
              </a:tr>
              <a:tr h="370840">
                <a:tc>
                  <a:txBody>
                    <a:bodyPr/>
                    <a:lstStyle/>
                    <a:p>
                      <a:r>
                        <a:rPr lang="cs-CZ" baseline="0" dirty="0"/>
                        <a:t>2-4 %</a:t>
                      </a:r>
                      <a:endParaRPr lang="cs-CZ" dirty="0"/>
                    </a:p>
                  </a:txBody>
                  <a:tcPr/>
                </a:tc>
                <a:tc>
                  <a:txBody>
                    <a:bodyPr/>
                    <a:lstStyle/>
                    <a:p>
                      <a:r>
                        <a:rPr lang="cs-CZ" dirty="0"/>
                        <a:t>1,6-3,2</a:t>
                      </a:r>
                    </a:p>
                  </a:txBody>
                  <a:tcPr/>
                </a:tc>
                <a:tc>
                  <a:txBody>
                    <a:bodyPr/>
                    <a:lstStyle/>
                    <a:p>
                      <a:r>
                        <a:rPr lang="cs-CZ" b="1" dirty="0"/>
                        <a:t>Zhoršená výkonnost</a:t>
                      </a:r>
                    </a:p>
                  </a:txBody>
                  <a:tcPr/>
                </a:tc>
                <a:extLst>
                  <a:ext uri="{0D108BD9-81ED-4DB2-BD59-A6C34878D82A}">
                    <a16:rowId xmlns:a16="http://schemas.microsoft.com/office/drawing/2014/main" val="2513830124"/>
                  </a:ext>
                </a:extLst>
              </a:tr>
              <a:tr h="370840">
                <a:tc>
                  <a:txBody>
                    <a:bodyPr/>
                    <a:lstStyle/>
                    <a:p>
                      <a:r>
                        <a:rPr lang="cs-CZ" dirty="0"/>
                        <a:t>5 %</a:t>
                      </a:r>
                    </a:p>
                  </a:txBody>
                  <a:tcPr/>
                </a:tc>
                <a:tc>
                  <a:txBody>
                    <a:bodyPr/>
                    <a:lstStyle/>
                    <a:p>
                      <a:r>
                        <a:rPr lang="cs-CZ" dirty="0"/>
                        <a:t>4,0</a:t>
                      </a:r>
                    </a:p>
                  </a:txBody>
                  <a:tcPr/>
                </a:tc>
                <a:tc>
                  <a:txBody>
                    <a:bodyPr/>
                    <a:lstStyle/>
                    <a:p>
                      <a:r>
                        <a:rPr lang="cs-CZ" dirty="0"/>
                        <a:t>Křeče, třes, nevolnost, rychlý tep, </a:t>
                      </a:r>
                      <a:r>
                        <a:rPr lang="cs-CZ" b="1" dirty="0"/>
                        <a:t>20-30 %</a:t>
                      </a:r>
                      <a:r>
                        <a:rPr lang="cs-CZ" b="1" baseline="0" dirty="0"/>
                        <a:t> zhoršení výkonu</a:t>
                      </a:r>
                      <a:endParaRPr lang="cs-CZ" b="1" dirty="0"/>
                    </a:p>
                  </a:txBody>
                  <a:tcPr/>
                </a:tc>
                <a:extLst>
                  <a:ext uri="{0D108BD9-81ED-4DB2-BD59-A6C34878D82A}">
                    <a16:rowId xmlns:a16="http://schemas.microsoft.com/office/drawing/2014/main" val="2546932790"/>
                  </a:ext>
                </a:extLst>
              </a:tr>
              <a:tr h="370840">
                <a:tc>
                  <a:txBody>
                    <a:bodyPr/>
                    <a:lstStyle/>
                    <a:p>
                      <a:r>
                        <a:rPr lang="cs-CZ" dirty="0"/>
                        <a:t>6-10 %</a:t>
                      </a:r>
                    </a:p>
                  </a:txBody>
                  <a:tcPr/>
                </a:tc>
                <a:tc>
                  <a:txBody>
                    <a:bodyPr/>
                    <a:lstStyle/>
                    <a:p>
                      <a:r>
                        <a:rPr lang="cs-CZ" dirty="0"/>
                        <a:t>4,8-8</a:t>
                      </a:r>
                    </a:p>
                  </a:txBody>
                  <a:tcPr/>
                </a:tc>
                <a:tc>
                  <a:txBody>
                    <a:bodyPr/>
                    <a:lstStyle/>
                    <a:p>
                      <a:r>
                        <a:rPr lang="cs-CZ" dirty="0"/>
                        <a:t>Problémy s trávením, vyčerpání, závratě, bolesti</a:t>
                      </a:r>
                      <a:r>
                        <a:rPr lang="cs-CZ" baseline="0" dirty="0"/>
                        <a:t> hlavy, sucho v ústech, únava</a:t>
                      </a:r>
                      <a:endParaRPr lang="cs-CZ" dirty="0"/>
                    </a:p>
                  </a:txBody>
                  <a:tcPr/>
                </a:tc>
                <a:extLst>
                  <a:ext uri="{0D108BD9-81ED-4DB2-BD59-A6C34878D82A}">
                    <a16:rowId xmlns:a16="http://schemas.microsoft.com/office/drawing/2014/main" val="296794340"/>
                  </a:ext>
                </a:extLst>
              </a:tr>
              <a:tr h="370840">
                <a:tc>
                  <a:txBody>
                    <a:bodyPr/>
                    <a:lstStyle/>
                    <a:p>
                      <a:r>
                        <a:rPr lang="cs-CZ" dirty="0"/>
                        <a:t>Více než 10 %</a:t>
                      </a:r>
                    </a:p>
                  </a:txBody>
                  <a:tcPr/>
                </a:tc>
                <a:tc>
                  <a:txBody>
                    <a:bodyPr/>
                    <a:lstStyle/>
                    <a:p>
                      <a:r>
                        <a:rPr lang="cs-CZ" dirty="0"/>
                        <a:t>Více</a:t>
                      </a:r>
                      <a:r>
                        <a:rPr lang="cs-CZ" baseline="0" dirty="0"/>
                        <a:t> než 8</a:t>
                      </a:r>
                      <a:endParaRPr lang="cs-CZ" dirty="0"/>
                    </a:p>
                  </a:txBody>
                  <a:tcPr/>
                </a:tc>
                <a:tc>
                  <a:txBody>
                    <a:bodyPr/>
                    <a:lstStyle/>
                    <a:p>
                      <a:r>
                        <a:rPr lang="cs-CZ" dirty="0"/>
                        <a:t>Úpal, halucinace, žádný pot ani moč, nateklý jazyk, vysoká teplota, vratká chůze</a:t>
                      </a:r>
                    </a:p>
                  </a:txBody>
                  <a:tcPr/>
                </a:tc>
                <a:extLst>
                  <a:ext uri="{0D108BD9-81ED-4DB2-BD59-A6C34878D82A}">
                    <a16:rowId xmlns:a16="http://schemas.microsoft.com/office/drawing/2014/main" val="3306139217"/>
                  </a:ext>
                </a:extLst>
              </a:tr>
            </a:tbl>
          </a:graphicData>
        </a:graphic>
      </p:graphicFrame>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i="1" kern="1200" dirty="0">
                  <a:solidFill>
                    <a:schemeClr val="bg1"/>
                  </a:solidFill>
                </a:rPr>
                <a:t>U vytrvalostních výkonů se obecně popisují negativní vlivy na výkonnost již při 2% míře dehydratace. U </a:t>
              </a:r>
              <a:r>
                <a:rPr lang="cs-CZ" b="1" i="1" kern="1200" dirty="0">
                  <a:solidFill>
                    <a:schemeClr val="accent2">
                      <a:lumMod val="75000"/>
                    </a:schemeClr>
                  </a:solidFill>
                </a:rPr>
                <a:t>silově-rychlostních </a:t>
              </a:r>
              <a:r>
                <a:rPr lang="cs-CZ" i="1" kern="1200" dirty="0">
                  <a:solidFill>
                    <a:schemeClr val="bg1"/>
                  </a:solidFill>
                </a:rPr>
                <a:t>výkonů dochází k jejich narušení většinou až při </a:t>
              </a:r>
              <a:r>
                <a:rPr lang="cs-CZ" b="1" i="1" kern="1200" dirty="0">
                  <a:solidFill>
                    <a:schemeClr val="accent2">
                      <a:lumMod val="75000"/>
                    </a:schemeClr>
                  </a:solidFill>
                </a:rPr>
                <a:t>4% míře dehydratace.</a:t>
              </a:r>
              <a:endParaRPr lang="en-US" i="1"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spTree>
    <p:extLst>
      <p:ext uri="{BB962C8B-B14F-4D97-AF65-F5344CB8AC3E}">
        <p14:creationId xmlns:p14="http://schemas.microsoft.com/office/powerpoint/2010/main" val="1991363393"/>
      </p:ext>
    </p:extLst>
  </p:cSld>
  <p:clrMapOvr>
    <a:masterClrMapping/>
  </p:clrMapOvr>
  <p:transition spd="slow">
    <p:push dir="u"/>
  </p:transition>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2160</Words>
  <Application>Microsoft Office PowerPoint</Application>
  <PresentationFormat>Širokoúhlá obrazovka</PresentationFormat>
  <Paragraphs>246</Paragraphs>
  <Slides>26</Slides>
  <Notes>1</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26</vt:i4>
      </vt:variant>
    </vt:vector>
  </HeadingPairs>
  <TitlesOfParts>
    <vt:vector size="32" baseType="lpstr">
      <vt:lpstr>Arial</vt:lpstr>
      <vt:lpstr>Calibri</vt:lpstr>
      <vt:lpstr>Times New Roman</vt:lpstr>
      <vt:lpstr>Trebuchet MS</vt:lpstr>
      <vt:lpstr>Wingdings 3</vt:lpstr>
      <vt:lpstr>Fazeta</vt:lpstr>
      <vt:lpstr>Tekutiny a pitný režim</vt:lpstr>
      <vt:lpstr>Prezentace aplikace PowerPoint</vt:lpstr>
      <vt:lpstr>Voda tvoří až 75 % lidského organismu</vt:lpstr>
      <vt:lpstr>Prezentace aplikace PowerPoint</vt:lpstr>
      <vt:lpstr>Stabilita tělesných tekutin jako jedna z podmínek homeostázy</vt:lpstr>
      <vt:lpstr>Ztráty tekutin</vt:lpstr>
      <vt:lpstr>Ztráty tekutin při fyzické aktivitě</vt:lpstr>
      <vt:lpstr>Ztráty tekutin při zvýšené okolní teplotě a fyzické aktivitě – Míra dehydratace</vt:lpstr>
      <vt:lpstr>Ztráty tekutin při zvýšené okolní teplotě a fyzické aktivitě – Míra dehydratace</vt:lpstr>
      <vt:lpstr>Jsem dostatečně hydratován  – Stav normohydratace</vt:lpstr>
      <vt:lpstr>Doporučení pro zajištění normohydratace a rehydratace </vt:lpstr>
      <vt:lpstr>Prezentace aplikace PowerPoint</vt:lpstr>
      <vt:lpstr>Iontové vs. sportovní nápoje</vt:lpstr>
      <vt:lpstr>Obecná doporučení pro příjem sodíku a sacharidů v podpoře sportovních výkonů</vt:lpstr>
      <vt:lpstr>Odhad ztrát tekutin u maratonu pro běžce různých hmotností, různé rychlosti běhu a variabilního příjmu tekutin</vt:lpstr>
      <vt:lpstr>Pitný režim</vt:lpstr>
      <vt:lpstr>Prezentace aplikace PowerPoint</vt:lpstr>
      <vt:lpstr>Metoda mouth-rinse Volně přeloženo „vyplachování úst“ či „kontakt úst se sacharidy“</vt:lpstr>
      <vt:lpstr>Prezentace aplikace PowerPoint</vt:lpstr>
      <vt:lpstr>Rehydratace</vt:lpstr>
      <vt:lpstr>Shrnutí pro příjem tekutin a S</vt:lpstr>
      <vt:lpstr>Pivo jako sportovní nápoj?</vt:lpstr>
      <vt:lpstr>Limitujícím aspektem pivních nápojů je nízký obsah Na a obsah alkoholu</vt:lpstr>
      <vt:lpstr>Limitujícím aspektem pivních nápojů je nízký obsah Na a obsah alkoholu</vt:lpstr>
      <vt:lpstr>Pivo jako sportovní nápoj?</vt:lpstr>
      <vt:lpstr>Úkol k tomuto týdnu (23.-29.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Tekutiny a pitný režim</dc:title>
  <dc:creator>Tomáš Hlinský</dc:creator>
  <cp:lastModifiedBy>Tomáš Hlinský</cp:lastModifiedBy>
  <cp:revision>11</cp:revision>
  <dcterms:created xsi:type="dcterms:W3CDTF">2020-03-21T20:05:17Z</dcterms:created>
  <dcterms:modified xsi:type="dcterms:W3CDTF">2020-03-24T11:52:29Z</dcterms:modified>
</cp:coreProperties>
</file>