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20" r:id="rId2"/>
    <p:sldId id="269" r:id="rId3"/>
    <p:sldId id="285" r:id="rId4"/>
    <p:sldId id="311" r:id="rId5"/>
    <p:sldId id="256" r:id="rId6"/>
    <p:sldId id="314" r:id="rId7"/>
    <p:sldId id="257" r:id="rId8"/>
    <p:sldId id="312" r:id="rId9"/>
    <p:sldId id="258" r:id="rId10"/>
    <p:sldId id="313" r:id="rId11"/>
    <p:sldId id="268" r:id="rId12"/>
    <p:sldId id="286" r:id="rId13"/>
    <p:sldId id="288" r:id="rId14"/>
    <p:sldId id="278" r:id="rId15"/>
    <p:sldId id="289" r:id="rId16"/>
    <p:sldId id="262" r:id="rId17"/>
    <p:sldId id="290" r:id="rId18"/>
    <p:sldId id="315" r:id="rId19"/>
    <p:sldId id="292" r:id="rId20"/>
    <p:sldId id="291" r:id="rId21"/>
    <p:sldId id="266" r:id="rId22"/>
    <p:sldId id="267" r:id="rId23"/>
    <p:sldId id="270" r:id="rId24"/>
    <p:sldId id="294" r:id="rId25"/>
    <p:sldId id="316" r:id="rId26"/>
    <p:sldId id="295" r:id="rId27"/>
    <p:sldId id="276" r:id="rId28"/>
    <p:sldId id="319" r:id="rId29"/>
    <p:sldId id="296" r:id="rId30"/>
    <p:sldId id="297" r:id="rId31"/>
    <p:sldId id="298" r:id="rId32"/>
    <p:sldId id="317" r:id="rId33"/>
    <p:sldId id="299" r:id="rId34"/>
    <p:sldId id="300" r:id="rId35"/>
    <p:sldId id="307" r:id="rId36"/>
    <p:sldId id="309" r:id="rId37"/>
    <p:sldId id="310" r:id="rId38"/>
    <p:sldId id="302" r:id="rId39"/>
    <p:sldId id="303" r:id="rId40"/>
    <p:sldId id="304" r:id="rId41"/>
    <p:sldId id="301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728"/>
    <a:srgbClr val="00FFCC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4D187-FF4C-48F0-BE24-57389BE110A4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5FD74-AB2A-4212-9E14-175B19D540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10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5FD74-AB2A-4212-9E14-175B19D5407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19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A5BFAE-4DF3-4978-BE01-AD3E8E66888D}" type="slidenum">
              <a:rPr lang="cs-CZ" altLang="cs-CZ" smtClean="0"/>
              <a:pPr/>
              <a:t>28</a:t>
            </a:fld>
            <a:endParaRPr lang="cs-CZ" alt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6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60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5FD74-AB2A-4212-9E14-175B19D54070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502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296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659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848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5617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960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846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265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6262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85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2763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AB20F-7F71-44EE-86AC-2A238B49B132}" type="datetimeFigureOut">
              <a:rPr lang="cs-CZ" smtClean="0"/>
              <a:t>24.4.2020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250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jpeg"/><Relationship Id="rId5" Type="http://schemas.openxmlformats.org/officeDocument/2006/relationships/image" Target="../media/image1.png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9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74904" y="448056"/>
            <a:ext cx="10960052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Milí studenti,</a:t>
            </a:r>
          </a:p>
          <a:p>
            <a:endParaRPr lang="cs-CZ" dirty="0" smtClean="0"/>
          </a:p>
          <a:p>
            <a:r>
              <a:rPr lang="cs-CZ" dirty="0" smtClean="0"/>
              <a:t>jak jste jistě zaznamenali, ve včerejším rozhodnutí vlády byla jedna jediná věta věnována vysokému školství, </a:t>
            </a:r>
          </a:p>
          <a:p>
            <a:r>
              <a:rPr lang="cs-CZ" dirty="0" smtClean="0"/>
              <a:t>snad že by se mělo opět  učit. Protože to vyjádření bylo tak vágní, počkáme, jaký postoj zaujme rektor MU</a:t>
            </a:r>
          </a:p>
          <a:p>
            <a:r>
              <a:rPr lang="cs-CZ" dirty="0" smtClean="0"/>
              <a:t>a podle toho se zařídíme.</a:t>
            </a:r>
          </a:p>
          <a:p>
            <a:r>
              <a:rPr lang="cs-CZ" dirty="0" smtClean="0"/>
              <a:t>Myslím, že jsou možné jen dvě varianty:</a:t>
            </a:r>
          </a:p>
          <a:p>
            <a:pPr marL="342900" indent="-342900">
              <a:buAutoNum type="arabicParenR"/>
            </a:pPr>
            <a:r>
              <a:rPr lang="cs-CZ" dirty="0" smtClean="0"/>
              <a:t>buď budou přednášky stále online, tzn. že se v úterý zase uslyšíme</a:t>
            </a:r>
          </a:p>
          <a:p>
            <a:pPr marL="342900" indent="-342900">
              <a:buAutoNum type="arabicParenR"/>
            </a:pPr>
            <a:r>
              <a:rPr lang="cs-CZ" dirty="0" smtClean="0"/>
              <a:t>nebo bude přednáška v úterý normálně v posluchárně (méně pravděpodobná varianta)</a:t>
            </a:r>
          </a:p>
          <a:p>
            <a:pPr marL="342900" indent="-342900">
              <a:buAutoNum type="arabicParenR"/>
            </a:pPr>
            <a:endParaRPr lang="cs-CZ" dirty="0" smtClean="0"/>
          </a:p>
          <a:p>
            <a:r>
              <a:rPr lang="cs-CZ" dirty="0" smtClean="0"/>
              <a:t>Prosím, sledujte IS, kde by měly být dány platné pokyny (předpokládám že ještě během dneška).</a:t>
            </a:r>
          </a:p>
          <a:p>
            <a:r>
              <a:rPr lang="cs-CZ" dirty="0" smtClean="0"/>
              <a:t>Pokud se nic nezmění, uslyšíme se opět v úterý.</a:t>
            </a:r>
          </a:p>
          <a:p>
            <a:endParaRPr lang="cs-CZ" dirty="0"/>
          </a:p>
          <a:p>
            <a:r>
              <a:rPr lang="cs-CZ" dirty="0" smtClean="0"/>
              <a:t>K výuce:</a:t>
            </a:r>
          </a:p>
          <a:p>
            <a:r>
              <a:rPr lang="cs-CZ" dirty="0" smtClean="0"/>
              <a:t>Není třeba se učit přesné názvy jader, uvádím je v prezentaci jen proto, abyste tu látku lépe pochopili. </a:t>
            </a:r>
          </a:p>
          <a:p>
            <a:r>
              <a:rPr lang="cs-CZ" dirty="0" smtClean="0"/>
              <a:t>NS je skutečně velmi složitý….</a:t>
            </a:r>
          </a:p>
          <a:p>
            <a:r>
              <a:rPr lang="cs-CZ" dirty="0" smtClean="0"/>
              <a:t>U hlavových nervů je třeba znát, v které části mozkového kmene a v jaké zóně mají jádro, a samozřejmě jejich větve</a:t>
            </a:r>
          </a:p>
          <a:p>
            <a:r>
              <a:rPr lang="cs-CZ" dirty="0" smtClean="0"/>
              <a:t>s tím, který útvar těla inervují.</a:t>
            </a:r>
          </a:p>
          <a:p>
            <a:r>
              <a:rPr lang="cs-CZ" dirty="0" smtClean="0"/>
              <a:t>Na IS také najdete konečnou verzi obrázků k zápočtu, prosím popisky posílejte </a:t>
            </a:r>
            <a:r>
              <a:rPr lang="cs-CZ" smtClean="0"/>
              <a:t>teď už jen </a:t>
            </a:r>
            <a:r>
              <a:rPr lang="cs-CZ" dirty="0" smtClean="0"/>
              <a:t>ve </a:t>
            </a:r>
            <a:r>
              <a:rPr lang="cs-CZ" dirty="0" err="1" smtClean="0"/>
              <a:t>wordu</a:t>
            </a:r>
            <a:r>
              <a:rPr lang="cs-CZ" dirty="0" smtClean="0"/>
              <a:t>, bez obrázků.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Na slyšenou (viděnou?) se těší </a:t>
            </a:r>
          </a:p>
          <a:p>
            <a:r>
              <a:rPr lang="cs-CZ" dirty="0" smtClean="0"/>
              <a:t>L. Horáčková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019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n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0" y="737743"/>
            <a:ext cx="44704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110728" y="3703320"/>
            <a:ext cx="3812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Foramen</a:t>
            </a:r>
            <a:r>
              <a:rPr lang="cs-CZ" b="1" dirty="0" smtClean="0"/>
              <a:t> </a:t>
            </a:r>
            <a:r>
              <a:rPr lang="cs-CZ" b="1" dirty="0" err="1" smtClean="0"/>
              <a:t>jugulare</a:t>
            </a:r>
            <a:r>
              <a:rPr lang="cs-CZ" b="1" dirty="0" smtClean="0"/>
              <a:t> </a:t>
            </a:r>
            <a:r>
              <a:rPr lang="cs-CZ" dirty="0" smtClean="0"/>
              <a:t>(prostup CN IX, X, XI </a:t>
            </a:r>
          </a:p>
          <a:p>
            <a:r>
              <a:rPr lang="cs-CZ" dirty="0" smtClean="0"/>
              <a:t>a </a:t>
            </a:r>
            <a:r>
              <a:rPr lang="cs-CZ" dirty="0" err="1" smtClean="0"/>
              <a:t>vena</a:t>
            </a:r>
            <a:r>
              <a:rPr lang="cs-CZ" dirty="0" smtClean="0"/>
              <a:t> </a:t>
            </a:r>
            <a:r>
              <a:rPr lang="cs-CZ" dirty="0" err="1" smtClean="0"/>
              <a:t>jugularis</a:t>
            </a:r>
            <a:r>
              <a:rPr lang="cs-CZ" dirty="0" smtClean="0"/>
              <a:t> interna)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8411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42" y="393825"/>
            <a:ext cx="4005072" cy="602284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30628" y="795647"/>
            <a:ext cx="6726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Branchiomotorické</a:t>
            </a:r>
            <a:r>
              <a:rPr lang="cs-CZ" b="1" dirty="0" smtClean="0">
                <a:solidFill>
                  <a:srgbClr val="FF0000"/>
                </a:solidFill>
              </a:rPr>
              <a:t> jádro </a:t>
            </a:r>
            <a:r>
              <a:rPr lang="cs-CZ" dirty="0" smtClean="0"/>
              <a:t>v </a:t>
            </a:r>
            <a:r>
              <a:rPr lang="cs-CZ" dirty="0" err="1" smtClean="0"/>
              <a:t>medulla</a:t>
            </a:r>
            <a:r>
              <a:rPr lang="cs-CZ" dirty="0" smtClean="0"/>
              <a:t> </a:t>
            </a:r>
            <a:r>
              <a:rPr lang="cs-CZ" dirty="0" err="1" smtClean="0"/>
              <a:t>oblongata</a:t>
            </a:r>
            <a:r>
              <a:rPr lang="cs-CZ" dirty="0" smtClean="0"/>
              <a:t> (=</a:t>
            </a:r>
            <a:r>
              <a:rPr lang="cs-CZ" dirty="0" err="1" smtClean="0"/>
              <a:t>ncl.ambiguus</a:t>
            </a:r>
            <a:r>
              <a:rPr lang="cs-CZ" dirty="0" smtClean="0"/>
              <a:t>)</a:t>
            </a:r>
          </a:p>
          <a:p>
            <a:r>
              <a:rPr lang="cs-CZ" dirty="0" smtClean="0"/>
              <a:t> slouží jako zdroj pro nervy postranního smíšeného systému – </a:t>
            </a:r>
            <a:r>
              <a:rPr lang="cs-CZ" dirty="0" smtClean="0">
                <a:solidFill>
                  <a:srgbClr val="FF0000"/>
                </a:solidFill>
              </a:rPr>
              <a:t>IX., X., XI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Picture 8" descr="n XI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05" y="2249424"/>
            <a:ext cx="5551886" cy="360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10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26" y="1142054"/>
            <a:ext cx="3399937" cy="4003339"/>
          </a:xfrm>
          <a:prstGeom prst="rect">
            <a:avLst/>
          </a:prstGeom>
        </p:spPr>
      </p:pic>
      <p:pic>
        <p:nvPicPr>
          <p:cNvPr id="4" name="Picture 9" descr="Scan00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"/>
          <a:stretch>
            <a:fillRect/>
          </a:stretch>
        </p:blipFill>
        <p:spPr bwMode="auto">
          <a:xfrm>
            <a:off x="385496" y="1407055"/>
            <a:ext cx="2737210" cy="2116464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Scan00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649" y="1217586"/>
            <a:ext cx="3056613" cy="3681268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1490431" y="377098"/>
            <a:ext cx="84768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>
                <a:solidFill>
                  <a:srgbClr val="C00000"/>
                </a:solidFill>
              </a:rPr>
              <a:t>Nervus</a:t>
            </a:r>
            <a:r>
              <a:rPr lang="cs-CZ" sz="4000" b="1" dirty="0">
                <a:solidFill>
                  <a:srgbClr val="C00000"/>
                </a:solidFill>
              </a:rPr>
              <a:t> vagus </a:t>
            </a:r>
            <a:r>
              <a:rPr lang="cs-CZ" sz="2400" b="1" dirty="0">
                <a:solidFill>
                  <a:srgbClr val="C00000"/>
                </a:solidFill>
              </a:rPr>
              <a:t>(CN X.) </a:t>
            </a:r>
            <a:r>
              <a:rPr lang="cs-CZ" sz="1400" b="1" dirty="0"/>
              <a:t>(součást postranního smíšeného systému, výstup za olivou)</a:t>
            </a:r>
          </a:p>
          <a:p>
            <a:endParaRPr lang="cs-CZ" sz="24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85496" y="4949785"/>
            <a:ext cx="1160636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B0F0"/>
                </a:solidFill>
              </a:rPr>
              <a:t>1</a:t>
            </a:r>
            <a:r>
              <a:rPr lang="cs-CZ" b="1" dirty="0" smtClean="0"/>
              <a:t>. </a:t>
            </a:r>
            <a:r>
              <a:rPr lang="cs-CZ" b="1" dirty="0" err="1" smtClean="0">
                <a:solidFill>
                  <a:srgbClr val="00B0F0"/>
                </a:solidFill>
              </a:rPr>
              <a:t>somatosensitivní</a:t>
            </a:r>
            <a:r>
              <a:rPr lang="cs-CZ" b="1" dirty="0" smtClean="0">
                <a:solidFill>
                  <a:srgbClr val="00B0F0"/>
                </a:solidFill>
              </a:rPr>
              <a:t> </a:t>
            </a:r>
            <a:r>
              <a:rPr lang="cs-CZ" dirty="0" smtClean="0"/>
              <a:t>a </a:t>
            </a:r>
            <a:r>
              <a:rPr lang="cs-CZ" dirty="0" err="1" smtClean="0">
                <a:solidFill>
                  <a:srgbClr val="004F8A"/>
                </a:solidFill>
              </a:rPr>
              <a:t>viscerosensitivní</a:t>
            </a:r>
            <a:r>
              <a:rPr lang="cs-CZ" dirty="0" smtClean="0"/>
              <a:t>  neurony </a:t>
            </a:r>
            <a:r>
              <a:rPr lang="cs-CZ" sz="1400" dirty="0" smtClean="0"/>
              <a:t>(v ganglion </a:t>
            </a:r>
            <a:r>
              <a:rPr lang="cs-CZ" sz="1400" dirty="0" err="1" smtClean="0"/>
              <a:t>superius</a:t>
            </a:r>
            <a:r>
              <a:rPr lang="cs-CZ" sz="1400" dirty="0" smtClean="0"/>
              <a:t> a </a:t>
            </a:r>
            <a:r>
              <a:rPr lang="cs-CZ" sz="1400" dirty="0" err="1" smtClean="0"/>
              <a:t>inferius</a:t>
            </a:r>
            <a:r>
              <a:rPr lang="cs-CZ" sz="1400" dirty="0" smtClean="0"/>
              <a:t> = nad a pod </a:t>
            </a:r>
            <a:r>
              <a:rPr lang="cs-CZ" sz="1400" dirty="0" err="1" smtClean="0"/>
              <a:t>foramen</a:t>
            </a:r>
            <a:r>
              <a:rPr lang="cs-CZ" sz="1400" dirty="0" smtClean="0"/>
              <a:t> </a:t>
            </a:r>
            <a:r>
              <a:rPr lang="cs-CZ" sz="1400" dirty="0" err="1" smtClean="0"/>
              <a:t>jugulare</a:t>
            </a:r>
            <a:r>
              <a:rPr lang="cs-CZ" sz="1400" dirty="0" smtClean="0"/>
              <a:t>  vedou informace ze zevního zvukovodu a sliznice vnitřních orgánů)</a:t>
            </a:r>
          </a:p>
          <a:p>
            <a:r>
              <a:rPr lang="cs-CZ" b="1" dirty="0" smtClean="0">
                <a:solidFill>
                  <a:srgbClr val="0070C0"/>
                </a:solidFill>
              </a:rPr>
              <a:t>2. Senzorická </a:t>
            </a:r>
            <a:r>
              <a:rPr lang="cs-CZ" dirty="0" smtClean="0"/>
              <a:t>= chuťová vlákna vedou chuťové informace z chuťových buněk v okolí epiglottis </a:t>
            </a:r>
            <a:r>
              <a:rPr lang="cs-CZ" sz="1400" dirty="0" smtClean="0"/>
              <a:t>(do </a:t>
            </a:r>
            <a:r>
              <a:rPr lang="cs-CZ" sz="1400" dirty="0"/>
              <a:t> </a:t>
            </a:r>
            <a:r>
              <a:rPr lang="cs-CZ" sz="1400" dirty="0" err="1" smtClean="0"/>
              <a:t>ncl</a:t>
            </a:r>
            <a:r>
              <a:rPr lang="cs-CZ" sz="1400" dirty="0" smtClean="0"/>
              <a:t>. </a:t>
            </a:r>
            <a:r>
              <a:rPr lang="cs-CZ" sz="1400" dirty="0" err="1" smtClean="0"/>
              <a:t>gustatorius</a:t>
            </a:r>
            <a:r>
              <a:rPr lang="cs-CZ" sz="1400" dirty="0" smtClean="0"/>
              <a:t> v mozkovém kmeni (toto jádro slouží také pro přepojení chuťových informací přicházejících cestou CN VII. a IX</a:t>
            </a:r>
            <a:r>
              <a:rPr lang="cs-CZ" sz="1400" dirty="0"/>
              <a:t>.), zde </a:t>
            </a:r>
            <a:r>
              <a:rPr lang="cs-CZ" sz="1400" dirty="0" smtClean="0"/>
              <a:t>dojde přepojení </a:t>
            </a:r>
            <a:r>
              <a:rPr lang="cs-CZ" sz="1400" dirty="0"/>
              <a:t>do </a:t>
            </a:r>
            <a:r>
              <a:rPr lang="cs-CZ" sz="1400" dirty="0" smtClean="0"/>
              <a:t>thalamu….</a:t>
            </a:r>
          </a:p>
          <a:p>
            <a:r>
              <a:rPr lang="cs-CZ" b="1" dirty="0" smtClean="0">
                <a:solidFill>
                  <a:srgbClr val="FF6600"/>
                </a:solidFill>
              </a:rPr>
              <a:t>3. </a:t>
            </a:r>
            <a:r>
              <a:rPr lang="cs-CZ" b="1" dirty="0" err="1" smtClean="0">
                <a:solidFill>
                  <a:srgbClr val="FF6600"/>
                </a:solidFill>
              </a:rPr>
              <a:t>Visceromotorické</a:t>
            </a:r>
            <a:r>
              <a:rPr lang="cs-CZ" b="1" dirty="0" smtClean="0"/>
              <a:t> </a:t>
            </a:r>
            <a:r>
              <a:rPr lang="cs-CZ" dirty="0" smtClean="0"/>
              <a:t>(</a:t>
            </a:r>
            <a:r>
              <a:rPr lang="cs-CZ" dirty="0" smtClean="0">
                <a:solidFill>
                  <a:srgbClr val="FF6600"/>
                </a:solidFill>
              </a:rPr>
              <a:t>parasympatické</a:t>
            </a:r>
            <a:r>
              <a:rPr lang="cs-CZ" dirty="0" smtClean="0"/>
              <a:t> jádro= </a:t>
            </a:r>
            <a:r>
              <a:rPr lang="cs-CZ" dirty="0" err="1" smtClean="0"/>
              <a:t>nucleus</a:t>
            </a:r>
            <a:r>
              <a:rPr lang="cs-CZ" dirty="0" smtClean="0"/>
              <a:t> dorsalis n. </a:t>
            </a:r>
            <a:r>
              <a:rPr lang="cs-CZ" dirty="0" err="1" smtClean="0"/>
              <a:t>vagi</a:t>
            </a:r>
            <a:r>
              <a:rPr lang="cs-CZ" dirty="0" smtClean="0"/>
              <a:t> – přepojení v gangliích ve stěně orgánů – pro </a:t>
            </a:r>
            <a:r>
              <a:rPr lang="cs-CZ" sz="1400" dirty="0" smtClean="0"/>
              <a:t>hladkou svalovinu orgánů a žlázy</a:t>
            </a:r>
            <a:r>
              <a:rPr lang="cs-CZ" dirty="0" smtClean="0"/>
              <a:t>)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4. </a:t>
            </a:r>
            <a:r>
              <a:rPr lang="cs-CZ" b="1" dirty="0" err="1" smtClean="0">
                <a:solidFill>
                  <a:srgbClr val="FF0000"/>
                </a:solidFill>
              </a:rPr>
              <a:t>Branchiomotorické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neurony – </a:t>
            </a:r>
            <a:r>
              <a:rPr lang="cs-CZ" dirty="0" err="1" smtClean="0">
                <a:solidFill>
                  <a:srgbClr val="FF0000"/>
                </a:solidFill>
              </a:rPr>
              <a:t>ncl</a:t>
            </a:r>
            <a:r>
              <a:rPr lang="cs-CZ" dirty="0" smtClean="0">
                <a:solidFill>
                  <a:srgbClr val="FF0000"/>
                </a:solidFill>
              </a:rPr>
              <a:t>. </a:t>
            </a:r>
            <a:r>
              <a:rPr lang="cs-CZ" dirty="0" err="1" smtClean="0">
                <a:solidFill>
                  <a:srgbClr val="FF0000"/>
                </a:solidFill>
              </a:rPr>
              <a:t>ambiguus</a:t>
            </a:r>
            <a:r>
              <a:rPr lang="cs-CZ" dirty="0" smtClean="0">
                <a:solidFill>
                  <a:srgbClr val="FF0000"/>
                </a:solidFill>
              </a:rPr>
              <a:t> – pro svaly hrtanu a hltanu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1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75013" y="522515"/>
            <a:ext cx="11086240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Větve n. vagus </a:t>
            </a:r>
            <a:r>
              <a:rPr lang="cs-CZ" sz="1400" dirty="0" smtClean="0"/>
              <a:t>(výstup laterálně od olivy, skrze </a:t>
            </a:r>
            <a:r>
              <a:rPr lang="cs-CZ" sz="1400" dirty="0" err="1" smtClean="0"/>
              <a:t>foramen</a:t>
            </a:r>
            <a:r>
              <a:rPr lang="cs-CZ" sz="1400" dirty="0" smtClean="0"/>
              <a:t> </a:t>
            </a:r>
            <a:r>
              <a:rPr lang="cs-CZ" sz="1400" dirty="0" err="1" smtClean="0"/>
              <a:t>jugulare</a:t>
            </a:r>
            <a:r>
              <a:rPr lang="cs-CZ" sz="1400" dirty="0" smtClean="0"/>
              <a:t>, </a:t>
            </a:r>
            <a:r>
              <a:rPr lang="cs-CZ" sz="1400" dirty="0" err="1" smtClean="0"/>
              <a:t>trigonum</a:t>
            </a:r>
            <a:r>
              <a:rPr lang="cs-CZ" sz="1400" dirty="0" smtClean="0"/>
              <a:t> </a:t>
            </a:r>
            <a:r>
              <a:rPr lang="cs-CZ" sz="1400" dirty="0" err="1" smtClean="0"/>
              <a:t>caroticum</a:t>
            </a:r>
            <a:r>
              <a:rPr lang="cs-CZ" sz="1400" dirty="0" smtClean="0"/>
              <a:t>, apertura </a:t>
            </a:r>
            <a:r>
              <a:rPr lang="cs-CZ" sz="1400" dirty="0" err="1" smtClean="0"/>
              <a:t>thoracis</a:t>
            </a:r>
            <a:r>
              <a:rPr lang="cs-CZ" sz="1400" dirty="0" smtClean="0"/>
              <a:t> superior </a:t>
            </a:r>
          </a:p>
          <a:p>
            <a:r>
              <a:rPr lang="cs-CZ" sz="1400" dirty="0" smtClean="0"/>
              <a:t>(</a:t>
            </a:r>
            <a:r>
              <a:rPr lang="cs-CZ" sz="1400" dirty="0" err="1" smtClean="0"/>
              <a:t>dx</a:t>
            </a:r>
            <a:r>
              <a:rPr lang="cs-CZ" sz="1400" dirty="0" smtClean="0"/>
              <a:t> před a. </a:t>
            </a:r>
            <a:r>
              <a:rPr lang="cs-CZ" sz="1400" dirty="0" err="1" smtClean="0"/>
              <a:t>subclavia</a:t>
            </a:r>
            <a:r>
              <a:rPr lang="cs-CZ" sz="1400" dirty="0" smtClean="0"/>
              <a:t>, sin před oblouk aorty, podél jícnu do dutiny břišní</a:t>
            </a:r>
          </a:p>
          <a:p>
            <a:endParaRPr lang="cs-CZ" sz="1600" b="1" dirty="0" smtClean="0"/>
          </a:p>
          <a:p>
            <a:r>
              <a:rPr lang="cs-CZ" sz="2000" b="1" dirty="0" smtClean="0">
                <a:solidFill>
                  <a:srgbClr val="00B0F0"/>
                </a:solidFill>
              </a:rPr>
              <a:t>r. </a:t>
            </a:r>
            <a:r>
              <a:rPr lang="cs-CZ" sz="2000" b="1" dirty="0" err="1">
                <a:solidFill>
                  <a:srgbClr val="00B0F0"/>
                </a:solidFill>
              </a:rPr>
              <a:t>m</a:t>
            </a:r>
            <a:r>
              <a:rPr lang="cs-CZ" sz="2000" b="1" dirty="0" err="1" smtClean="0">
                <a:solidFill>
                  <a:srgbClr val="00B0F0"/>
                </a:solidFill>
              </a:rPr>
              <a:t>eningeus</a:t>
            </a:r>
            <a:r>
              <a:rPr lang="cs-CZ" sz="2000" b="1" dirty="0" smtClean="0">
                <a:solidFill>
                  <a:srgbClr val="00B0F0"/>
                </a:solidFill>
              </a:rPr>
              <a:t> </a:t>
            </a:r>
            <a:r>
              <a:rPr lang="cs-CZ" sz="1600" dirty="0" smtClean="0"/>
              <a:t>(pro pleny mozkové)</a:t>
            </a:r>
          </a:p>
          <a:p>
            <a:r>
              <a:rPr lang="cs-CZ" sz="2000" b="1" dirty="0" smtClean="0">
                <a:solidFill>
                  <a:srgbClr val="00B0F0"/>
                </a:solidFill>
              </a:rPr>
              <a:t>r. </a:t>
            </a:r>
            <a:r>
              <a:rPr lang="cs-CZ" sz="2000" b="1" dirty="0" err="1">
                <a:solidFill>
                  <a:srgbClr val="00B0F0"/>
                </a:solidFill>
              </a:rPr>
              <a:t>a</a:t>
            </a:r>
            <a:r>
              <a:rPr lang="cs-CZ" sz="2000" b="1" dirty="0" err="1" smtClean="0">
                <a:solidFill>
                  <a:srgbClr val="00B0F0"/>
                </a:solidFill>
              </a:rPr>
              <a:t>uricularis</a:t>
            </a:r>
            <a:r>
              <a:rPr lang="cs-CZ" sz="2000" b="1" dirty="0" smtClean="0">
                <a:solidFill>
                  <a:srgbClr val="00B0F0"/>
                </a:solidFill>
              </a:rPr>
              <a:t> </a:t>
            </a:r>
            <a:r>
              <a:rPr lang="cs-CZ" sz="1600" dirty="0" smtClean="0"/>
              <a:t>(pro kůži zevního zvukovodu)</a:t>
            </a:r>
          </a:p>
          <a:p>
            <a:endParaRPr lang="cs-CZ" sz="2000" b="1" dirty="0" smtClean="0"/>
          </a:p>
          <a:p>
            <a:r>
              <a:rPr lang="cs-CZ" sz="2000" b="1" dirty="0" err="1" smtClean="0">
                <a:solidFill>
                  <a:srgbClr val="FF0000"/>
                </a:solidFill>
              </a:rPr>
              <a:t>rr</a:t>
            </a:r>
            <a:r>
              <a:rPr lang="cs-CZ" sz="2000" b="1" dirty="0" smtClean="0">
                <a:solidFill>
                  <a:srgbClr val="FF0000"/>
                </a:solidFill>
              </a:rPr>
              <a:t>. </a:t>
            </a:r>
            <a:r>
              <a:rPr lang="cs-CZ" sz="2000" b="1" dirty="0" err="1">
                <a:solidFill>
                  <a:srgbClr val="FF0000"/>
                </a:solidFill>
              </a:rPr>
              <a:t>p</a:t>
            </a:r>
            <a:r>
              <a:rPr lang="cs-CZ" sz="2000" b="1" dirty="0" err="1" smtClean="0">
                <a:solidFill>
                  <a:srgbClr val="FF0000"/>
                </a:solidFill>
              </a:rPr>
              <a:t>haryngei</a:t>
            </a:r>
            <a:endParaRPr lang="cs-CZ" sz="2000" b="1" dirty="0" smtClean="0">
              <a:solidFill>
                <a:srgbClr val="FF0000"/>
              </a:solidFill>
            </a:endParaRPr>
          </a:p>
          <a:p>
            <a:r>
              <a:rPr lang="cs-CZ" sz="2000" b="1" dirty="0" smtClean="0">
                <a:solidFill>
                  <a:srgbClr val="FF0000"/>
                </a:solidFill>
              </a:rPr>
              <a:t>n. </a:t>
            </a:r>
            <a:r>
              <a:rPr lang="cs-CZ" sz="2000" b="1" dirty="0" err="1">
                <a:solidFill>
                  <a:srgbClr val="FF0000"/>
                </a:solidFill>
              </a:rPr>
              <a:t>l</a:t>
            </a:r>
            <a:r>
              <a:rPr lang="cs-CZ" sz="2000" b="1" dirty="0" err="1" smtClean="0">
                <a:solidFill>
                  <a:srgbClr val="FF0000"/>
                </a:solidFill>
              </a:rPr>
              <a:t>aryngeus</a:t>
            </a:r>
            <a:r>
              <a:rPr lang="cs-CZ" sz="2000" b="1" dirty="0" smtClean="0">
                <a:solidFill>
                  <a:srgbClr val="FF0000"/>
                </a:solidFill>
              </a:rPr>
              <a:t> superior </a:t>
            </a:r>
            <a:r>
              <a:rPr lang="cs-CZ" sz="1400" b="1" dirty="0" smtClean="0"/>
              <a:t>(r. </a:t>
            </a:r>
            <a:r>
              <a:rPr lang="cs-CZ" sz="1400" b="1" dirty="0" err="1" smtClean="0"/>
              <a:t>internus</a:t>
            </a:r>
            <a:r>
              <a:rPr lang="cs-CZ" sz="1400" b="1" dirty="0" smtClean="0"/>
              <a:t> a </a:t>
            </a:r>
            <a:r>
              <a:rPr lang="cs-CZ" sz="1400" b="1" dirty="0" err="1" smtClean="0"/>
              <a:t>externus</a:t>
            </a:r>
            <a:r>
              <a:rPr lang="cs-CZ" sz="1400" b="1" dirty="0" smtClean="0"/>
              <a:t> – </a:t>
            </a:r>
            <a:r>
              <a:rPr lang="cs-CZ" sz="1400" dirty="0" smtClean="0"/>
              <a:t>pro m. </a:t>
            </a:r>
            <a:r>
              <a:rPr lang="cs-CZ" sz="1400" dirty="0" err="1" smtClean="0"/>
              <a:t>cricothyroideus</a:t>
            </a:r>
            <a:r>
              <a:rPr lang="cs-CZ" sz="1400" dirty="0" smtClean="0"/>
              <a:t>, </a:t>
            </a:r>
          </a:p>
          <a:p>
            <a:r>
              <a:rPr lang="cs-CZ" sz="1400" dirty="0"/>
              <a:t> </a:t>
            </a:r>
            <a:r>
              <a:rPr lang="cs-CZ" sz="1400" dirty="0" smtClean="0"/>
              <a:t>                                                    sliznici hrtanu a </a:t>
            </a:r>
            <a:r>
              <a:rPr lang="cs-CZ" sz="1400" dirty="0" smtClean="0">
                <a:solidFill>
                  <a:srgbClr val="0070C0"/>
                </a:solidFill>
              </a:rPr>
              <a:t>chuťová vlákna z okolí kořene jazyka a epiglottis</a:t>
            </a:r>
            <a:r>
              <a:rPr lang="cs-CZ" sz="1400" dirty="0" smtClean="0"/>
              <a:t>)</a:t>
            </a:r>
          </a:p>
          <a:p>
            <a:r>
              <a:rPr lang="cs-CZ" sz="2000" b="1" dirty="0" smtClean="0">
                <a:solidFill>
                  <a:srgbClr val="FF0000"/>
                </a:solidFill>
              </a:rPr>
              <a:t>n. </a:t>
            </a:r>
            <a:r>
              <a:rPr lang="cs-CZ" sz="2000" b="1" dirty="0" err="1">
                <a:solidFill>
                  <a:srgbClr val="FF0000"/>
                </a:solidFill>
              </a:rPr>
              <a:t>l</a:t>
            </a:r>
            <a:r>
              <a:rPr lang="cs-CZ" sz="2000" b="1" dirty="0" err="1" smtClean="0">
                <a:solidFill>
                  <a:srgbClr val="FF0000"/>
                </a:solidFill>
              </a:rPr>
              <a:t>aryngeus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</a:rPr>
              <a:t>reccurens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cs-CZ" sz="1400" dirty="0" smtClean="0"/>
              <a:t>(pro svaly laryngu laterální a zadní skupiny), levý se vrací </a:t>
            </a:r>
          </a:p>
          <a:p>
            <a:r>
              <a:rPr lang="cs-CZ" sz="1400" dirty="0"/>
              <a:t> </a:t>
            </a:r>
            <a:r>
              <a:rPr lang="cs-CZ" sz="1400" dirty="0" smtClean="0"/>
              <a:t>                                                                pod obloukem aorty, pravý pod a. </a:t>
            </a:r>
            <a:r>
              <a:rPr lang="cs-CZ" sz="1400" dirty="0" err="1" smtClean="0"/>
              <a:t>subclavia</a:t>
            </a:r>
            <a:endParaRPr lang="cs-CZ" sz="1400" dirty="0" smtClean="0"/>
          </a:p>
          <a:p>
            <a:endParaRPr lang="cs-CZ" sz="1400" b="1" dirty="0" smtClean="0"/>
          </a:p>
          <a:p>
            <a:r>
              <a:rPr lang="cs-CZ" sz="2000" b="1" dirty="0" err="1">
                <a:solidFill>
                  <a:srgbClr val="FF6600"/>
                </a:solidFill>
              </a:rPr>
              <a:t>rr</a:t>
            </a:r>
            <a:r>
              <a:rPr lang="cs-CZ" sz="2000" b="1" dirty="0">
                <a:solidFill>
                  <a:srgbClr val="FF6600"/>
                </a:solidFill>
              </a:rPr>
              <a:t>. </a:t>
            </a:r>
            <a:r>
              <a:rPr lang="cs-CZ" sz="2000" b="1" dirty="0" err="1">
                <a:solidFill>
                  <a:srgbClr val="FF6600"/>
                </a:solidFill>
              </a:rPr>
              <a:t>cardiaci</a:t>
            </a:r>
            <a:r>
              <a:rPr lang="cs-CZ" sz="2000" b="1" dirty="0">
                <a:solidFill>
                  <a:srgbClr val="FF6600"/>
                </a:solidFill>
              </a:rPr>
              <a:t> </a:t>
            </a:r>
            <a:r>
              <a:rPr lang="cs-CZ" sz="2000" b="1" dirty="0" err="1">
                <a:solidFill>
                  <a:srgbClr val="FF6600"/>
                </a:solidFill>
              </a:rPr>
              <a:t>cervicales</a:t>
            </a:r>
            <a:r>
              <a:rPr lang="cs-CZ" sz="2000" b="1" dirty="0">
                <a:solidFill>
                  <a:srgbClr val="FF6600"/>
                </a:solidFill>
              </a:rPr>
              <a:t> </a:t>
            </a:r>
            <a:r>
              <a:rPr lang="cs-CZ" sz="2000" b="1" dirty="0" err="1">
                <a:solidFill>
                  <a:srgbClr val="FF6600"/>
                </a:solidFill>
              </a:rPr>
              <a:t>superiores</a:t>
            </a:r>
            <a:r>
              <a:rPr lang="cs-CZ" sz="2000" b="1" dirty="0">
                <a:solidFill>
                  <a:srgbClr val="FF6600"/>
                </a:solidFill>
              </a:rPr>
              <a:t> a </a:t>
            </a:r>
            <a:r>
              <a:rPr lang="cs-CZ" sz="2000" b="1" dirty="0" err="1">
                <a:solidFill>
                  <a:srgbClr val="FF6600"/>
                </a:solidFill>
              </a:rPr>
              <a:t>inferiores</a:t>
            </a:r>
            <a:endParaRPr lang="cs-CZ" sz="2000" b="1" dirty="0">
              <a:solidFill>
                <a:srgbClr val="FF6600"/>
              </a:solidFill>
            </a:endParaRPr>
          </a:p>
          <a:p>
            <a:r>
              <a:rPr lang="cs-CZ" sz="2000" b="1" dirty="0" err="1" smtClean="0">
                <a:solidFill>
                  <a:srgbClr val="FF6600"/>
                </a:solidFill>
              </a:rPr>
              <a:t>rr</a:t>
            </a:r>
            <a:r>
              <a:rPr lang="cs-CZ" sz="2000" b="1" dirty="0" smtClean="0">
                <a:solidFill>
                  <a:srgbClr val="FF6600"/>
                </a:solidFill>
              </a:rPr>
              <a:t>. </a:t>
            </a:r>
            <a:r>
              <a:rPr lang="cs-CZ" sz="2000" b="1" dirty="0" err="1">
                <a:solidFill>
                  <a:srgbClr val="FF6600"/>
                </a:solidFill>
              </a:rPr>
              <a:t>c</a:t>
            </a:r>
            <a:r>
              <a:rPr lang="cs-CZ" sz="2000" b="1" dirty="0" err="1" smtClean="0">
                <a:solidFill>
                  <a:srgbClr val="FF6600"/>
                </a:solidFill>
              </a:rPr>
              <a:t>ardiaci</a:t>
            </a:r>
            <a:r>
              <a:rPr lang="cs-CZ" sz="2000" b="1" dirty="0" smtClean="0">
                <a:solidFill>
                  <a:srgbClr val="FF6600"/>
                </a:solidFill>
              </a:rPr>
              <a:t> </a:t>
            </a:r>
            <a:r>
              <a:rPr lang="cs-CZ" sz="2000" b="1" dirty="0" err="1" smtClean="0">
                <a:solidFill>
                  <a:srgbClr val="FF6600"/>
                </a:solidFill>
              </a:rPr>
              <a:t>thoracici</a:t>
            </a:r>
            <a:endParaRPr lang="cs-CZ" sz="2000" b="1" dirty="0" smtClean="0">
              <a:solidFill>
                <a:srgbClr val="FF6600"/>
              </a:solidFill>
            </a:endParaRPr>
          </a:p>
          <a:p>
            <a:r>
              <a:rPr lang="cs-CZ" sz="2000" b="1" dirty="0" err="1" smtClean="0">
                <a:solidFill>
                  <a:srgbClr val="FF6600"/>
                </a:solidFill>
              </a:rPr>
              <a:t>rr</a:t>
            </a:r>
            <a:r>
              <a:rPr lang="cs-CZ" sz="2000" b="1" dirty="0" smtClean="0">
                <a:solidFill>
                  <a:srgbClr val="FF6600"/>
                </a:solidFill>
              </a:rPr>
              <a:t>. </a:t>
            </a:r>
            <a:r>
              <a:rPr lang="cs-CZ" sz="2000" b="1" dirty="0" err="1">
                <a:solidFill>
                  <a:srgbClr val="FF6600"/>
                </a:solidFill>
              </a:rPr>
              <a:t>b</a:t>
            </a:r>
            <a:r>
              <a:rPr lang="cs-CZ" sz="2000" b="1" dirty="0" err="1" smtClean="0">
                <a:solidFill>
                  <a:srgbClr val="FF6600"/>
                </a:solidFill>
              </a:rPr>
              <a:t>ronchiales</a:t>
            </a:r>
            <a:r>
              <a:rPr lang="cs-CZ" sz="2000" b="1" dirty="0" smtClean="0">
                <a:solidFill>
                  <a:srgbClr val="FF6600"/>
                </a:solidFill>
              </a:rPr>
              <a:t> </a:t>
            </a:r>
          </a:p>
          <a:p>
            <a:r>
              <a:rPr lang="cs-CZ" sz="2000" b="1" dirty="0" smtClean="0">
                <a:solidFill>
                  <a:srgbClr val="FF6600"/>
                </a:solidFill>
              </a:rPr>
              <a:t>plexus </a:t>
            </a:r>
            <a:r>
              <a:rPr lang="cs-CZ" sz="2000" b="1" dirty="0" err="1" smtClean="0">
                <a:solidFill>
                  <a:srgbClr val="FF6600"/>
                </a:solidFill>
              </a:rPr>
              <a:t>oesophageus</a:t>
            </a:r>
            <a:r>
              <a:rPr lang="cs-CZ" sz="2000" b="1" dirty="0" smtClean="0">
                <a:solidFill>
                  <a:srgbClr val="FF6600"/>
                </a:solidFill>
              </a:rPr>
              <a:t> </a:t>
            </a:r>
            <a:r>
              <a:rPr lang="cs-CZ" sz="1600" dirty="0" smtClean="0">
                <a:solidFill>
                  <a:srgbClr val="FF6600"/>
                </a:solidFill>
              </a:rPr>
              <a:t>(</a:t>
            </a:r>
            <a:r>
              <a:rPr lang="cs-CZ" sz="1600" dirty="0" err="1" smtClean="0">
                <a:solidFill>
                  <a:srgbClr val="FF6600"/>
                </a:solidFill>
              </a:rPr>
              <a:t>truncus</a:t>
            </a:r>
            <a:r>
              <a:rPr lang="cs-CZ" sz="1600" dirty="0" smtClean="0">
                <a:solidFill>
                  <a:srgbClr val="FF6600"/>
                </a:solidFill>
              </a:rPr>
              <a:t> </a:t>
            </a:r>
            <a:r>
              <a:rPr lang="cs-CZ" sz="1600" dirty="0" err="1" smtClean="0">
                <a:solidFill>
                  <a:srgbClr val="FF6600"/>
                </a:solidFill>
              </a:rPr>
              <a:t>vagalis</a:t>
            </a:r>
            <a:r>
              <a:rPr lang="cs-CZ" sz="1600" dirty="0" smtClean="0">
                <a:solidFill>
                  <a:srgbClr val="FF6600"/>
                </a:solidFill>
              </a:rPr>
              <a:t> </a:t>
            </a:r>
            <a:r>
              <a:rPr lang="cs-CZ" sz="1600" dirty="0" err="1" smtClean="0">
                <a:solidFill>
                  <a:srgbClr val="FF6600"/>
                </a:solidFill>
              </a:rPr>
              <a:t>anterior</a:t>
            </a:r>
            <a:r>
              <a:rPr lang="cs-CZ" sz="1600" dirty="0" smtClean="0">
                <a:solidFill>
                  <a:srgbClr val="FF6600"/>
                </a:solidFill>
              </a:rPr>
              <a:t> a </a:t>
            </a:r>
            <a:r>
              <a:rPr lang="cs-CZ" sz="1600" dirty="0" err="1" smtClean="0">
                <a:solidFill>
                  <a:srgbClr val="FF6600"/>
                </a:solidFill>
              </a:rPr>
              <a:t>posterior</a:t>
            </a:r>
            <a:r>
              <a:rPr lang="cs-CZ" sz="1600" dirty="0" smtClean="0">
                <a:solidFill>
                  <a:srgbClr val="FF6600"/>
                </a:solidFill>
              </a:rPr>
              <a:t>)</a:t>
            </a:r>
          </a:p>
          <a:p>
            <a:endParaRPr lang="cs-CZ" sz="2000" b="1" dirty="0" smtClean="0"/>
          </a:p>
          <a:p>
            <a:r>
              <a:rPr lang="cs-CZ" sz="2000" b="1" dirty="0" smtClean="0">
                <a:solidFill>
                  <a:srgbClr val="FF6600"/>
                </a:solidFill>
              </a:rPr>
              <a:t>Plexus </a:t>
            </a:r>
            <a:r>
              <a:rPr lang="cs-CZ" sz="2000" b="1" dirty="0" err="1" smtClean="0">
                <a:solidFill>
                  <a:srgbClr val="FF6600"/>
                </a:solidFill>
              </a:rPr>
              <a:t>renalis</a:t>
            </a:r>
            <a:r>
              <a:rPr lang="cs-CZ" sz="2000" b="1" dirty="0" smtClean="0">
                <a:solidFill>
                  <a:srgbClr val="FF6600"/>
                </a:solidFill>
              </a:rPr>
              <a:t>, </a:t>
            </a:r>
            <a:r>
              <a:rPr lang="cs-CZ" sz="2000" b="1" dirty="0" err="1" smtClean="0">
                <a:solidFill>
                  <a:srgbClr val="FF6600"/>
                </a:solidFill>
              </a:rPr>
              <a:t>coeliacus</a:t>
            </a:r>
            <a:r>
              <a:rPr lang="cs-CZ" sz="2000" b="1" dirty="0" smtClean="0">
                <a:solidFill>
                  <a:srgbClr val="FF6600"/>
                </a:solidFill>
              </a:rPr>
              <a:t>, </a:t>
            </a:r>
            <a:r>
              <a:rPr lang="cs-CZ" sz="2000" b="1" dirty="0" err="1" smtClean="0">
                <a:solidFill>
                  <a:srgbClr val="FF6600"/>
                </a:solidFill>
              </a:rPr>
              <a:t>gastricus</a:t>
            </a:r>
            <a:r>
              <a:rPr lang="cs-CZ" sz="2000" b="1" dirty="0" smtClean="0">
                <a:solidFill>
                  <a:srgbClr val="FF6600"/>
                </a:solidFill>
              </a:rPr>
              <a:t>, </a:t>
            </a:r>
            <a:r>
              <a:rPr lang="cs-CZ" sz="2000" b="1" dirty="0" err="1" smtClean="0">
                <a:solidFill>
                  <a:srgbClr val="FF6600"/>
                </a:solidFill>
              </a:rPr>
              <a:t>hepaticus</a:t>
            </a:r>
            <a:r>
              <a:rPr lang="cs-CZ" sz="2000" b="1" dirty="0" smtClean="0">
                <a:solidFill>
                  <a:srgbClr val="FF6600"/>
                </a:solidFill>
              </a:rPr>
              <a:t>, </a:t>
            </a:r>
            <a:r>
              <a:rPr lang="cs-CZ" sz="2000" b="1" dirty="0" err="1" smtClean="0">
                <a:solidFill>
                  <a:srgbClr val="FF6600"/>
                </a:solidFill>
              </a:rPr>
              <a:t>splenicus</a:t>
            </a:r>
            <a:r>
              <a:rPr lang="cs-CZ" sz="2000" b="1" dirty="0" smtClean="0">
                <a:solidFill>
                  <a:srgbClr val="FF6600"/>
                </a:solidFill>
              </a:rPr>
              <a:t>, </a:t>
            </a:r>
            <a:r>
              <a:rPr lang="cs-CZ" sz="2000" b="1" u="sng" dirty="0" err="1">
                <a:solidFill>
                  <a:srgbClr val="FF6600"/>
                </a:solidFill>
              </a:rPr>
              <a:t>ovaricus</a:t>
            </a:r>
            <a:r>
              <a:rPr lang="cs-CZ" sz="2000" b="1" u="sng" dirty="0">
                <a:solidFill>
                  <a:srgbClr val="FF6600"/>
                </a:solidFill>
              </a:rPr>
              <a:t> /</a:t>
            </a:r>
            <a:r>
              <a:rPr lang="cs-CZ" sz="2000" b="1" u="sng" dirty="0" err="1">
                <a:solidFill>
                  <a:srgbClr val="FF6600"/>
                </a:solidFill>
              </a:rPr>
              <a:t>testicularis</a:t>
            </a:r>
            <a:r>
              <a:rPr lang="cs-CZ" sz="2000" b="1" u="sng" dirty="0">
                <a:solidFill>
                  <a:srgbClr val="FF6600"/>
                </a:solidFill>
              </a:rPr>
              <a:t> (</a:t>
            </a:r>
            <a:r>
              <a:rPr lang="cs-CZ" sz="2000" b="1" u="sng" dirty="0" err="1">
                <a:solidFill>
                  <a:srgbClr val="FF6600"/>
                </a:solidFill>
              </a:rPr>
              <a:t>nejkaudálnější</a:t>
            </a:r>
            <a:r>
              <a:rPr lang="cs-CZ" sz="2000" b="1" u="sng" dirty="0">
                <a:solidFill>
                  <a:srgbClr val="FF6600"/>
                </a:solidFill>
              </a:rPr>
              <a:t> větve), </a:t>
            </a:r>
            <a:r>
              <a:rPr lang="cs-CZ" sz="2000" b="1" dirty="0" smtClean="0">
                <a:solidFill>
                  <a:srgbClr val="FF6600"/>
                </a:solidFill>
              </a:rPr>
              <a:t>…</a:t>
            </a:r>
          </a:p>
          <a:p>
            <a:r>
              <a:rPr lang="cs-CZ" sz="2000" b="1" dirty="0" smtClean="0"/>
              <a:t>Podél větví a. </a:t>
            </a:r>
            <a:r>
              <a:rPr lang="cs-CZ" sz="2000" b="1" dirty="0" err="1" smtClean="0"/>
              <a:t>mesenterica</a:t>
            </a:r>
            <a:r>
              <a:rPr lang="cs-CZ" sz="2000" b="1" dirty="0" smtClean="0"/>
              <a:t> superior až k </a:t>
            </a:r>
            <a:r>
              <a:rPr lang="cs-CZ" sz="3200" b="1" dirty="0" err="1" smtClean="0">
                <a:solidFill>
                  <a:srgbClr val="FF0000"/>
                </a:solidFill>
              </a:rPr>
              <a:t>flexura</a:t>
            </a:r>
            <a:r>
              <a:rPr lang="cs-CZ" sz="3200" b="1" dirty="0" smtClean="0">
                <a:solidFill>
                  <a:srgbClr val="FF0000"/>
                </a:solidFill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</a:rPr>
              <a:t>colli</a:t>
            </a:r>
            <a:r>
              <a:rPr lang="cs-CZ" sz="3200" b="1" dirty="0" smtClean="0">
                <a:solidFill>
                  <a:srgbClr val="FF0000"/>
                </a:solidFill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</a:rPr>
              <a:t>sinistra</a:t>
            </a:r>
            <a:r>
              <a:rPr lang="cs-CZ" sz="3200" b="1" dirty="0" smtClean="0">
                <a:solidFill>
                  <a:srgbClr val="FF0000"/>
                </a:solidFill>
              </a:rPr>
              <a:t> </a:t>
            </a:r>
            <a:r>
              <a:rPr lang="cs-CZ" sz="1400" b="1" dirty="0" smtClean="0">
                <a:solidFill>
                  <a:srgbClr val="FF0000"/>
                </a:solidFill>
              </a:rPr>
              <a:t>(</a:t>
            </a:r>
            <a:r>
              <a:rPr lang="cs-CZ" sz="1400" b="1" dirty="0" err="1" smtClean="0">
                <a:solidFill>
                  <a:srgbClr val="FF0000"/>
                </a:solidFill>
              </a:rPr>
              <a:t>Cannonův-Boehmův</a:t>
            </a:r>
            <a:r>
              <a:rPr lang="cs-CZ" sz="1400" b="1" dirty="0" smtClean="0">
                <a:solidFill>
                  <a:srgbClr val="FF0000"/>
                </a:solidFill>
              </a:rPr>
              <a:t> bod)</a:t>
            </a:r>
            <a:r>
              <a:rPr lang="cs-CZ" sz="2000" b="1" dirty="0" smtClean="0"/>
              <a:t>!!!</a:t>
            </a:r>
          </a:p>
          <a:p>
            <a:r>
              <a:rPr lang="cs-CZ" sz="2000" b="1" dirty="0" smtClean="0"/>
              <a:t>Zde navazuje působení </a:t>
            </a:r>
            <a:r>
              <a:rPr lang="cs-CZ" sz="2000" b="1" u="sng" dirty="0" smtClean="0">
                <a:solidFill>
                  <a:srgbClr val="FF6600"/>
                </a:solidFill>
              </a:rPr>
              <a:t>sakrálního parasympatiku</a:t>
            </a:r>
            <a:r>
              <a:rPr lang="cs-CZ" sz="2000" b="1" dirty="0" smtClean="0"/>
              <a:t>.</a:t>
            </a:r>
          </a:p>
        </p:txBody>
      </p:sp>
      <p:pic>
        <p:nvPicPr>
          <p:cNvPr id="4" name="Picture 6" descr="Scan00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879" y="1246909"/>
            <a:ext cx="2450821" cy="3811979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569" y="1"/>
            <a:ext cx="180593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598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nX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r="1923"/>
          <a:stretch>
            <a:fillRect/>
          </a:stretch>
        </p:blipFill>
        <p:spPr bwMode="auto">
          <a:xfrm>
            <a:off x="5438899" y="0"/>
            <a:ext cx="4679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nX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9" y="0"/>
            <a:ext cx="3840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114800" y="365760"/>
            <a:ext cx="1558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Větve n. vagus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3246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an00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" y="1225295"/>
            <a:ext cx="3269162" cy="5300513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537258" y="237945"/>
            <a:ext cx="1070882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>
                <a:solidFill>
                  <a:srgbClr val="C00000"/>
                </a:solidFill>
              </a:rPr>
              <a:t>Nervus</a:t>
            </a:r>
            <a:r>
              <a:rPr lang="cs-CZ" sz="3200" b="1" dirty="0">
                <a:solidFill>
                  <a:srgbClr val="C00000"/>
                </a:solidFill>
              </a:rPr>
              <a:t> </a:t>
            </a:r>
            <a:r>
              <a:rPr lang="cs-CZ" sz="3200" b="1" dirty="0" err="1">
                <a:solidFill>
                  <a:srgbClr val="C00000"/>
                </a:solidFill>
              </a:rPr>
              <a:t>glossopharyngeus</a:t>
            </a:r>
            <a:r>
              <a:rPr lang="cs-CZ" sz="3200" b="1" dirty="0">
                <a:solidFill>
                  <a:srgbClr val="C00000"/>
                </a:solidFill>
              </a:rPr>
              <a:t> </a:t>
            </a:r>
            <a:r>
              <a:rPr lang="cs-CZ" sz="3200" b="1" dirty="0" smtClean="0">
                <a:solidFill>
                  <a:srgbClr val="C00000"/>
                </a:solidFill>
              </a:rPr>
              <a:t>- </a:t>
            </a:r>
            <a:r>
              <a:rPr lang="cs-CZ" sz="2400" b="1" dirty="0" smtClean="0">
                <a:solidFill>
                  <a:srgbClr val="C00000"/>
                </a:solidFill>
              </a:rPr>
              <a:t>CN </a:t>
            </a:r>
            <a:r>
              <a:rPr lang="cs-CZ" sz="2400" b="1" dirty="0">
                <a:solidFill>
                  <a:srgbClr val="C00000"/>
                </a:solidFill>
              </a:rPr>
              <a:t>IX</a:t>
            </a:r>
            <a:r>
              <a:rPr lang="cs-CZ" sz="2400" b="1" dirty="0" smtClean="0">
                <a:solidFill>
                  <a:srgbClr val="C00000"/>
                </a:solidFill>
              </a:rPr>
              <a:t>.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1400" dirty="0"/>
              <a:t>(součást postranního smíšeného systému, výstup za olivou</a:t>
            </a:r>
            <a:r>
              <a:rPr lang="cs-CZ" sz="1400" dirty="0" smtClean="0"/>
              <a:t>), </a:t>
            </a:r>
            <a:endParaRPr lang="cs-CZ" sz="1400" b="1" dirty="0"/>
          </a:p>
          <a:p>
            <a:r>
              <a:rPr lang="cs-CZ" sz="1400" dirty="0" smtClean="0"/>
              <a:t>                                                                                                                            skrze </a:t>
            </a:r>
            <a:r>
              <a:rPr lang="cs-CZ" sz="1400" dirty="0" err="1"/>
              <a:t>foramen</a:t>
            </a:r>
            <a:r>
              <a:rPr lang="cs-CZ" sz="1400" dirty="0"/>
              <a:t> </a:t>
            </a:r>
            <a:r>
              <a:rPr lang="cs-CZ" sz="1400" dirty="0" err="1" smtClean="0"/>
              <a:t>jugulare</a:t>
            </a:r>
            <a:r>
              <a:rPr lang="cs-CZ" sz="1400" dirty="0" smtClean="0"/>
              <a:t> ven z lebky, </a:t>
            </a:r>
            <a:r>
              <a:rPr lang="cs-CZ" sz="1400" dirty="0"/>
              <a:t>podél m. </a:t>
            </a:r>
            <a:r>
              <a:rPr lang="cs-CZ" sz="1400" dirty="0" err="1"/>
              <a:t>stylopharyngeus</a:t>
            </a:r>
            <a:r>
              <a:rPr lang="cs-CZ" sz="1400" dirty="0"/>
              <a:t> ke stěně hltanu</a:t>
            </a:r>
          </a:p>
          <a:p>
            <a:endParaRPr lang="cs-CZ" sz="1400" dirty="0"/>
          </a:p>
          <a:p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56855" y="990457"/>
            <a:ext cx="77351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Jádra:</a:t>
            </a:r>
          </a:p>
          <a:p>
            <a:r>
              <a:rPr lang="cs-CZ" b="1" dirty="0" err="1" smtClean="0">
                <a:solidFill>
                  <a:srgbClr val="FF0000"/>
                </a:solidFill>
              </a:rPr>
              <a:t>Branchiomotorická</a:t>
            </a:r>
            <a:r>
              <a:rPr lang="cs-CZ" b="1" dirty="0" smtClean="0">
                <a:solidFill>
                  <a:srgbClr val="FF0000"/>
                </a:solidFill>
              </a:rPr>
              <a:t> zóna: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sz="1400" dirty="0" smtClean="0"/>
              <a:t>pro svaly hltanu a měkkého patra (část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ncl</a:t>
            </a:r>
            <a:r>
              <a:rPr lang="cs-CZ" sz="1400" b="1" dirty="0" smtClean="0"/>
              <a:t>. </a:t>
            </a:r>
            <a:r>
              <a:rPr lang="cs-CZ" sz="1400" b="1" dirty="0" err="1" smtClean="0"/>
              <a:t>ambiguus</a:t>
            </a:r>
            <a:r>
              <a:rPr lang="cs-CZ" sz="1400" b="1" dirty="0" smtClean="0"/>
              <a:t>)</a:t>
            </a:r>
            <a:endParaRPr lang="cs-CZ" sz="1400" b="1" dirty="0"/>
          </a:p>
          <a:p>
            <a:endParaRPr lang="cs-CZ" dirty="0"/>
          </a:p>
          <a:p>
            <a:r>
              <a:rPr lang="cs-CZ" b="1" dirty="0" err="1" smtClean="0">
                <a:solidFill>
                  <a:srgbClr val="FF6600"/>
                </a:solidFill>
              </a:rPr>
              <a:t>Visceromotorická</a:t>
            </a:r>
            <a:r>
              <a:rPr lang="cs-CZ" b="1" dirty="0" smtClean="0">
                <a:solidFill>
                  <a:srgbClr val="FF6600"/>
                </a:solidFill>
              </a:rPr>
              <a:t> zóna:</a:t>
            </a:r>
            <a:endParaRPr lang="cs-CZ" b="1" dirty="0">
              <a:solidFill>
                <a:srgbClr val="FF6600"/>
              </a:solidFill>
            </a:endParaRPr>
          </a:p>
          <a:p>
            <a:r>
              <a:rPr lang="cs-CZ" sz="1400" dirty="0" smtClean="0"/>
              <a:t>parasympatické jádro (</a:t>
            </a:r>
            <a:r>
              <a:rPr lang="cs-CZ" sz="1400" dirty="0" err="1" smtClean="0"/>
              <a:t>ncl</a:t>
            </a:r>
            <a:r>
              <a:rPr lang="cs-CZ" sz="1400" dirty="0" smtClean="0"/>
              <a:t>. </a:t>
            </a:r>
            <a:r>
              <a:rPr lang="cs-CZ" sz="1400" dirty="0" err="1" smtClean="0"/>
              <a:t>salivatorius</a:t>
            </a:r>
            <a:r>
              <a:rPr lang="cs-CZ" sz="1400" dirty="0" smtClean="0"/>
              <a:t> </a:t>
            </a:r>
            <a:r>
              <a:rPr lang="cs-CZ" sz="1400" dirty="0" err="1" smtClean="0"/>
              <a:t>inferior</a:t>
            </a:r>
            <a:r>
              <a:rPr lang="cs-CZ" sz="1400" dirty="0" smtClean="0"/>
              <a:t>) – po přepojení axonů v </a:t>
            </a:r>
            <a:r>
              <a:rPr lang="cs-CZ" sz="1400" dirty="0" err="1" smtClean="0"/>
              <a:t>ggl</a:t>
            </a:r>
            <a:r>
              <a:rPr lang="cs-CZ" sz="1400" dirty="0" smtClean="0"/>
              <a:t>. </a:t>
            </a:r>
            <a:r>
              <a:rPr lang="cs-CZ" sz="1400" dirty="0" err="1"/>
              <a:t>o</a:t>
            </a:r>
            <a:r>
              <a:rPr lang="cs-CZ" sz="1400" dirty="0" err="1" smtClean="0"/>
              <a:t>ticum</a:t>
            </a:r>
            <a:r>
              <a:rPr lang="cs-CZ" sz="1400" dirty="0" smtClean="0"/>
              <a:t> – </a:t>
            </a:r>
            <a:r>
              <a:rPr lang="cs-CZ" dirty="0" smtClean="0"/>
              <a:t>do </a:t>
            </a:r>
            <a:r>
              <a:rPr lang="cs-CZ" b="1" dirty="0" err="1" smtClean="0"/>
              <a:t>gl</a:t>
            </a:r>
            <a:r>
              <a:rPr lang="cs-CZ" b="1" dirty="0" smtClean="0"/>
              <a:t>. </a:t>
            </a:r>
            <a:r>
              <a:rPr lang="cs-CZ" b="1" dirty="0" err="1" smtClean="0"/>
              <a:t>parotis</a:t>
            </a:r>
            <a:endParaRPr lang="cs-CZ" b="1" dirty="0" smtClean="0"/>
          </a:p>
          <a:p>
            <a:endParaRPr lang="cs-CZ" dirty="0"/>
          </a:p>
          <a:p>
            <a:r>
              <a:rPr lang="cs-CZ" b="1" dirty="0" err="1" smtClean="0">
                <a:solidFill>
                  <a:srgbClr val="0070C0"/>
                </a:solidFill>
              </a:rPr>
              <a:t>Viscerosensitivní</a:t>
            </a:r>
            <a:r>
              <a:rPr lang="cs-CZ" b="1" dirty="0" smtClean="0">
                <a:solidFill>
                  <a:srgbClr val="0070C0"/>
                </a:solidFill>
              </a:rPr>
              <a:t> vlákna:</a:t>
            </a:r>
            <a:endParaRPr lang="cs-CZ" b="1" dirty="0">
              <a:solidFill>
                <a:srgbClr val="0070C0"/>
              </a:solidFill>
            </a:endParaRPr>
          </a:p>
          <a:p>
            <a:r>
              <a:rPr lang="cs-CZ" sz="1400" b="1" dirty="0" err="1" smtClean="0"/>
              <a:t>ggl</a:t>
            </a:r>
            <a:r>
              <a:rPr lang="cs-CZ" sz="1400" b="1" dirty="0"/>
              <a:t>. </a:t>
            </a:r>
            <a:r>
              <a:rPr lang="cs-CZ" sz="1400" b="1" dirty="0" err="1"/>
              <a:t>superius</a:t>
            </a:r>
            <a:r>
              <a:rPr lang="cs-CZ" sz="1400" b="1" dirty="0"/>
              <a:t> </a:t>
            </a:r>
            <a:r>
              <a:rPr lang="cs-CZ" sz="1400" b="1" dirty="0" smtClean="0"/>
              <a:t>a </a:t>
            </a:r>
            <a:r>
              <a:rPr lang="cs-CZ" sz="1400" b="1" dirty="0" err="1"/>
              <a:t>inferius</a:t>
            </a:r>
            <a:r>
              <a:rPr lang="cs-CZ" sz="1400" b="1" dirty="0"/>
              <a:t> </a:t>
            </a:r>
            <a:r>
              <a:rPr lang="cs-CZ" sz="1400" dirty="0" smtClean="0"/>
              <a:t>– nad a pod </a:t>
            </a:r>
            <a:r>
              <a:rPr lang="cs-CZ" sz="1400" dirty="0" err="1" smtClean="0"/>
              <a:t>foramen</a:t>
            </a:r>
            <a:r>
              <a:rPr lang="cs-CZ" sz="1400" dirty="0" smtClean="0"/>
              <a:t> </a:t>
            </a:r>
            <a:r>
              <a:rPr lang="cs-CZ" sz="1400" dirty="0" err="1" smtClean="0"/>
              <a:t>jugulare</a:t>
            </a:r>
            <a:r>
              <a:rPr lang="cs-CZ" sz="1400" dirty="0"/>
              <a:t> </a:t>
            </a:r>
            <a:r>
              <a:rPr lang="cs-CZ" sz="1400" dirty="0" smtClean="0"/>
              <a:t>(informace ze středoušní dutiny, </a:t>
            </a:r>
          </a:p>
          <a:p>
            <a:r>
              <a:rPr lang="cs-CZ" sz="1400" dirty="0" smtClean="0"/>
              <a:t>tuba </a:t>
            </a:r>
            <a:r>
              <a:rPr lang="cs-CZ" sz="1400" dirty="0" err="1" smtClean="0"/>
              <a:t>auditiva</a:t>
            </a:r>
            <a:r>
              <a:rPr lang="cs-CZ" sz="1400" dirty="0" smtClean="0"/>
              <a:t>, hltanu, patrových mandlí + chuťová vlákna ze zadní 1/3 jazyka)</a:t>
            </a:r>
            <a:endParaRPr lang="cs-CZ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56855" y="3860704"/>
            <a:ext cx="6365204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  <a:p>
            <a:r>
              <a:rPr lang="cs-CZ" b="1" dirty="0" smtClean="0"/>
              <a:t>Větve:</a:t>
            </a:r>
            <a:endParaRPr lang="cs-CZ" b="1" dirty="0"/>
          </a:p>
          <a:p>
            <a:r>
              <a:rPr lang="cs-CZ" b="1" dirty="0">
                <a:solidFill>
                  <a:srgbClr val="FF6600"/>
                </a:solidFill>
              </a:rPr>
              <a:t>n. </a:t>
            </a:r>
            <a:r>
              <a:rPr lang="cs-CZ" b="1" dirty="0" err="1">
                <a:solidFill>
                  <a:srgbClr val="FF6600"/>
                </a:solidFill>
              </a:rPr>
              <a:t>t</a:t>
            </a:r>
            <a:r>
              <a:rPr lang="cs-CZ" b="1" dirty="0" err="1" smtClean="0">
                <a:solidFill>
                  <a:srgbClr val="FF6600"/>
                </a:solidFill>
              </a:rPr>
              <a:t>ympanicus</a:t>
            </a:r>
            <a:r>
              <a:rPr lang="cs-CZ" b="1" dirty="0" smtClean="0">
                <a:solidFill>
                  <a:srgbClr val="FF6600"/>
                </a:solidFill>
              </a:rPr>
              <a:t> </a:t>
            </a:r>
            <a:r>
              <a:rPr lang="cs-CZ" sz="1400" dirty="0" smtClean="0"/>
              <a:t>jde</a:t>
            </a:r>
            <a:r>
              <a:rPr lang="cs-CZ" b="1" dirty="0" smtClean="0">
                <a:solidFill>
                  <a:srgbClr val="FF6600"/>
                </a:solidFill>
              </a:rPr>
              <a:t> </a:t>
            </a:r>
            <a:r>
              <a:rPr lang="cs-CZ" sz="1400" dirty="0" smtClean="0"/>
              <a:t>do středoušní dutiny, </a:t>
            </a:r>
            <a:r>
              <a:rPr lang="cs-CZ" sz="1400" b="1" dirty="0" smtClean="0"/>
              <a:t>jako n. </a:t>
            </a:r>
            <a:r>
              <a:rPr lang="cs-CZ" sz="1400" b="1" dirty="0" err="1" smtClean="0"/>
              <a:t>petrosus</a:t>
            </a:r>
            <a:r>
              <a:rPr lang="cs-CZ" sz="1400" b="1" dirty="0" smtClean="0"/>
              <a:t> minor </a:t>
            </a:r>
            <a:r>
              <a:rPr lang="cs-CZ" sz="1400" dirty="0" smtClean="0"/>
              <a:t>do</a:t>
            </a:r>
            <a:r>
              <a:rPr lang="cs-CZ" b="1" dirty="0">
                <a:solidFill>
                  <a:srgbClr val="FF6600"/>
                </a:solidFill>
              </a:rPr>
              <a:t> </a:t>
            </a:r>
            <a:r>
              <a:rPr lang="cs-CZ" sz="1600" dirty="0" err="1" smtClean="0"/>
              <a:t>ggl</a:t>
            </a:r>
            <a:r>
              <a:rPr lang="cs-CZ" sz="1600" dirty="0"/>
              <a:t>. </a:t>
            </a:r>
            <a:r>
              <a:rPr lang="cs-CZ" sz="1600" dirty="0" err="1" smtClean="0"/>
              <a:t>oticum</a:t>
            </a:r>
            <a:endParaRPr lang="cs-CZ" sz="1600" dirty="0" smtClean="0"/>
          </a:p>
          <a:p>
            <a:r>
              <a:rPr lang="cs-CZ" sz="1600" dirty="0"/>
              <a:t>p</a:t>
            </a:r>
            <a:r>
              <a:rPr lang="cs-CZ" sz="1600" dirty="0" smtClean="0"/>
              <a:t>o přepojení inervuje </a:t>
            </a:r>
            <a:r>
              <a:rPr lang="cs-CZ" sz="1600" b="1" dirty="0" err="1" smtClean="0"/>
              <a:t>gl</a:t>
            </a:r>
            <a:r>
              <a:rPr lang="cs-CZ" sz="1600" b="1" dirty="0"/>
              <a:t>. </a:t>
            </a:r>
            <a:r>
              <a:rPr lang="cs-CZ" sz="1600" b="1" dirty="0" err="1"/>
              <a:t>parotis</a:t>
            </a:r>
            <a:endParaRPr lang="cs-CZ" sz="1600" b="1" dirty="0"/>
          </a:p>
          <a:p>
            <a:r>
              <a:rPr lang="cs-CZ" b="1" dirty="0" err="1">
                <a:solidFill>
                  <a:srgbClr val="FF0000"/>
                </a:solidFill>
              </a:rPr>
              <a:t>rr</a:t>
            </a:r>
            <a:r>
              <a:rPr lang="cs-CZ" b="1" dirty="0">
                <a:solidFill>
                  <a:srgbClr val="FF0000"/>
                </a:solidFill>
              </a:rPr>
              <a:t>. </a:t>
            </a:r>
            <a:r>
              <a:rPr lang="cs-CZ" b="1" dirty="0" err="1" smtClean="0">
                <a:solidFill>
                  <a:srgbClr val="FF0000"/>
                </a:solidFill>
              </a:rPr>
              <a:t>pharyngei</a:t>
            </a:r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b="1" dirty="0" err="1" smtClean="0">
                <a:solidFill>
                  <a:srgbClr val="0070C0"/>
                </a:solidFill>
              </a:rPr>
              <a:t>rr</a:t>
            </a:r>
            <a:r>
              <a:rPr lang="cs-CZ" b="1" dirty="0">
                <a:solidFill>
                  <a:srgbClr val="0070C0"/>
                </a:solidFill>
              </a:rPr>
              <a:t>. </a:t>
            </a:r>
            <a:r>
              <a:rPr lang="cs-CZ" b="1" dirty="0" err="1">
                <a:solidFill>
                  <a:srgbClr val="0070C0"/>
                </a:solidFill>
              </a:rPr>
              <a:t>linguales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r>
              <a:rPr lang="cs-CZ" b="1" dirty="0" err="1">
                <a:solidFill>
                  <a:srgbClr val="0070C0"/>
                </a:solidFill>
              </a:rPr>
              <a:t>tonsilares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r>
              <a:rPr lang="cs-CZ" b="1" dirty="0" smtClean="0">
                <a:solidFill>
                  <a:srgbClr val="FF0000"/>
                </a:solidFill>
              </a:rPr>
              <a:t>r. </a:t>
            </a:r>
            <a:r>
              <a:rPr lang="cs-CZ" b="1" dirty="0" err="1" smtClean="0">
                <a:solidFill>
                  <a:srgbClr val="FF0000"/>
                </a:solidFill>
              </a:rPr>
              <a:t>stylopharyngeus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0070C0"/>
                </a:solidFill>
              </a:rPr>
              <a:t>r. </a:t>
            </a:r>
            <a:r>
              <a:rPr lang="cs-CZ" dirty="0" smtClean="0">
                <a:solidFill>
                  <a:srgbClr val="0070C0"/>
                </a:solidFill>
              </a:rPr>
              <a:t>pro </a:t>
            </a:r>
            <a:r>
              <a:rPr lang="cs-CZ" b="1" dirty="0" err="1">
                <a:solidFill>
                  <a:srgbClr val="0070C0"/>
                </a:solidFill>
              </a:rPr>
              <a:t>glomus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caroticum</a:t>
            </a:r>
            <a:endParaRPr lang="cs-CZ" b="1" dirty="0">
              <a:solidFill>
                <a:srgbClr val="0070C0"/>
              </a:solidFill>
            </a:endParaRP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756097" y="6084065"/>
            <a:ext cx="4009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Neuralgie IX. – bolesti  ve středouší a patrové mandli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44203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32620" y="471070"/>
            <a:ext cx="1205938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/>
              <a:t>                                    </a:t>
            </a:r>
            <a:r>
              <a:rPr lang="cs-CZ" altLang="cs-CZ" sz="3200" b="1" dirty="0">
                <a:solidFill>
                  <a:srgbClr val="C00000"/>
                </a:solidFill>
              </a:rPr>
              <a:t>Pons </a:t>
            </a:r>
            <a:r>
              <a:rPr lang="cs-CZ" altLang="cs-CZ" sz="3200" b="1" dirty="0" err="1" smtClean="0">
                <a:solidFill>
                  <a:srgbClr val="C00000"/>
                </a:solidFill>
              </a:rPr>
              <a:t>Varoli</a:t>
            </a:r>
            <a:endParaRPr lang="cs-CZ" altLang="cs-CZ" sz="32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1. </a:t>
            </a:r>
            <a:r>
              <a:rPr lang="cs-CZ" altLang="cs-CZ" sz="2000" dirty="0" smtClean="0">
                <a:cs typeface="Arial" panose="020B0604020202020204" pitchFamily="34" charset="0"/>
              </a:rPr>
              <a:t>Mezi prodlouženou míchou </a:t>
            </a:r>
            <a:r>
              <a:rPr lang="cs-CZ" altLang="cs-CZ" sz="1600" dirty="0" smtClean="0">
                <a:cs typeface="Arial" panose="020B0604020202020204" pitchFamily="34" charset="0"/>
              </a:rPr>
              <a:t>(</a:t>
            </a:r>
            <a:r>
              <a:rPr lang="cs-CZ" altLang="cs-CZ" sz="1600" dirty="0" err="1" smtClean="0">
                <a:cs typeface="Arial" panose="020B0604020202020204" pitchFamily="34" charset="0"/>
              </a:rPr>
              <a:t>medulla</a:t>
            </a:r>
            <a:r>
              <a:rPr lang="cs-CZ" altLang="cs-CZ" sz="1600" dirty="0" smtClean="0">
                <a:cs typeface="Arial" panose="020B0604020202020204" pitchFamily="34" charset="0"/>
              </a:rPr>
              <a:t> </a:t>
            </a:r>
            <a:r>
              <a:rPr lang="cs-CZ" altLang="cs-CZ" sz="1600" dirty="0" err="1" smtClean="0">
                <a:cs typeface="Arial" panose="020B0604020202020204" pitchFamily="34" charset="0"/>
              </a:rPr>
              <a:t>oblongata</a:t>
            </a:r>
            <a:r>
              <a:rPr lang="cs-CZ" altLang="cs-CZ" sz="1600" dirty="0" smtClean="0">
                <a:cs typeface="Arial" panose="020B0604020202020204" pitchFamily="34" charset="0"/>
              </a:rPr>
              <a:t>) </a:t>
            </a:r>
            <a:r>
              <a:rPr lang="cs-CZ" altLang="cs-CZ" sz="2000" dirty="0" smtClean="0">
                <a:cs typeface="Arial" panose="020B0604020202020204" pitchFamily="34" charset="0"/>
              </a:rPr>
              <a:t>a středním mozkem </a:t>
            </a:r>
            <a:r>
              <a:rPr lang="cs-CZ" altLang="cs-CZ" sz="1600" dirty="0" smtClean="0">
                <a:cs typeface="Arial" panose="020B0604020202020204" pitchFamily="34" charset="0"/>
              </a:rPr>
              <a:t>(</a:t>
            </a:r>
            <a:r>
              <a:rPr lang="cs-CZ" altLang="cs-CZ" sz="1600" dirty="0" err="1" smtClean="0">
                <a:cs typeface="Arial" panose="020B0604020202020204" pitchFamily="34" charset="0"/>
              </a:rPr>
              <a:t>mesencephalon</a:t>
            </a:r>
            <a:r>
              <a:rPr lang="cs-CZ" altLang="cs-CZ" sz="1600" dirty="0" smtClean="0">
                <a:cs typeface="Arial" panose="020B0604020202020204" pitchFamily="34" charset="0"/>
              </a:rPr>
              <a:t>), </a:t>
            </a:r>
            <a:r>
              <a:rPr lang="cs-CZ" altLang="cs-CZ" sz="2000" dirty="0" smtClean="0">
                <a:cs typeface="Arial" panose="020B0604020202020204" pitchFamily="34" charset="0"/>
              </a:rPr>
              <a:t>délka asi 25 mm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dirty="0">
                <a:cs typeface="Arial" panose="020B0604020202020204" pitchFamily="34" charset="0"/>
              </a:rPr>
              <a:t>2. </a:t>
            </a:r>
            <a:r>
              <a:rPr lang="cs-CZ" altLang="cs-CZ" dirty="0" smtClean="0">
                <a:cs typeface="Arial" panose="020B0604020202020204" pitchFamily="34" charset="0"/>
              </a:rPr>
              <a:t>vzestupné a sestupné dráhy, retikulární formace</a:t>
            </a:r>
          </a:p>
          <a:p>
            <a:pPr eaLnBrk="1" hangingPunct="1"/>
            <a:r>
              <a:rPr lang="cs-CZ" altLang="cs-CZ" b="1" dirty="0" smtClean="0">
                <a:cs typeface="Arial" panose="020B0604020202020204" pitchFamily="34" charset="0"/>
              </a:rPr>
              <a:t> </a:t>
            </a:r>
            <a:r>
              <a:rPr lang="cs-CZ" altLang="cs-CZ" b="1" dirty="0" smtClean="0">
                <a:solidFill>
                  <a:srgbClr val="C00000"/>
                </a:solidFill>
                <a:cs typeface="Arial" panose="020B0604020202020204" pitchFamily="34" charset="0"/>
              </a:rPr>
              <a:t>3. Zdroj </a:t>
            </a:r>
            <a:r>
              <a:rPr lang="cs-CZ" altLang="cs-CZ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CN V</a:t>
            </a: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., </a:t>
            </a:r>
            <a:r>
              <a:rPr lang="cs-CZ" altLang="cs-CZ" sz="2400" b="1" u="sng" dirty="0">
                <a:solidFill>
                  <a:srgbClr val="C00000"/>
                </a:solidFill>
                <a:cs typeface="Arial" panose="020B0604020202020204" pitchFamily="34" charset="0"/>
              </a:rPr>
              <a:t>VI., VII., VIII</a:t>
            </a:r>
            <a:r>
              <a:rPr lang="cs-CZ" altLang="cs-CZ" sz="24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  <a:r>
              <a:rPr lang="cs-CZ" altLang="cs-CZ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cs-CZ" altLang="cs-CZ" b="1" u="sng" dirty="0" smtClean="0">
                <a:cs typeface="Arial" panose="020B0604020202020204" pitchFamily="34" charset="0"/>
              </a:rPr>
              <a:t>vycházejí ve štěrbině mezi pons </a:t>
            </a:r>
            <a:r>
              <a:rPr lang="cs-CZ" altLang="cs-CZ" b="1" u="sng" dirty="0" err="1" smtClean="0">
                <a:cs typeface="Arial" panose="020B0604020202020204" pitchFamily="34" charset="0"/>
              </a:rPr>
              <a:t>Varoli</a:t>
            </a:r>
            <a:r>
              <a:rPr lang="cs-CZ" altLang="cs-CZ" b="1" u="sng" dirty="0" smtClean="0">
                <a:cs typeface="Arial" panose="020B0604020202020204" pitchFamily="34" charset="0"/>
              </a:rPr>
              <a:t> a </a:t>
            </a:r>
            <a:r>
              <a:rPr lang="cs-CZ" altLang="cs-CZ" b="1" u="sng" dirty="0" err="1" smtClean="0">
                <a:cs typeface="Arial" panose="020B0604020202020204" pitchFamily="34" charset="0"/>
              </a:rPr>
              <a:t>medulla</a:t>
            </a:r>
            <a:r>
              <a:rPr lang="cs-CZ" altLang="cs-CZ" b="1" u="sng" dirty="0" smtClean="0">
                <a:cs typeface="Arial" panose="020B0604020202020204" pitchFamily="34" charset="0"/>
              </a:rPr>
              <a:t> </a:t>
            </a:r>
            <a:r>
              <a:rPr lang="cs-CZ" altLang="cs-CZ" b="1" u="sng" dirty="0" err="1" smtClean="0">
                <a:cs typeface="Arial" panose="020B0604020202020204" pitchFamily="34" charset="0"/>
              </a:rPr>
              <a:t>oblongata</a:t>
            </a:r>
            <a:r>
              <a:rPr lang="cs-CZ" altLang="cs-CZ" b="1" u="sng" dirty="0" smtClean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smtClean="0">
                <a:cs typeface="Arial" panose="020B0604020202020204" pitchFamily="34" charset="0"/>
              </a:rPr>
              <a:t>                                                          a CN V. v úhlu </a:t>
            </a:r>
            <a:r>
              <a:rPr lang="cs-CZ" altLang="cs-CZ" b="1" dirty="0" err="1" smtClean="0">
                <a:cs typeface="Arial" panose="020B0604020202020204" pitchFamily="34" charset="0"/>
              </a:rPr>
              <a:t>mostomozečkovém</a:t>
            </a:r>
            <a:endParaRPr lang="cs-CZ" altLang="cs-CZ" b="1" dirty="0" smtClean="0">
              <a:cs typeface="Arial" panose="020B0604020202020204" pitchFamily="34" charset="0"/>
            </a:endParaRPr>
          </a:p>
        </p:txBody>
      </p:sp>
      <p:pic>
        <p:nvPicPr>
          <p:cNvPr id="3" name="Picture 2" descr="Scan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31" y="2699448"/>
            <a:ext cx="4753350" cy="342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06" y="2647145"/>
            <a:ext cx="3000418" cy="353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41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ál 13"/>
          <p:cNvSpPr/>
          <p:nvPr/>
        </p:nvSpPr>
        <p:spPr>
          <a:xfrm>
            <a:off x="1694594" y="4039679"/>
            <a:ext cx="1686296" cy="1444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17" name="Přímá spojnice 16"/>
          <p:cNvCxnSpPr/>
          <p:nvPr/>
        </p:nvCxnSpPr>
        <p:spPr>
          <a:xfrm>
            <a:off x="1377538" y="368135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Scan009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6" b="5850"/>
          <a:stretch/>
        </p:blipFill>
        <p:spPr bwMode="auto">
          <a:xfrm>
            <a:off x="8569330" y="1510076"/>
            <a:ext cx="3494896" cy="2831084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82017" y="533901"/>
            <a:ext cx="8153194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N. </a:t>
            </a:r>
            <a:r>
              <a:rPr lang="cs-CZ" altLang="cs-CZ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v</a:t>
            </a:r>
            <a:r>
              <a:rPr lang="cs-CZ" altLang="cs-CZ" sz="28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estibulocochlearis</a:t>
            </a:r>
            <a:r>
              <a:rPr lang="cs-CZ" altLang="cs-CZ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(CN VIII)</a:t>
            </a:r>
            <a:endParaRPr lang="cs-CZ" altLang="cs-CZ" sz="28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 err="1">
                <a:cs typeface="Arial" panose="020B0604020202020204" pitchFamily="34" charset="0"/>
              </a:rPr>
              <a:t>pars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cs typeface="Arial" panose="020B0604020202020204" pitchFamily="34" charset="0"/>
              </a:rPr>
              <a:t>cochlearis</a:t>
            </a:r>
            <a:r>
              <a:rPr lang="cs-CZ" altLang="cs-CZ" sz="2000" b="1" dirty="0" smtClean="0">
                <a:cs typeface="Arial" panose="020B0604020202020204" pitchFamily="34" charset="0"/>
              </a:rPr>
              <a:t> </a:t>
            </a:r>
            <a:r>
              <a:rPr lang="cs-CZ" altLang="cs-CZ" sz="1600" b="1" dirty="0" smtClean="0">
                <a:cs typeface="Arial" panose="020B0604020202020204" pitchFamily="34" charset="0"/>
              </a:rPr>
              <a:t>(sluchová – vnímání zvuků)</a:t>
            </a:r>
            <a:endParaRPr lang="cs-CZ" altLang="cs-CZ" sz="16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 err="1">
                <a:cs typeface="Arial" panose="020B0604020202020204" pitchFamily="34" charset="0"/>
              </a:rPr>
              <a:t>pars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cs typeface="Arial" panose="020B0604020202020204" pitchFamily="34" charset="0"/>
              </a:rPr>
              <a:t>vestibularis</a:t>
            </a:r>
            <a:r>
              <a:rPr lang="cs-CZ" altLang="cs-CZ" sz="2000" b="1" dirty="0" smtClean="0">
                <a:cs typeface="Arial" panose="020B0604020202020204" pitchFamily="34" charset="0"/>
              </a:rPr>
              <a:t> </a:t>
            </a:r>
            <a:r>
              <a:rPr lang="cs-CZ" altLang="cs-CZ" sz="1600" b="1" dirty="0" smtClean="0">
                <a:cs typeface="Arial" panose="020B0604020202020204" pitchFamily="34" charset="0"/>
              </a:rPr>
              <a:t>(rovnovážná – o pohybech hlavy)</a:t>
            </a:r>
          </a:p>
          <a:p>
            <a:pPr eaLnBrk="1" hangingPunct="1"/>
            <a:endParaRPr lang="cs-CZ" altLang="cs-CZ" sz="2000" b="1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 smtClean="0">
                <a:cs typeface="Arial" panose="020B0604020202020204" pitchFamily="34" charset="0"/>
              </a:rPr>
              <a:t>Od smyslových buněk </a:t>
            </a:r>
            <a:r>
              <a:rPr lang="cs-CZ" altLang="cs-CZ" sz="2000" b="1" u="sng" dirty="0" smtClean="0">
                <a:cs typeface="Arial" panose="020B0604020202020204" pitchFamily="34" charset="0"/>
              </a:rPr>
              <a:t>ve vnitřním uchu </a:t>
            </a:r>
            <a:r>
              <a:rPr lang="cs-CZ" altLang="cs-CZ" sz="1400" b="1" dirty="0" smtClean="0">
                <a:cs typeface="Arial" panose="020B0604020202020204" pitchFamily="34" charset="0"/>
              </a:rPr>
              <a:t>jdou vlákna</a:t>
            </a:r>
            <a:endParaRPr lang="cs-CZ" altLang="cs-CZ" sz="14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600" b="1" dirty="0" smtClean="0">
                <a:cs typeface="Arial" panose="020B0604020202020204" pitchFamily="34" charset="0"/>
              </a:rPr>
              <a:t>skrze dno fundus </a:t>
            </a:r>
            <a:r>
              <a:rPr lang="cs-CZ" altLang="cs-CZ" sz="1600" b="1" dirty="0" err="1" smtClean="0">
                <a:cs typeface="Arial" panose="020B0604020202020204" pitchFamily="34" charset="0"/>
              </a:rPr>
              <a:t>acusticus</a:t>
            </a:r>
            <a:r>
              <a:rPr lang="cs-CZ" altLang="cs-CZ" sz="1600" b="1" dirty="0" smtClean="0">
                <a:cs typeface="Arial" panose="020B0604020202020204" pitchFamily="34" charset="0"/>
              </a:rPr>
              <a:t> </a:t>
            </a:r>
            <a:r>
              <a:rPr lang="cs-CZ" altLang="cs-CZ" sz="1600" b="1" dirty="0" err="1" smtClean="0">
                <a:cs typeface="Arial" panose="020B0604020202020204" pitchFamily="34" charset="0"/>
              </a:rPr>
              <a:t>internus</a:t>
            </a:r>
            <a:r>
              <a:rPr lang="cs-CZ" altLang="cs-CZ" sz="1600" b="1" dirty="0" smtClean="0">
                <a:cs typeface="Arial" panose="020B0604020202020204" pitchFamily="34" charset="0"/>
              </a:rPr>
              <a:t>, pak </a:t>
            </a:r>
          </a:p>
          <a:p>
            <a:pPr eaLnBrk="1" hangingPunct="1"/>
            <a:r>
              <a:rPr lang="cs-CZ" altLang="cs-CZ" sz="1600" b="1" dirty="0" smtClean="0">
                <a:cs typeface="Arial" panose="020B0604020202020204" pitchFamily="34" charset="0"/>
              </a:rPr>
              <a:t>ve štěrbině mezi pons </a:t>
            </a:r>
            <a:r>
              <a:rPr lang="cs-CZ" altLang="cs-CZ" sz="1600" b="1" dirty="0" err="1" smtClean="0">
                <a:cs typeface="Arial" panose="020B0604020202020204" pitchFamily="34" charset="0"/>
              </a:rPr>
              <a:t>Varoli</a:t>
            </a:r>
            <a:r>
              <a:rPr lang="cs-CZ" altLang="cs-CZ" sz="1600" b="1" dirty="0" smtClean="0">
                <a:cs typeface="Arial" panose="020B0604020202020204" pitchFamily="34" charset="0"/>
              </a:rPr>
              <a:t> a </a:t>
            </a:r>
            <a:r>
              <a:rPr lang="cs-CZ" altLang="cs-CZ" sz="1600" b="1" dirty="0" err="1" smtClean="0">
                <a:cs typeface="Arial" panose="020B0604020202020204" pitchFamily="34" charset="0"/>
              </a:rPr>
              <a:t>medulla</a:t>
            </a:r>
            <a:r>
              <a:rPr lang="cs-CZ" altLang="cs-CZ" sz="1600" b="1" dirty="0" smtClean="0">
                <a:cs typeface="Arial" panose="020B0604020202020204" pitchFamily="34" charset="0"/>
              </a:rPr>
              <a:t> </a:t>
            </a:r>
            <a:r>
              <a:rPr lang="cs-CZ" altLang="cs-CZ" sz="1600" b="1" dirty="0" err="1" smtClean="0">
                <a:cs typeface="Arial" panose="020B0604020202020204" pitchFamily="34" charset="0"/>
              </a:rPr>
              <a:t>oblongata</a:t>
            </a:r>
            <a:r>
              <a:rPr lang="cs-CZ" altLang="cs-CZ" sz="1600" b="1" dirty="0" smtClean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1600" b="1" dirty="0" smtClean="0">
                <a:cs typeface="Arial" panose="020B0604020202020204" pitchFamily="34" charset="0"/>
              </a:rPr>
              <a:t>do mozkového kmene – ve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 err="1" smtClean="0">
                <a:cs typeface="Arial" panose="020B0604020202020204" pitchFamily="34" charset="0"/>
              </a:rPr>
              <a:t>fossa</a:t>
            </a:r>
            <a:r>
              <a:rPr lang="cs-CZ" altLang="cs-CZ" sz="1600" b="1" dirty="0" smtClean="0">
                <a:cs typeface="Arial" panose="020B0604020202020204" pitchFamily="34" charset="0"/>
              </a:rPr>
              <a:t> </a:t>
            </a:r>
            <a:r>
              <a:rPr lang="cs-CZ" altLang="cs-CZ" sz="1600" b="1" dirty="0" err="1" smtClean="0">
                <a:cs typeface="Arial" panose="020B0604020202020204" pitchFamily="34" charset="0"/>
              </a:rPr>
              <a:t>rhomboidea</a:t>
            </a:r>
            <a:r>
              <a:rPr lang="cs-CZ" altLang="cs-CZ" sz="1600" b="1" dirty="0" smtClean="0">
                <a:cs typeface="Arial" panose="020B0604020202020204" pitchFamily="34" charset="0"/>
              </a:rPr>
              <a:t> mají jádra v její </a:t>
            </a:r>
            <a:r>
              <a:rPr lang="cs-CZ" altLang="cs-CZ" sz="1600" b="1" dirty="0" err="1" smtClean="0">
                <a:cs typeface="Arial" panose="020B0604020202020204" pitchFamily="34" charset="0"/>
              </a:rPr>
              <a:t>nejlaterálnější</a:t>
            </a:r>
            <a:r>
              <a:rPr lang="cs-CZ" altLang="cs-CZ" sz="1600" b="1" dirty="0" smtClean="0">
                <a:cs typeface="Arial" panose="020B0604020202020204" pitchFamily="34" charset="0"/>
              </a:rPr>
              <a:t> části </a:t>
            </a:r>
          </a:p>
          <a:p>
            <a:pPr eaLnBrk="1" hangingPunct="1"/>
            <a:r>
              <a:rPr lang="cs-CZ" altLang="cs-CZ" sz="1600" b="1" dirty="0" smtClean="0">
                <a:cs typeface="Arial" panose="020B0604020202020204" pitchFamily="34" charset="0"/>
              </a:rPr>
              <a:t>tzn. II. </a:t>
            </a:r>
            <a:r>
              <a:rPr lang="cs-CZ" altLang="cs-CZ" sz="1600" b="1" dirty="0">
                <a:cs typeface="Arial" panose="020B0604020202020204" pitchFamily="34" charset="0"/>
              </a:rPr>
              <a:t>n</a:t>
            </a:r>
            <a:r>
              <a:rPr lang="cs-CZ" altLang="cs-CZ" sz="1600" b="1" dirty="0" smtClean="0">
                <a:cs typeface="Arial" panose="020B0604020202020204" pitchFamily="34" charset="0"/>
              </a:rPr>
              <a:t>eurony sluchové a vestibulární dráhy</a:t>
            </a:r>
            <a:endParaRPr lang="cs-CZ" altLang="cs-CZ" sz="1600" b="1" dirty="0">
              <a:latin typeface="Times New Roman" panose="02020603050405020304" pitchFamily="18" charset="0"/>
            </a:endParaRPr>
          </a:p>
        </p:txBody>
      </p:sp>
      <p:cxnSp>
        <p:nvCxnSpPr>
          <p:cNvPr id="10" name="Přímá spojnice 9"/>
          <p:cNvCxnSpPr/>
          <p:nvPr/>
        </p:nvCxnSpPr>
        <p:spPr>
          <a:xfrm flipV="1">
            <a:off x="1706468" y="4749892"/>
            <a:ext cx="1686296" cy="273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2537742" y="4024749"/>
            <a:ext cx="11874" cy="1444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1706468" y="4850242"/>
            <a:ext cx="954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0000"/>
                </a:solidFill>
              </a:rPr>
              <a:t>VIII. </a:t>
            </a:r>
            <a:r>
              <a:rPr lang="cs-CZ" sz="1400" b="1" dirty="0" err="1" smtClean="0">
                <a:solidFill>
                  <a:srgbClr val="FF0000"/>
                </a:solidFill>
              </a:rPr>
              <a:t>cochl</a:t>
            </a:r>
            <a:r>
              <a:rPr lang="cs-CZ" sz="1400" dirty="0" smtClean="0">
                <a:solidFill>
                  <a:srgbClr val="FF0000"/>
                </a:solidFill>
              </a:rPr>
              <a:t>.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2524082" y="4596565"/>
            <a:ext cx="876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0000"/>
                </a:solidFill>
              </a:rPr>
              <a:t>VIII. </a:t>
            </a:r>
            <a:r>
              <a:rPr lang="cs-CZ" sz="1400" b="1" dirty="0">
                <a:solidFill>
                  <a:srgbClr val="FF0000"/>
                </a:solidFill>
              </a:rPr>
              <a:t>v</a:t>
            </a:r>
            <a:r>
              <a:rPr lang="cs-CZ" sz="1400" b="1" dirty="0" smtClean="0">
                <a:solidFill>
                  <a:srgbClr val="FF0000"/>
                </a:solidFill>
              </a:rPr>
              <a:t>est.</a:t>
            </a:r>
            <a:endParaRPr lang="cs-CZ" sz="1400" b="1" dirty="0">
              <a:solidFill>
                <a:srgbClr val="FF0000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-68729" y="5526871"/>
            <a:ext cx="5030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                             Dno fundus </a:t>
            </a:r>
            <a:r>
              <a:rPr lang="cs-CZ" sz="1400" dirty="0" err="1" smtClean="0"/>
              <a:t>acusticus</a:t>
            </a:r>
            <a:r>
              <a:rPr lang="cs-CZ" sz="1400" dirty="0" smtClean="0"/>
              <a:t> </a:t>
            </a:r>
            <a:r>
              <a:rPr lang="cs-CZ" sz="1400" dirty="0" err="1" smtClean="0"/>
              <a:t>internus</a:t>
            </a:r>
            <a:r>
              <a:rPr lang="cs-CZ" sz="1400" dirty="0" smtClean="0"/>
              <a:t> (</a:t>
            </a:r>
            <a:r>
              <a:rPr lang="cs-CZ" sz="1400" dirty="0" err="1" smtClean="0"/>
              <a:t>porus</a:t>
            </a:r>
            <a:r>
              <a:rPr lang="cs-CZ" sz="1400" dirty="0" smtClean="0"/>
              <a:t> </a:t>
            </a:r>
            <a:r>
              <a:rPr lang="cs-CZ" sz="1400" dirty="0" err="1" smtClean="0"/>
              <a:t>acusticus</a:t>
            </a:r>
            <a:r>
              <a:rPr lang="cs-CZ" sz="1400" dirty="0" smtClean="0"/>
              <a:t> </a:t>
            </a:r>
            <a:r>
              <a:rPr lang="cs-CZ" sz="1400" dirty="0" err="1" smtClean="0"/>
              <a:t>dx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1651773" y="4381112"/>
            <a:ext cx="986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/>
              <a:t>VII. </a:t>
            </a:r>
            <a:r>
              <a:rPr lang="cs-CZ" sz="1400" b="1" dirty="0" err="1" smtClean="0"/>
              <a:t>facialis</a:t>
            </a:r>
            <a:endParaRPr lang="cs-CZ" sz="14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94" y="3490017"/>
            <a:ext cx="2310412" cy="272045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95647" y="6258296"/>
            <a:ext cx="6695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Patologické procesy (záněty, hluk): až hluchota, závratě, nystagmus, poruchy stoje a chůze</a:t>
            </a:r>
            <a:endParaRPr lang="cs-CZ" sz="1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795647" y="5962650"/>
            <a:ext cx="2192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FLM- </a:t>
            </a:r>
            <a:r>
              <a:rPr lang="cs-CZ" sz="1400" dirty="0" err="1" smtClean="0"/>
              <a:t>fasciculus</a:t>
            </a:r>
            <a:r>
              <a:rPr lang="cs-CZ" sz="1400" dirty="0" smtClean="0"/>
              <a:t> lg. </a:t>
            </a:r>
            <a:r>
              <a:rPr lang="cs-CZ" sz="1400" dirty="0" err="1" smtClean="0"/>
              <a:t>medialis</a:t>
            </a:r>
            <a:r>
              <a:rPr lang="cs-CZ" sz="1400" dirty="0" smtClean="0"/>
              <a:t>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7220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n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689544"/>
            <a:ext cx="4096512" cy="507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70" y="2537238"/>
            <a:ext cx="3962400" cy="32289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5"/>
          <p:cNvCxnSpPr/>
          <p:nvPr/>
        </p:nvCxnSpPr>
        <p:spPr>
          <a:xfrm flipH="1" flipV="1">
            <a:off x="7882128" y="4590288"/>
            <a:ext cx="192024" cy="1737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7882128" y="4151725"/>
            <a:ext cx="804672" cy="4477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H="1">
            <a:off x="8641080" y="4151725"/>
            <a:ext cx="45720" cy="13529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6682669" y="2003314"/>
            <a:ext cx="314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Os </a:t>
            </a:r>
            <a:r>
              <a:rPr lang="cs-CZ" dirty="0" err="1" smtClean="0"/>
              <a:t>temporale</a:t>
            </a:r>
            <a:r>
              <a:rPr lang="cs-CZ" dirty="0" smtClean="0"/>
              <a:t> </a:t>
            </a:r>
            <a:r>
              <a:rPr lang="cs-CZ" dirty="0" err="1" smtClean="0"/>
              <a:t>dx</a:t>
            </a:r>
            <a:r>
              <a:rPr lang="cs-CZ" dirty="0" smtClean="0"/>
              <a:t> – </a:t>
            </a:r>
            <a:r>
              <a:rPr lang="cs-CZ" b="1" dirty="0" err="1" smtClean="0"/>
              <a:t>canalis</a:t>
            </a:r>
            <a:r>
              <a:rPr lang="cs-CZ" b="1" dirty="0" smtClean="0"/>
              <a:t> n. VII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01847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an00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1335" cy="1782448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10" y="957268"/>
            <a:ext cx="3575168" cy="569061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045643" y="95494"/>
            <a:ext cx="55243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>
                <a:solidFill>
                  <a:srgbClr val="C00000"/>
                </a:solidFill>
              </a:rPr>
              <a:t>N. </a:t>
            </a:r>
            <a:r>
              <a:rPr lang="cs-CZ" sz="3600" b="1" dirty="0" err="1">
                <a:solidFill>
                  <a:srgbClr val="C00000"/>
                </a:solidFill>
              </a:rPr>
              <a:t>f</a:t>
            </a:r>
            <a:r>
              <a:rPr lang="cs-CZ" sz="3600" b="1" dirty="0" err="1" smtClean="0">
                <a:solidFill>
                  <a:srgbClr val="C00000"/>
                </a:solidFill>
              </a:rPr>
              <a:t>acialis</a:t>
            </a:r>
            <a:r>
              <a:rPr lang="cs-CZ" sz="3600" b="1" dirty="0" smtClean="0">
                <a:solidFill>
                  <a:srgbClr val="C00000"/>
                </a:solidFill>
              </a:rPr>
              <a:t> </a:t>
            </a:r>
            <a:r>
              <a:rPr lang="cs-CZ" sz="2000" b="1" dirty="0" smtClean="0">
                <a:solidFill>
                  <a:srgbClr val="C00000"/>
                </a:solidFill>
              </a:rPr>
              <a:t>(CN VII)</a:t>
            </a:r>
          </a:p>
          <a:p>
            <a:r>
              <a:rPr lang="cs-CZ" sz="1400" dirty="0" smtClean="0"/>
              <a:t>(výstup z mozkového kmene v rýze mezi </a:t>
            </a:r>
            <a:r>
              <a:rPr lang="cs-CZ" sz="1400" dirty="0" err="1" smtClean="0"/>
              <a:t>medulla</a:t>
            </a:r>
            <a:r>
              <a:rPr lang="cs-CZ" sz="1400" dirty="0" smtClean="0"/>
              <a:t> </a:t>
            </a:r>
            <a:r>
              <a:rPr lang="cs-CZ" sz="1400" dirty="0" err="1" smtClean="0"/>
              <a:t>oblongata</a:t>
            </a:r>
            <a:r>
              <a:rPr lang="cs-CZ" sz="1400" dirty="0" smtClean="0"/>
              <a:t> a pons </a:t>
            </a:r>
            <a:r>
              <a:rPr lang="cs-CZ" sz="1400" dirty="0" err="1" smtClean="0"/>
              <a:t>Varoli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pic>
        <p:nvPicPr>
          <p:cNvPr id="10" name="Picture 5" descr="nV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79" y="-1"/>
            <a:ext cx="3005364" cy="39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1" y="3802576"/>
            <a:ext cx="846492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Jádra: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Zóna </a:t>
            </a:r>
            <a:r>
              <a:rPr lang="cs-CZ" sz="2400" b="1" dirty="0" err="1" smtClean="0">
                <a:solidFill>
                  <a:srgbClr val="FF0000"/>
                </a:solidFill>
              </a:rPr>
              <a:t>branchiomotorická</a:t>
            </a:r>
            <a:r>
              <a:rPr lang="cs-CZ" sz="1600" b="1" dirty="0" smtClean="0">
                <a:solidFill>
                  <a:srgbClr val="FF0000"/>
                </a:solidFill>
              </a:rPr>
              <a:t> </a:t>
            </a:r>
            <a:r>
              <a:rPr lang="cs-CZ" sz="1400" dirty="0" smtClean="0"/>
              <a:t>(motorická jádra zejména pro mimické svaly) – </a:t>
            </a:r>
            <a:r>
              <a:rPr lang="cs-CZ" sz="1400" b="1" dirty="0" err="1" smtClean="0">
                <a:solidFill>
                  <a:srgbClr val="FF0000"/>
                </a:solidFill>
              </a:rPr>
              <a:t>ncl</a:t>
            </a:r>
            <a:r>
              <a:rPr lang="cs-CZ" sz="1400" b="1" dirty="0" smtClean="0">
                <a:solidFill>
                  <a:srgbClr val="FF0000"/>
                </a:solidFill>
              </a:rPr>
              <a:t>. </a:t>
            </a:r>
            <a:r>
              <a:rPr lang="cs-CZ" sz="1400" b="1" dirty="0" err="1" smtClean="0">
                <a:solidFill>
                  <a:srgbClr val="FF0000"/>
                </a:solidFill>
              </a:rPr>
              <a:t>originis</a:t>
            </a:r>
            <a:endParaRPr lang="cs-CZ" sz="1400" b="1" dirty="0" smtClean="0">
              <a:solidFill>
                <a:srgbClr val="FF0000"/>
              </a:solidFill>
            </a:endParaRPr>
          </a:p>
          <a:p>
            <a:r>
              <a:rPr lang="cs-CZ" sz="2400" dirty="0" smtClean="0">
                <a:solidFill>
                  <a:srgbClr val="FF6600"/>
                </a:solidFill>
              </a:rPr>
              <a:t>Zóna </a:t>
            </a:r>
            <a:r>
              <a:rPr lang="cs-CZ" sz="2400" dirty="0" err="1" smtClean="0">
                <a:solidFill>
                  <a:srgbClr val="FF6600"/>
                </a:solidFill>
              </a:rPr>
              <a:t>visceromotorická</a:t>
            </a:r>
            <a:r>
              <a:rPr lang="cs-CZ" sz="2400" dirty="0" smtClean="0">
                <a:solidFill>
                  <a:srgbClr val="FF6600"/>
                </a:solidFill>
              </a:rPr>
              <a:t> </a:t>
            </a:r>
            <a:r>
              <a:rPr lang="cs-CZ" sz="1400" dirty="0" smtClean="0"/>
              <a:t>(</a:t>
            </a:r>
            <a:r>
              <a:rPr lang="cs-CZ" sz="1400" dirty="0" err="1" smtClean="0">
                <a:solidFill>
                  <a:srgbClr val="F08728"/>
                </a:solidFill>
              </a:rPr>
              <a:t>ncl</a:t>
            </a:r>
            <a:r>
              <a:rPr lang="cs-CZ" sz="1400" dirty="0" smtClean="0">
                <a:solidFill>
                  <a:srgbClr val="F08728"/>
                </a:solidFill>
              </a:rPr>
              <a:t>. </a:t>
            </a:r>
            <a:r>
              <a:rPr lang="cs-CZ" sz="1400" dirty="0" err="1" smtClean="0">
                <a:solidFill>
                  <a:srgbClr val="F08728"/>
                </a:solidFill>
              </a:rPr>
              <a:t>salivatorius</a:t>
            </a:r>
            <a:r>
              <a:rPr lang="cs-CZ" sz="1400" dirty="0" smtClean="0">
                <a:solidFill>
                  <a:srgbClr val="F08728"/>
                </a:solidFill>
              </a:rPr>
              <a:t> superior </a:t>
            </a:r>
            <a:r>
              <a:rPr lang="cs-CZ" sz="1400" dirty="0" smtClean="0"/>
              <a:t>pro slinné žlázy s výjimkou </a:t>
            </a:r>
            <a:r>
              <a:rPr lang="cs-CZ" sz="1400" dirty="0" err="1" smtClean="0"/>
              <a:t>gl</a:t>
            </a:r>
            <a:r>
              <a:rPr lang="cs-CZ" sz="1400" dirty="0" smtClean="0"/>
              <a:t>. </a:t>
            </a:r>
            <a:r>
              <a:rPr lang="cs-CZ" sz="1400" dirty="0" err="1"/>
              <a:t>p</a:t>
            </a:r>
            <a:r>
              <a:rPr lang="cs-CZ" sz="1400" dirty="0" err="1" smtClean="0"/>
              <a:t>arotis</a:t>
            </a:r>
            <a:r>
              <a:rPr lang="cs-CZ" sz="1400" dirty="0" smtClean="0"/>
              <a:t>, dále pro slznou žlázu, nosní žlázky)</a:t>
            </a:r>
          </a:p>
          <a:p>
            <a:r>
              <a:rPr lang="cs-CZ" sz="2400" dirty="0" smtClean="0">
                <a:solidFill>
                  <a:srgbClr val="00B0F0"/>
                </a:solidFill>
              </a:rPr>
              <a:t>Senzitivní </a:t>
            </a:r>
            <a:r>
              <a:rPr lang="cs-CZ" sz="1600" dirty="0" smtClean="0"/>
              <a:t>– </a:t>
            </a:r>
            <a:r>
              <a:rPr lang="cs-CZ" sz="1600" dirty="0" err="1" smtClean="0"/>
              <a:t>pseudounipolární</a:t>
            </a:r>
            <a:r>
              <a:rPr lang="cs-CZ" sz="1600" dirty="0" smtClean="0"/>
              <a:t> buňky v </a:t>
            </a:r>
            <a:r>
              <a:rPr lang="cs-CZ" sz="1600" b="1" dirty="0" err="1" smtClean="0"/>
              <a:t>ggl</a:t>
            </a:r>
            <a:r>
              <a:rPr lang="cs-CZ" sz="1600" b="1" dirty="0" smtClean="0"/>
              <a:t>. </a:t>
            </a:r>
            <a:r>
              <a:rPr lang="cs-CZ" sz="1600" b="1" dirty="0" err="1" smtClean="0"/>
              <a:t>geniculi</a:t>
            </a:r>
            <a:r>
              <a:rPr lang="cs-CZ" sz="1600" b="1" dirty="0" smtClean="0"/>
              <a:t> </a:t>
            </a:r>
            <a:r>
              <a:rPr lang="cs-CZ" sz="1400" dirty="0" smtClean="0"/>
              <a:t>(na rozhraní I. a II. úseku </a:t>
            </a:r>
            <a:r>
              <a:rPr lang="cs-CZ" sz="1400" dirty="0" err="1" smtClean="0"/>
              <a:t>canalis</a:t>
            </a:r>
            <a:r>
              <a:rPr lang="cs-CZ" sz="1400" dirty="0" smtClean="0"/>
              <a:t> n. </a:t>
            </a:r>
            <a:r>
              <a:rPr lang="cs-CZ" sz="1400" dirty="0" err="1" smtClean="0"/>
              <a:t>facialis</a:t>
            </a:r>
            <a:r>
              <a:rPr lang="cs-CZ" sz="1400" dirty="0" smtClean="0"/>
              <a:t>) – pro kůži boltce ušního a </a:t>
            </a:r>
            <a:r>
              <a:rPr lang="cs-CZ" sz="1400" b="1" dirty="0" smtClean="0">
                <a:solidFill>
                  <a:srgbClr val="0070C0"/>
                </a:solidFill>
              </a:rPr>
              <a:t>Senzorická </a:t>
            </a:r>
            <a:r>
              <a:rPr lang="cs-CZ" sz="1400" dirty="0" smtClean="0">
                <a:solidFill>
                  <a:srgbClr val="0070C0"/>
                </a:solidFill>
              </a:rPr>
              <a:t>- </a:t>
            </a:r>
            <a:r>
              <a:rPr lang="cs-CZ" sz="1400" dirty="0" smtClean="0"/>
              <a:t>chuťová pro přední 2/3 jazyka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382047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848" y="978937"/>
            <a:ext cx="3883152" cy="5376672"/>
          </a:xfrm>
          <a:prstGeom prst="rect">
            <a:avLst/>
          </a:prstGeom>
        </p:spPr>
      </p:pic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105966"/>
              </p:ext>
            </p:extLst>
          </p:nvPr>
        </p:nvGraphicFramePr>
        <p:xfrm>
          <a:off x="547763" y="275939"/>
          <a:ext cx="3994740" cy="6287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Rastrový obrázek" r:id="rId4" imgW="4401164" imgH="3801006" progId="Paint.Picture">
                  <p:embed/>
                </p:oleObj>
              </mc:Choice>
              <mc:Fallback>
                <p:oleObj name="Rastrový obrázek" r:id="rId4" imgW="4401164" imgH="380100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644" r="21927" b="2632"/>
                      <a:stretch>
                        <a:fillRect/>
                      </a:stretch>
                    </p:blipFill>
                    <p:spPr bwMode="auto">
                      <a:xfrm>
                        <a:off x="547763" y="275939"/>
                        <a:ext cx="3994740" cy="62870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" b="1659"/>
          <a:stretch>
            <a:fillRect/>
          </a:stretch>
        </p:blipFill>
        <p:spPr bwMode="auto">
          <a:xfrm>
            <a:off x="4934996" y="2204902"/>
            <a:ext cx="2981359" cy="435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542503" y="275939"/>
            <a:ext cx="6432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Hlavové nervy </a:t>
            </a:r>
            <a:r>
              <a:rPr lang="cs-CZ" sz="2000" b="1" dirty="0" smtClean="0"/>
              <a:t>(CN, </a:t>
            </a:r>
            <a:r>
              <a:rPr lang="cs-CZ" sz="2000" b="1" dirty="0"/>
              <a:t>značí se římskými číslicemi</a:t>
            </a:r>
            <a:r>
              <a:rPr lang="cs-CZ" sz="2000" b="1" dirty="0" smtClean="0"/>
              <a:t>)</a:t>
            </a:r>
          </a:p>
          <a:p>
            <a:r>
              <a:rPr lang="cs-CZ" b="1" dirty="0" smtClean="0"/>
              <a:t>    </a:t>
            </a:r>
            <a:r>
              <a:rPr lang="cs-CZ" b="1" dirty="0"/>
              <a:t>J</a:t>
            </a:r>
            <a:r>
              <a:rPr lang="cs-CZ" b="1" dirty="0" smtClean="0"/>
              <a:t>ejich axony vycházejí z </a:t>
            </a:r>
            <a:r>
              <a:rPr lang="cs-CZ" b="1" u="sng" dirty="0" smtClean="0"/>
              <a:t>jader mozkového kmene</a:t>
            </a:r>
            <a:endParaRPr lang="cs-CZ" b="1" u="sng" dirty="0"/>
          </a:p>
        </p:txBody>
      </p:sp>
    </p:spTree>
    <p:extLst>
      <p:ext uri="{BB962C8B-B14F-4D97-AF65-F5344CB8AC3E}">
        <p14:creationId xmlns:p14="http://schemas.microsoft.com/office/powerpoint/2010/main" val="249099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an00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1335" cy="1782448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802" y="1353707"/>
            <a:ext cx="2879275" cy="458296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76693" y="3074344"/>
            <a:ext cx="87381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Větve:</a:t>
            </a:r>
          </a:p>
          <a:p>
            <a:r>
              <a:rPr lang="cs-CZ" b="1" dirty="0" smtClean="0">
                <a:solidFill>
                  <a:srgbClr val="FF6600"/>
                </a:solidFill>
              </a:rPr>
              <a:t>n. </a:t>
            </a:r>
            <a:r>
              <a:rPr lang="cs-CZ" b="1" dirty="0" err="1" smtClean="0">
                <a:solidFill>
                  <a:srgbClr val="FF6600"/>
                </a:solidFill>
              </a:rPr>
              <a:t>petrosus</a:t>
            </a:r>
            <a:r>
              <a:rPr lang="cs-CZ" b="1" dirty="0" smtClean="0">
                <a:solidFill>
                  <a:srgbClr val="FF6600"/>
                </a:solidFill>
              </a:rPr>
              <a:t> major </a:t>
            </a:r>
            <a:r>
              <a:rPr lang="cs-CZ" dirty="0" smtClean="0"/>
              <a:t>– </a:t>
            </a:r>
            <a:r>
              <a:rPr lang="cs-CZ" dirty="0" err="1" smtClean="0"/>
              <a:t>ggl</a:t>
            </a:r>
            <a:r>
              <a:rPr lang="cs-CZ" dirty="0" smtClean="0"/>
              <a:t>. </a:t>
            </a:r>
            <a:r>
              <a:rPr lang="cs-CZ" dirty="0" err="1" smtClean="0"/>
              <a:t>pterygopalatinum</a:t>
            </a:r>
            <a:r>
              <a:rPr lang="cs-CZ" dirty="0" smtClean="0"/>
              <a:t> – </a:t>
            </a:r>
            <a:r>
              <a:rPr lang="cs-CZ" sz="1600" dirty="0" smtClean="0"/>
              <a:t>vstup do n. </a:t>
            </a:r>
            <a:r>
              <a:rPr lang="cs-CZ" sz="1600" dirty="0" err="1" smtClean="0"/>
              <a:t>zygomaticus</a:t>
            </a:r>
            <a:r>
              <a:rPr lang="cs-CZ" sz="1600" dirty="0" smtClean="0"/>
              <a:t> s n. </a:t>
            </a:r>
            <a:r>
              <a:rPr lang="cs-CZ" sz="1600" dirty="0" err="1" smtClean="0"/>
              <a:t>lacrimalis</a:t>
            </a:r>
            <a:r>
              <a:rPr lang="cs-CZ" sz="1600" dirty="0" smtClean="0"/>
              <a:t> do</a:t>
            </a:r>
            <a:r>
              <a:rPr lang="cs-CZ" dirty="0" smtClean="0"/>
              <a:t> </a:t>
            </a:r>
            <a:r>
              <a:rPr lang="cs-CZ" dirty="0" err="1" smtClean="0"/>
              <a:t>glandula</a:t>
            </a:r>
            <a:r>
              <a:rPr lang="cs-CZ" dirty="0" smtClean="0"/>
              <a:t> </a:t>
            </a:r>
            <a:r>
              <a:rPr lang="cs-CZ" dirty="0" err="1" smtClean="0"/>
              <a:t>lacrimalis</a:t>
            </a:r>
            <a:endParaRPr lang="cs-CZ" dirty="0" smtClean="0"/>
          </a:p>
          <a:p>
            <a:r>
              <a:rPr lang="cs-CZ" b="1" dirty="0" smtClean="0">
                <a:solidFill>
                  <a:srgbClr val="FF0000"/>
                </a:solidFill>
              </a:rPr>
              <a:t>n. </a:t>
            </a:r>
            <a:r>
              <a:rPr lang="cs-CZ" b="1" dirty="0" err="1">
                <a:solidFill>
                  <a:srgbClr val="FF0000"/>
                </a:solidFill>
              </a:rPr>
              <a:t>s</a:t>
            </a:r>
            <a:r>
              <a:rPr lang="cs-CZ" b="1" dirty="0" err="1" smtClean="0">
                <a:solidFill>
                  <a:srgbClr val="FF0000"/>
                </a:solidFill>
              </a:rPr>
              <a:t>tapedius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sz="1600" dirty="0" smtClean="0"/>
              <a:t>pro m. </a:t>
            </a:r>
            <a:r>
              <a:rPr lang="cs-CZ" sz="1600" dirty="0" err="1" smtClean="0"/>
              <a:t>stapedius</a:t>
            </a:r>
            <a:r>
              <a:rPr lang="cs-CZ" sz="1600" dirty="0" smtClean="0"/>
              <a:t> ve středním uchu</a:t>
            </a:r>
            <a:endParaRPr lang="cs-CZ" dirty="0" smtClean="0"/>
          </a:p>
          <a:p>
            <a:r>
              <a:rPr lang="cs-CZ" b="1" dirty="0" smtClean="0">
                <a:solidFill>
                  <a:srgbClr val="FF6600"/>
                </a:solidFill>
              </a:rPr>
              <a:t>chorda </a:t>
            </a:r>
            <a:r>
              <a:rPr lang="cs-CZ" b="1" dirty="0" err="1" smtClean="0">
                <a:solidFill>
                  <a:srgbClr val="FF6600"/>
                </a:solidFill>
              </a:rPr>
              <a:t>tympani</a:t>
            </a:r>
            <a:r>
              <a:rPr lang="cs-CZ" b="1" dirty="0" smtClean="0">
                <a:solidFill>
                  <a:srgbClr val="FF6600"/>
                </a:solidFill>
              </a:rPr>
              <a:t> </a:t>
            </a:r>
            <a:r>
              <a:rPr lang="cs-CZ" dirty="0" smtClean="0"/>
              <a:t>– </a:t>
            </a:r>
            <a:r>
              <a:rPr lang="cs-CZ" sz="1400" dirty="0" smtClean="0"/>
              <a:t>výstup ve </a:t>
            </a:r>
            <a:r>
              <a:rPr lang="cs-CZ" sz="1400" dirty="0" err="1" smtClean="0"/>
              <a:t>fissura</a:t>
            </a:r>
            <a:r>
              <a:rPr lang="cs-CZ" sz="1400" dirty="0" smtClean="0"/>
              <a:t> </a:t>
            </a:r>
            <a:r>
              <a:rPr lang="cs-CZ" sz="1400" dirty="0" err="1" smtClean="0"/>
              <a:t>petrotympanica</a:t>
            </a:r>
            <a:r>
              <a:rPr lang="cs-CZ" dirty="0" smtClean="0"/>
              <a:t>, </a:t>
            </a:r>
            <a:r>
              <a:rPr lang="cs-CZ" sz="1400" dirty="0" smtClean="0"/>
              <a:t>vstup do n. </a:t>
            </a:r>
            <a:r>
              <a:rPr lang="cs-CZ" sz="1400" dirty="0" err="1" smtClean="0"/>
              <a:t>lingualis</a:t>
            </a:r>
            <a:r>
              <a:rPr lang="cs-CZ" sz="1400" dirty="0" smtClean="0"/>
              <a:t> – přepojení v </a:t>
            </a:r>
            <a:r>
              <a:rPr lang="cs-CZ" sz="1400" dirty="0" err="1" smtClean="0"/>
              <a:t>ggl</a:t>
            </a:r>
            <a:r>
              <a:rPr lang="cs-CZ" sz="1400" dirty="0" smtClean="0"/>
              <a:t>. </a:t>
            </a:r>
            <a:r>
              <a:rPr lang="cs-CZ" sz="1400" dirty="0" err="1" smtClean="0"/>
              <a:t>submandibulare</a:t>
            </a:r>
            <a:r>
              <a:rPr lang="cs-CZ" sz="1400" dirty="0" smtClean="0"/>
              <a:t> </a:t>
            </a:r>
            <a:r>
              <a:rPr lang="cs-CZ" dirty="0" smtClean="0"/>
              <a:t>– inervace </a:t>
            </a:r>
            <a:r>
              <a:rPr lang="cs-CZ" dirty="0" err="1" smtClean="0"/>
              <a:t>gl</a:t>
            </a:r>
            <a:r>
              <a:rPr lang="cs-CZ" dirty="0" smtClean="0"/>
              <a:t>. </a:t>
            </a:r>
            <a:r>
              <a:rPr lang="cs-CZ" dirty="0" err="1" smtClean="0"/>
              <a:t>submandibularis</a:t>
            </a:r>
            <a:r>
              <a:rPr lang="cs-CZ" dirty="0" smtClean="0"/>
              <a:t> a </a:t>
            </a:r>
            <a:r>
              <a:rPr lang="cs-CZ" dirty="0" err="1" smtClean="0"/>
              <a:t>sublingualis</a:t>
            </a:r>
            <a:endParaRPr lang="cs-CZ" dirty="0" smtClean="0"/>
          </a:p>
          <a:p>
            <a:r>
              <a:rPr lang="cs-CZ" b="1" dirty="0" err="1" smtClean="0">
                <a:solidFill>
                  <a:srgbClr val="0070C0"/>
                </a:solidFill>
              </a:rPr>
              <a:t>rr</a:t>
            </a:r>
            <a:r>
              <a:rPr lang="cs-CZ" b="1" dirty="0" smtClean="0">
                <a:solidFill>
                  <a:srgbClr val="0070C0"/>
                </a:solidFill>
              </a:rPr>
              <a:t>. </a:t>
            </a:r>
            <a:r>
              <a:rPr lang="cs-CZ" b="1" dirty="0" err="1">
                <a:solidFill>
                  <a:srgbClr val="0070C0"/>
                </a:solidFill>
              </a:rPr>
              <a:t>l</a:t>
            </a:r>
            <a:r>
              <a:rPr lang="cs-CZ" b="1" dirty="0" err="1" smtClean="0">
                <a:solidFill>
                  <a:srgbClr val="0070C0"/>
                </a:solidFill>
              </a:rPr>
              <a:t>inguales</a:t>
            </a:r>
            <a:r>
              <a:rPr lang="cs-CZ" b="1" dirty="0" smtClean="0">
                <a:solidFill>
                  <a:srgbClr val="0070C0"/>
                </a:solidFill>
              </a:rPr>
              <a:t> </a:t>
            </a:r>
            <a:r>
              <a:rPr lang="cs-CZ" sz="1600" dirty="0" smtClean="0">
                <a:solidFill>
                  <a:srgbClr val="0070C0"/>
                </a:solidFill>
              </a:rPr>
              <a:t>– </a:t>
            </a:r>
            <a:r>
              <a:rPr lang="cs-CZ" sz="1400" dirty="0" err="1" smtClean="0"/>
              <a:t>ggl</a:t>
            </a:r>
            <a:r>
              <a:rPr lang="cs-CZ" sz="1400" dirty="0" smtClean="0"/>
              <a:t>. </a:t>
            </a:r>
            <a:r>
              <a:rPr lang="cs-CZ" sz="1400" dirty="0" err="1" smtClean="0"/>
              <a:t>geniculi</a:t>
            </a:r>
            <a:r>
              <a:rPr lang="cs-CZ" sz="1400" dirty="0" smtClean="0"/>
              <a:t> na rozhraní 1. a 2. části </a:t>
            </a:r>
            <a:r>
              <a:rPr lang="cs-CZ" sz="1400" dirty="0" err="1" smtClean="0"/>
              <a:t>canalis</a:t>
            </a:r>
            <a:r>
              <a:rPr lang="cs-CZ" sz="1400" dirty="0" smtClean="0"/>
              <a:t> n. VII. </a:t>
            </a:r>
            <a:r>
              <a:rPr lang="cs-CZ" sz="1600" dirty="0" smtClean="0">
                <a:solidFill>
                  <a:srgbClr val="0070C0"/>
                </a:solidFill>
              </a:rPr>
              <a:t>– sbírá informace z </a:t>
            </a:r>
            <a:r>
              <a:rPr lang="cs-CZ" sz="1600" dirty="0" smtClean="0"/>
              <a:t>předních 2/3 jazyka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Svalové větve</a:t>
            </a:r>
            <a:r>
              <a:rPr lang="cs-CZ" dirty="0" smtClean="0"/>
              <a:t> (pro mimické svaly) - plexus </a:t>
            </a:r>
            <a:r>
              <a:rPr lang="cs-CZ" dirty="0" err="1" smtClean="0"/>
              <a:t>parotideus</a:t>
            </a:r>
            <a:r>
              <a:rPr lang="cs-CZ" dirty="0" smtClean="0"/>
              <a:t>; </a:t>
            </a:r>
            <a:r>
              <a:rPr lang="cs-CZ" sz="1400" dirty="0" smtClean="0"/>
              <a:t>r. </a:t>
            </a:r>
            <a:r>
              <a:rPr lang="cs-CZ" sz="1400" dirty="0" err="1" smtClean="0"/>
              <a:t>colli</a:t>
            </a:r>
            <a:r>
              <a:rPr lang="cs-CZ" sz="1400" dirty="0" smtClean="0"/>
              <a:t> pro m. </a:t>
            </a:r>
            <a:r>
              <a:rPr lang="cs-CZ" sz="1400" dirty="0" err="1" smtClean="0"/>
              <a:t>platysma</a:t>
            </a:r>
            <a:r>
              <a:rPr lang="cs-CZ" sz="1400" dirty="0" smtClean="0"/>
              <a:t>, dále má svalové větve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ro m. </a:t>
            </a:r>
            <a:r>
              <a:rPr lang="cs-CZ" sz="1600" dirty="0" err="1" smtClean="0"/>
              <a:t>stylopharyngeus</a:t>
            </a:r>
            <a:r>
              <a:rPr lang="cs-CZ" sz="1600" dirty="0" smtClean="0"/>
              <a:t> a zadní bříško m. </a:t>
            </a:r>
            <a:r>
              <a:rPr lang="cs-CZ" sz="1600" dirty="0" err="1" smtClean="0"/>
              <a:t>digastricus</a:t>
            </a:r>
            <a:endParaRPr lang="cs-CZ" sz="1600" dirty="0" smtClean="0"/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050435" y="321837"/>
            <a:ext cx="783842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>
                <a:solidFill>
                  <a:srgbClr val="C00000"/>
                </a:solidFill>
              </a:rPr>
              <a:t>N. </a:t>
            </a:r>
            <a:r>
              <a:rPr lang="cs-CZ" sz="3600" b="1" dirty="0" err="1" smtClean="0">
                <a:solidFill>
                  <a:srgbClr val="C00000"/>
                </a:solidFill>
              </a:rPr>
              <a:t>facialis</a:t>
            </a:r>
            <a:r>
              <a:rPr lang="cs-CZ" sz="3600" b="1" dirty="0" smtClean="0">
                <a:solidFill>
                  <a:srgbClr val="C00000"/>
                </a:solidFill>
              </a:rPr>
              <a:t> </a:t>
            </a:r>
            <a:r>
              <a:rPr lang="cs-CZ" sz="1600" dirty="0" smtClean="0"/>
              <a:t>výstup z rýhy mezi </a:t>
            </a:r>
            <a:r>
              <a:rPr lang="cs-CZ" sz="1600" dirty="0" err="1" smtClean="0"/>
              <a:t>medulla</a:t>
            </a:r>
            <a:r>
              <a:rPr lang="cs-CZ" sz="1600" dirty="0" smtClean="0"/>
              <a:t> </a:t>
            </a:r>
            <a:r>
              <a:rPr lang="cs-CZ" sz="1600" dirty="0" err="1" smtClean="0"/>
              <a:t>oblongata</a:t>
            </a:r>
            <a:r>
              <a:rPr lang="cs-CZ" sz="1600" dirty="0" smtClean="0"/>
              <a:t> a pons </a:t>
            </a:r>
            <a:r>
              <a:rPr lang="cs-CZ" sz="1600" dirty="0" err="1"/>
              <a:t>V</a:t>
            </a:r>
            <a:r>
              <a:rPr lang="cs-CZ" sz="1600" dirty="0" err="1" smtClean="0"/>
              <a:t>aroli</a:t>
            </a:r>
            <a:r>
              <a:rPr lang="cs-CZ" sz="1600" dirty="0" smtClean="0"/>
              <a:t>, 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ak do </a:t>
            </a:r>
            <a:r>
              <a:rPr lang="cs-CZ" sz="1600" dirty="0" err="1" smtClean="0"/>
              <a:t>meatus</a:t>
            </a:r>
            <a:r>
              <a:rPr lang="cs-CZ" sz="1600" dirty="0" smtClean="0"/>
              <a:t> </a:t>
            </a:r>
            <a:r>
              <a:rPr lang="cs-CZ" sz="1600" dirty="0" err="1" smtClean="0"/>
              <a:t>acusticus</a:t>
            </a:r>
            <a:r>
              <a:rPr lang="cs-CZ" sz="1600" dirty="0" smtClean="0"/>
              <a:t> </a:t>
            </a:r>
            <a:r>
              <a:rPr lang="cs-CZ" sz="1600" dirty="0" err="1" smtClean="0"/>
              <a:t>internus</a:t>
            </a:r>
            <a:r>
              <a:rPr lang="cs-CZ" sz="1600" dirty="0" smtClean="0"/>
              <a:t>, do </a:t>
            </a:r>
            <a:r>
              <a:rPr lang="cs-CZ" sz="1600" dirty="0" err="1" smtClean="0"/>
              <a:t>canalis</a:t>
            </a:r>
            <a:r>
              <a:rPr lang="cs-CZ" sz="1600" dirty="0" smtClean="0"/>
              <a:t> n. </a:t>
            </a:r>
            <a:r>
              <a:rPr lang="cs-CZ" sz="1600" dirty="0" err="1" smtClean="0"/>
              <a:t>facialis</a:t>
            </a:r>
            <a:r>
              <a:rPr lang="cs-CZ" sz="1600" dirty="0" smtClean="0"/>
              <a:t>, skrze </a:t>
            </a:r>
            <a:r>
              <a:rPr lang="cs-CZ" sz="1600" dirty="0" err="1" smtClean="0"/>
              <a:t>foramen</a:t>
            </a:r>
            <a:r>
              <a:rPr lang="cs-CZ" sz="1600" dirty="0" smtClean="0"/>
              <a:t> </a:t>
            </a:r>
            <a:r>
              <a:rPr lang="cs-CZ" sz="1600" dirty="0" err="1" smtClean="0"/>
              <a:t>stylomastoideum</a:t>
            </a:r>
            <a:r>
              <a:rPr lang="cs-CZ" sz="1600" dirty="0" smtClean="0"/>
              <a:t> ven </a:t>
            </a:r>
          </a:p>
          <a:p>
            <a:r>
              <a:rPr lang="cs-CZ" sz="1600" dirty="0" smtClean="0"/>
              <a:t>z lebky, v </a:t>
            </a:r>
            <a:r>
              <a:rPr lang="cs-CZ" sz="1600" dirty="0" err="1" smtClean="0"/>
              <a:t>gl</a:t>
            </a:r>
            <a:r>
              <a:rPr lang="cs-CZ" sz="1600" dirty="0" smtClean="0"/>
              <a:t>. </a:t>
            </a:r>
            <a:r>
              <a:rPr lang="cs-CZ" sz="1600" dirty="0" err="1"/>
              <a:t>p</a:t>
            </a:r>
            <a:r>
              <a:rPr lang="cs-CZ" sz="1600" dirty="0" err="1" smtClean="0"/>
              <a:t>arotis</a:t>
            </a:r>
            <a:r>
              <a:rPr lang="cs-CZ" sz="1600" dirty="0" smtClean="0"/>
              <a:t> tvoří jeho větve plexus </a:t>
            </a:r>
            <a:r>
              <a:rPr lang="cs-CZ" sz="1600" dirty="0" err="1" smtClean="0"/>
              <a:t>parotideus</a:t>
            </a:r>
            <a:r>
              <a:rPr lang="cs-CZ" sz="1600" dirty="0" smtClean="0"/>
              <a:t> pro mimické svaly </a:t>
            </a:r>
            <a:endParaRPr lang="cs-CZ" sz="3600" dirty="0" smtClean="0">
              <a:solidFill>
                <a:srgbClr val="FF0000"/>
              </a:solidFill>
            </a:endParaRPr>
          </a:p>
        </p:txBody>
      </p:sp>
      <p:pic>
        <p:nvPicPr>
          <p:cNvPr id="10" name="Picture 5" descr="nV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62" y="199292"/>
            <a:ext cx="2372839" cy="309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66255" y="5681882"/>
            <a:ext cx="102057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Motorická složka n. VII je zapojena do několika reflexů (mrkacího, korneálního….)</a:t>
            </a:r>
          </a:p>
          <a:p>
            <a:r>
              <a:rPr lang="cs-CZ" sz="1600" b="1" dirty="0" smtClean="0"/>
              <a:t>Centrální obrna VII. </a:t>
            </a:r>
            <a:r>
              <a:rPr lang="cs-CZ" sz="1600" dirty="0" smtClean="0"/>
              <a:t>-  kontralaterální postižení svalstva kolem ústní štěrbiny – hybnost kolem oční štěrbiny je zachována, </a:t>
            </a:r>
          </a:p>
          <a:p>
            <a:r>
              <a:rPr lang="cs-CZ" sz="1600" dirty="0" smtClean="0"/>
              <a:t>protože část motorického jádra VII. pro tyto svaly dostává vlákna </a:t>
            </a:r>
            <a:r>
              <a:rPr lang="cs-CZ" sz="1600" b="1" dirty="0" smtClean="0"/>
              <a:t>z obou </a:t>
            </a:r>
            <a:r>
              <a:rPr lang="cs-CZ" sz="1600" dirty="0" smtClean="0"/>
              <a:t>hemisfér (dolní část jen z protilehlé strany).</a:t>
            </a:r>
          </a:p>
          <a:p>
            <a:r>
              <a:rPr lang="cs-CZ" sz="1600" b="1" dirty="0" smtClean="0"/>
              <a:t>Periferní obrna </a:t>
            </a:r>
            <a:r>
              <a:rPr lang="cs-CZ" sz="1600" dirty="0" smtClean="0"/>
              <a:t>– dle místa poškození - </a:t>
            </a:r>
            <a:r>
              <a:rPr lang="cs-CZ" sz="1600" dirty="0" err="1" smtClean="0"/>
              <a:t>stejnostranně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951593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Scan00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3"/>
          <a:stretch>
            <a:fillRect/>
          </a:stretch>
        </p:blipFill>
        <p:spPr bwMode="auto">
          <a:xfrm>
            <a:off x="3169156" y="139278"/>
            <a:ext cx="7965876" cy="6364761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7" y="1836175"/>
            <a:ext cx="2233612" cy="329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kupina 7"/>
          <p:cNvGrpSpPr/>
          <p:nvPr/>
        </p:nvGrpSpPr>
        <p:grpSpPr>
          <a:xfrm>
            <a:off x="1445342" y="2271252"/>
            <a:ext cx="530942" cy="678426"/>
            <a:chOff x="1179871" y="3849330"/>
            <a:chExt cx="530942" cy="678426"/>
          </a:xfrm>
          <a:solidFill>
            <a:srgbClr val="FF0000"/>
          </a:solidFill>
        </p:grpSpPr>
        <p:sp>
          <p:nvSpPr>
            <p:cNvPr id="3" name="Ovál 2"/>
            <p:cNvSpPr/>
            <p:nvPr/>
          </p:nvSpPr>
          <p:spPr>
            <a:xfrm>
              <a:off x="1536863" y="4321278"/>
              <a:ext cx="173950" cy="20647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vál 4"/>
            <p:cNvSpPr/>
            <p:nvPr/>
          </p:nvSpPr>
          <p:spPr>
            <a:xfrm>
              <a:off x="1179871" y="3849330"/>
              <a:ext cx="88490" cy="75216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" name="Ovál 6"/>
          <p:cNvSpPr/>
          <p:nvPr/>
        </p:nvSpPr>
        <p:spPr>
          <a:xfrm>
            <a:off x="1612576" y="2308860"/>
            <a:ext cx="45719" cy="4571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185502" y="1197997"/>
            <a:ext cx="2812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Uložení jader CN VII v pontu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568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1" y="253103"/>
            <a:ext cx="3883152" cy="611428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748112" y="1448790"/>
            <a:ext cx="685408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C00000"/>
                </a:solidFill>
              </a:rPr>
              <a:t>Chuťové vjemy - souhrn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Z ventrálních 2/3 jazyka – cestou chorda </a:t>
            </a:r>
            <a:r>
              <a:rPr lang="cs-CZ" sz="2000" b="1" dirty="0" err="1" smtClean="0"/>
              <a:t>tympani</a:t>
            </a:r>
            <a:r>
              <a:rPr lang="cs-CZ" sz="2000" b="1" dirty="0" smtClean="0"/>
              <a:t> VII. CN</a:t>
            </a:r>
          </a:p>
          <a:p>
            <a:r>
              <a:rPr lang="cs-CZ" sz="2000" b="1" dirty="0" smtClean="0"/>
              <a:t>Z dorsální 1/3 jazyka – cestou n. </a:t>
            </a:r>
            <a:r>
              <a:rPr lang="cs-CZ" sz="2000" b="1" dirty="0" err="1" smtClean="0"/>
              <a:t>glossopharyngeus</a:t>
            </a:r>
            <a:r>
              <a:rPr lang="cs-CZ" sz="2000" b="1" dirty="0" smtClean="0"/>
              <a:t> IX. CN</a:t>
            </a:r>
          </a:p>
          <a:p>
            <a:r>
              <a:rPr lang="cs-CZ" sz="2000" b="1" dirty="0" smtClean="0"/>
              <a:t>Z oblasti epiglottis – cestou n. vagus X. CN</a:t>
            </a:r>
          </a:p>
          <a:p>
            <a:endParaRPr lang="cs-CZ" sz="2000" b="1" dirty="0"/>
          </a:p>
          <a:p>
            <a:r>
              <a:rPr lang="cs-CZ" sz="1600" b="1" dirty="0" smtClean="0"/>
              <a:t>Přepojení (interpolace) v </a:t>
            </a:r>
            <a:r>
              <a:rPr lang="cs-CZ" b="1" dirty="0" err="1" smtClean="0"/>
              <a:t>ncl</a:t>
            </a:r>
            <a:r>
              <a:rPr lang="cs-CZ" b="1" dirty="0" smtClean="0"/>
              <a:t>. </a:t>
            </a:r>
            <a:r>
              <a:rPr lang="cs-CZ" b="1" dirty="0" err="1"/>
              <a:t>g</a:t>
            </a:r>
            <a:r>
              <a:rPr lang="cs-CZ" b="1" dirty="0" err="1" smtClean="0"/>
              <a:t>ustatorius</a:t>
            </a:r>
            <a:r>
              <a:rPr lang="cs-CZ" b="1" dirty="0" smtClean="0"/>
              <a:t> </a:t>
            </a:r>
            <a:r>
              <a:rPr lang="cs-CZ" sz="1600" b="1" dirty="0" smtClean="0"/>
              <a:t>(část </a:t>
            </a:r>
            <a:r>
              <a:rPr lang="cs-CZ" sz="1600" b="1" dirty="0" err="1" smtClean="0"/>
              <a:t>ncl</a:t>
            </a:r>
            <a:r>
              <a:rPr lang="cs-CZ" sz="1600" b="1" dirty="0" smtClean="0"/>
              <a:t>. </a:t>
            </a:r>
            <a:r>
              <a:rPr lang="cs-CZ" sz="1600" b="1" dirty="0" err="1" smtClean="0"/>
              <a:t>solitarius</a:t>
            </a:r>
            <a:r>
              <a:rPr lang="cs-CZ" sz="1600" b="1" dirty="0" smtClean="0"/>
              <a:t> v </a:t>
            </a:r>
            <a:r>
              <a:rPr lang="cs-CZ" sz="1600" b="1" dirty="0" err="1" smtClean="0"/>
              <a:t>medulla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oblongata</a:t>
            </a:r>
            <a:r>
              <a:rPr lang="cs-CZ" sz="1600" b="1" dirty="0" smtClean="0"/>
              <a:t>) – do thalamu – skrze </a:t>
            </a:r>
            <a:r>
              <a:rPr lang="cs-CZ" sz="1600" b="1" dirty="0" err="1" smtClean="0"/>
              <a:t>capsula</a:t>
            </a:r>
            <a:r>
              <a:rPr lang="cs-CZ" sz="1600" b="1" dirty="0" smtClean="0"/>
              <a:t> interna do chuťové korové oblasti area 43 v </a:t>
            </a:r>
            <a:r>
              <a:rPr lang="cs-CZ" sz="1600" b="1" dirty="0" err="1" smtClean="0"/>
              <a:t>gyrus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postcentralis</a:t>
            </a:r>
            <a:endParaRPr lang="cs-CZ" sz="1600" b="1" dirty="0" smtClean="0"/>
          </a:p>
          <a:p>
            <a:endParaRPr lang="cs-CZ" sz="1600" b="1" dirty="0"/>
          </a:p>
          <a:p>
            <a:endParaRPr lang="cs-CZ" sz="2000" b="1" dirty="0" smtClean="0"/>
          </a:p>
          <a:p>
            <a:endParaRPr lang="cs-CZ" sz="2000" b="1" dirty="0"/>
          </a:p>
          <a:p>
            <a:endParaRPr lang="cs-CZ" sz="2000" b="1" dirty="0" smtClean="0"/>
          </a:p>
          <a:p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688682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63" y="1709490"/>
            <a:ext cx="2769472" cy="408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00312"/>
              </p:ext>
            </p:extLst>
          </p:nvPr>
        </p:nvGraphicFramePr>
        <p:xfrm>
          <a:off x="7544912" y="361335"/>
          <a:ext cx="1861628" cy="2929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Rastrový obrázek" r:id="rId4" imgW="4401164" imgH="3801006" progId="Paint.Picture">
                  <p:embed/>
                </p:oleObj>
              </mc:Choice>
              <mc:Fallback>
                <p:oleObj name="Rastrový obrázek" r:id="rId4" imgW="4401164" imgH="380100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644" r="21927" b="2632"/>
                      <a:stretch>
                        <a:fillRect/>
                      </a:stretch>
                    </p:blipFill>
                    <p:spPr bwMode="auto">
                      <a:xfrm>
                        <a:off x="7544912" y="361335"/>
                        <a:ext cx="1861628" cy="29299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25" y="0"/>
            <a:ext cx="2637975" cy="3652581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1452905" y="2205074"/>
            <a:ext cx="235975" cy="2507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03200" y="281513"/>
            <a:ext cx="7175298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N. </a:t>
            </a:r>
            <a:r>
              <a:rPr lang="cs-CZ" sz="3200" b="1" dirty="0" err="1" smtClean="0">
                <a:solidFill>
                  <a:srgbClr val="C00000"/>
                </a:solidFill>
              </a:rPr>
              <a:t>abducens</a:t>
            </a:r>
            <a:r>
              <a:rPr lang="cs-CZ" sz="3200" b="1" dirty="0" smtClean="0">
                <a:solidFill>
                  <a:srgbClr val="C00000"/>
                </a:solidFill>
              </a:rPr>
              <a:t> </a:t>
            </a:r>
            <a:r>
              <a:rPr lang="cs-CZ" b="1" dirty="0" smtClean="0"/>
              <a:t>(CN VI.)</a:t>
            </a:r>
          </a:p>
          <a:p>
            <a:r>
              <a:rPr lang="cs-CZ" dirty="0"/>
              <a:t>(výstup z mozkového kmene v rýze mezi MO a pons </a:t>
            </a:r>
            <a:r>
              <a:rPr lang="cs-CZ" dirty="0" err="1" smtClean="0"/>
              <a:t>Varoli</a:t>
            </a:r>
            <a:r>
              <a:rPr lang="cs-CZ" dirty="0" smtClean="0"/>
              <a:t>, </a:t>
            </a:r>
          </a:p>
          <a:p>
            <a:r>
              <a:rPr lang="cs-CZ" dirty="0" smtClean="0"/>
              <a:t>skrze sinus </a:t>
            </a:r>
            <a:r>
              <a:rPr lang="cs-CZ" dirty="0" err="1" smtClean="0"/>
              <a:t>cavernosus</a:t>
            </a:r>
            <a:r>
              <a:rPr lang="cs-CZ" dirty="0" smtClean="0"/>
              <a:t>, fisura </a:t>
            </a:r>
            <a:r>
              <a:rPr lang="cs-CZ" dirty="0" err="1" smtClean="0"/>
              <a:t>orbitalis</a:t>
            </a:r>
            <a:r>
              <a:rPr lang="cs-CZ" dirty="0" smtClean="0"/>
              <a:t> superior) – </a:t>
            </a:r>
            <a:r>
              <a:rPr lang="cs-CZ" b="1" dirty="0"/>
              <a:t>pro m. </a:t>
            </a:r>
            <a:r>
              <a:rPr lang="cs-CZ" b="1" dirty="0" err="1"/>
              <a:t>rectus</a:t>
            </a:r>
            <a:r>
              <a:rPr lang="cs-CZ" b="1" dirty="0"/>
              <a:t> </a:t>
            </a:r>
            <a:r>
              <a:rPr lang="cs-CZ" b="1" dirty="0" err="1"/>
              <a:t>lateralis</a:t>
            </a:r>
            <a:r>
              <a:rPr lang="cs-CZ" b="1" dirty="0"/>
              <a:t> </a:t>
            </a:r>
            <a:endParaRPr lang="cs-CZ" sz="1400" b="1" dirty="0"/>
          </a:p>
          <a:p>
            <a:endParaRPr lang="cs-CZ" b="1" dirty="0"/>
          </a:p>
          <a:p>
            <a:endParaRPr lang="cs-CZ" sz="3200" b="1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35" y="3291245"/>
            <a:ext cx="4173537" cy="291306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082116" y="5678129"/>
            <a:ext cx="309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m. </a:t>
            </a:r>
            <a:r>
              <a:rPr lang="cs-CZ" b="1" dirty="0" err="1"/>
              <a:t>r</a:t>
            </a:r>
            <a:r>
              <a:rPr lang="cs-CZ" b="1" dirty="0" err="1" smtClean="0"/>
              <a:t>ectus</a:t>
            </a:r>
            <a:r>
              <a:rPr lang="cs-CZ" b="1" dirty="0" smtClean="0"/>
              <a:t> </a:t>
            </a:r>
            <a:r>
              <a:rPr lang="cs-CZ" b="1" dirty="0" err="1" smtClean="0"/>
              <a:t>lateralis</a:t>
            </a:r>
            <a:r>
              <a:rPr lang="cs-CZ" b="1" dirty="0" smtClean="0"/>
              <a:t> </a:t>
            </a:r>
            <a:r>
              <a:rPr lang="cs-CZ" sz="1400" b="1" dirty="0" smtClean="0"/>
              <a:t>(okohybný sval)</a:t>
            </a:r>
            <a:endParaRPr lang="cs-CZ" sz="14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2501293" y="1835742"/>
            <a:ext cx="2379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Somatomotorická</a:t>
            </a:r>
            <a:r>
              <a:rPr lang="cs-CZ" dirty="0" smtClean="0"/>
              <a:t> zóna</a:t>
            </a:r>
            <a:endParaRPr lang="cs-CZ" dirty="0"/>
          </a:p>
        </p:txBody>
      </p:sp>
      <p:cxnSp>
        <p:nvCxnSpPr>
          <p:cNvPr id="11" name="Přímá spojnice se šipkou 10"/>
          <p:cNvCxnSpPr>
            <a:stCxn id="9" idx="1"/>
          </p:cNvCxnSpPr>
          <p:nvPr/>
        </p:nvCxnSpPr>
        <p:spPr>
          <a:xfrm flipH="1" flipV="1">
            <a:off x="6507678" y="4999513"/>
            <a:ext cx="1574438" cy="8632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859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an00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35" y="944639"/>
            <a:ext cx="3028796" cy="3005569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Scan00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207" y="898861"/>
            <a:ext cx="3613817" cy="3051347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can005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300" y="944639"/>
            <a:ext cx="3648750" cy="3048408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8286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C00000"/>
                </a:solidFill>
              </a:rPr>
              <a:t>N. trigeminus </a:t>
            </a:r>
            <a:r>
              <a:rPr lang="cs-CZ" sz="2800" b="1" dirty="0" smtClean="0">
                <a:solidFill>
                  <a:srgbClr val="C00000"/>
                </a:solidFill>
              </a:rPr>
              <a:t>(CN. V.) </a:t>
            </a:r>
            <a:r>
              <a:rPr lang="cs-CZ" sz="1400" dirty="0" smtClean="0"/>
              <a:t>vystupuje z mozkového kmene na hranici mezi pons </a:t>
            </a:r>
            <a:r>
              <a:rPr lang="cs-CZ" sz="1400" dirty="0" err="1"/>
              <a:t>V</a:t>
            </a:r>
            <a:r>
              <a:rPr lang="cs-CZ" sz="1400" dirty="0" err="1" smtClean="0"/>
              <a:t>aroli</a:t>
            </a:r>
            <a:r>
              <a:rPr lang="cs-CZ" sz="1400" dirty="0" smtClean="0"/>
              <a:t> a </a:t>
            </a:r>
            <a:r>
              <a:rPr lang="cs-CZ" sz="1400" dirty="0" err="1" smtClean="0"/>
              <a:t>pedunculus</a:t>
            </a:r>
            <a:r>
              <a:rPr lang="cs-CZ" sz="1400" dirty="0" smtClean="0"/>
              <a:t> </a:t>
            </a:r>
            <a:r>
              <a:rPr lang="cs-CZ" sz="1400" dirty="0" err="1" smtClean="0"/>
              <a:t>cerebellaris</a:t>
            </a:r>
            <a:r>
              <a:rPr lang="cs-CZ" sz="1400" dirty="0" smtClean="0"/>
              <a:t> </a:t>
            </a:r>
            <a:r>
              <a:rPr lang="cs-CZ" sz="1400" dirty="0" err="1" smtClean="0"/>
              <a:t>medius</a:t>
            </a:r>
            <a:r>
              <a:rPr lang="cs-CZ" sz="1400" dirty="0"/>
              <a:t> </a:t>
            </a:r>
            <a:r>
              <a:rPr lang="cs-CZ" sz="1400" dirty="0" smtClean="0"/>
              <a:t>- </a:t>
            </a:r>
            <a:r>
              <a:rPr lang="cs-CZ" sz="1200" dirty="0" smtClean="0"/>
              <a:t>úhel </a:t>
            </a:r>
            <a:r>
              <a:rPr lang="cs-CZ" sz="1200" dirty="0" err="1" smtClean="0"/>
              <a:t>mostomozečkový</a:t>
            </a:r>
            <a:endParaRPr lang="cs-CZ" sz="1200" dirty="0"/>
          </a:p>
        </p:txBody>
      </p:sp>
      <p:sp>
        <p:nvSpPr>
          <p:cNvPr id="4" name="Obdélník 3"/>
          <p:cNvSpPr/>
          <p:nvPr/>
        </p:nvSpPr>
        <p:spPr>
          <a:xfrm>
            <a:off x="278356" y="3934171"/>
            <a:ext cx="1178351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B0F0"/>
                </a:solidFill>
              </a:rPr>
              <a:t>  </a:t>
            </a:r>
            <a:r>
              <a:rPr lang="cs-CZ" b="1" dirty="0" smtClean="0"/>
              <a:t>jádra:</a:t>
            </a:r>
          </a:p>
          <a:p>
            <a:r>
              <a:rPr lang="cs-CZ" b="1" dirty="0" err="1" smtClean="0">
                <a:solidFill>
                  <a:srgbClr val="00B0F0"/>
                </a:solidFill>
              </a:rPr>
              <a:t>Somatosenzitivní</a:t>
            </a:r>
            <a:r>
              <a:rPr lang="cs-CZ" b="1" dirty="0" smtClean="0">
                <a:solidFill>
                  <a:srgbClr val="00B0F0"/>
                </a:solidFill>
              </a:rPr>
              <a:t> </a:t>
            </a:r>
            <a:r>
              <a:rPr lang="cs-CZ" b="1" dirty="0">
                <a:solidFill>
                  <a:srgbClr val="00B0F0"/>
                </a:solidFill>
              </a:rPr>
              <a:t> </a:t>
            </a:r>
            <a:r>
              <a:rPr lang="cs-CZ" b="1" dirty="0" smtClean="0">
                <a:solidFill>
                  <a:srgbClr val="00B0F0"/>
                </a:solidFill>
              </a:rPr>
              <a:t>- </a:t>
            </a:r>
            <a:r>
              <a:rPr lang="cs-CZ" b="1" dirty="0" err="1" smtClean="0">
                <a:solidFill>
                  <a:srgbClr val="00B0F0"/>
                </a:solidFill>
              </a:rPr>
              <a:t>ggl</a:t>
            </a:r>
            <a:r>
              <a:rPr lang="cs-CZ" b="1" dirty="0" smtClean="0">
                <a:solidFill>
                  <a:srgbClr val="00B0F0"/>
                </a:solidFill>
              </a:rPr>
              <a:t>. n. </a:t>
            </a:r>
            <a:r>
              <a:rPr lang="cs-CZ" b="1" dirty="0" err="1" smtClean="0">
                <a:solidFill>
                  <a:srgbClr val="00B0F0"/>
                </a:solidFill>
              </a:rPr>
              <a:t>trigemini</a:t>
            </a:r>
            <a:r>
              <a:rPr lang="cs-CZ" b="1" dirty="0" smtClean="0">
                <a:solidFill>
                  <a:srgbClr val="00B0F0"/>
                </a:solidFill>
              </a:rPr>
              <a:t> </a:t>
            </a:r>
            <a:r>
              <a:rPr lang="cs-CZ" sz="1600" dirty="0" smtClean="0"/>
              <a:t>(na apex </a:t>
            </a:r>
            <a:r>
              <a:rPr lang="cs-CZ" sz="1600" dirty="0" err="1" smtClean="0"/>
              <a:t>pyramidis</a:t>
            </a:r>
            <a:r>
              <a:rPr lang="cs-CZ" sz="1600" dirty="0" smtClean="0"/>
              <a:t> spánkové kosti) </a:t>
            </a:r>
            <a:r>
              <a:rPr lang="cs-CZ" sz="1400" dirty="0" smtClean="0"/>
              <a:t>pro kůži obličeje, frontální a parietální krajiny až po </a:t>
            </a:r>
            <a:r>
              <a:rPr lang="cs-CZ" sz="1400" dirty="0" err="1" smtClean="0"/>
              <a:t>interaurikulární</a:t>
            </a:r>
            <a:r>
              <a:rPr lang="cs-CZ" sz="1400" dirty="0" smtClean="0"/>
              <a:t> čáru, dutinu ústní a nosní, očnici a pleny mozkové.</a:t>
            </a:r>
          </a:p>
          <a:p>
            <a:r>
              <a:rPr lang="cs-CZ" sz="1600" dirty="0" smtClean="0"/>
              <a:t>V mozkovém kmeni přepojení na specifických jádrech – pak do thalamu – skrze </a:t>
            </a:r>
            <a:r>
              <a:rPr lang="cs-CZ" sz="1600" dirty="0" err="1" smtClean="0"/>
              <a:t>capsula</a:t>
            </a:r>
            <a:r>
              <a:rPr lang="cs-CZ" sz="1600" dirty="0" smtClean="0"/>
              <a:t> interna do area 3, 2, 1 v </a:t>
            </a:r>
            <a:r>
              <a:rPr lang="cs-CZ" sz="1600" dirty="0" err="1" smtClean="0"/>
              <a:t>gyrus</a:t>
            </a:r>
            <a:r>
              <a:rPr lang="cs-CZ" sz="1600" dirty="0" smtClean="0"/>
              <a:t> </a:t>
            </a:r>
            <a:r>
              <a:rPr lang="cs-CZ" sz="1600" dirty="0" err="1" smtClean="0"/>
              <a:t>postcentralis</a:t>
            </a:r>
            <a:endParaRPr lang="cs-CZ" sz="1600" dirty="0" smtClean="0"/>
          </a:p>
          <a:p>
            <a:r>
              <a:rPr lang="cs-CZ" b="1" dirty="0" err="1" smtClean="0">
                <a:solidFill>
                  <a:srgbClr val="FF0000"/>
                </a:solidFill>
              </a:rPr>
              <a:t>Branchiomotorická</a:t>
            </a:r>
            <a:r>
              <a:rPr lang="cs-CZ" b="1" dirty="0" smtClean="0">
                <a:solidFill>
                  <a:srgbClr val="FF0000"/>
                </a:solidFill>
              </a:rPr>
              <a:t> zóna </a:t>
            </a:r>
            <a:r>
              <a:rPr lang="cs-CZ" dirty="0" smtClean="0">
                <a:solidFill>
                  <a:srgbClr val="FF0000"/>
                </a:solidFill>
              </a:rPr>
              <a:t>– motorické jádro </a:t>
            </a:r>
            <a:r>
              <a:rPr lang="cs-CZ" dirty="0" smtClean="0"/>
              <a:t>pro žvýkací svaly, m. </a:t>
            </a:r>
            <a:r>
              <a:rPr lang="cs-CZ" dirty="0" err="1" smtClean="0"/>
              <a:t>mylohyoideus</a:t>
            </a:r>
            <a:r>
              <a:rPr lang="cs-CZ" dirty="0" smtClean="0"/>
              <a:t>, přední bříško </a:t>
            </a:r>
            <a:r>
              <a:rPr lang="cs-CZ" dirty="0" err="1" smtClean="0"/>
              <a:t>digastriku</a:t>
            </a:r>
            <a:r>
              <a:rPr lang="cs-CZ" dirty="0" smtClean="0"/>
              <a:t>, </a:t>
            </a:r>
            <a:r>
              <a:rPr lang="cs-CZ" sz="1400" dirty="0" smtClean="0"/>
              <a:t>m. tensor </a:t>
            </a:r>
            <a:r>
              <a:rPr lang="cs-CZ" sz="1400" dirty="0" err="1" smtClean="0"/>
              <a:t>tympani</a:t>
            </a:r>
            <a:r>
              <a:rPr lang="cs-CZ" sz="1400" dirty="0" smtClean="0"/>
              <a:t> a </a:t>
            </a:r>
          </a:p>
          <a:p>
            <a:r>
              <a:rPr lang="cs-CZ" sz="1400" dirty="0" smtClean="0"/>
              <a:t>m. tensor </a:t>
            </a:r>
            <a:r>
              <a:rPr lang="cs-CZ" sz="1400" dirty="0" err="1" smtClean="0"/>
              <a:t>veli</a:t>
            </a:r>
            <a:r>
              <a:rPr lang="cs-CZ" sz="1400" dirty="0" smtClean="0"/>
              <a:t> </a:t>
            </a:r>
            <a:r>
              <a:rPr lang="cs-CZ" sz="1400" dirty="0" err="1" smtClean="0"/>
              <a:t>palatini</a:t>
            </a:r>
            <a:endParaRPr lang="cs-CZ" sz="1400" dirty="0" smtClean="0"/>
          </a:p>
          <a:p>
            <a:endParaRPr lang="cs-CZ" dirty="0"/>
          </a:p>
          <a:p>
            <a:r>
              <a:rPr lang="cs-CZ" dirty="0" smtClean="0"/>
              <a:t>N. V má spojky s n. VII a n. IX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87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n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649" y="260351"/>
            <a:ext cx="5076825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893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7" y="641267"/>
            <a:ext cx="3761435" cy="572738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96" y="855024"/>
            <a:ext cx="2569003" cy="386328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06982" y="240804"/>
            <a:ext cx="585881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N. trigeminus </a:t>
            </a:r>
            <a:r>
              <a:rPr lang="cs-CZ" b="1" dirty="0" smtClean="0">
                <a:solidFill>
                  <a:srgbClr val="FF0000"/>
                </a:solidFill>
              </a:rPr>
              <a:t>(V. CN) </a:t>
            </a:r>
          </a:p>
          <a:p>
            <a:endParaRPr lang="cs-CZ" dirty="0" smtClean="0"/>
          </a:p>
          <a:p>
            <a:r>
              <a:rPr lang="cs-CZ" b="1" dirty="0" smtClean="0"/>
              <a:t>větve: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sz="2000" b="1" dirty="0" smtClean="0">
                <a:solidFill>
                  <a:srgbClr val="00B0F0"/>
                </a:solidFill>
              </a:rPr>
              <a:t>n. </a:t>
            </a:r>
            <a:r>
              <a:rPr lang="cs-CZ" sz="2000" b="1" dirty="0" err="1" smtClean="0">
                <a:solidFill>
                  <a:srgbClr val="00B0F0"/>
                </a:solidFill>
              </a:rPr>
              <a:t>ophtalmicus</a:t>
            </a:r>
            <a:r>
              <a:rPr lang="cs-CZ" sz="2000" b="1" dirty="0" smtClean="0">
                <a:solidFill>
                  <a:srgbClr val="00B0F0"/>
                </a:solidFill>
              </a:rPr>
              <a:t> </a:t>
            </a:r>
            <a:r>
              <a:rPr lang="cs-CZ" sz="1400" dirty="0" smtClean="0"/>
              <a:t>(skrze sinus </a:t>
            </a:r>
            <a:r>
              <a:rPr lang="cs-CZ" sz="1400" dirty="0" err="1" smtClean="0"/>
              <a:t>cavernosus</a:t>
            </a:r>
            <a:r>
              <a:rPr lang="cs-CZ" sz="1400" dirty="0" smtClean="0"/>
              <a:t>, </a:t>
            </a:r>
            <a:r>
              <a:rPr lang="cs-CZ" sz="1400" dirty="0" err="1" smtClean="0"/>
              <a:t>fissura</a:t>
            </a:r>
            <a:r>
              <a:rPr lang="cs-CZ" sz="1400" dirty="0" smtClean="0"/>
              <a:t> </a:t>
            </a:r>
            <a:r>
              <a:rPr lang="cs-CZ" sz="1400" dirty="0" err="1" smtClean="0"/>
              <a:t>orbitalis</a:t>
            </a:r>
            <a:r>
              <a:rPr lang="cs-CZ" sz="1400" dirty="0" smtClean="0"/>
              <a:t> </a:t>
            </a:r>
          </a:p>
          <a:p>
            <a:r>
              <a:rPr lang="cs-CZ" sz="1400" dirty="0"/>
              <a:t> </a:t>
            </a:r>
            <a:r>
              <a:rPr lang="cs-CZ" sz="1400" dirty="0" smtClean="0"/>
              <a:t>                                                                                      superior do očnice) </a:t>
            </a:r>
          </a:p>
          <a:p>
            <a:r>
              <a:rPr lang="cs-CZ" dirty="0" smtClean="0">
                <a:solidFill>
                  <a:srgbClr val="00B0F0"/>
                </a:solidFill>
              </a:rPr>
              <a:t>     </a:t>
            </a:r>
            <a:r>
              <a:rPr lang="cs-CZ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14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(n. </a:t>
            </a:r>
            <a:r>
              <a:rPr lang="cs-CZ" sz="14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supraorbitalis</a:t>
            </a:r>
            <a:r>
              <a:rPr lang="cs-CZ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4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supratrochlearis</a:t>
            </a:r>
            <a:r>
              <a:rPr lang="cs-CZ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b) </a:t>
            </a:r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14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lacrimalis</a:t>
            </a:r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přibírá axony z CN VII. pro </a:t>
            </a:r>
            <a:r>
              <a:rPr lang="cs-CZ" sz="14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r>
              <a:rPr lang="cs-CZ" sz="1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lacrimalis</a:t>
            </a:r>
            <a:endParaRPr lang="cs-CZ" sz="14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c) </a:t>
            </a:r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14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nasociliaris</a:t>
            </a:r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smtClean="0">
                <a:solidFill>
                  <a:srgbClr val="00B0F0"/>
                </a:solidFill>
              </a:rPr>
              <a:t>(n. </a:t>
            </a:r>
            <a:r>
              <a:rPr lang="cs-CZ" sz="1400" dirty="0" err="1" smtClean="0">
                <a:solidFill>
                  <a:srgbClr val="00B0F0"/>
                </a:solidFill>
              </a:rPr>
              <a:t>ethmoidalis</a:t>
            </a:r>
            <a:r>
              <a:rPr lang="cs-CZ" sz="1400" dirty="0" smtClean="0">
                <a:solidFill>
                  <a:srgbClr val="00B0F0"/>
                </a:solidFill>
              </a:rPr>
              <a:t> ant., post., </a:t>
            </a:r>
            <a:r>
              <a:rPr lang="cs-CZ" sz="1400" dirty="0" err="1" smtClean="0">
                <a:solidFill>
                  <a:srgbClr val="00B0F0"/>
                </a:solidFill>
              </a:rPr>
              <a:t>infratrochlearis</a:t>
            </a:r>
            <a:r>
              <a:rPr lang="cs-CZ" sz="1400" dirty="0" smtClean="0">
                <a:solidFill>
                  <a:srgbClr val="00B0F0"/>
                </a:solidFill>
              </a:rPr>
              <a:t>…)</a:t>
            </a:r>
          </a:p>
          <a:p>
            <a:endParaRPr lang="cs-CZ" dirty="0">
              <a:solidFill>
                <a:srgbClr val="00B0F0"/>
              </a:solidFill>
            </a:endParaRPr>
          </a:p>
          <a:p>
            <a:r>
              <a:rPr lang="cs-CZ" b="1" dirty="0" smtClean="0">
                <a:solidFill>
                  <a:srgbClr val="00B0F0"/>
                </a:solidFill>
              </a:rPr>
              <a:t>2. </a:t>
            </a:r>
            <a:r>
              <a:rPr lang="cs-CZ" sz="2000" b="1" dirty="0" smtClean="0">
                <a:solidFill>
                  <a:srgbClr val="00B0F0"/>
                </a:solidFill>
              </a:rPr>
              <a:t>n. </a:t>
            </a:r>
            <a:r>
              <a:rPr lang="cs-CZ" sz="2000" b="1" dirty="0" err="1" smtClean="0">
                <a:solidFill>
                  <a:srgbClr val="00B0F0"/>
                </a:solidFill>
              </a:rPr>
              <a:t>maxillaris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1400" dirty="0"/>
              <a:t>(skrze </a:t>
            </a:r>
            <a:r>
              <a:rPr lang="cs-CZ" sz="1400" dirty="0" err="1" smtClean="0"/>
              <a:t>foramen</a:t>
            </a:r>
            <a:r>
              <a:rPr lang="cs-CZ" sz="1400" dirty="0" smtClean="0"/>
              <a:t> </a:t>
            </a:r>
            <a:r>
              <a:rPr lang="cs-CZ" sz="1400" dirty="0" err="1" smtClean="0"/>
              <a:t>rotundum</a:t>
            </a:r>
            <a:r>
              <a:rPr lang="cs-CZ" sz="1400" dirty="0" smtClean="0"/>
              <a:t> do </a:t>
            </a:r>
            <a:r>
              <a:rPr lang="cs-CZ" sz="1400" dirty="0" err="1" smtClean="0"/>
              <a:t>fossa</a:t>
            </a:r>
            <a:r>
              <a:rPr lang="cs-CZ" sz="1400" dirty="0"/>
              <a:t> </a:t>
            </a:r>
            <a:r>
              <a:rPr lang="cs-CZ" sz="1400" dirty="0" err="1" smtClean="0"/>
              <a:t>pterygopalatina</a:t>
            </a:r>
            <a:r>
              <a:rPr lang="cs-CZ" sz="1400" dirty="0" smtClean="0"/>
              <a:t>)</a:t>
            </a:r>
          </a:p>
          <a:p>
            <a:pPr marL="342900" indent="-342900">
              <a:buAutoNum type="alphaLcParenR"/>
            </a:pPr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14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zygomaticus</a:t>
            </a:r>
            <a:endParaRPr lang="cs-CZ" sz="1400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LcParenR"/>
            </a:pPr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14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infraorbitalis</a:t>
            </a:r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2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cs-CZ" sz="1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2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alveolares</a:t>
            </a:r>
            <a:r>
              <a:rPr lang="cs-CZ" sz="1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sup. ant….)</a:t>
            </a:r>
          </a:p>
          <a:p>
            <a:pPr marL="342900" indent="-342900">
              <a:buAutoNum type="alphaLcParenR"/>
            </a:pPr>
            <a:r>
              <a:rPr lang="cs-CZ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14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cs-CZ" sz="14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anglionares</a:t>
            </a:r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smtClean="0">
                <a:solidFill>
                  <a:srgbClr val="00B0F0"/>
                </a:solidFill>
              </a:rPr>
              <a:t>– do </a:t>
            </a:r>
            <a:r>
              <a:rPr lang="cs-CZ" sz="1400" dirty="0" err="1" smtClean="0">
                <a:solidFill>
                  <a:srgbClr val="00B0F0"/>
                </a:solidFill>
              </a:rPr>
              <a:t>ggl</a:t>
            </a:r>
            <a:r>
              <a:rPr lang="cs-CZ" sz="1400" dirty="0" smtClean="0">
                <a:solidFill>
                  <a:srgbClr val="00B0F0"/>
                </a:solidFill>
              </a:rPr>
              <a:t>. </a:t>
            </a:r>
            <a:r>
              <a:rPr lang="cs-CZ" sz="1400" dirty="0" err="1">
                <a:solidFill>
                  <a:srgbClr val="00B0F0"/>
                </a:solidFill>
              </a:rPr>
              <a:t>p</a:t>
            </a:r>
            <a:r>
              <a:rPr lang="cs-CZ" sz="1400" dirty="0" err="1" smtClean="0">
                <a:solidFill>
                  <a:srgbClr val="00B0F0"/>
                </a:solidFill>
              </a:rPr>
              <a:t>terygopalatinum</a:t>
            </a:r>
            <a:endParaRPr lang="cs-CZ" sz="1400" dirty="0" smtClean="0">
              <a:solidFill>
                <a:srgbClr val="00B0F0"/>
              </a:solidFill>
            </a:endParaRPr>
          </a:p>
          <a:p>
            <a:pPr marL="342900" indent="-342900">
              <a:buAutoNum type="alphaLcParenR"/>
            </a:pPr>
            <a:endParaRPr lang="cs-CZ" sz="1400" dirty="0">
              <a:solidFill>
                <a:srgbClr val="00B0F0"/>
              </a:solidFill>
            </a:endParaRPr>
          </a:p>
          <a:p>
            <a:r>
              <a:rPr lang="cs-CZ" b="1" dirty="0" smtClean="0">
                <a:solidFill>
                  <a:srgbClr val="00B0F0"/>
                </a:solidFill>
              </a:rPr>
              <a:t>3. </a:t>
            </a:r>
            <a:r>
              <a:rPr lang="cs-CZ" sz="2000" b="1" dirty="0">
                <a:solidFill>
                  <a:srgbClr val="00B0F0"/>
                </a:solidFill>
              </a:rPr>
              <a:t>n</a:t>
            </a:r>
            <a:r>
              <a:rPr lang="cs-CZ" sz="2000" b="1" dirty="0" smtClean="0">
                <a:solidFill>
                  <a:srgbClr val="00B0F0"/>
                </a:solidFill>
              </a:rPr>
              <a:t>. </a:t>
            </a:r>
            <a:r>
              <a:rPr lang="cs-CZ" sz="2000" b="1" dirty="0" err="1" smtClean="0">
                <a:solidFill>
                  <a:srgbClr val="00B0F0"/>
                </a:solidFill>
              </a:rPr>
              <a:t>mandibu</a:t>
            </a:r>
            <a:r>
              <a:rPr lang="cs-CZ" sz="2000" b="1" dirty="0" err="1" smtClean="0">
                <a:solidFill>
                  <a:srgbClr val="FF0000"/>
                </a:solidFill>
              </a:rPr>
              <a:t>laris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cs-CZ" sz="1400" dirty="0" smtClean="0"/>
              <a:t>(skrze </a:t>
            </a:r>
            <a:r>
              <a:rPr lang="cs-CZ" sz="1400" dirty="0" err="1" smtClean="0"/>
              <a:t>foramen</a:t>
            </a:r>
            <a:r>
              <a:rPr lang="cs-CZ" sz="1400" dirty="0" smtClean="0"/>
              <a:t> </a:t>
            </a:r>
            <a:r>
              <a:rPr lang="cs-CZ" sz="1400" dirty="0" err="1" smtClean="0"/>
              <a:t>ovale</a:t>
            </a:r>
            <a:r>
              <a:rPr lang="cs-CZ" sz="1400" dirty="0"/>
              <a:t>)</a:t>
            </a:r>
            <a:endParaRPr lang="cs-CZ" dirty="0" smtClean="0"/>
          </a:p>
          <a:p>
            <a:pPr marL="342900" indent="-342900">
              <a:buAutoNum type="alphaLcParenR"/>
            </a:pPr>
            <a:r>
              <a:rPr lang="cs-CZ" b="1" dirty="0" smtClean="0">
                <a:solidFill>
                  <a:srgbClr val="FF0000"/>
                </a:solidFill>
              </a:rPr>
              <a:t>Svalové větve 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ke žvýkacím svalům  a k m.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mylohyoideus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venter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digastrici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 m. tensor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veli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 m. tensor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endParaRPr lang="cs-CZ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/>
              <a:t>b) </a:t>
            </a:r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sz="14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buccalis</a:t>
            </a:r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smtClean="0">
                <a:solidFill>
                  <a:srgbClr val="00B0F0"/>
                </a:solidFill>
              </a:rPr>
              <a:t>(pro kůži obličeje </a:t>
            </a:r>
            <a:r>
              <a:rPr lang="cs-CZ" sz="1400" b="1" dirty="0" smtClean="0">
                <a:solidFill>
                  <a:srgbClr val="00B0F0"/>
                </a:solidFill>
              </a:rPr>
              <a:t>nad</a:t>
            </a:r>
            <a:r>
              <a:rPr lang="cs-CZ" sz="1400" dirty="0" smtClean="0">
                <a:solidFill>
                  <a:srgbClr val="00B0F0"/>
                </a:solidFill>
              </a:rPr>
              <a:t> m. </a:t>
            </a:r>
            <a:r>
              <a:rPr lang="cs-CZ" sz="1400" dirty="0" err="1" smtClean="0">
                <a:solidFill>
                  <a:srgbClr val="00B0F0"/>
                </a:solidFill>
              </a:rPr>
              <a:t>buccinator</a:t>
            </a:r>
            <a:r>
              <a:rPr lang="cs-CZ" sz="1400" dirty="0" smtClean="0">
                <a:solidFill>
                  <a:srgbClr val="00B0F0"/>
                </a:solidFill>
              </a:rPr>
              <a:t>)</a:t>
            </a:r>
          </a:p>
          <a:p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n. </a:t>
            </a:r>
            <a:r>
              <a:rPr lang="cs-CZ" sz="14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auriculotemporalis</a:t>
            </a:r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smtClean="0">
                <a:solidFill>
                  <a:srgbClr val="00B0F0"/>
                </a:solidFill>
              </a:rPr>
              <a:t>(</a:t>
            </a:r>
            <a:r>
              <a:rPr lang="cs-CZ" sz="1200" dirty="0" smtClean="0">
                <a:solidFill>
                  <a:srgbClr val="FFC000"/>
                </a:solidFill>
              </a:rPr>
              <a:t>přibírá </a:t>
            </a:r>
            <a:r>
              <a:rPr lang="cs-CZ" sz="1200" dirty="0" err="1" smtClean="0">
                <a:solidFill>
                  <a:srgbClr val="FFC000"/>
                </a:solidFill>
              </a:rPr>
              <a:t>visceromotorické</a:t>
            </a:r>
            <a:r>
              <a:rPr lang="cs-CZ" sz="1200" dirty="0" smtClean="0">
                <a:solidFill>
                  <a:srgbClr val="FFC000"/>
                </a:solidFill>
              </a:rPr>
              <a:t> větve z CN IX  </a:t>
            </a:r>
            <a:r>
              <a:rPr lang="cs-CZ" sz="1200" dirty="0" err="1" smtClean="0">
                <a:solidFill>
                  <a:srgbClr val="FFC000"/>
                </a:solidFill>
              </a:rPr>
              <a:t>rr</a:t>
            </a:r>
            <a:r>
              <a:rPr lang="cs-CZ" sz="1200" dirty="0" smtClean="0">
                <a:solidFill>
                  <a:srgbClr val="FFC000"/>
                </a:solidFill>
              </a:rPr>
              <a:t>. </a:t>
            </a:r>
            <a:r>
              <a:rPr lang="cs-CZ" sz="1200" dirty="0" err="1">
                <a:solidFill>
                  <a:srgbClr val="FFC000"/>
                </a:solidFill>
              </a:rPr>
              <a:t>p</a:t>
            </a:r>
            <a:r>
              <a:rPr lang="cs-CZ" sz="1200" dirty="0" err="1" smtClean="0">
                <a:solidFill>
                  <a:srgbClr val="FFC000"/>
                </a:solidFill>
              </a:rPr>
              <a:t>arotidei</a:t>
            </a:r>
            <a:r>
              <a:rPr lang="cs-CZ" sz="1200" dirty="0" smtClean="0">
                <a:solidFill>
                  <a:srgbClr val="00B0F0"/>
                </a:solidFill>
              </a:rPr>
              <a:t>…..)</a:t>
            </a:r>
          </a:p>
          <a:p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n. </a:t>
            </a:r>
            <a:r>
              <a:rPr lang="cs-CZ" sz="14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smtClean="0">
                <a:solidFill>
                  <a:srgbClr val="FF6600"/>
                </a:solidFill>
              </a:rPr>
              <a:t>+ axony z VII. pro slinné žlázy s výjimkou </a:t>
            </a:r>
            <a:r>
              <a:rPr lang="cs-CZ" sz="1400" dirty="0" err="1" smtClean="0">
                <a:solidFill>
                  <a:srgbClr val="FF6600"/>
                </a:solidFill>
              </a:rPr>
              <a:t>gl</a:t>
            </a:r>
            <a:r>
              <a:rPr lang="cs-CZ" sz="1400" dirty="0" smtClean="0">
                <a:solidFill>
                  <a:srgbClr val="FF6600"/>
                </a:solidFill>
              </a:rPr>
              <a:t>. </a:t>
            </a:r>
            <a:r>
              <a:rPr lang="cs-CZ" sz="1400" dirty="0" err="1" smtClean="0">
                <a:solidFill>
                  <a:srgbClr val="FF6600"/>
                </a:solidFill>
              </a:rPr>
              <a:t>parotis</a:t>
            </a:r>
            <a:endParaRPr lang="cs-CZ" sz="1400" dirty="0" smtClean="0">
              <a:solidFill>
                <a:srgbClr val="FF6600"/>
              </a:solidFill>
            </a:endParaRPr>
          </a:p>
          <a:p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n. </a:t>
            </a:r>
            <a:r>
              <a:rPr lang="cs-CZ" sz="14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alveolaris</a:t>
            </a:r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smtClean="0">
                <a:solidFill>
                  <a:srgbClr val="FF0000"/>
                </a:solidFill>
              </a:rPr>
              <a:t>(r. </a:t>
            </a:r>
            <a:r>
              <a:rPr lang="cs-CZ" sz="1400" dirty="0" err="1" smtClean="0">
                <a:solidFill>
                  <a:srgbClr val="FF0000"/>
                </a:solidFill>
              </a:rPr>
              <a:t>mylohyoideus</a:t>
            </a:r>
            <a:r>
              <a:rPr lang="cs-CZ" sz="1400" dirty="0" smtClean="0">
                <a:solidFill>
                  <a:srgbClr val="FF0000"/>
                </a:solidFill>
              </a:rPr>
              <a:t>)</a:t>
            </a:r>
          </a:p>
          <a:p>
            <a:endParaRPr lang="cs-CZ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78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616" y="760020"/>
            <a:ext cx="3047999" cy="4571999"/>
          </a:xfrm>
          <a:prstGeom prst="rect">
            <a:avLst/>
          </a:prstGeom>
        </p:spPr>
      </p:pic>
      <p:pic>
        <p:nvPicPr>
          <p:cNvPr id="4" name="Picture 4" descr="nVophthalMax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0160"/>
            <a:ext cx="4023572" cy="357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Vmandi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3" y="1547644"/>
            <a:ext cx="3969311" cy="34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389413" y="5486400"/>
            <a:ext cx="4214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Citlivost V/I – tlak na horní okraj očnice</a:t>
            </a:r>
          </a:p>
          <a:p>
            <a:r>
              <a:rPr lang="cs-CZ" dirty="0"/>
              <a:t> </a:t>
            </a:r>
            <a:r>
              <a:rPr lang="cs-CZ" dirty="0" smtClean="0"/>
              <a:t>              V/II – tlak na </a:t>
            </a:r>
            <a:r>
              <a:rPr lang="cs-CZ" dirty="0" err="1" smtClean="0"/>
              <a:t>foramen</a:t>
            </a:r>
            <a:r>
              <a:rPr lang="cs-CZ" dirty="0" smtClean="0"/>
              <a:t> </a:t>
            </a:r>
            <a:r>
              <a:rPr lang="cs-CZ" dirty="0" err="1" smtClean="0"/>
              <a:t>infraorbitale</a:t>
            </a:r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              V/III – tlak na </a:t>
            </a:r>
            <a:r>
              <a:rPr lang="cs-CZ" dirty="0" err="1" smtClean="0"/>
              <a:t>foramen</a:t>
            </a:r>
            <a:r>
              <a:rPr lang="cs-CZ" dirty="0" smtClean="0"/>
              <a:t> </a:t>
            </a:r>
            <a:r>
              <a:rPr lang="cs-CZ" dirty="0" err="1" smtClean="0"/>
              <a:t>mentale</a:t>
            </a:r>
            <a:endParaRPr lang="cs-CZ" dirty="0"/>
          </a:p>
          <a:p>
            <a:r>
              <a:rPr lang="cs-CZ" dirty="0" smtClean="0"/>
              <a:t>Lokální anestézie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1884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10"/>
          <p:cNvSpPr txBox="1">
            <a:spLocks noChangeArrowheads="1"/>
          </p:cNvSpPr>
          <p:nvPr/>
        </p:nvSpPr>
        <p:spPr bwMode="auto">
          <a:xfrm>
            <a:off x="3648075" y="260350"/>
            <a:ext cx="4895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b="1">
                <a:solidFill>
                  <a:schemeClr val="bg1"/>
                </a:solidFill>
              </a:rPr>
              <a:t>Příčný řez mesencephalem</a:t>
            </a:r>
          </a:p>
        </p:txBody>
      </p:sp>
      <p:pic>
        <p:nvPicPr>
          <p:cNvPr id="2253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391" y="1887728"/>
            <a:ext cx="5545137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Line 10"/>
          <p:cNvSpPr>
            <a:spLocks noChangeShapeType="1"/>
          </p:cNvSpPr>
          <p:nvPr/>
        </p:nvSpPr>
        <p:spPr bwMode="auto">
          <a:xfrm rot="10800000" flipH="1">
            <a:off x="5053012" y="3991493"/>
            <a:ext cx="1511300" cy="129540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4" name="Line 11"/>
          <p:cNvSpPr>
            <a:spLocks noChangeShapeType="1"/>
          </p:cNvSpPr>
          <p:nvPr/>
        </p:nvSpPr>
        <p:spPr bwMode="auto">
          <a:xfrm rot="10800000">
            <a:off x="2278062" y="4058668"/>
            <a:ext cx="1152525" cy="129540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5" name="Line 12"/>
          <p:cNvSpPr>
            <a:spLocks noChangeShapeType="1"/>
          </p:cNvSpPr>
          <p:nvPr/>
        </p:nvSpPr>
        <p:spPr bwMode="auto">
          <a:xfrm rot="10800000">
            <a:off x="2777377" y="3352875"/>
            <a:ext cx="2951163" cy="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6" name="Text Box 11"/>
          <p:cNvSpPr txBox="1">
            <a:spLocks noChangeArrowheads="1"/>
          </p:cNvSpPr>
          <p:nvPr/>
        </p:nvSpPr>
        <p:spPr bwMode="auto">
          <a:xfrm>
            <a:off x="3573462" y="6139053"/>
            <a:ext cx="1512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1800" dirty="0"/>
              <a:t>Ventrální část</a:t>
            </a:r>
          </a:p>
        </p:txBody>
      </p:sp>
      <p:sp>
        <p:nvSpPr>
          <p:cNvPr id="22537" name="Text Box 12"/>
          <p:cNvSpPr txBox="1">
            <a:spLocks noChangeArrowheads="1"/>
          </p:cNvSpPr>
          <p:nvPr/>
        </p:nvSpPr>
        <p:spPr bwMode="auto">
          <a:xfrm>
            <a:off x="4008438" y="1196975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dorsálně</a:t>
            </a:r>
          </a:p>
        </p:txBody>
      </p:sp>
      <p:pic>
        <p:nvPicPr>
          <p:cNvPr id="225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34242" r="15411" b="27524"/>
          <a:stretch>
            <a:fillRect/>
          </a:stretch>
        </p:blipFill>
        <p:spPr bwMode="auto">
          <a:xfrm>
            <a:off x="1588" y="0"/>
            <a:ext cx="2316212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 t="2687" r="2960" b="-179"/>
          <a:stretch>
            <a:fillRect/>
          </a:stretch>
        </p:blipFill>
        <p:spPr bwMode="auto">
          <a:xfrm>
            <a:off x="7913580" y="2323142"/>
            <a:ext cx="3588350" cy="39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TextovéPole 1"/>
          <p:cNvSpPr txBox="1">
            <a:spLocks noChangeArrowheads="1"/>
          </p:cNvSpPr>
          <p:nvPr/>
        </p:nvSpPr>
        <p:spPr bwMode="auto">
          <a:xfrm>
            <a:off x="2367563" y="30123"/>
            <a:ext cx="972080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b="1" dirty="0" err="1">
                <a:solidFill>
                  <a:srgbClr val="C00000"/>
                </a:solidFill>
              </a:rPr>
              <a:t>Mesencephalon</a:t>
            </a:r>
            <a:r>
              <a:rPr lang="cs-CZ" altLang="cs-CZ" sz="1800" dirty="0"/>
              <a:t>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(střední mozek) </a:t>
            </a:r>
            <a:endParaRPr lang="cs-CZ" alt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jádra pro </a:t>
            </a:r>
            <a:r>
              <a:rPr lang="cs-CZ" alt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opticko- a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acusticko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-motorické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reflexy (otáčení hlavy na světelný či zvukový podnět),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vzestupné a sestupné nervové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dráhy, tectum</a:t>
            </a:r>
            <a:r>
              <a:rPr lang="cs-CZ" altLang="cs-CZ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corpora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quadrigemina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tegmentum</a:t>
            </a:r>
            <a:r>
              <a:rPr lang="cs-CZ" altLang="cs-CZ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ncl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ruber</a:t>
            </a:r>
            <a:r>
              <a:rPr lang="cs-CZ" altLang="cs-CZ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substantia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nigra</a:t>
            </a:r>
            <a:r>
              <a:rPr lang="cs-CZ" altLang="cs-CZ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alt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crura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cerebri</a:t>
            </a:r>
            <a:r>
              <a:rPr lang="cs-CZ" altLang="cs-CZ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tegmentum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crura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alt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pedunculus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 CN III. - n. </a:t>
            </a:r>
            <a:r>
              <a:rPr lang="cs-CZ" altLang="cs-CZ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oculomotorius</a:t>
            </a:r>
            <a:r>
              <a:rPr lang="cs-CZ" alt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 IV. - n. </a:t>
            </a:r>
            <a:r>
              <a:rPr lang="cs-CZ" altLang="cs-CZ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trochlearis</a:t>
            </a:r>
            <a:endParaRPr lang="cs-CZ" altLang="cs-CZ" sz="18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4992270" y="24966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1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5332428" y="360318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2</a:t>
            </a:r>
            <a:endParaRPr lang="cs-CZ" sz="24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4692650" y="4310666"/>
            <a:ext cx="241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3</a:t>
            </a:r>
            <a:endParaRPr lang="cs-CZ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808662" y="4079833"/>
            <a:ext cx="24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4</a:t>
            </a:r>
            <a:endParaRPr lang="cs-CZ" sz="24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855718" y="529676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5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9986089" y="38068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5</a:t>
            </a:r>
            <a:endParaRPr lang="cs-CZ" b="1" dirty="0"/>
          </a:p>
        </p:txBody>
      </p:sp>
      <p:sp>
        <p:nvSpPr>
          <p:cNvPr id="8" name="Obdélník 7"/>
          <p:cNvSpPr/>
          <p:nvPr/>
        </p:nvSpPr>
        <p:spPr>
          <a:xfrm>
            <a:off x="9211851" y="380680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4579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711" y="2471439"/>
            <a:ext cx="5672136" cy="3959061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46304" y="593904"/>
            <a:ext cx="8822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C00000"/>
                </a:solidFill>
              </a:rPr>
              <a:t>N. </a:t>
            </a:r>
            <a:r>
              <a:rPr lang="cs-CZ" sz="3600" b="1" dirty="0" err="1">
                <a:solidFill>
                  <a:srgbClr val="C00000"/>
                </a:solidFill>
              </a:rPr>
              <a:t>t</a:t>
            </a:r>
            <a:r>
              <a:rPr lang="cs-CZ" sz="3600" b="1" dirty="0" err="1" smtClean="0">
                <a:solidFill>
                  <a:srgbClr val="C00000"/>
                </a:solidFill>
              </a:rPr>
              <a:t>rochlearis</a:t>
            </a:r>
            <a:r>
              <a:rPr lang="cs-CZ" sz="3600" b="1" dirty="0" smtClean="0">
                <a:solidFill>
                  <a:srgbClr val="C00000"/>
                </a:solidFill>
              </a:rPr>
              <a:t> </a:t>
            </a:r>
            <a:r>
              <a:rPr lang="cs-CZ" sz="2000" b="1" dirty="0" smtClean="0"/>
              <a:t>(IV. CN) </a:t>
            </a:r>
            <a:r>
              <a:rPr lang="cs-CZ" dirty="0" smtClean="0"/>
              <a:t>(výstup z dorzální strany mozkového kmene,</a:t>
            </a:r>
          </a:p>
          <a:p>
            <a:r>
              <a:rPr lang="cs-CZ" dirty="0" smtClean="0"/>
              <a:t> pak skrze sinus </a:t>
            </a:r>
            <a:r>
              <a:rPr lang="cs-CZ" dirty="0" err="1" smtClean="0"/>
              <a:t>cavernosus</a:t>
            </a:r>
            <a:r>
              <a:rPr lang="cs-CZ" dirty="0" smtClean="0"/>
              <a:t>, </a:t>
            </a:r>
            <a:r>
              <a:rPr lang="cs-CZ" dirty="0" err="1" smtClean="0"/>
              <a:t>fissura</a:t>
            </a:r>
            <a:r>
              <a:rPr lang="cs-CZ" dirty="0" smtClean="0"/>
              <a:t> </a:t>
            </a:r>
            <a:r>
              <a:rPr lang="cs-CZ" dirty="0" err="1" smtClean="0"/>
              <a:t>orbitalis</a:t>
            </a:r>
            <a:r>
              <a:rPr lang="cs-CZ" dirty="0" smtClean="0"/>
              <a:t> superior do očnice)</a:t>
            </a:r>
            <a:endParaRPr lang="cs-CZ" dirty="0">
              <a:solidFill>
                <a:srgbClr val="FF66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76260" y="1535261"/>
            <a:ext cx="554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Somatomotorická</a:t>
            </a:r>
            <a:r>
              <a:rPr lang="cs-CZ" b="1" dirty="0" smtClean="0">
                <a:solidFill>
                  <a:srgbClr val="FF0000"/>
                </a:solidFill>
              </a:rPr>
              <a:t> zóna </a:t>
            </a:r>
            <a:r>
              <a:rPr lang="cs-CZ" b="1" dirty="0" smtClean="0"/>
              <a:t>(střední mozek=</a:t>
            </a:r>
            <a:r>
              <a:rPr lang="cs-CZ" b="1" dirty="0" err="1" smtClean="0"/>
              <a:t>mesencephalon</a:t>
            </a:r>
            <a:r>
              <a:rPr lang="cs-CZ" b="1" dirty="0" smtClean="0"/>
              <a:t>)</a:t>
            </a:r>
            <a:endParaRPr lang="cs-CZ" b="1" dirty="0"/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4180116" y="2291952"/>
            <a:ext cx="35624" cy="18762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2194560" y="1922620"/>
            <a:ext cx="705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Inervace: </a:t>
            </a:r>
            <a:r>
              <a:rPr lang="cs-CZ" b="1" dirty="0" smtClean="0"/>
              <a:t>m. </a:t>
            </a:r>
            <a:r>
              <a:rPr lang="cs-CZ" b="1" dirty="0" err="1"/>
              <a:t>o</a:t>
            </a:r>
            <a:r>
              <a:rPr lang="cs-CZ" b="1" dirty="0" err="1" smtClean="0"/>
              <a:t>bliquus</a:t>
            </a:r>
            <a:r>
              <a:rPr lang="cs-CZ" b="1" dirty="0" smtClean="0"/>
              <a:t> </a:t>
            </a:r>
            <a:r>
              <a:rPr lang="cs-CZ" b="1" dirty="0" err="1" smtClean="0"/>
              <a:t>bulbi</a:t>
            </a:r>
            <a:r>
              <a:rPr lang="cs-CZ" b="1" dirty="0" smtClean="0"/>
              <a:t> superior</a:t>
            </a:r>
            <a:r>
              <a:rPr lang="cs-CZ" dirty="0" smtClean="0"/>
              <a:t> </a:t>
            </a:r>
            <a:r>
              <a:rPr lang="cs-CZ" sz="1400" dirty="0" smtClean="0"/>
              <a:t>(okohybný sval, oční bulbus stáčí dolů a lat.)</a:t>
            </a:r>
            <a:endParaRPr lang="cs-CZ" sz="1400" dirty="0"/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4971588" y="2291952"/>
            <a:ext cx="562313" cy="18762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" b="1659"/>
          <a:stretch>
            <a:fillRect/>
          </a:stretch>
        </p:blipFill>
        <p:spPr bwMode="auto">
          <a:xfrm>
            <a:off x="9453525" y="271858"/>
            <a:ext cx="2763838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Přímá spojnice se šipkou 13"/>
          <p:cNvCxnSpPr/>
          <p:nvPr/>
        </p:nvCxnSpPr>
        <p:spPr>
          <a:xfrm flipV="1">
            <a:off x="8981549" y="736270"/>
            <a:ext cx="1480612" cy="3206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797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an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4" y="0"/>
            <a:ext cx="10667835" cy="453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12520" y="4422684"/>
            <a:ext cx="116256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Zóny: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somatomotorická</a:t>
            </a:r>
            <a:r>
              <a:rPr lang="cs-CZ" dirty="0" smtClean="0">
                <a:solidFill>
                  <a:srgbClr val="FF0000"/>
                </a:solidFill>
              </a:rPr>
              <a:t> (jádra </a:t>
            </a:r>
            <a:r>
              <a:rPr lang="cs-CZ" dirty="0" err="1" smtClean="0">
                <a:solidFill>
                  <a:srgbClr val="FF0000"/>
                </a:solidFill>
              </a:rPr>
              <a:t>somatomotorických</a:t>
            </a:r>
            <a:r>
              <a:rPr lang="cs-CZ" dirty="0" smtClean="0">
                <a:solidFill>
                  <a:srgbClr val="FF0000"/>
                </a:solidFill>
              </a:rPr>
              <a:t> nervů) – </a:t>
            </a:r>
            <a:r>
              <a:rPr lang="cs-CZ" sz="1400" dirty="0" err="1" smtClean="0">
                <a:solidFill>
                  <a:srgbClr val="FF0000"/>
                </a:solidFill>
              </a:rPr>
              <a:t>ncll</a:t>
            </a:r>
            <a:r>
              <a:rPr lang="cs-CZ" sz="1400" dirty="0" smtClean="0">
                <a:solidFill>
                  <a:srgbClr val="FF0000"/>
                </a:solidFill>
              </a:rPr>
              <a:t>. </a:t>
            </a:r>
            <a:r>
              <a:rPr lang="cs-CZ" sz="1400" dirty="0" err="1" smtClean="0">
                <a:solidFill>
                  <a:srgbClr val="FF0000"/>
                </a:solidFill>
              </a:rPr>
              <a:t>originis</a:t>
            </a:r>
            <a:r>
              <a:rPr lang="cs-CZ" sz="1400" dirty="0" smtClean="0">
                <a:solidFill>
                  <a:srgbClr val="FF0000"/>
                </a:solidFill>
              </a:rPr>
              <a:t>=</a:t>
            </a:r>
            <a:r>
              <a:rPr lang="cs-CZ" sz="1400" dirty="0" err="1" smtClean="0">
                <a:solidFill>
                  <a:srgbClr val="FF0000"/>
                </a:solidFill>
              </a:rPr>
              <a:t>motorii</a:t>
            </a:r>
            <a:endParaRPr lang="cs-CZ" sz="1400" dirty="0" smtClean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         </a:t>
            </a:r>
            <a:r>
              <a:rPr lang="cs-CZ" b="1" dirty="0" err="1" smtClean="0">
                <a:solidFill>
                  <a:srgbClr val="FF6600"/>
                </a:solidFill>
              </a:rPr>
              <a:t>visceromotorická</a:t>
            </a:r>
            <a:r>
              <a:rPr lang="cs-CZ" dirty="0" smtClean="0">
                <a:solidFill>
                  <a:srgbClr val="FF6600"/>
                </a:solidFill>
              </a:rPr>
              <a:t> (jádra </a:t>
            </a:r>
            <a:r>
              <a:rPr lang="cs-CZ" dirty="0" err="1" smtClean="0">
                <a:solidFill>
                  <a:srgbClr val="FF6600"/>
                </a:solidFill>
              </a:rPr>
              <a:t>visceromotorických</a:t>
            </a:r>
            <a:r>
              <a:rPr lang="cs-CZ" dirty="0" smtClean="0">
                <a:solidFill>
                  <a:srgbClr val="FF6600"/>
                </a:solidFill>
              </a:rPr>
              <a:t> nervů) – </a:t>
            </a:r>
            <a:r>
              <a:rPr lang="cs-CZ" sz="1400" dirty="0" err="1" smtClean="0">
                <a:solidFill>
                  <a:srgbClr val="FF6600"/>
                </a:solidFill>
              </a:rPr>
              <a:t>ncl</a:t>
            </a:r>
            <a:r>
              <a:rPr lang="cs-CZ" sz="1400" dirty="0" smtClean="0">
                <a:solidFill>
                  <a:srgbClr val="FF6600"/>
                </a:solidFill>
              </a:rPr>
              <a:t>. </a:t>
            </a:r>
            <a:r>
              <a:rPr lang="cs-CZ" sz="1400" dirty="0" err="1" smtClean="0">
                <a:solidFill>
                  <a:srgbClr val="FF6600"/>
                </a:solidFill>
              </a:rPr>
              <a:t>intermediolateralis</a:t>
            </a:r>
            <a:r>
              <a:rPr lang="cs-CZ" sz="1400" dirty="0" smtClean="0">
                <a:solidFill>
                  <a:srgbClr val="FF6600"/>
                </a:solidFill>
              </a:rPr>
              <a:t> u páteřní míchy</a:t>
            </a:r>
            <a:r>
              <a:rPr lang="cs-CZ" dirty="0" smtClean="0">
                <a:solidFill>
                  <a:srgbClr val="FF6600"/>
                </a:solidFill>
              </a:rPr>
              <a:t>, </a:t>
            </a:r>
            <a:r>
              <a:rPr lang="cs-CZ" sz="1400" dirty="0" smtClean="0">
                <a:solidFill>
                  <a:srgbClr val="FF6600"/>
                </a:solidFill>
              </a:rPr>
              <a:t>(u </a:t>
            </a:r>
            <a:r>
              <a:rPr lang="cs-CZ" sz="1400" dirty="0">
                <a:solidFill>
                  <a:srgbClr val="FF6600"/>
                </a:solidFill>
              </a:rPr>
              <a:t>hlavových nervů </a:t>
            </a:r>
            <a:r>
              <a:rPr lang="cs-CZ" sz="1400" dirty="0" err="1">
                <a:solidFill>
                  <a:srgbClr val="FF6600"/>
                </a:solidFill>
              </a:rPr>
              <a:t>ncll</a:t>
            </a:r>
            <a:r>
              <a:rPr lang="cs-CZ" sz="1400" dirty="0">
                <a:solidFill>
                  <a:srgbClr val="FF6600"/>
                </a:solidFill>
              </a:rPr>
              <a:t>. </a:t>
            </a:r>
            <a:r>
              <a:rPr lang="cs-CZ" sz="1400" dirty="0" err="1">
                <a:solidFill>
                  <a:srgbClr val="FF6600"/>
                </a:solidFill>
              </a:rPr>
              <a:t>originis</a:t>
            </a:r>
            <a:r>
              <a:rPr lang="cs-CZ" sz="1400" dirty="0">
                <a:solidFill>
                  <a:srgbClr val="FF6600"/>
                </a:solidFill>
              </a:rPr>
              <a:t> </a:t>
            </a:r>
            <a:r>
              <a:rPr lang="cs-CZ" sz="1400" dirty="0" smtClean="0">
                <a:solidFill>
                  <a:srgbClr val="FF6600"/>
                </a:solidFill>
              </a:rPr>
              <a:t>dorsalis)</a:t>
            </a:r>
          </a:p>
          <a:p>
            <a:r>
              <a:rPr lang="cs-CZ" dirty="0">
                <a:solidFill>
                  <a:srgbClr val="FF6600"/>
                </a:solidFill>
              </a:rPr>
              <a:t> </a:t>
            </a:r>
            <a:r>
              <a:rPr lang="cs-CZ" dirty="0" smtClean="0">
                <a:solidFill>
                  <a:srgbClr val="FF6600"/>
                </a:solidFill>
              </a:rPr>
              <a:t>         </a:t>
            </a:r>
            <a:r>
              <a:rPr lang="cs-CZ" b="1" dirty="0" err="1" smtClean="0">
                <a:solidFill>
                  <a:srgbClr val="004F8A"/>
                </a:solidFill>
              </a:rPr>
              <a:t>viscerosensitivní</a:t>
            </a:r>
            <a:r>
              <a:rPr lang="cs-CZ" dirty="0" smtClean="0">
                <a:solidFill>
                  <a:srgbClr val="004F8A"/>
                </a:solidFill>
              </a:rPr>
              <a:t> (jádra </a:t>
            </a:r>
            <a:r>
              <a:rPr lang="cs-CZ" dirty="0" err="1" smtClean="0">
                <a:solidFill>
                  <a:srgbClr val="004F8A"/>
                </a:solidFill>
              </a:rPr>
              <a:t>viscerosensitivní</a:t>
            </a:r>
            <a:r>
              <a:rPr lang="cs-CZ" dirty="0" smtClean="0">
                <a:solidFill>
                  <a:srgbClr val="004F8A"/>
                </a:solidFill>
              </a:rPr>
              <a:t>)  </a:t>
            </a:r>
          </a:p>
          <a:p>
            <a:r>
              <a:rPr lang="cs-CZ" dirty="0">
                <a:solidFill>
                  <a:srgbClr val="004F8A"/>
                </a:solidFill>
              </a:rPr>
              <a:t> </a:t>
            </a:r>
            <a:r>
              <a:rPr lang="cs-CZ" dirty="0" smtClean="0">
                <a:solidFill>
                  <a:srgbClr val="004F8A"/>
                </a:solidFill>
              </a:rPr>
              <a:t>         </a:t>
            </a:r>
            <a:r>
              <a:rPr lang="cs-CZ" b="1" dirty="0" err="1" smtClean="0">
                <a:solidFill>
                  <a:srgbClr val="00B0F0"/>
                </a:solidFill>
              </a:rPr>
              <a:t>somatosensitivní</a:t>
            </a:r>
            <a:r>
              <a:rPr lang="cs-CZ" dirty="0" smtClean="0">
                <a:solidFill>
                  <a:srgbClr val="00B0F0"/>
                </a:solidFill>
              </a:rPr>
              <a:t> (jádra </a:t>
            </a:r>
            <a:r>
              <a:rPr lang="cs-CZ" dirty="0" err="1" smtClean="0">
                <a:solidFill>
                  <a:srgbClr val="00B0F0"/>
                </a:solidFill>
              </a:rPr>
              <a:t>somatosensitivní</a:t>
            </a:r>
            <a:r>
              <a:rPr lang="cs-CZ" dirty="0" smtClean="0">
                <a:solidFill>
                  <a:srgbClr val="00B0F0"/>
                </a:solidFill>
              </a:rPr>
              <a:t>)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77694" y="3776353"/>
            <a:ext cx="4426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Rozložení jaderných zón ve </a:t>
            </a:r>
            <a:r>
              <a:rPr lang="cs-CZ" dirty="0" err="1" smtClean="0"/>
              <a:t>fossa</a:t>
            </a:r>
            <a:r>
              <a:rPr lang="cs-CZ" dirty="0" smtClean="0"/>
              <a:t> </a:t>
            </a:r>
            <a:r>
              <a:rPr lang="cs-CZ" dirty="0" err="1" smtClean="0"/>
              <a:t>rhomboidea</a:t>
            </a:r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                   (IV. komora mozková)</a:t>
            </a:r>
            <a:endParaRPr lang="cs-CZ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 flipV="1">
            <a:off x="605642" y="2588821"/>
            <a:ext cx="1140031" cy="11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261258" y="2404155"/>
            <a:ext cx="159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Sulcus</a:t>
            </a:r>
            <a:r>
              <a:rPr lang="cs-CZ" b="1" dirty="0" smtClean="0"/>
              <a:t> </a:t>
            </a:r>
            <a:r>
              <a:rPr lang="cs-CZ" b="1" dirty="0" err="1" smtClean="0"/>
              <a:t>limitans</a:t>
            </a:r>
            <a:endParaRPr lang="cs-CZ" b="1" dirty="0"/>
          </a:p>
        </p:txBody>
      </p:sp>
      <p:sp>
        <p:nvSpPr>
          <p:cNvPr id="5" name="Pravá složená závorka 4"/>
          <p:cNvSpPr/>
          <p:nvPr/>
        </p:nvSpPr>
        <p:spPr>
          <a:xfrm>
            <a:off x="5343896" y="5118265"/>
            <a:ext cx="190005" cy="3443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533901" y="5093317"/>
            <a:ext cx="66601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rgbClr val="0070C0"/>
                </a:solidFill>
              </a:rPr>
              <a:t>– je v příslušném gangliu mimo CNS, k přepojení dochází v zadních rozích míšních,</a:t>
            </a:r>
          </a:p>
          <a:p>
            <a:r>
              <a:rPr lang="cs-CZ" sz="1400" dirty="0" smtClean="0">
                <a:solidFill>
                  <a:srgbClr val="0070C0"/>
                </a:solidFill>
              </a:rPr>
              <a:t> u hlavových nervů v mozkovém kmeni v </a:t>
            </a:r>
            <a:r>
              <a:rPr lang="cs-CZ" sz="1400" dirty="0" err="1" smtClean="0">
                <a:solidFill>
                  <a:srgbClr val="0070C0"/>
                </a:solidFill>
              </a:rPr>
              <a:t>gll</a:t>
            </a:r>
            <a:r>
              <a:rPr lang="cs-CZ" sz="1400" dirty="0" smtClean="0">
                <a:solidFill>
                  <a:srgbClr val="0070C0"/>
                </a:solidFill>
              </a:rPr>
              <a:t>. n. trigeminus nebo </a:t>
            </a:r>
            <a:r>
              <a:rPr lang="cs-CZ" sz="1400" dirty="0" err="1" smtClean="0">
                <a:solidFill>
                  <a:srgbClr val="0070C0"/>
                </a:solidFill>
              </a:rPr>
              <a:t>ncl</a:t>
            </a:r>
            <a:r>
              <a:rPr lang="cs-CZ" sz="1400" dirty="0" smtClean="0">
                <a:solidFill>
                  <a:srgbClr val="0070C0"/>
                </a:solidFill>
              </a:rPr>
              <a:t>. </a:t>
            </a:r>
            <a:r>
              <a:rPr lang="cs-CZ" sz="1400" dirty="0" err="1" smtClean="0">
                <a:solidFill>
                  <a:srgbClr val="0070C0"/>
                </a:solidFill>
              </a:rPr>
              <a:t>solitarius</a:t>
            </a:r>
            <a:r>
              <a:rPr lang="cs-CZ" sz="1400" dirty="0" smtClean="0">
                <a:solidFill>
                  <a:srgbClr val="0070C0"/>
                </a:solidFill>
              </a:rPr>
              <a:t> – jsou pro</a:t>
            </a:r>
          </a:p>
          <a:p>
            <a:r>
              <a:rPr lang="cs-CZ" sz="1400" dirty="0">
                <a:solidFill>
                  <a:srgbClr val="0070C0"/>
                </a:solidFill>
              </a:rPr>
              <a:t>v</a:t>
            </a:r>
            <a:r>
              <a:rPr lang="cs-CZ" sz="1400" dirty="0" smtClean="0">
                <a:solidFill>
                  <a:srgbClr val="0070C0"/>
                </a:solidFill>
              </a:rPr>
              <a:t>šechny příslušné hlavové nervy, které mají </a:t>
            </a:r>
            <a:r>
              <a:rPr lang="cs-CZ" sz="1400" dirty="0" err="1" smtClean="0">
                <a:solidFill>
                  <a:srgbClr val="0070C0"/>
                </a:solidFill>
              </a:rPr>
              <a:t>somatosenzorickou</a:t>
            </a:r>
            <a:r>
              <a:rPr lang="cs-CZ" sz="1400" dirty="0" smtClean="0">
                <a:solidFill>
                  <a:srgbClr val="0070C0"/>
                </a:solidFill>
              </a:rPr>
              <a:t> nebo </a:t>
            </a:r>
            <a:r>
              <a:rPr lang="cs-CZ" sz="1400" dirty="0" err="1" smtClean="0">
                <a:solidFill>
                  <a:srgbClr val="0070C0"/>
                </a:solidFill>
              </a:rPr>
              <a:t>viscerosenzorickou</a:t>
            </a:r>
            <a:r>
              <a:rPr lang="cs-CZ" sz="14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cs-CZ" sz="1400" dirty="0">
                <a:solidFill>
                  <a:srgbClr val="0070C0"/>
                </a:solidFill>
              </a:rPr>
              <a:t>s</a:t>
            </a:r>
            <a:r>
              <a:rPr lang="cs-CZ" sz="1400" dirty="0" smtClean="0">
                <a:solidFill>
                  <a:srgbClr val="0070C0"/>
                </a:solidFill>
              </a:rPr>
              <a:t>ložku </a:t>
            </a:r>
            <a:r>
              <a:rPr lang="cs-CZ" sz="1400" b="1" dirty="0" smtClean="0">
                <a:solidFill>
                  <a:srgbClr val="0070C0"/>
                </a:solidFill>
              </a:rPr>
              <a:t>společné</a:t>
            </a:r>
            <a:endParaRPr lang="cs-CZ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43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58" y="2468588"/>
            <a:ext cx="4378486" cy="3056114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71111" y="216143"/>
            <a:ext cx="112019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N. </a:t>
            </a:r>
            <a:r>
              <a:rPr lang="cs-CZ" sz="3200" b="1" dirty="0" err="1">
                <a:solidFill>
                  <a:srgbClr val="C00000"/>
                </a:solidFill>
              </a:rPr>
              <a:t>o</a:t>
            </a:r>
            <a:r>
              <a:rPr lang="cs-CZ" sz="3200" b="1" dirty="0" err="1" smtClean="0">
                <a:solidFill>
                  <a:srgbClr val="C00000"/>
                </a:solidFill>
              </a:rPr>
              <a:t>culomotorius</a:t>
            </a:r>
            <a:r>
              <a:rPr lang="cs-CZ" sz="32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smtClean="0"/>
              <a:t>(III. CN) </a:t>
            </a:r>
            <a:r>
              <a:rPr lang="cs-CZ" sz="1600" dirty="0" smtClean="0"/>
              <a:t>výstup </a:t>
            </a:r>
            <a:r>
              <a:rPr lang="cs-CZ" sz="1600" dirty="0"/>
              <a:t>z </a:t>
            </a:r>
            <a:r>
              <a:rPr lang="cs-CZ" sz="1600" dirty="0" err="1" smtClean="0"/>
              <a:t>fossa</a:t>
            </a:r>
            <a:r>
              <a:rPr lang="cs-CZ" sz="1600" dirty="0" smtClean="0"/>
              <a:t> </a:t>
            </a:r>
            <a:r>
              <a:rPr lang="cs-CZ" sz="1600" dirty="0" err="1" smtClean="0"/>
              <a:t>interpeduncularis</a:t>
            </a:r>
            <a:r>
              <a:rPr lang="cs-CZ" sz="1600" dirty="0" smtClean="0"/>
              <a:t> středního mozku (</a:t>
            </a:r>
            <a:r>
              <a:rPr lang="cs-CZ" sz="1600" dirty="0" err="1" smtClean="0"/>
              <a:t>mesencephalon</a:t>
            </a:r>
            <a:r>
              <a:rPr lang="cs-CZ" sz="1600" dirty="0" smtClean="0"/>
              <a:t>), skrze sinus </a:t>
            </a:r>
            <a:r>
              <a:rPr lang="cs-CZ" sz="1600" dirty="0" err="1" smtClean="0"/>
              <a:t>cavernosus</a:t>
            </a:r>
            <a:r>
              <a:rPr lang="cs-CZ" sz="1600" dirty="0"/>
              <a:t> </a:t>
            </a:r>
            <a:r>
              <a:rPr lang="cs-CZ" sz="1600" dirty="0" smtClean="0"/>
              <a:t>do </a:t>
            </a:r>
            <a:r>
              <a:rPr lang="cs-CZ" sz="1600" dirty="0" err="1" smtClean="0"/>
              <a:t>fissura</a:t>
            </a:r>
            <a:r>
              <a:rPr lang="cs-CZ" sz="1600" dirty="0" smtClean="0"/>
              <a:t> </a:t>
            </a:r>
            <a:r>
              <a:rPr lang="cs-CZ" sz="1600" dirty="0" err="1" smtClean="0"/>
              <a:t>orbitalis</a:t>
            </a:r>
            <a:r>
              <a:rPr lang="cs-CZ" sz="1600" dirty="0" smtClean="0"/>
              <a:t> superior do očnice)</a:t>
            </a:r>
            <a:endParaRPr lang="cs-CZ" sz="1600" dirty="0">
              <a:solidFill>
                <a:srgbClr val="FF6600"/>
              </a:solidFill>
            </a:endParaRPr>
          </a:p>
          <a:p>
            <a:endParaRPr lang="cs-CZ" sz="2000" b="1" dirty="0" smtClean="0"/>
          </a:p>
          <a:p>
            <a:r>
              <a:rPr lang="cs-CZ" sz="2000" b="1" dirty="0" err="1" smtClean="0">
                <a:solidFill>
                  <a:srgbClr val="FF6600"/>
                </a:solidFill>
              </a:rPr>
              <a:t>Visceromotorická</a:t>
            </a:r>
            <a:r>
              <a:rPr lang="cs-CZ" sz="2000" b="1" dirty="0" smtClean="0">
                <a:solidFill>
                  <a:srgbClr val="FF6600"/>
                </a:solidFill>
              </a:rPr>
              <a:t> zóna </a:t>
            </a:r>
            <a:r>
              <a:rPr lang="cs-CZ" b="1" dirty="0" smtClean="0"/>
              <a:t>(přepojení v </a:t>
            </a:r>
            <a:r>
              <a:rPr lang="cs-CZ" b="1" dirty="0" err="1" smtClean="0"/>
              <a:t>ggl</a:t>
            </a:r>
            <a:r>
              <a:rPr lang="cs-CZ" b="1" dirty="0" smtClean="0"/>
              <a:t>. </a:t>
            </a:r>
            <a:r>
              <a:rPr lang="cs-CZ" b="1" dirty="0" err="1" smtClean="0"/>
              <a:t>ciliare</a:t>
            </a:r>
            <a:r>
              <a:rPr lang="cs-CZ" sz="2000" baseline="30000" dirty="0" smtClean="0">
                <a:solidFill>
                  <a:srgbClr val="FF0000"/>
                </a:solidFill>
              </a:rPr>
              <a:t>*</a:t>
            </a:r>
            <a:r>
              <a:rPr lang="cs-CZ" b="1" dirty="0" smtClean="0"/>
              <a:t>, po interpolaci pak inervuje svaly ovládající velikost panenky=pupily </a:t>
            </a:r>
            <a:r>
              <a:rPr lang="cs-CZ" sz="1400" b="1" dirty="0" smtClean="0"/>
              <a:t>(m. </a:t>
            </a:r>
            <a:r>
              <a:rPr lang="cs-CZ" sz="1400" b="1" dirty="0" err="1" smtClean="0"/>
              <a:t>ciliaris</a:t>
            </a:r>
            <a:r>
              <a:rPr lang="cs-CZ" sz="1400" b="1" dirty="0" smtClean="0"/>
              <a:t> a m. </a:t>
            </a:r>
            <a:r>
              <a:rPr lang="cs-CZ" sz="1400" b="1" dirty="0" err="1" smtClean="0"/>
              <a:t>spincter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pupillae</a:t>
            </a:r>
            <a:r>
              <a:rPr lang="cs-CZ" sz="1400" b="1" dirty="0" smtClean="0"/>
              <a:t>) </a:t>
            </a:r>
          </a:p>
          <a:p>
            <a:r>
              <a:rPr lang="cs-CZ" sz="2000" b="1" dirty="0" err="1" smtClean="0">
                <a:solidFill>
                  <a:srgbClr val="FF0000"/>
                </a:solidFill>
              </a:rPr>
              <a:t>Somatomotorická</a:t>
            </a:r>
            <a:r>
              <a:rPr lang="cs-CZ" sz="2000" b="1" dirty="0" smtClean="0">
                <a:solidFill>
                  <a:srgbClr val="FF0000"/>
                </a:solidFill>
              </a:rPr>
              <a:t> zóna</a:t>
            </a:r>
            <a:r>
              <a:rPr lang="cs-CZ" b="1" dirty="0" smtClean="0"/>
              <a:t> – jádro pro okohybné svaly očnice s výjimkou (</a:t>
            </a:r>
            <a:r>
              <a:rPr lang="cs-CZ" b="1" dirty="0" smtClean="0">
                <a:solidFill>
                  <a:srgbClr val="FF0000"/>
                </a:solidFill>
              </a:rPr>
              <a:t>1. a 2</a:t>
            </a:r>
            <a:r>
              <a:rPr lang="cs-CZ" b="1" dirty="0" smtClean="0"/>
              <a:t>.)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660507" y="3538846"/>
            <a:ext cx="72212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1.- IV.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487026" y="3981086"/>
            <a:ext cx="76976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2 – VI.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2" name="Picture 5" descr="nIII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t="4376" r="1277"/>
          <a:stretch>
            <a:fillRect/>
          </a:stretch>
        </p:blipFill>
        <p:spPr bwMode="auto">
          <a:xfrm>
            <a:off x="7712103" y="2311650"/>
            <a:ext cx="3280522" cy="43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142948" y="423982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*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70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Scan00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612" y="106878"/>
            <a:ext cx="5427663" cy="685800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2297" y="3670424"/>
            <a:ext cx="535597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C00000"/>
                </a:solidFill>
              </a:rPr>
              <a:t>N</a:t>
            </a:r>
            <a:r>
              <a:rPr lang="cs-CZ" sz="3200" b="1" dirty="0" err="1" smtClean="0">
                <a:solidFill>
                  <a:srgbClr val="C00000"/>
                </a:solidFill>
              </a:rPr>
              <a:t>n</a:t>
            </a:r>
            <a:r>
              <a:rPr lang="cs-CZ" sz="3200" b="1" dirty="0" smtClean="0">
                <a:solidFill>
                  <a:srgbClr val="C00000"/>
                </a:solidFill>
              </a:rPr>
              <a:t>. </a:t>
            </a:r>
            <a:r>
              <a:rPr lang="cs-CZ" sz="3200" b="1" dirty="0" err="1" smtClean="0">
                <a:solidFill>
                  <a:srgbClr val="C00000"/>
                </a:solidFill>
              </a:rPr>
              <a:t>olfactorii</a:t>
            </a:r>
            <a:r>
              <a:rPr lang="cs-CZ" sz="32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smtClean="0"/>
              <a:t>(CN I)</a:t>
            </a:r>
            <a:endParaRPr lang="cs-CZ" sz="2400" b="1" dirty="0" smtClean="0">
              <a:solidFill>
                <a:srgbClr val="C00000"/>
              </a:solidFill>
            </a:endParaRPr>
          </a:p>
          <a:p>
            <a:r>
              <a:rPr lang="cs-CZ" dirty="0" smtClean="0"/>
              <a:t>Strop dutiny nosní, horní koncha a přilehlá část nosní přepážky (tzv. </a:t>
            </a:r>
            <a:r>
              <a:rPr lang="cs-CZ" dirty="0" err="1" smtClean="0"/>
              <a:t>regio</a:t>
            </a:r>
            <a:r>
              <a:rPr lang="cs-CZ" dirty="0" smtClean="0"/>
              <a:t> </a:t>
            </a:r>
            <a:r>
              <a:rPr lang="cs-CZ" dirty="0" err="1" smtClean="0"/>
              <a:t>olfactoria</a:t>
            </a:r>
            <a:r>
              <a:rPr lang="cs-CZ" dirty="0" smtClean="0"/>
              <a:t>) – skrze lamina </a:t>
            </a:r>
            <a:r>
              <a:rPr lang="cs-CZ" dirty="0" err="1" smtClean="0"/>
              <a:t>cribrosa</a:t>
            </a:r>
            <a:r>
              <a:rPr lang="cs-CZ" dirty="0" smtClean="0"/>
              <a:t> čichové kosti do bulbus </a:t>
            </a:r>
            <a:r>
              <a:rPr lang="cs-CZ" dirty="0" err="1" smtClean="0"/>
              <a:t>olfactorius</a:t>
            </a:r>
            <a:r>
              <a:rPr lang="cs-CZ" dirty="0" smtClean="0"/>
              <a:t> – do čichové </a:t>
            </a:r>
            <a:r>
              <a:rPr lang="cs-CZ" sz="1600" dirty="0" smtClean="0"/>
              <a:t>kůry=</a:t>
            </a:r>
            <a:r>
              <a:rPr lang="cs-CZ" sz="1600" dirty="0" err="1" smtClean="0"/>
              <a:t>paleocortex</a:t>
            </a:r>
            <a:r>
              <a:rPr lang="cs-CZ" sz="1600" dirty="0" smtClean="0"/>
              <a:t> area 51</a:t>
            </a:r>
            <a:endParaRPr lang="cs-CZ" sz="1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82297" y="427512"/>
            <a:ext cx="51072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N. </a:t>
            </a:r>
            <a:r>
              <a:rPr lang="cs-CZ" sz="3200" b="1" dirty="0" err="1" smtClean="0">
                <a:solidFill>
                  <a:srgbClr val="C00000"/>
                </a:solidFill>
              </a:rPr>
              <a:t>opticus</a:t>
            </a:r>
            <a:r>
              <a:rPr lang="cs-CZ" sz="32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smtClean="0"/>
              <a:t>(CN II)</a:t>
            </a:r>
          </a:p>
          <a:p>
            <a:r>
              <a:rPr lang="cs-CZ" dirty="0" smtClean="0"/>
              <a:t>Buňky sítnice, n. </a:t>
            </a:r>
            <a:r>
              <a:rPr lang="cs-CZ" dirty="0" err="1" smtClean="0"/>
              <a:t>opticus</a:t>
            </a:r>
            <a:r>
              <a:rPr lang="cs-CZ" dirty="0" smtClean="0"/>
              <a:t>, křížení = chiasma </a:t>
            </a:r>
            <a:r>
              <a:rPr lang="cs-CZ" dirty="0" err="1" smtClean="0"/>
              <a:t>opticum</a:t>
            </a:r>
            <a:r>
              <a:rPr lang="cs-CZ" dirty="0" smtClean="0"/>
              <a:t>, corpus </a:t>
            </a:r>
            <a:r>
              <a:rPr lang="cs-CZ" dirty="0" err="1" smtClean="0"/>
              <a:t>geniculatum</a:t>
            </a:r>
            <a:r>
              <a:rPr lang="cs-CZ" dirty="0" smtClean="0"/>
              <a:t> </a:t>
            </a:r>
            <a:r>
              <a:rPr lang="cs-CZ" dirty="0" err="1" smtClean="0"/>
              <a:t>laterale</a:t>
            </a:r>
            <a:r>
              <a:rPr lang="cs-CZ" dirty="0" smtClean="0"/>
              <a:t>, přepojení, pak</a:t>
            </a:r>
          </a:p>
          <a:p>
            <a:r>
              <a:rPr lang="cs-CZ" dirty="0" smtClean="0"/>
              <a:t>skrze </a:t>
            </a:r>
            <a:r>
              <a:rPr lang="cs-CZ" dirty="0" err="1" smtClean="0"/>
              <a:t>capsula</a:t>
            </a:r>
            <a:r>
              <a:rPr lang="cs-CZ" dirty="0" smtClean="0"/>
              <a:t> interna do týlního laloku – zraková korová oblast = area 17,19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956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kmentJad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r="6073"/>
          <a:stretch/>
        </p:blipFill>
        <p:spPr bwMode="auto">
          <a:xfrm>
            <a:off x="4273419" y="-240476"/>
            <a:ext cx="4301413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505450" y="3429001"/>
            <a:ext cx="59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VIII.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8608917" y="5120342"/>
            <a:ext cx="52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XII.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8565830" y="4111626"/>
            <a:ext cx="1212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FF33CC"/>
                </a:solidFill>
              </a:rPr>
              <a:t>IX., X., XI.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8671105" y="4633406"/>
            <a:ext cx="4026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 smtClean="0">
                <a:solidFill>
                  <a:srgbClr val="00FF00"/>
                </a:solidFill>
              </a:rPr>
              <a:t>X</a:t>
            </a:r>
            <a:r>
              <a:rPr lang="cs-CZ" altLang="cs-CZ" dirty="0">
                <a:solidFill>
                  <a:srgbClr val="00FF00"/>
                </a:solidFill>
              </a:rPr>
              <a:t>.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37863" y="4164164"/>
            <a:ext cx="4270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dirty="0" err="1">
                <a:solidFill>
                  <a:srgbClr val="66FFFF"/>
                </a:solidFill>
              </a:rPr>
              <a:t>Ncl</a:t>
            </a:r>
            <a:r>
              <a:rPr lang="cs-CZ" altLang="cs-CZ" sz="1600" dirty="0">
                <a:solidFill>
                  <a:srgbClr val="66FFFF"/>
                </a:solidFill>
              </a:rPr>
              <a:t>. </a:t>
            </a:r>
            <a:r>
              <a:rPr lang="cs-CZ" altLang="cs-CZ" sz="1600" dirty="0" err="1">
                <a:solidFill>
                  <a:srgbClr val="66FFFF"/>
                </a:solidFill>
              </a:rPr>
              <a:t>tractus</a:t>
            </a:r>
            <a:r>
              <a:rPr lang="cs-CZ" altLang="cs-CZ" sz="1600" dirty="0">
                <a:solidFill>
                  <a:srgbClr val="66FFFF"/>
                </a:solidFill>
              </a:rPr>
              <a:t> </a:t>
            </a:r>
            <a:r>
              <a:rPr lang="cs-CZ" altLang="cs-CZ" sz="1600" dirty="0" err="1" smtClean="0">
                <a:solidFill>
                  <a:srgbClr val="66FFFF"/>
                </a:solidFill>
              </a:rPr>
              <a:t>solitarii</a:t>
            </a:r>
            <a:endParaRPr lang="cs-CZ" altLang="cs-CZ" sz="1600" dirty="0" smtClean="0">
              <a:solidFill>
                <a:srgbClr val="66FFFF"/>
              </a:solidFill>
            </a:endParaRPr>
          </a:p>
          <a:p>
            <a:r>
              <a:rPr lang="cs-CZ" altLang="cs-CZ" sz="1600" dirty="0" smtClean="0">
                <a:solidFill>
                  <a:srgbClr val="66FFFF"/>
                </a:solidFill>
              </a:rPr>
              <a:t>(přepojení </a:t>
            </a:r>
            <a:r>
              <a:rPr lang="cs-CZ" altLang="cs-CZ" sz="1600" dirty="0" err="1" smtClean="0">
                <a:solidFill>
                  <a:srgbClr val="66FFFF"/>
                </a:solidFill>
              </a:rPr>
              <a:t>viscerosensorického</a:t>
            </a:r>
            <a:r>
              <a:rPr lang="cs-CZ" altLang="cs-CZ" sz="1600" dirty="0" smtClean="0">
                <a:solidFill>
                  <a:srgbClr val="66FFFF"/>
                </a:solidFill>
              </a:rPr>
              <a:t> čití z CN VII, IX, X)</a:t>
            </a:r>
            <a:endParaRPr lang="cs-CZ" altLang="cs-CZ" sz="1600" dirty="0">
              <a:solidFill>
                <a:srgbClr val="66FFFF"/>
              </a:solidFill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301995" y="2685338"/>
            <a:ext cx="35827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 err="1" smtClean="0">
                <a:solidFill>
                  <a:srgbClr val="3399FF"/>
                </a:solidFill>
              </a:rPr>
              <a:t>Ncl</a:t>
            </a:r>
            <a:r>
              <a:rPr lang="cs-CZ" altLang="cs-CZ" sz="1400" dirty="0" smtClean="0">
                <a:solidFill>
                  <a:srgbClr val="3399FF"/>
                </a:solidFill>
              </a:rPr>
              <a:t>. </a:t>
            </a:r>
            <a:r>
              <a:rPr lang="cs-CZ" altLang="cs-CZ" sz="1400" dirty="0" err="1" smtClean="0">
                <a:solidFill>
                  <a:srgbClr val="3399FF"/>
                </a:solidFill>
              </a:rPr>
              <a:t>sensorius</a:t>
            </a:r>
            <a:r>
              <a:rPr lang="cs-CZ" altLang="cs-CZ" sz="1400" dirty="0" smtClean="0">
                <a:solidFill>
                  <a:srgbClr val="3399FF"/>
                </a:solidFill>
              </a:rPr>
              <a:t> </a:t>
            </a:r>
            <a:r>
              <a:rPr lang="cs-CZ" altLang="cs-CZ" sz="1400" dirty="0" err="1" smtClean="0">
                <a:solidFill>
                  <a:srgbClr val="3399FF"/>
                </a:solidFill>
              </a:rPr>
              <a:t>principalis</a:t>
            </a:r>
            <a:r>
              <a:rPr lang="cs-CZ" altLang="cs-CZ" sz="1400" dirty="0" smtClean="0">
                <a:solidFill>
                  <a:srgbClr val="3399FF"/>
                </a:solidFill>
              </a:rPr>
              <a:t> n. V.</a:t>
            </a:r>
          </a:p>
          <a:p>
            <a:r>
              <a:rPr lang="cs-CZ" altLang="cs-CZ" sz="1400" dirty="0" smtClean="0">
                <a:solidFill>
                  <a:srgbClr val="3399FF"/>
                </a:solidFill>
              </a:rPr>
              <a:t>(přepojení </a:t>
            </a:r>
            <a:r>
              <a:rPr lang="cs-CZ" altLang="cs-CZ" sz="1400" dirty="0" err="1" smtClean="0">
                <a:solidFill>
                  <a:srgbClr val="3399FF"/>
                </a:solidFill>
              </a:rPr>
              <a:t>epikritického</a:t>
            </a:r>
            <a:r>
              <a:rPr lang="cs-CZ" altLang="cs-CZ" sz="1400" dirty="0" smtClean="0">
                <a:solidFill>
                  <a:srgbClr val="3399FF"/>
                </a:solidFill>
              </a:rPr>
              <a:t> čití z hlavových nervů)</a:t>
            </a:r>
            <a:endParaRPr lang="cs-CZ" altLang="cs-CZ" sz="1400" dirty="0">
              <a:solidFill>
                <a:srgbClr val="3399FF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792538" y="4692260"/>
            <a:ext cx="339725" cy="234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3792538" y="5403273"/>
            <a:ext cx="2097623" cy="296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792538" y="3362834"/>
            <a:ext cx="1712912" cy="183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3962400" y="1615044"/>
            <a:ext cx="45719" cy="142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1490349" y="1303151"/>
            <a:ext cx="3642120" cy="475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 smtClean="0">
                <a:solidFill>
                  <a:srgbClr val="0070C0"/>
                </a:solidFill>
              </a:rPr>
              <a:t>Ncl</a:t>
            </a:r>
            <a:r>
              <a:rPr lang="cs-CZ" sz="1400" dirty="0" smtClean="0">
                <a:solidFill>
                  <a:srgbClr val="0070C0"/>
                </a:solidFill>
              </a:rPr>
              <a:t>. </a:t>
            </a:r>
            <a:r>
              <a:rPr lang="cs-CZ" sz="1400" dirty="0" err="1" smtClean="0">
                <a:solidFill>
                  <a:srgbClr val="0070C0"/>
                </a:solidFill>
              </a:rPr>
              <a:t>mesencephalicus</a:t>
            </a:r>
            <a:r>
              <a:rPr lang="cs-CZ" sz="1400" dirty="0" smtClean="0">
                <a:solidFill>
                  <a:srgbClr val="0070C0"/>
                </a:solidFill>
              </a:rPr>
              <a:t> n. V</a:t>
            </a:r>
          </a:p>
          <a:p>
            <a:pPr algn="ctr"/>
            <a:r>
              <a:rPr lang="cs-CZ" sz="1400" dirty="0" smtClean="0">
                <a:solidFill>
                  <a:srgbClr val="0070C0"/>
                </a:solidFill>
              </a:rPr>
              <a:t>(přepojení </a:t>
            </a:r>
            <a:r>
              <a:rPr lang="cs-CZ" sz="1400" dirty="0" err="1" smtClean="0">
                <a:solidFill>
                  <a:srgbClr val="0070C0"/>
                </a:solidFill>
              </a:rPr>
              <a:t>propriocepce</a:t>
            </a:r>
            <a:r>
              <a:rPr lang="cs-CZ" sz="1400" dirty="0" smtClean="0">
                <a:solidFill>
                  <a:srgbClr val="0070C0"/>
                </a:solidFill>
              </a:rPr>
              <a:t> z hlavových nervů)</a:t>
            </a:r>
            <a:endParaRPr lang="cs-CZ" sz="1400" dirty="0">
              <a:solidFill>
                <a:srgbClr val="0070C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42070" y="5424032"/>
            <a:ext cx="4344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 smtClean="0">
                <a:solidFill>
                  <a:srgbClr val="0070C0"/>
                </a:solidFill>
              </a:rPr>
              <a:t>Ncl</a:t>
            </a:r>
            <a:r>
              <a:rPr lang="cs-CZ" sz="1600" dirty="0" smtClean="0">
                <a:solidFill>
                  <a:srgbClr val="0070C0"/>
                </a:solidFill>
              </a:rPr>
              <a:t>. </a:t>
            </a:r>
            <a:r>
              <a:rPr lang="cs-CZ" sz="1600" dirty="0" err="1" smtClean="0">
                <a:solidFill>
                  <a:srgbClr val="0070C0"/>
                </a:solidFill>
              </a:rPr>
              <a:t>tractus</a:t>
            </a:r>
            <a:r>
              <a:rPr lang="cs-CZ" sz="1600" dirty="0" smtClean="0">
                <a:solidFill>
                  <a:srgbClr val="0070C0"/>
                </a:solidFill>
              </a:rPr>
              <a:t> </a:t>
            </a:r>
            <a:r>
              <a:rPr lang="cs-CZ" sz="1600" dirty="0" err="1" smtClean="0">
                <a:solidFill>
                  <a:srgbClr val="0070C0"/>
                </a:solidFill>
              </a:rPr>
              <a:t>spinalis</a:t>
            </a:r>
            <a:r>
              <a:rPr lang="cs-CZ" sz="1600" dirty="0" smtClean="0">
                <a:solidFill>
                  <a:srgbClr val="0070C0"/>
                </a:solidFill>
              </a:rPr>
              <a:t> n. V.</a:t>
            </a:r>
          </a:p>
          <a:p>
            <a:r>
              <a:rPr lang="cs-CZ" sz="1600" dirty="0" smtClean="0">
                <a:solidFill>
                  <a:srgbClr val="0070C0"/>
                </a:solidFill>
              </a:rPr>
              <a:t>(přepojení </a:t>
            </a:r>
            <a:r>
              <a:rPr lang="cs-CZ" sz="1600" dirty="0" err="1" smtClean="0">
                <a:solidFill>
                  <a:srgbClr val="0070C0"/>
                </a:solidFill>
              </a:rPr>
              <a:t>somatosensorické</a:t>
            </a:r>
            <a:r>
              <a:rPr lang="cs-CZ" sz="1600" dirty="0" smtClean="0">
                <a:solidFill>
                  <a:srgbClr val="0070C0"/>
                </a:solidFill>
              </a:rPr>
              <a:t> čití z V., VII., IX., X.) </a:t>
            </a:r>
            <a:endParaRPr lang="cs-CZ" sz="1600" dirty="0">
              <a:solidFill>
                <a:srgbClr val="0070C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254564" y="4325547"/>
            <a:ext cx="1395103" cy="262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7138655" y="4927210"/>
            <a:ext cx="1626920" cy="238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030192" y="5303698"/>
            <a:ext cx="1619475" cy="579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837714" y="2386940"/>
            <a:ext cx="1038650" cy="1603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883650" y="3192541"/>
            <a:ext cx="527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92D050"/>
                </a:solidFill>
              </a:rPr>
              <a:t>VII.</a:t>
            </a:r>
          </a:p>
          <a:p>
            <a:r>
              <a:rPr lang="cs-CZ" b="1" dirty="0" smtClean="0">
                <a:solidFill>
                  <a:srgbClr val="92D050"/>
                </a:solidFill>
              </a:rPr>
              <a:t>IX.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875353" y="294114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CC0099"/>
                </a:solidFill>
              </a:rPr>
              <a:t>VII.</a:t>
            </a:r>
            <a:endParaRPr lang="cs-CZ" b="1" dirty="0">
              <a:solidFill>
                <a:srgbClr val="CC0099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899521" y="268533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VI.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911256" y="2265423"/>
            <a:ext cx="38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CC0099"/>
                </a:solidFill>
              </a:rPr>
              <a:t>V.</a:t>
            </a:r>
            <a:endParaRPr lang="cs-CZ" b="1" dirty="0">
              <a:solidFill>
                <a:srgbClr val="CC0099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8063202" y="1531917"/>
            <a:ext cx="789665" cy="225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8565830" y="1289303"/>
            <a:ext cx="44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IV.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7338951" y="694705"/>
            <a:ext cx="1310716" cy="3740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7338951" y="694705"/>
            <a:ext cx="1475899" cy="374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370736" y="59921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III.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6947065" y="65313"/>
            <a:ext cx="1235034" cy="395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7401081" y="18744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B050"/>
                </a:solidFill>
              </a:rPr>
              <a:t>III.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9424879" y="556772"/>
            <a:ext cx="25873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/>
              <a:t>Zde jsou jádra </a:t>
            </a:r>
            <a:r>
              <a:rPr lang="cs-CZ" sz="1400" b="1" dirty="0" err="1" smtClean="0">
                <a:solidFill>
                  <a:srgbClr val="00B050"/>
                </a:solidFill>
              </a:rPr>
              <a:t>visceromotorická</a:t>
            </a:r>
            <a:r>
              <a:rPr lang="cs-CZ" sz="1400" b="1" dirty="0" smtClean="0"/>
              <a:t> </a:t>
            </a:r>
          </a:p>
          <a:p>
            <a:r>
              <a:rPr lang="cs-CZ" sz="1400" b="1" dirty="0"/>
              <a:t>z</a:t>
            </a:r>
            <a:r>
              <a:rPr lang="cs-CZ" sz="1400" b="1" dirty="0" smtClean="0"/>
              <a:t>názorněna zeleně, </a:t>
            </a:r>
            <a:r>
              <a:rPr lang="cs-CZ" sz="1400" b="1" dirty="0" smtClean="0">
                <a:solidFill>
                  <a:srgbClr val="FF0000"/>
                </a:solidFill>
              </a:rPr>
              <a:t>motorická </a:t>
            </a:r>
          </a:p>
          <a:p>
            <a:r>
              <a:rPr lang="cs-CZ" sz="1400" b="1" dirty="0" smtClean="0"/>
              <a:t>červeně, </a:t>
            </a:r>
            <a:r>
              <a:rPr lang="cs-CZ" sz="1400" b="1" dirty="0" err="1" smtClean="0">
                <a:solidFill>
                  <a:srgbClr val="7030A0"/>
                </a:solidFill>
              </a:rPr>
              <a:t>branchiomotorická</a:t>
            </a:r>
            <a:endParaRPr lang="cs-CZ" sz="1400" b="1" dirty="0" smtClean="0">
              <a:solidFill>
                <a:srgbClr val="7030A0"/>
              </a:solidFill>
            </a:endParaRPr>
          </a:p>
          <a:p>
            <a:r>
              <a:rPr lang="cs-CZ" sz="1400" b="1" dirty="0" smtClean="0"/>
              <a:t> fialově</a:t>
            </a:r>
            <a:endParaRPr lang="cs-CZ" sz="1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140720" y="445467"/>
            <a:ext cx="40848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/>
              <a:t>Zde jsou terminální jádra </a:t>
            </a:r>
            <a:r>
              <a:rPr lang="cs-CZ" sz="1600" b="1" dirty="0" err="1" smtClean="0">
                <a:solidFill>
                  <a:srgbClr val="0070C0"/>
                </a:solidFill>
              </a:rPr>
              <a:t>somatosenzorická</a:t>
            </a:r>
            <a:r>
              <a:rPr lang="cs-CZ" sz="1600" b="1" dirty="0" smtClean="0"/>
              <a:t> </a:t>
            </a:r>
          </a:p>
          <a:p>
            <a:r>
              <a:rPr lang="cs-CZ" sz="1600" b="1" dirty="0" smtClean="0"/>
              <a:t>znázorněna tmavě modře a </a:t>
            </a:r>
            <a:r>
              <a:rPr lang="cs-CZ" sz="1600" b="1" dirty="0" err="1" smtClean="0">
                <a:solidFill>
                  <a:srgbClr val="00B0F0"/>
                </a:solidFill>
              </a:rPr>
              <a:t>viscerosenzorická</a:t>
            </a:r>
            <a:r>
              <a:rPr lang="cs-CZ" sz="1600" b="1" dirty="0" smtClean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 smtClean="0"/>
              <a:t>světle modře, </a:t>
            </a:r>
            <a:r>
              <a:rPr lang="cs-CZ" sz="1600" b="1" dirty="0" smtClean="0">
                <a:solidFill>
                  <a:srgbClr val="00FFCC"/>
                </a:solidFill>
              </a:rPr>
              <a:t>světle zeleně </a:t>
            </a:r>
            <a:r>
              <a:rPr lang="cs-CZ" sz="1600" b="1" dirty="0" smtClean="0"/>
              <a:t>jsou senzorická </a:t>
            </a:r>
          </a:p>
          <a:p>
            <a:r>
              <a:rPr lang="cs-CZ" sz="1600" b="1" dirty="0" smtClean="0"/>
              <a:t>jádra CN VIII</a:t>
            </a:r>
            <a:endParaRPr lang="cs-CZ" sz="1600" b="1" dirty="0"/>
          </a:p>
        </p:txBody>
      </p:sp>
      <p:cxnSp>
        <p:nvCxnSpPr>
          <p:cNvPr id="26" name="Přímá spojnice se šipkou 25"/>
          <p:cNvCxnSpPr/>
          <p:nvPr/>
        </p:nvCxnSpPr>
        <p:spPr>
          <a:xfrm flipH="1">
            <a:off x="3004457" y="3791171"/>
            <a:ext cx="55582" cy="15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délník 26"/>
          <p:cNvSpPr/>
          <p:nvPr/>
        </p:nvSpPr>
        <p:spPr>
          <a:xfrm>
            <a:off x="7837714" y="0"/>
            <a:ext cx="528601" cy="821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59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aps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161" y="1647623"/>
            <a:ext cx="3775795" cy="339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096001" y="631617"/>
            <a:ext cx="184731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pic>
        <p:nvPicPr>
          <p:cNvPr id="4" name="Picture 2" descr="tel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/>
          <a:stretch>
            <a:fillRect/>
          </a:stretch>
        </p:blipFill>
        <p:spPr>
          <a:xfrm>
            <a:off x="371922" y="332026"/>
            <a:ext cx="5201236" cy="602127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" name="Přímá spojnice 2"/>
          <p:cNvCxnSpPr/>
          <p:nvPr/>
        </p:nvCxnSpPr>
        <p:spPr>
          <a:xfrm flipH="1">
            <a:off x="3586348" y="2196935"/>
            <a:ext cx="344384" cy="4987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3586348" y="2743200"/>
            <a:ext cx="439387" cy="9500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5632319" y="332026"/>
            <a:ext cx="65596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rgbClr val="C00000"/>
                </a:solidFill>
              </a:rPr>
              <a:t>Capsula</a:t>
            </a:r>
            <a:r>
              <a:rPr lang="cs-CZ" sz="3200" b="1" dirty="0" smtClean="0">
                <a:solidFill>
                  <a:srgbClr val="C00000"/>
                </a:solidFill>
              </a:rPr>
              <a:t> interna </a:t>
            </a:r>
            <a:r>
              <a:rPr lang="cs-CZ" dirty="0" smtClean="0"/>
              <a:t>– </a:t>
            </a:r>
            <a:r>
              <a:rPr lang="cs-CZ" b="1" dirty="0" smtClean="0"/>
              <a:t>projekční dráhy=axony</a:t>
            </a:r>
          </a:p>
          <a:p>
            <a:r>
              <a:rPr lang="cs-CZ" b="1" dirty="0" smtClean="0"/>
              <a:t> </a:t>
            </a:r>
            <a:r>
              <a:rPr lang="cs-CZ" b="1" dirty="0" smtClean="0">
                <a:solidFill>
                  <a:srgbClr val="FF0000"/>
                </a:solidFill>
              </a:rPr>
              <a:t>do</a:t>
            </a:r>
            <a:r>
              <a:rPr lang="cs-CZ" b="1" dirty="0" smtClean="0"/>
              <a:t> a </a:t>
            </a:r>
            <a:r>
              <a:rPr lang="cs-CZ" b="1" dirty="0" smtClean="0">
                <a:solidFill>
                  <a:srgbClr val="FF0000"/>
                </a:solidFill>
              </a:rPr>
              <a:t>z</a:t>
            </a:r>
            <a:r>
              <a:rPr lang="cs-CZ" b="1" dirty="0" smtClean="0"/>
              <a:t> kůry mozkové</a:t>
            </a:r>
          </a:p>
          <a:p>
            <a:r>
              <a:rPr lang="cs-CZ" b="1" dirty="0" smtClean="0"/>
              <a:t>Poloha</a:t>
            </a:r>
            <a:r>
              <a:rPr lang="cs-CZ" dirty="0" smtClean="0"/>
              <a:t> - mezi thalamem a bazálními ganglii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943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tel3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/>
          <a:stretch>
            <a:fillRect/>
          </a:stretch>
        </p:blipFill>
        <p:spPr>
          <a:xfrm>
            <a:off x="180183" y="1135641"/>
            <a:ext cx="3584575" cy="4149725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7" name="Picture 3" descr="tel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2" b="7990"/>
          <a:stretch>
            <a:fillRect/>
          </a:stretch>
        </p:blipFill>
        <p:spPr bwMode="auto">
          <a:xfrm>
            <a:off x="3946606" y="1135641"/>
            <a:ext cx="3490913" cy="29162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8" name="Picture 4" descr="scancapsu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024" y="4147951"/>
            <a:ext cx="23780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6056371" y="6181367"/>
            <a:ext cx="28536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 err="1"/>
              <a:t>Crura</a:t>
            </a:r>
            <a:r>
              <a:rPr lang="cs-CZ" altLang="cs-CZ" sz="1600" b="1" dirty="0"/>
              <a:t> </a:t>
            </a:r>
            <a:r>
              <a:rPr lang="cs-CZ" altLang="cs-CZ" sz="1600" b="1" dirty="0" err="1" smtClean="0"/>
              <a:t>cerebri</a:t>
            </a:r>
            <a:r>
              <a:rPr lang="cs-CZ" altLang="cs-CZ" sz="1600" b="1" dirty="0" smtClean="0"/>
              <a:t> </a:t>
            </a:r>
            <a:r>
              <a:rPr lang="cs-CZ" altLang="cs-CZ" sz="1600" dirty="0" smtClean="0"/>
              <a:t>v </a:t>
            </a:r>
            <a:r>
              <a:rPr lang="cs-CZ" altLang="cs-CZ" sz="1600" dirty="0" err="1" smtClean="0"/>
              <a:t>mesencefalu</a:t>
            </a:r>
            <a:endParaRPr lang="cs-CZ" altLang="cs-CZ" sz="1600" dirty="0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254228" y="213710"/>
            <a:ext cx="1163068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C00000"/>
                </a:solidFill>
              </a:rPr>
              <a:t>CAPSULA </a:t>
            </a:r>
            <a:r>
              <a:rPr lang="cs-CZ" altLang="cs-CZ" sz="2800" b="1" dirty="0" smtClean="0">
                <a:solidFill>
                  <a:srgbClr val="C00000"/>
                </a:solidFill>
              </a:rPr>
              <a:t>INTERNA </a:t>
            </a:r>
            <a:r>
              <a:rPr lang="cs-CZ" altLang="cs-CZ" sz="1400" b="1" dirty="0" smtClean="0"/>
              <a:t>její descendentní vlákna pokračují skrze </a:t>
            </a:r>
            <a:r>
              <a:rPr lang="cs-CZ" altLang="cs-CZ" sz="1400" b="1" dirty="0" err="1" smtClean="0"/>
              <a:t>crura</a:t>
            </a:r>
            <a:r>
              <a:rPr lang="cs-CZ" altLang="cs-CZ" sz="1400" b="1" dirty="0" smtClean="0"/>
              <a:t> </a:t>
            </a:r>
            <a:r>
              <a:rPr lang="cs-CZ" altLang="cs-CZ" sz="1400" b="1" dirty="0" err="1" smtClean="0"/>
              <a:t>cerebri</a:t>
            </a:r>
            <a:r>
              <a:rPr lang="cs-CZ" altLang="cs-CZ" sz="1400" b="1" dirty="0" smtClean="0"/>
              <a:t> středního mozku do pontu, do </a:t>
            </a:r>
            <a:r>
              <a:rPr lang="cs-CZ" altLang="cs-CZ" sz="1400" b="1" dirty="0" err="1" smtClean="0"/>
              <a:t>medulla</a:t>
            </a:r>
            <a:r>
              <a:rPr lang="cs-CZ" altLang="cs-CZ" sz="1400" b="1" dirty="0" smtClean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/>
              <a:t> </a:t>
            </a:r>
            <a:r>
              <a:rPr lang="cs-CZ" altLang="cs-CZ" sz="1400" b="1" dirty="0" smtClean="0"/>
              <a:t>                                                                                                                                                                              </a:t>
            </a:r>
            <a:r>
              <a:rPr lang="cs-CZ" altLang="cs-CZ" sz="1400" b="1" dirty="0" err="1" smtClean="0"/>
              <a:t>oblongata</a:t>
            </a:r>
            <a:r>
              <a:rPr lang="cs-CZ" altLang="cs-CZ" sz="1400" b="1" dirty="0" smtClean="0"/>
              <a:t>, do </a:t>
            </a:r>
            <a:r>
              <a:rPr lang="cs-CZ" altLang="cs-CZ" sz="1400" b="1" dirty="0" err="1" smtClean="0"/>
              <a:t>medulla</a:t>
            </a:r>
            <a:r>
              <a:rPr lang="cs-CZ" altLang="cs-CZ" sz="1400" b="1" dirty="0" smtClean="0"/>
              <a:t> </a:t>
            </a:r>
            <a:r>
              <a:rPr lang="cs-CZ" altLang="cs-CZ" sz="1400" b="1" dirty="0" err="1" smtClean="0"/>
              <a:t>spinalis</a:t>
            </a:r>
            <a:endParaRPr lang="cs-CZ" altLang="cs-CZ" sz="1400" b="1" dirty="0"/>
          </a:p>
        </p:txBody>
      </p:sp>
      <p:pic>
        <p:nvPicPr>
          <p:cNvPr id="8" name="Picture 4" descr="Scan00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r="8823"/>
          <a:stretch/>
        </p:blipFill>
        <p:spPr bwMode="auto">
          <a:xfrm>
            <a:off x="8816866" y="889202"/>
            <a:ext cx="3165337" cy="563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66401" y="751619"/>
            <a:ext cx="219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Frontální řez mozkem</a:t>
            </a:r>
            <a:endParaRPr lang="cs-CZ" dirty="0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504273"/>
              </p:ext>
            </p:extLst>
          </p:nvPr>
        </p:nvGraphicFramePr>
        <p:xfrm>
          <a:off x="7555209" y="1120951"/>
          <a:ext cx="1743752" cy="2744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Rastrový obrázek" r:id="rId7" imgW="4401164" imgH="3801006" progId="Paint.Picture">
                  <p:embed/>
                </p:oleObj>
              </mc:Choice>
              <mc:Fallback>
                <p:oleObj name="Rastrový obrázek" r:id="rId7" imgW="4401164" imgH="380100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644" r="21927" b="2632"/>
                      <a:stretch>
                        <a:fillRect/>
                      </a:stretch>
                    </p:blipFill>
                    <p:spPr bwMode="auto">
                      <a:xfrm>
                        <a:off x="7555209" y="1120951"/>
                        <a:ext cx="1743752" cy="27443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6289137"/>
      </p:ext>
    </p:extLst>
  </p:cSld>
  <p:clrMapOvr>
    <a:masterClrMapping/>
  </p:clrMapOvr>
  <p:transition advClick="0" advTm="18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118754" y="257423"/>
            <a:ext cx="11792197" cy="621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09600" indent="-609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24000" indent="-609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81200" indent="-609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438400" indent="-609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956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528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100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2672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Motorické dráhy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sestupné, vedou informaci k efektorům (svalovým buňkám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nebo žlázám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Vyšší ústředí zpracovalo informaci a vede ji z kůry: pyramidovými nebo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extrapyramidovými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drahami k motorickým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jádrům nižších etáží.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romanUcPeriod"/>
            </a:pPr>
            <a:r>
              <a:rPr lang="cs-CZ" altLang="cs-CZ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Pyramidové dráhy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přímé (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jednoneuronové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dráhy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 neurity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 mozkové kůry čelního laloku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jdou přímo k motorickým jádrům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hlavových nervů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nebo páteřní míchy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(inhibiční i facilitační). </a:t>
            </a: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Volní dráha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(pohyby při práci, řeči..), například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corticospinalis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corticonuclearis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pPr eaLnBrk="1" hangingPunct="1"/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Myelinizace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vláken až mezi 2.-4. rokem. 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Cesta: z mozkové kůry skrze ohyb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capsula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interna do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crura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středního mozku,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pak na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příslušná motorická jádra. </a:t>
            </a:r>
            <a:endParaRPr lang="cs-CZ" alt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Pyramidová dráha vede rozhodující impuls, </a:t>
            </a:r>
            <a:r>
              <a:rPr lang="cs-CZ" altLang="cs-CZ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konečnou podobu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jemnost a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přesnost) </a:t>
            </a:r>
            <a:r>
              <a:rPr lang="cs-CZ" alt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upravují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nižší (koordinační) oddíly</a:t>
            </a:r>
            <a:r>
              <a:rPr lang="cs-CZ" alt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Informace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 kůry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je modelována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extrapyramidovými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drahami a motorickými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okruhy: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např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 kůra - bazální ganglia – thalamus - kůra. </a:t>
            </a:r>
          </a:p>
          <a:p>
            <a:pPr eaLnBrk="1" hangingPunct="1"/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pPr eaLnBrk="1" hangingPunct="1"/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Motorická kůra každé hemisféry řídí pohyb končetin </a:t>
            </a:r>
            <a:r>
              <a:rPr lang="cs-CZ" altLang="cs-CZ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opačné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strany těla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corticospinalis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 pohyb svalů trupu stejné strany těla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corticospinalis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eaLnBrk="1" hangingPunct="1"/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Porucha </a:t>
            </a: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hemiparéza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(částečné ochrnutí poloviny těla), hemiplegie (úplné ochrnutí poloviny těla).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851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285008" y="463138"/>
            <a:ext cx="11752613" cy="566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cs-CZ" altLang="cs-CZ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Extrapyramidové</a:t>
            </a:r>
            <a:r>
              <a:rPr lang="cs-CZ" altLang="cs-C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dráhy</a:t>
            </a:r>
          </a:p>
          <a:p>
            <a:pPr eaLnBrk="1" hangingPunct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Spojují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mimopyramidové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oblasti mozkové kůry s posledními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motorickými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neurony pomocí </a:t>
            </a:r>
            <a:r>
              <a:rPr lang="cs-CZ" altLang="cs-CZ" sz="1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několika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neuronů. Probíhají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 přepojením přes podkorová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kmenová jádra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cs-CZ" altLang="cs-CZ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1) Spoje kůry s bazálními ganglii a jádry kmene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corticostriatici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corticotectales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pPr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2) Spoje kůry a mozečku </a:t>
            </a:r>
            <a:r>
              <a:rPr lang="cs-CZ" altLang="cs-CZ" sz="1600" u="sng" dirty="0">
                <a:latin typeface="Arial" panose="020B0604020202020204" pitchFamily="34" charset="0"/>
                <a:cs typeface="Arial" panose="020B0604020202020204" pitchFamily="34" charset="0"/>
              </a:rPr>
              <a:t>přes jádra pontu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cortico-ponto-cerebelares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3) Spoje bazálních ganglií navzájem</a:t>
            </a:r>
          </a:p>
          <a:p>
            <a:pPr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4) Spoje jader kmene s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motorii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míchy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Řízení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pohybů je </a:t>
            </a:r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komplexní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spolupráce všech systémů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pyramidového,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mimopyramidového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 mozečkového systému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(i FR a míšních reflexů).</a:t>
            </a:r>
          </a:p>
          <a:p>
            <a:pPr eaLnBrk="1" hangingPunct="1"/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Bazální ganglia</a:t>
            </a:r>
          </a:p>
          <a:p>
            <a:pPr eaLnBrk="1" hangingPunct="1"/>
            <a:r>
              <a:rPr lang="cs-CZ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Striatum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zajištění </a:t>
            </a:r>
            <a:r>
              <a:rPr lang="cs-CZ" altLang="cs-CZ" sz="1600" u="sng" dirty="0">
                <a:latin typeface="Arial" panose="020B0604020202020204" pitchFamily="34" charset="0"/>
                <a:cs typeface="Arial" panose="020B0604020202020204" pitchFamily="34" charset="0"/>
              </a:rPr>
              <a:t>automatických a zautomatizovaných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pohybů (stání, sezení,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sportovní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výkony, mimika, obrana..)</a:t>
            </a:r>
          </a:p>
          <a:p>
            <a:pPr eaLnBrk="1" hangingPunct="1"/>
            <a:r>
              <a:rPr lang="cs-CZ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Pallidum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regulace svalového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tonu,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malých dětí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nekoordinované pohyby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Role mozečku –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zpracovává informace z pohybového aparátu a zasílá je 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motorických okruhů, na vestibulární jádra…</a:t>
            </a:r>
          </a:p>
        </p:txBody>
      </p:sp>
    </p:spTree>
    <p:extLst>
      <p:ext uri="{BB962C8B-B14F-4D97-AF65-F5344CB8AC3E}">
        <p14:creationId xmlns:p14="http://schemas.microsoft.com/office/powerpoint/2010/main" val="2288271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8129" y="608373"/>
            <a:ext cx="118872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SENSITIVNÍ  DRÁHY</a:t>
            </a:r>
          </a:p>
          <a:p>
            <a:endParaRPr lang="cs-CZ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Receptor</a:t>
            </a:r>
            <a:r>
              <a:rPr lang="cs-CZ" sz="20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periferní raménko </a:t>
            </a:r>
            <a:r>
              <a:rPr lang="cs-CZ" sz="24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pseudounipolární</a:t>
            </a:r>
            <a:r>
              <a:rPr lang="cs-CZ" sz="2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buňky 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centrální raménko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0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přepojení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 jádrech hřbetní* nebo prodloužené míchy** 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soubor jejich neuritů se pak nazývá 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senzitivní </a:t>
            </a:r>
            <a:r>
              <a:rPr lang="cs-CZ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lemniscus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u hlavových nervů</a:t>
            </a:r>
          </a:p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(přepojení na </a:t>
            </a:r>
            <a:r>
              <a:rPr lang="cs-CZ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cs-CZ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lemniscus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trigeminalis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další přepojení je na </a:t>
            </a:r>
          </a:p>
          <a:p>
            <a:r>
              <a:rPr lang="cs-CZ" sz="2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jádrech thalamu,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poté</a:t>
            </a:r>
            <a:r>
              <a:rPr lang="cs-CZ" sz="2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skrze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capsula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interna 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mozkové kůry </a:t>
            </a:r>
            <a:r>
              <a:rPr lang="cs-CZ" sz="28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sz="2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postcentralis</a:t>
            </a:r>
            <a:r>
              <a:rPr lang="cs-CZ" sz="2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(area 3, 2, 1)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386" y="274320"/>
            <a:ext cx="3393614" cy="59436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20040" y="5340096"/>
            <a:ext cx="71232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Protopatické</a:t>
            </a:r>
            <a:r>
              <a:rPr lang="cs-CZ" sz="1600" dirty="0" smtClean="0"/>
              <a:t> čití* – hrubá kožní citlivost, teplo, tlak…</a:t>
            </a:r>
          </a:p>
          <a:p>
            <a:r>
              <a:rPr lang="cs-CZ" sz="1600" dirty="0" err="1" smtClean="0"/>
              <a:t>Epikritické</a:t>
            </a:r>
            <a:r>
              <a:rPr lang="cs-CZ" sz="1600" dirty="0" smtClean="0"/>
              <a:t> čití **– jemná kožní citlivost</a:t>
            </a:r>
          </a:p>
          <a:p>
            <a:r>
              <a:rPr lang="cs-CZ" sz="1600" dirty="0" err="1" smtClean="0"/>
              <a:t>Propriocepce</a:t>
            </a:r>
            <a:r>
              <a:rPr lang="cs-CZ" sz="1600" dirty="0" smtClean="0"/>
              <a:t> – informace z pohybového aparátu (nervosvalových vřetének, šlach…)</a:t>
            </a:r>
          </a:p>
          <a:p>
            <a:r>
              <a:rPr lang="cs-CZ" sz="1600" dirty="0" err="1" smtClean="0"/>
              <a:t>Viscerosensorické</a:t>
            </a:r>
            <a:r>
              <a:rPr lang="cs-CZ" sz="1600" dirty="0" smtClean="0"/>
              <a:t> čití – přepojení v </a:t>
            </a:r>
            <a:r>
              <a:rPr lang="cs-CZ" sz="1600" dirty="0" err="1" smtClean="0"/>
              <a:t>ncl</a:t>
            </a:r>
            <a:r>
              <a:rPr lang="cs-CZ" sz="1600" dirty="0" smtClean="0"/>
              <a:t>. </a:t>
            </a:r>
            <a:r>
              <a:rPr lang="cs-CZ" sz="1600" dirty="0" err="1" smtClean="0"/>
              <a:t>tractus</a:t>
            </a:r>
            <a:r>
              <a:rPr lang="cs-CZ" sz="1600" dirty="0" smtClean="0"/>
              <a:t> </a:t>
            </a:r>
            <a:r>
              <a:rPr lang="cs-CZ" sz="1600" dirty="0" err="1" smtClean="0"/>
              <a:t>solitarius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190288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033557" y="487745"/>
            <a:ext cx="4750018" cy="341632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240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812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4384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956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528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100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2672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 sz="2400" dirty="0">
              <a:solidFill>
                <a:srgbClr val="FFFF00"/>
              </a:solidFill>
            </a:endParaRPr>
          </a:p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SOMATOMOTORICKÁ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JÁDRA   </a:t>
            </a:r>
            <a:r>
              <a:rPr lang="cs-CZ" alt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</a:t>
            </a:r>
            <a:endParaRPr lang="cs-CZ" altLang="cs-CZ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III. pro okohybné svaly</a:t>
            </a: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IV. pro m.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obliquus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bulbi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superior</a:t>
            </a: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VI. pro okohybný sval (m.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rectus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XII. pro svaly jazyka</a:t>
            </a:r>
          </a:p>
          <a:p>
            <a:pPr eaLnBrk="1" hangingPunct="1"/>
            <a:r>
              <a:rPr lang="cs-CZ" altLang="cs-CZ" dirty="0"/>
              <a:t>           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047213" y="4240924"/>
            <a:ext cx="8132354" cy="240065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    </a:t>
            </a:r>
            <a:r>
              <a:rPr lang="cs-CZ" alt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SENSORICKÁ JÁDRA</a:t>
            </a:r>
          </a:p>
          <a:p>
            <a:pPr eaLnBrk="1" hangingPunct="1"/>
            <a:endParaRPr lang="cs-CZ" altLang="cs-CZ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</a:t>
            </a:r>
            <a:r>
              <a:rPr lang="cs-CZ" altLang="cs-CZ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cs-CZ" alt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chuťová – 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</a:t>
            </a:r>
            <a:r>
              <a:rPr lang="cs-CZ" altLang="cs-CZ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geniculi</a:t>
            </a:r>
            <a:endParaRPr lang="cs-CZ" altLang="cs-CZ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VIII. – sluchová a </a:t>
            </a:r>
            <a:r>
              <a:rPr lang="cs-CZ" altLang="cs-CZ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rovnovážná – 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neurony</a:t>
            </a:r>
            <a:r>
              <a:rPr lang="cs-CZ" altLang="cs-CZ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vnitřním uchu</a:t>
            </a:r>
            <a:endParaRPr lang="cs-CZ" altLang="cs-CZ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IX. </a:t>
            </a:r>
            <a:r>
              <a:rPr lang="cs-CZ" altLang="cs-CZ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– chuťová – 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 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uperius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(nad a pod 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cs-CZ" alt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– chuťová –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zdroj 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superius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(nad a pod 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/>
            <a:endParaRPr lang="cs-CZ" altLang="cs-CZ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Přepojení všech chuťových vláken v mozkovém kmeni na 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ncl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gustatorius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(část 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ncl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solitarius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pak do thalamu a přes 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capsula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 do kaudální části 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postcentralis</a:t>
            </a:r>
            <a:r>
              <a:rPr lang="cs-CZ" altLang="cs-CZ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area 43</a:t>
            </a:r>
            <a:endParaRPr lang="cs-CZ" altLang="cs-CZ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04672" y="487745"/>
            <a:ext cx="1872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SOUHRN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2696349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1519537" y="370321"/>
            <a:ext cx="9464129" cy="341632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      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BRANCHIOMOTORICKÁ   JÁDRA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V. pro svaly žvýkací,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mylohyoideus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venter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digastrici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m. tensor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veli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VII. pro mimické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svaly,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stapedius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styloglossus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IX. pro svaly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hltanu a měkkého patra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X. pro svaly hrtanu a hltanu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XI. pro m.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sternocleidomastoideus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 m.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trapezius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/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1519537" y="4068815"/>
            <a:ext cx="9690538" cy="1754326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240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812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4384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956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528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100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2672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SOMATOSENSORICKÁ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JÁDRA</a:t>
            </a:r>
          </a:p>
          <a:p>
            <a:pPr eaLnBrk="1" hangingPunct="1"/>
            <a:endParaRPr lang="cs-CZ" altLang="cs-CZ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romanUcPeriod" startAt="5"/>
            </a:pPr>
            <a:r>
              <a:rPr lang="cs-CZ" altLang="cs-CZ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cs-CZ" altLang="cs-CZ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kůži obličeje a čela, </a:t>
            </a:r>
            <a:r>
              <a:rPr lang="cs-CZ" altLang="cs-CZ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dutinu ústní a nosní – </a:t>
            </a:r>
            <a:r>
              <a:rPr lang="cs-CZ" altLang="cs-CZ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 = </a:t>
            </a:r>
            <a:r>
              <a:rPr lang="cs-CZ" altLang="cs-CZ" sz="14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4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trigeminale</a:t>
            </a:r>
            <a:endParaRPr lang="cs-CZ" altLang="cs-CZ" sz="1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romanUcPeriod" startAt="7"/>
            </a:pPr>
            <a:r>
              <a:rPr lang="cs-CZ" altLang="cs-CZ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cs-CZ" altLang="cs-CZ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středoušní dutinu a boltec – </a:t>
            </a:r>
            <a:r>
              <a:rPr lang="cs-CZ" altLang="cs-CZ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 = </a:t>
            </a:r>
            <a:r>
              <a:rPr lang="cs-CZ" altLang="cs-CZ" sz="14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4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geniculi</a:t>
            </a:r>
            <a:endParaRPr lang="cs-CZ" altLang="cs-CZ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romanUcPeriod" startAt="9"/>
            </a:pPr>
            <a:r>
              <a:rPr lang="cs-CZ" altLang="cs-CZ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cs-CZ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 hltan, jazyk, patrovou mandli – </a:t>
            </a:r>
            <a:r>
              <a:rPr lang="cs-CZ" altLang="cs-CZ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 = </a:t>
            </a:r>
            <a:r>
              <a:rPr lang="cs-CZ" altLang="cs-CZ" sz="14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4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superius</a:t>
            </a:r>
            <a:r>
              <a:rPr lang="cs-CZ" altLang="cs-CZ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4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cs-CZ" altLang="cs-CZ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nad a pod </a:t>
            </a:r>
            <a:r>
              <a:rPr lang="cs-CZ" altLang="cs-CZ" sz="14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altLang="cs-CZ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endParaRPr lang="cs-CZ" altLang="cs-CZ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 eaLnBrk="1" hangingPunct="1">
              <a:buAutoNum type="romanUcPeriod" startAt="10"/>
            </a:pPr>
            <a:r>
              <a:rPr lang="cs-CZ" altLang="cs-CZ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pro zevní zvukovod </a:t>
            </a:r>
            <a:r>
              <a:rPr lang="cs-CZ" altLang="cs-CZ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r. </a:t>
            </a:r>
            <a:r>
              <a:rPr lang="cs-CZ" altLang="cs-CZ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cs-CZ" altLang="cs-CZ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 = </a:t>
            </a:r>
            <a:r>
              <a:rPr lang="cs-CZ" alt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superius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4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cs-CZ" altLang="cs-CZ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nad a pod </a:t>
            </a:r>
            <a:r>
              <a:rPr lang="cs-CZ" altLang="cs-CZ" sz="14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altLang="cs-CZ" sz="1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endParaRPr lang="cs-CZ" altLang="cs-CZ" sz="1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0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1015" y="1040130"/>
            <a:ext cx="1189892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Nejprve je třeba si uvědomit a porozumět následujícím pojmům:</a:t>
            </a:r>
          </a:p>
          <a:p>
            <a:endParaRPr lang="cs-CZ" sz="2800" b="1" dirty="0" smtClean="0"/>
          </a:p>
          <a:p>
            <a:r>
              <a:rPr lang="cs-CZ" b="1" dirty="0" err="1" smtClean="0">
                <a:solidFill>
                  <a:srgbClr val="FF0000"/>
                </a:solidFill>
              </a:rPr>
              <a:t>Somatomotorická</a:t>
            </a:r>
            <a:r>
              <a:rPr lang="cs-CZ" b="1" dirty="0" smtClean="0">
                <a:solidFill>
                  <a:srgbClr val="FF0000"/>
                </a:solidFill>
              </a:rPr>
              <a:t> i </a:t>
            </a:r>
            <a:r>
              <a:rPr lang="cs-CZ" b="1" dirty="0" err="1" smtClean="0">
                <a:solidFill>
                  <a:srgbClr val="FF0000"/>
                </a:solidFill>
              </a:rPr>
              <a:t>branchiomotorická</a:t>
            </a:r>
            <a:r>
              <a:rPr lang="cs-CZ" b="1" dirty="0" smtClean="0">
                <a:solidFill>
                  <a:srgbClr val="FF0000"/>
                </a:solidFill>
              </a:rPr>
              <a:t> jádra </a:t>
            </a:r>
            <a:r>
              <a:rPr lang="cs-CZ" dirty="0" smtClean="0"/>
              <a:t>=</a:t>
            </a:r>
            <a:r>
              <a:rPr lang="cs-CZ" dirty="0" err="1" smtClean="0"/>
              <a:t>nuclei</a:t>
            </a:r>
            <a:r>
              <a:rPr lang="cs-CZ" dirty="0" smtClean="0"/>
              <a:t>  </a:t>
            </a:r>
            <a:r>
              <a:rPr lang="cs-CZ" dirty="0" err="1" smtClean="0"/>
              <a:t>originis</a:t>
            </a:r>
            <a:r>
              <a:rPr lang="cs-CZ" dirty="0" smtClean="0"/>
              <a:t> nebo </a:t>
            </a:r>
            <a:r>
              <a:rPr lang="cs-CZ" dirty="0" err="1" smtClean="0"/>
              <a:t>nuclei</a:t>
            </a:r>
            <a:r>
              <a:rPr lang="cs-CZ" dirty="0" smtClean="0"/>
              <a:t> </a:t>
            </a:r>
            <a:r>
              <a:rPr lang="cs-CZ" dirty="0" err="1" smtClean="0"/>
              <a:t>motorii</a:t>
            </a:r>
            <a:endParaRPr lang="cs-CZ" dirty="0" smtClean="0"/>
          </a:p>
          <a:p>
            <a:r>
              <a:rPr lang="cs-CZ" b="1" dirty="0" err="1" smtClean="0">
                <a:solidFill>
                  <a:srgbClr val="F08728"/>
                </a:solidFill>
              </a:rPr>
              <a:t>Visceromotorická</a:t>
            </a:r>
            <a:r>
              <a:rPr lang="cs-CZ" b="1" dirty="0" smtClean="0">
                <a:solidFill>
                  <a:srgbClr val="F08728"/>
                </a:solidFill>
              </a:rPr>
              <a:t> jádra </a:t>
            </a:r>
            <a:r>
              <a:rPr lang="cs-CZ" dirty="0" smtClean="0"/>
              <a:t>= obecně </a:t>
            </a:r>
            <a:r>
              <a:rPr lang="cs-CZ" dirty="0" err="1" smtClean="0"/>
              <a:t>nuclei</a:t>
            </a:r>
            <a:r>
              <a:rPr lang="cs-CZ" dirty="0" smtClean="0"/>
              <a:t> </a:t>
            </a:r>
            <a:r>
              <a:rPr lang="cs-CZ" dirty="0" err="1" smtClean="0"/>
              <a:t>originis</a:t>
            </a:r>
            <a:r>
              <a:rPr lang="cs-CZ" dirty="0" smtClean="0"/>
              <a:t> </a:t>
            </a:r>
            <a:r>
              <a:rPr lang="cs-CZ" dirty="0" err="1" smtClean="0"/>
              <a:t>dorsales</a:t>
            </a:r>
            <a:r>
              <a:rPr lang="cs-CZ" dirty="0" smtClean="0"/>
              <a:t>, některá mají ale i speciální název např.  u CN IX. je to </a:t>
            </a:r>
            <a:r>
              <a:rPr lang="cs-CZ" dirty="0" err="1" smtClean="0"/>
              <a:t>ncl</a:t>
            </a:r>
            <a:r>
              <a:rPr lang="cs-CZ" dirty="0" smtClean="0"/>
              <a:t>. </a:t>
            </a:r>
            <a:r>
              <a:rPr lang="cs-CZ" dirty="0" err="1" smtClean="0"/>
              <a:t>salivatorius</a:t>
            </a:r>
            <a:r>
              <a:rPr lang="cs-CZ" dirty="0" smtClean="0"/>
              <a:t> </a:t>
            </a:r>
            <a:r>
              <a:rPr lang="cs-CZ" dirty="0" err="1" smtClean="0"/>
              <a:t>inferior</a:t>
            </a:r>
            <a:r>
              <a:rPr lang="cs-CZ" dirty="0" smtClean="0"/>
              <a:t>, u CN VII. </a:t>
            </a:r>
            <a:r>
              <a:rPr lang="cs-CZ" dirty="0" err="1" smtClean="0"/>
              <a:t>nucleus</a:t>
            </a:r>
            <a:r>
              <a:rPr lang="cs-CZ" dirty="0" smtClean="0"/>
              <a:t> </a:t>
            </a:r>
            <a:r>
              <a:rPr lang="cs-CZ" dirty="0" err="1" smtClean="0"/>
              <a:t>salivatorius</a:t>
            </a:r>
            <a:r>
              <a:rPr lang="cs-CZ" dirty="0" smtClean="0"/>
              <a:t> superior</a:t>
            </a:r>
          </a:p>
          <a:p>
            <a:endParaRPr lang="cs-CZ" dirty="0"/>
          </a:p>
          <a:p>
            <a:endParaRPr lang="cs-CZ" b="1" dirty="0" smtClean="0"/>
          </a:p>
          <a:p>
            <a:r>
              <a:rPr lang="cs-CZ" b="1" dirty="0" smtClean="0"/>
              <a:t>U </a:t>
            </a:r>
            <a:r>
              <a:rPr lang="cs-CZ" b="1" dirty="0" err="1" smtClean="0">
                <a:solidFill>
                  <a:srgbClr val="00B0F0"/>
                </a:solidFill>
              </a:rPr>
              <a:t>somatosensoriky</a:t>
            </a:r>
            <a:r>
              <a:rPr lang="cs-CZ" b="1" dirty="0" smtClean="0"/>
              <a:t> i </a:t>
            </a:r>
            <a:r>
              <a:rPr lang="cs-CZ" b="1" dirty="0" err="1" smtClean="0">
                <a:solidFill>
                  <a:srgbClr val="0070C0"/>
                </a:solidFill>
              </a:rPr>
              <a:t>viscerosensoriky</a:t>
            </a:r>
            <a:r>
              <a:rPr lang="cs-CZ" b="1" dirty="0" smtClean="0"/>
              <a:t> </a:t>
            </a:r>
            <a:r>
              <a:rPr lang="cs-CZ" dirty="0" smtClean="0"/>
              <a:t>je první neuron </a:t>
            </a:r>
            <a:r>
              <a:rPr lang="cs-CZ" b="1" u="sng" dirty="0" smtClean="0"/>
              <a:t>vždy mimo CNS </a:t>
            </a:r>
            <a:r>
              <a:rPr lang="cs-CZ" dirty="0" smtClean="0"/>
              <a:t>(např. ganglion </a:t>
            </a:r>
            <a:r>
              <a:rPr lang="cs-CZ" dirty="0" err="1" smtClean="0"/>
              <a:t>spinale</a:t>
            </a:r>
            <a:r>
              <a:rPr lang="cs-CZ" dirty="0" smtClean="0"/>
              <a:t> u míšních nervů, </a:t>
            </a:r>
            <a:r>
              <a:rPr lang="cs-CZ" dirty="0" err="1" smtClean="0"/>
              <a:t>ggl</a:t>
            </a:r>
            <a:r>
              <a:rPr lang="cs-CZ" dirty="0" smtClean="0"/>
              <a:t>. </a:t>
            </a:r>
            <a:r>
              <a:rPr lang="cs-CZ" dirty="0" err="1" smtClean="0"/>
              <a:t>geniculi</a:t>
            </a:r>
            <a:r>
              <a:rPr lang="cs-CZ" dirty="0" smtClean="0"/>
              <a:t> u CN VII, </a:t>
            </a:r>
            <a:r>
              <a:rPr lang="cs-CZ" dirty="0" err="1" smtClean="0"/>
              <a:t>ggl</a:t>
            </a:r>
            <a:r>
              <a:rPr lang="cs-CZ" dirty="0" smtClean="0"/>
              <a:t>. </a:t>
            </a:r>
            <a:r>
              <a:rPr lang="cs-CZ" dirty="0" err="1" smtClean="0"/>
              <a:t>superius</a:t>
            </a:r>
            <a:r>
              <a:rPr lang="cs-CZ" dirty="0" smtClean="0"/>
              <a:t> a </a:t>
            </a:r>
            <a:r>
              <a:rPr lang="cs-CZ" dirty="0" err="1" smtClean="0"/>
              <a:t>inferius</a:t>
            </a:r>
            <a:r>
              <a:rPr lang="cs-CZ" dirty="0" smtClean="0"/>
              <a:t> u CN IX a X.</a:t>
            </a:r>
          </a:p>
          <a:p>
            <a:endParaRPr lang="cs-CZ" b="1" dirty="0"/>
          </a:p>
          <a:p>
            <a:r>
              <a:rPr lang="cs-CZ" b="1" dirty="0" err="1" smtClean="0">
                <a:solidFill>
                  <a:srgbClr val="00B0F0"/>
                </a:solidFill>
              </a:rPr>
              <a:t>Sensorická</a:t>
            </a:r>
            <a:r>
              <a:rPr lang="cs-CZ" b="1" dirty="0" smtClean="0">
                <a:solidFill>
                  <a:srgbClr val="00B0F0"/>
                </a:solidFill>
              </a:rPr>
              <a:t> jádra </a:t>
            </a:r>
            <a:r>
              <a:rPr lang="cs-CZ" sz="2800" b="1" u="sng" dirty="0" smtClean="0"/>
              <a:t>v CNS </a:t>
            </a:r>
            <a:r>
              <a:rPr lang="cs-CZ" b="1" u="sng" dirty="0" smtClean="0"/>
              <a:t>(</a:t>
            </a:r>
            <a:r>
              <a:rPr lang="cs-CZ" dirty="0" smtClean="0"/>
              <a:t>to jsou jádra na nichž se přepojují </a:t>
            </a:r>
            <a:r>
              <a:rPr lang="cs-CZ" b="1" dirty="0" smtClean="0"/>
              <a:t>centrální raménka </a:t>
            </a:r>
            <a:r>
              <a:rPr lang="cs-CZ" dirty="0" err="1" smtClean="0"/>
              <a:t>pseudounipolárních</a:t>
            </a:r>
            <a:r>
              <a:rPr lang="cs-CZ" dirty="0" smtClean="0"/>
              <a:t> nervových buněk, aby pak jejich neurity šly do vyšších etáží – těm přepojovacím jádrům se říká </a:t>
            </a:r>
            <a:r>
              <a:rPr lang="cs-CZ" b="1" dirty="0" err="1" smtClean="0"/>
              <a:t>nuclei</a:t>
            </a:r>
            <a:r>
              <a:rPr lang="cs-CZ" b="1" dirty="0" smtClean="0"/>
              <a:t> </a:t>
            </a:r>
            <a:r>
              <a:rPr lang="cs-CZ" b="1" dirty="0" err="1" smtClean="0"/>
              <a:t>terminationes</a:t>
            </a:r>
            <a:r>
              <a:rPr lang="cs-CZ" b="1" dirty="0" smtClean="0"/>
              <a:t> </a:t>
            </a:r>
            <a:r>
              <a:rPr lang="cs-CZ" dirty="0" smtClean="0"/>
              <a:t>(většina má ale speciální název, např. </a:t>
            </a:r>
            <a:r>
              <a:rPr lang="cs-CZ" dirty="0" err="1" smtClean="0"/>
              <a:t>ncl</a:t>
            </a:r>
            <a:r>
              <a:rPr lang="cs-CZ" dirty="0" smtClean="0"/>
              <a:t>. </a:t>
            </a:r>
            <a:r>
              <a:rPr lang="cs-CZ" dirty="0" err="1" smtClean="0"/>
              <a:t>proprius</a:t>
            </a:r>
            <a:r>
              <a:rPr lang="cs-CZ" dirty="0" smtClean="0"/>
              <a:t>, </a:t>
            </a:r>
            <a:r>
              <a:rPr lang="cs-CZ" dirty="0" err="1" smtClean="0"/>
              <a:t>ncl</a:t>
            </a:r>
            <a:r>
              <a:rPr lang="cs-CZ" dirty="0" smtClean="0"/>
              <a:t>. </a:t>
            </a:r>
            <a:r>
              <a:rPr lang="cs-CZ" dirty="0" err="1" smtClean="0"/>
              <a:t>thoracicus</a:t>
            </a:r>
            <a:r>
              <a:rPr lang="cs-CZ" dirty="0" smtClean="0"/>
              <a:t>, </a:t>
            </a:r>
            <a:r>
              <a:rPr lang="cs-CZ" dirty="0" err="1" smtClean="0"/>
              <a:t>ncl</a:t>
            </a:r>
            <a:r>
              <a:rPr lang="cs-CZ" dirty="0" smtClean="0"/>
              <a:t>. </a:t>
            </a:r>
            <a:r>
              <a:rPr lang="cs-CZ" dirty="0" err="1" smtClean="0"/>
              <a:t>gracilis</a:t>
            </a:r>
            <a:r>
              <a:rPr lang="cs-CZ" dirty="0" smtClean="0"/>
              <a:t>…)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18314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103632" y="847598"/>
            <a:ext cx="11914632" cy="4708981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Cesta axonů </a:t>
            </a:r>
            <a:r>
              <a:rPr lang="cs-CZ" altLang="cs-CZ" sz="2400" dirty="0" err="1" smtClean="0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visceromotorických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smtClean="0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neuronů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u="sng" dirty="0" smtClean="0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hlavových nervů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 místu inervace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III.      Přepojením v  </a:t>
            </a:r>
            <a:r>
              <a:rPr lang="cs-CZ" altLang="cs-CZ" dirty="0" err="1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dirty="0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dirty="0" err="1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ciliare</a:t>
            </a:r>
            <a:r>
              <a:rPr lang="cs-CZ" altLang="cs-CZ" dirty="0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pro m.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pupillae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(reakce panenky-pupily na množství světla)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VII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    1) cestou n.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(větev VII.)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přepojením přes </a:t>
            </a:r>
            <a:r>
              <a:rPr lang="cs-CZ" altLang="cs-CZ" dirty="0" err="1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dirty="0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dirty="0" err="1" smtClean="0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pterygopalatinum</a:t>
            </a:r>
            <a:endParaRPr lang="cs-CZ" altLang="cs-CZ" dirty="0">
              <a:solidFill>
                <a:srgbClr val="F087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    pro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acrimalis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 nosní a patrové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žlázky cestou n.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lacrimalis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(větev V./1.)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) cestou chorda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(větev VII.)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přepojením přes </a:t>
            </a:r>
            <a:r>
              <a:rPr lang="cs-CZ" altLang="cs-CZ" dirty="0" err="1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dirty="0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dirty="0" err="1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submandibulare</a:t>
            </a:r>
            <a:r>
              <a:rPr lang="cs-CZ" altLang="cs-CZ" dirty="0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(cestou n. </a:t>
            </a: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větev V./3.)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submandibularis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sublingualis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+ drobné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žlázky jazyka</a:t>
            </a:r>
          </a:p>
          <a:p>
            <a:pPr eaLnBrk="1" hangingPunct="1"/>
            <a:endParaRPr lang="cs-CZ" alt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IX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     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tympanicus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– n.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minor a přepojením v </a:t>
            </a:r>
            <a:r>
              <a:rPr lang="cs-CZ" altLang="cs-CZ" dirty="0" err="1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dirty="0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dirty="0" err="1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dirty="0" err="1" smtClean="0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ticum</a:t>
            </a:r>
            <a:r>
              <a:rPr lang="cs-CZ" altLang="cs-CZ" dirty="0" smtClean="0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(cestou n. </a:t>
            </a:r>
            <a:r>
              <a:rPr lang="cs-CZ" alt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auriculotemporalis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větev V./3.)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do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parotis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       přes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 u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ložená </a:t>
            </a:r>
            <a:r>
              <a:rPr lang="cs-CZ" altLang="cs-CZ" dirty="0" smtClean="0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cs-CZ" altLang="cs-CZ" dirty="0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stěně orgánů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(až po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flexura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colli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sin.) 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13992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bdélník 2"/>
          <p:cNvSpPr>
            <a:spLocks noChangeArrowheads="1"/>
          </p:cNvSpPr>
          <p:nvPr/>
        </p:nvSpPr>
        <p:spPr bwMode="auto">
          <a:xfrm>
            <a:off x="266700" y="936625"/>
            <a:ext cx="11480800" cy="578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CC0000"/>
                </a:solidFill>
                <a:latin typeface="Arial" panose="020B0604020202020204" pitchFamily="34" charset="0"/>
              </a:rPr>
              <a:t>Použité obrázky</a:t>
            </a:r>
            <a:r>
              <a:rPr lang="cs-CZ" altLang="cs-CZ" sz="36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3600" b="1" dirty="0" smtClean="0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 smtClean="0">
                <a:latin typeface="Arial" panose="020B0604020202020204" pitchFamily="34" charset="0"/>
              </a:rPr>
              <a:t>Barr</a:t>
            </a:r>
            <a:r>
              <a:rPr lang="cs-CZ" altLang="cs-CZ" sz="2400" b="1" dirty="0" smtClean="0">
                <a:latin typeface="Arial" panose="020B0604020202020204" pitchFamily="34" charset="0"/>
              </a:rPr>
              <a:t>, L.M., </a:t>
            </a:r>
            <a:r>
              <a:rPr lang="cs-CZ" altLang="cs-CZ" sz="2400" b="1" dirty="0" err="1" smtClean="0">
                <a:latin typeface="Arial" panose="020B0604020202020204" pitchFamily="34" charset="0"/>
              </a:rPr>
              <a:t>Kiernan</a:t>
            </a:r>
            <a:r>
              <a:rPr lang="cs-CZ" altLang="cs-CZ" sz="2400" b="1" dirty="0" smtClean="0">
                <a:latin typeface="Arial" panose="020B0604020202020204" pitchFamily="34" charset="0"/>
              </a:rPr>
              <a:t>, J.A. (1983): </a:t>
            </a:r>
            <a:r>
              <a:rPr lang="cs-CZ" altLang="cs-CZ" sz="2400" dirty="0" err="1" smtClean="0">
                <a:latin typeface="Arial" panose="020B0604020202020204" pitchFamily="34" charset="0"/>
              </a:rPr>
              <a:t>The</a:t>
            </a:r>
            <a:r>
              <a:rPr lang="cs-CZ" altLang="cs-CZ" sz="2400" dirty="0" smtClean="0">
                <a:latin typeface="Arial" panose="020B0604020202020204" pitchFamily="34" charset="0"/>
              </a:rPr>
              <a:t> </a:t>
            </a:r>
            <a:r>
              <a:rPr lang="cs-CZ" altLang="cs-CZ" sz="2400" dirty="0" err="1" smtClean="0">
                <a:latin typeface="Arial" panose="020B0604020202020204" pitchFamily="34" charset="0"/>
              </a:rPr>
              <a:t>Human</a:t>
            </a:r>
            <a:r>
              <a:rPr lang="cs-CZ" altLang="cs-CZ" sz="2400" dirty="0" smtClean="0">
                <a:latin typeface="Arial" panose="020B0604020202020204" pitchFamily="34" charset="0"/>
              </a:rPr>
              <a:t> </a:t>
            </a:r>
            <a:r>
              <a:rPr lang="cs-CZ" altLang="cs-CZ" sz="2400" dirty="0" err="1" smtClean="0">
                <a:latin typeface="Arial" panose="020B0604020202020204" pitchFamily="34" charset="0"/>
              </a:rPr>
              <a:t>Nervous</a:t>
            </a:r>
            <a:r>
              <a:rPr lang="cs-CZ" altLang="cs-CZ" sz="2400" dirty="0" smtClean="0">
                <a:latin typeface="Arial" panose="020B0604020202020204" pitchFamily="34" charset="0"/>
              </a:rPr>
              <a:t> </a:t>
            </a:r>
            <a:r>
              <a:rPr lang="cs-CZ" altLang="cs-CZ" sz="2400" dirty="0" err="1" smtClean="0">
                <a:latin typeface="Arial" panose="020B0604020202020204" pitchFamily="34" charset="0"/>
              </a:rPr>
              <a:t>System</a:t>
            </a:r>
            <a:r>
              <a:rPr lang="cs-CZ" altLang="cs-CZ" sz="2400" dirty="0" smtClean="0">
                <a:latin typeface="Arial" panose="020B0604020202020204" pitchFamily="34" charset="0"/>
              </a:rPr>
              <a:t>. 4th </a:t>
            </a:r>
            <a:r>
              <a:rPr lang="cs-CZ" altLang="cs-CZ" sz="2400" dirty="0" err="1" smtClean="0">
                <a:latin typeface="Arial" panose="020B0604020202020204" pitchFamily="34" charset="0"/>
              </a:rPr>
              <a:t>edition</a:t>
            </a:r>
            <a:r>
              <a:rPr lang="cs-CZ" altLang="cs-CZ" sz="2400" dirty="0" smtClean="0">
                <a:latin typeface="Arial" panose="020B0604020202020204" pitchFamily="34" charset="0"/>
              </a:rPr>
              <a:t>, </a:t>
            </a:r>
            <a:r>
              <a:rPr lang="cs-CZ" altLang="cs-CZ" sz="2400" dirty="0" err="1" smtClean="0">
                <a:latin typeface="Arial" panose="020B0604020202020204" pitchFamily="34" charset="0"/>
              </a:rPr>
              <a:t>Harper</a:t>
            </a:r>
            <a:r>
              <a:rPr lang="cs-CZ" altLang="cs-CZ" sz="2400" dirty="0" smtClean="0">
                <a:latin typeface="Arial" panose="020B0604020202020204" pitchFamily="34" charset="0"/>
              </a:rPr>
              <a:t> and </a:t>
            </a:r>
            <a:r>
              <a:rPr lang="cs-CZ" altLang="cs-CZ" sz="2400" dirty="0" err="1" smtClean="0">
                <a:latin typeface="Arial" panose="020B0604020202020204" pitchFamily="34" charset="0"/>
              </a:rPr>
              <a:t>Row</a:t>
            </a:r>
            <a:r>
              <a:rPr lang="cs-CZ" altLang="cs-CZ" sz="2400" dirty="0" smtClean="0">
                <a:latin typeface="Arial" panose="020B0604020202020204" pitchFamily="34" charset="0"/>
              </a:rPr>
              <a:t>, </a:t>
            </a:r>
            <a:r>
              <a:rPr lang="cs-CZ" altLang="cs-CZ" sz="2400" dirty="0" err="1" smtClean="0">
                <a:latin typeface="Arial" panose="020B0604020202020204" pitchFamily="34" charset="0"/>
              </a:rPr>
              <a:t>Publishers</a:t>
            </a:r>
            <a:r>
              <a:rPr lang="cs-CZ" altLang="cs-CZ" sz="2400" dirty="0" smtClean="0">
                <a:latin typeface="Arial" panose="020B0604020202020204" pitchFamily="34" charset="0"/>
              </a:rPr>
              <a:t>, Philadelphia.</a:t>
            </a:r>
            <a:endParaRPr lang="cs-CZ" altLang="cs-CZ" sz="2400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Čihák, R. (2016): </a:t>
            </a:r>
            <a:r>
              <a:rPr lang="cs-CZ" altLang="cs-CZ" sz="2400" dirty="0">
                <a:latin typeface="Arial" panose="020B0604020202020204" pitchFamily="34" charset="0"/>
              </a:rPr>
              <a:t>Anatomie 3. </a:t>
            </a:r>
            <a:r>
              <a:rPr lang="cs-CZ" altLang="cs-CZ" sz="2400" dirty="0" err="1">
                <a:latin typeface="Arial" panose="020B0604020202020204" pitchFamily="34" charset="0"/>
              </a:rPr>
              <a:t>Grada</a:t>
            </a:r>
            <a:r>
              <a:rPr lang="cs-CZ" altLang="cs-CZ" sz="24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Gilroy</a:t>
            </a:r>
            <a:r>
              <a:rPr lang="cs-CZ" altLang="cs-CZ" sz="2400" b="1" dirty="0">
                <a:latin typeface="Arial" panose="020B0604020202020204" pitchFamily="34" charset="0"/>
              </a:rPr>
              <a:t>, A. M. et al. (2009):</a:t>
            </a:r>
            <a:r>
              <a:rPr lang="cs-CZ" altLang="cs-CZ" sz="2400" dirty="0">
                <a:latin typeface="Arial" panose="020B0604020202020204" pitchFamily="34" charset="0"/>
              </a:rPr>
              <a:t> Atlas </a:t>
            </a:r>
            <a:r>
              <a:rPr lang="cs-CZ" altLang="cs-CZ" sz="2400" dirty="0" err="1">
                <a:latin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</a:rPr>
              <a:t> Anatomy. </a:t>
            </a:r>
            <a:r>
              <a:rPr lang="cs-CZ" altLang="cs-CZ" sz="2400" dirty="0" err="1">
                <a:latin typeface="Arial" panose="020B0604020202020204" pitchFamily="34" charset="0"/>
              </a:rPr>
              <a:t>Thieme</a:t>
            </a:r>
            <a:r>
              <a:rPr lang="cs-CZ" altLang="cs-CZ" sz="2400" dirty="0">
                <a:latin typeface="Arial" panose="020B0604020202020204" pitchFamily="34" charset="0"/>
              </a:rPr>
              <a:t> New York, Stuttgart.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Moore</a:t>
            </a:r>
            <a:r>
              <a:rPr lang="cs-CZ" altLang="cs-CZ" sz="2400" b="1" dirty="0">
                <a:latin typeface="Arial" panose="020B0604020202020204" pitchFamily="34" charset="0"/>
              </a:rPr>
              <a:t>, K. L. (1992):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Clinical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oriented</a:t>
            </a:r>
            <a:r>
              <a:rPr lang="cs-CZ" altLang="cs-CZ" sz="2400" dirty="0">
                <a:latin typeface="Arial" panose="020B0604020202020204" pitchFamily="34" charset="0"/>
              </a:rPr>
              <a:t> anatomy. </a:t>
            </a:r>
            <a:r>
              <a:rPr lang="cs-CZ" altLang="cs-CZ" sz="2400" dirty="0" err="1">
                <a:latin typeface="Arial" panose="020B0604020202020204" pitchFamily="34" charset="0"/>
              </a:rPr>
              <a:t>Third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edition</a:t>
            </a:r>
            <a:r>
              <a:rPr lang="cs-CZ" altLang="cs-CZ" sz="2400" dirty="0">
                <a:latin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</a:rPr>
              <a:t>Williams</a:t>
            </a:r>
            <a:r>
              <a:rPr lang="en-US" altLang="cs-CZ" sz="2400" dirty="0">
                <a:latin typeface="Arial" panose="020B0604020202020204" pitchFamily="34" charset="0"/>
              </a:rPr>
              <a:t>&amp;</a:t>
            </a:r>
            <a:r>
              <a:rPr lang="cs-CZ" altLang="cs-CZ" sz="2400" dirty="0">
                <a:latin typeface="Arial" panose="020B0604020202020204" pitchFamily="34" charset="0"/>
              </a:rPr>
              <a:t>Wilkins, A </a:t>
            </a:r>
            <a:r>
              <a:rPr lang="cs-CZ" altLang="cs-CZ" sz="2400" dirty="0" err="1">
                <a:latin typeface="Arial" panose="020B0604020202020204" pitchFamily="34" charset="0"/>
              </a:rPr>
              <a:t>Waverly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Company</a:t>
            </a:r>
            <a:r>
              <a:rPr lang="cs-CZ" altLang="cs-CZ" sz="24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Putz</a:t>
            </a:r>
            <a:r>
              <a:rPr lang="cs-CZ" altLang="cs-CZ" sz="2400" b="1" dirty="0">
                <a:latin typeface="Arial" panose="020B0604020202020204" pitchFamily="34" charset="0"/>
              </a:rPr>
              <a:t>, R. (2008): </a:t>
            </a:r>
            <a:r>
              <a:rPr lang="cs-CZ" altLang="cs-CZ" sz="2400" dirty="0">
                <a:latin typeface="Arial" panose="020B0604020202020204" pitchFamily="34" charset="0"/>
              </a:rPr>
              <a:t>Atlas </a:t>
            </a:r>
            <a:r>
              <a:rPr lang="cs-CZ" altLang="cs-CZ" sz="2400" dirty="0" err="1">
                <a:latin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Human</a:t>
            </a:r>
            <a:r>
              <a:rPr lang="cs-CZ" altLang="cs-CZ" sz="2400" dirty="0">
                <a:latin typeface="Arial" panose="020B0604020202020204" pitchFamily="34" charset="0"/>
              </a:rPr>
              <a:t> Anatomy </a:t>
            </a:r>
            <a:r>
              <a:rPr lang="cs-CZ" altLang="cs-CZ" sz="2400" dirty="0" err="1">
                <a:latin typeface="Arial" panose="020B0604020202020204" pitchFamily="34" charset="0"/>
              </a:rPr>
              <a:t>Sobotta</a:t>
            </a:r>
            <a:r>
              <a:rPr lang="cs-CZ" altLang="cs-CZ" sz="2400" dirty="0">
                <a:latin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</a:rPr>
              <a:t>Elsevier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Books</a:t>
            </a:r>
            <a:r>
              <a:rPr lang="cs-CZ" altLang="cs-CZ" sz="24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Rohen</a:t>
            </a:r>
            <a:r>
              <a:rPr lang="cs-CZ" altLang="cs-CZ" sz="2400" b="1" dirty="0">
                <a:latin typeface="Arial" panose="020B0604020202020204" pitchFamily="34" charset="0"/>
              </a:rPr>
              <a:t>, J.W., </a:t>
            </a:r>
            <a:r>
              <a:rPr lang="cs-CZ" altLang="cs-CZ" sz="2400" b="1" dirty="0" err="1">
                <a:latin typeface="Arial" panose="020B0604020202020204" pitchFamily="34" charset="0"/>
              </a:rPr>
              <a:t>Yokochi</a:t>
            </a:r>
            <a:r>
              <a:rPr lang="cs-CZ" altLang="cs-CZ" sz="2400" b="1" dirty="0">
                <a:latin typeface="Arial" panose="020B0604020202020204" pitchFamily="34" charset="0"/>
              </a:rPr>
              <a:t>, Ch. (1988): </a:t>
            </a:r>
            <a:r>
              <a:rPr lang="cs-CZ" altLang="cs-CZ" sz="2400" dirty="0" err="1">
                <a:latin typeface="Arial" panose="020B0604020202020204" pitchFamily="34" charset="0"/>
              </a:rPr>
              <a:t>Anatómia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človeka</a:t>
            </a:r>
            <a:r>
              <a:rPr lang="cs-CZ" altLang="cs-CZ" sz="2400" dirty="0">
                <a:latin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</a:rPr>
              <a:t>Schattauer</a:t>
            </a:r>
            <a:r>
              <a:rPr lang="cs-CZ" altLang="cs-CZ" sz="2400" dirty="0">
                <a:latin typeface="Arial" panose="020B0604020202020204" pitchFamily="34" charset="0"/>
              </a:rPr>
              <a:t> Stuttgart- New York.</a:t>
            </a:r>
          </a:p>
        </p:txBody>
      </p:sp>
    </p:spTree>
    <p:extLst>
      <p:ext uri="{BB962C8B-B14F-4D97-AF65-F5344CB8AC3E}">
        <p14:creationId xmlns:p14="http://schemas.microsoft.com/office/powerpoint/2010/main" val="298068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594369" y="260648"/>
            <a:ext cx="10328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u="sng" dirty="0" err="1"/>
              <a:t>Medulla</a:t>
            </a:r>
            <a:r>
              <a:rPr lang="cs-CZ" altLang="cs-CZ" sz="2800" b="1" u="sng" dirty="0"/>
              <a:t> </a:t>
            </a:r>
            <a:r>
              <a:rPr lang="cs-CZ" altLang="cs-CZ" sz="2800" b="1" u="sng" dirty="0" err="1" smtClean="0"/>
              <a:t>oblongata</a:t>
            </a:r>
            <a:r>
              <a:rPr lang="cs-CZ" altLang="cs-CZ" sz="2800" b="1" u="sng" dirty="0" smtClean="0"/>
              <a:t> </a:t>
            </a:r>
            <a:r>
              <a:rPr lang="cs-CZ" altLang="cs-CZ" b="1" u="sng" dirty="0" smtClean="0"/>
              <a:t>(MO) </a:t>
            </a:r>
            <a:r>
              <a:rPr lang="cs-CZ" altLang="cs-CZ" sz="2000" b="1" dirty="0"/>
              <a:t>– </a:t>
            </a:r>
            <a:r>
              <a:rPr lang="cs-CZ" altLang="cs-CZ" sz="1600" b="1" dirty="0" smtClean="0"/>
              <a:t>uložena ve </a:t>
            </a:r>
            <a:r>
              <a:rPr lang="cs-CZ" altLang="cs-CZ" sz="1600" b="1" dirty="0" err="1" smtClean="0"/>
              <a:t>fossa</a:t>
            </a:r>
            <a:r>
              <a:rPr lang="cs-CZ" altLang="cs-CZ" sz="1600" b="1" dirty="0" smtClean="0"/>
              <a:t> </a:t>
            </a:r>
            <a:r>
              <a:rPr lang="cs-CZ" altLang="cs-CZ" sz="1600" b="1" dirty="0" err="1" smtClean="0"/>
              <a:t>cranii</a:t>
            </a:r>
            <a:r>
              <a:rPr lang="cs-CZ" altLang="cs-CZ" sz="1600" b="1" dirty="0" smtClean="0"/>
              <a:t> </a:t>
            </a:r>
            <a:r>
              <a:rPr lang="cs-CZ" altLang="cs-CZ" sz="1600" b="1" dirty="0" err="1" smtClean="0"/>
              <a:t>posterior</a:t>
            </a:r>
            <a:r>
              <a:rPr lang="cs-CZ" altLang="cs-CZ" sz="1600" b="1" dirty="0" smtClean="0"/>
              <a:t>, na </a:t>
            </a:r>
            <a:r>
              <a:rPr lang="cs-CZ" altLang="cs-CZ" sz="1600" b="1" dirty="0" err="1" smtClean="0"/>
              <a:t>clivu</a:t>
            </a:r>
            <a:endParaRPr lang="cs-CZ" altLang="cs-CZ" sz="1600" b="1" dirty="0"/>
          </a:p>
          <a:p>
            <a:pPr eaLnBrk="1" hangingPunct="1"/>
            <a:endParaRPr lang="cs-CZ" altLang="cs-CZ" sz="2000" b="1" dirty="0"/>
          </a:p>
          <a:p>
            <a:pPr eaLnBrk="1" hangingPunct="1"/>
            <a:r>
              <a:rPr lang="cs-CZ" altLang="cs-CZ" sz="1600" b="1" dirty="0">
                <a:cs typeface="Arial" panose="020B0604020202020204" pitchFamily="34" charset="0"/>
              </a:rPr>
              <a:t>1. </a:t>
            </a:r>
            <a:r>
              <a:rPr lang="cs-CZ" altLang="cs-CZ" sz="1600" b="1" dirty="0" smtClean="0">
                <a:cs typeface="Arial" panose="020B0604020202020204" pitchFamily="34" charset="0"/>
              </a:rPr>
              <a:t>Je kraniálním pokračováním </a:t>
            </a:r>
            <a:r>
              <a:rPr lang="cs-CZ" altLang="cs-CZ" sz="1600" b="1" dirty="0" err="1" smtClean="0">
                <a:cs typeface="Arial" panose="020B0604020202020204" pitchFamily="34" charset="0"/>
              </a:rPr>
              <a:t>medulla</a:t>
            </a:r>
            <a:r>
              <a:rPr lang="cs-CZ" altLang="cs-CZ" sz="1600" b="1" dirty="0" smtClean="0"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cs typeface="Arial" panose="020B0604020202020204" pitchFamily="34" charset="0"/>
              </a:rPr>
              <a:t>spinalis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 smtClean="0">
                <a:cs typeface="Arial" panose="020B0604020202020204" pitchFamily="34" charset="0"/>
              </a:rPr>
              <a:t>(hřbetní míchy)</a:t>
            </a:r>
            <a:endParaRPr lang="cs-CZ" altLang="cs-CZ" sz="16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600" b="1" dirty="0">
                <a:cs typeface="Arial" panose="020B0604020202020204" pitchFamily="34" charset="0"/>
              </a:rPr>
              <a:t>2. </a:t>
            </a:r>
            <a:r>
              <a:rPr lang="cs-CZ" altLang="cs-CZ" sz="1600" b="1" dirty="0" smtClean="0">
                <a:cs typeface="Arial" panose="020B0604020202020204" pitchFamily="34" charset="0"/>
              </a:rPr>
              <a:t>Sahá od odstupu 1. míšního nervu k pons </a:t>
            </a:r>
            <a:r>
              <a:rPr lang="cs-CZ" altLang="cs-CZ" sz="1600" b="1" dirty="0" err="1" smtClean="0">
                <a:cs typeface="Arial" panose="020B0604020202020204" pitchFamily="34" charset="0"/>
              </a:rPr>
              <a:t>Varoli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 smtClean="0">
                <a:cs typeface="Arial" panose="020B0604020202020204" pitchFamily="34" charset="0"/>
              </a:rPr>
              <a:t>(délka </a:t>
            </a:r>
            <a:r>
              <a:rPr lang="cs-CZ" altLang="cs-CZ" sz="1600" b="1" dirty="0">
                <a:cs typeface="Arial" panose="020B0604020202020204" pitchFamily="34" charset="0"/>
              </a:rPr>
              <a:t>20–25mm)</a:t>
            </a:r>
          </a:p>
          <a:p>
            <a:pPr eaLnBrk="1" hangingPunct="1"/>
            <a:r>
              <a:rPr lang="cs-CZ" altLang="cs-CZ" sz="1600" b="1" dirty="0">
                <a:cs typeface="Arial" panose="020B0604020202020204" pitchFamily="34" charset="0"/>
              </a:rPr>
              <a:t>3. </a:t>
            </a:r>
            <a:r>
              <a:rPr lang="cs-CZ" altLang="cs-CZ" sz="1600" b="1" dirty="0" smtClean="0">
                <a:cs typeface="Arial" panose="020B0604020202020204" pitchFamily="34" charset="0"/>
              </a:rPr>
              <a:t>Má bohatou retikulární formaci </a:t>
            </a:r>
            <a:r>
              <a:rPr lang="cs-CZ" altLang="cs-CZ" sz="1600" b="1" dirty="0">
                <a:cs typeface="Arial" panose="020B0604020202020204" pitchFamily="34" charset="0"/>
              </a:rPr>
              <a:t>(síťovitě uspořádaná šedá hmota – propojuje jednotlivé struktury CNS, </a:t>
            </a:r>
            <a:r>
              <a:rPr lang="cs-CZ" altLang="cs-CZ" sz="1600" b="1" u="sng" dirty="0">
                <a:cs typeface="Arial" panose="020B0604020202020204" pitchFamily="34" charset="0"/>
              </a:rPr>
              <a:t>centra důležitých reflexů</a:t>
            </a:r>
            <a:r>
              <a:rPr lang="cs-CZ" altLang="cs-CZ" sz="1600" b="1" dirty="0">
                <a:cs typeface="Arial" panose="020B0604020202020204" pitchFamily="34" charset="0"/>
              </a:rPr>
              <a:t>: dýchací, polykací, zvracivý </a:t>
            </a:r>
            <a:r>
              <a:rPr lang="cs-CZ" altLang="cs-CZ" sz="1600" b="1" dirty="0" smtClean="0">
                <a:cs typeface="Arial" panose="020B0604020202020204" pitchFamily="34" charset="0"/>
              </a:rPr>
              <a:t>…….), dostává </a:t>
            </a:r>
            <a:r>
              <a:rPr lang="cs-CZ" altLang="cs-CZ" sz="1600" b="1" dirty="0">
                <a:cs typeface="Arial" panose="020B0604020202020204" pitchFamily="34" charset="0"/>
              </a:rPr>
              <a:t>informace ze všech drah</a:t>
            </a:r>
            <a:r>
              <a:rPr lang="cs-CZ" altLang="cs-CZ" sz="1600" b="1" dirty="0" smtClean="0">
                <a:cs typeface="Arial" panose="020B0604020202020204" pitchFamily="34" charset="0"/>
              </a:rPr>
              <a:t>),</a:t>
            </a:r>
          </a:p>
          <a:p>
            <a:r>
              <a:rPr lang="cs-CZ" altLang="cs-CZ" sz="1600" b="1" dirty="0" smtClean="0">
                <a:cs typeface="Arial" panose="020B0604020202020204" pitchFamily="34" charset="0"/>
              </a:rPr>
              <a:t>4. Probíhají zde vzestupné </a:t>
            </a:r>
            <a:r>
              <a:rPr lang="cs-CZ" altLang="cs-CZ" sz="1600" b="1" dirty="0">
                <a:cs typeface="Arial" panose="020B0604020202020204" pitchFamily="34" charset="0"/>
              </a:rPr>
              <a:t>a sestupné nervové </a:t>
            </a:r>
            <a:r>
              <a:rPr lang="cs-CZ" altLang="cs-CZ" sz="1600" b="1" dirty="0" smtClean="0">
                <a:cs typeface="Arial" panose="020B0604020202020204" pitchFamily="34" charset="0"/>
              </a:rPr>
              <a:t>dráhy</a:t>
            </a:r>
          </a:p>
          <a:p>
            <a:r>
              <a:rPr lang="cs-CZ" altLang="cs-CZ" sz="2400" b="1" dirty="0" smtClean="0">
                <a:solidFill>
                  <a:srgbClr val="C00000"/>
                </a:solidFill>
              </a:rPr>
              <a:t>5.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Její šedá hmota obsahuje jádra hlavových nervů </a:t>
            </a:r>
            <a:r>
              <a:rPr lang="cs-CZ" altLang="cs-CZ" sz="2800" b="1" dirty="0" smtClean="0">
                <a:solidFill>
                  <a:srgbClr val="FF0000"/>
                </a:solidFill>
              </a:rPr>
              <a:t>(XII., XI., X., IX.)</a:t>
            </a:r>
          </a:p>
          <a:p>
            <a:endParaRPr lang="cs-CZ" altLang="cs-CZ" sz="2400" b="1" dirty="0" smtClean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>
              <a:solidFill>
                <a:schemeClr val="bg1"/>
              </a:solidFill>
            </a:endParaRPr>
          </a:p>
          <a:p>
            <a:pPr eaLnBrk="1" hangingPunct="1"/>
            <a:endParaRPr lang="cs-CZ" altLang="cs-CZ" sz="2000" dirty="0">
              <a:solidFill>
                <a:schemeClr val="bg1"/>
              </a:solidFill>
            </a:endParaRPr>
          </a:p>
        </p:txBody>
      </p:sp>
      <p:pic>
        <p:nvPicPr>
          <p:cNvPr id="3" name="Picture 2" descr="Scan0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4" y="3024971"/>
            <a:ext cx="4198418" cy="29073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an00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14" y="3024971"/>
            <a:ext cx="4465509" cy="29211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716" y="3024971"/>
            <a:ext cx="2658184" cy="31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0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10"/>
          <a:stretch>
            <a:fillRect/>
          </a:stretch>
        </p:blipFill>
        <p:spPr bwMode="auto">
          <a:xfrm>
            <a:off x="5498211" y="2727643"/>
            <a:ext cx="4094163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" y="391751"/>
            <a:ext cx="4105655" cy="570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488496" y="1764792"/>
            <a:ext cx="446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Canalis</a:t>
            </a:r>
            <a:r>
              <a:rPr lang="cs-CZ" b="1" dirty="0" smtClean="0"/>
              <a:t> n. </a:t>
            </a:r>
            <a:r>
              <a:rPr lang="cs-CZ" b="1" dirty="0" err="1" smtClean="0"/>
              <a:t>hypoglossi</a:t>
            </a:r>
            <a:r>
              <a:rPr lang="cs-CZ" b="1" dirty="0" smtClean="0"/>
              <a:t> </a:t>
            </a:r>
            <a:r>
              <a:rPr lang="cs-CZ" dirty="0" smtClean="0"/>
              <a:t>(nad </a:t>
            </a:r>
            <a:r>
              <a:rPr lang="cs-CZ" dirty="0" err="1" smtClean="0"/>
              <a:t>condyli</a:t>
            </a:r>
            <a:r>
              <a:rPr lang="cs-CZ" dirty="0" smtClean="0"/>
              <a:t> </a:t>
            </a:r>
            <a:r>
              <a:rPr lang="cs-CZ" dirty="0" err="1" smtClean="0"/>
              <a:t>occipitales</a:t>
            </a:r>
            <a:r>
              <a:rPr lang="cs-CZ" dirty="0" smtClean="0"/>
              <a:t>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76050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can0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151" y="172734"/>
            <a:ext cx="2508582" cy="2664296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17210" y="240057"/>
            <a:ext cx="5069981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ypoglossus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(CN XII.)</a:t>
            </a:r>
            <a:endParaRPr lang="cs-CZ" altLang="cs-CZ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Vystupuje z </a:t>
            </a:r>
            <a:r>
              <a:rPr lang="cs-CZ" alt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oblongata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před olivou </a:t>
            </a:r>
            <a:r>
              <a:rPr lang="cs-CZ" alt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alt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alt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skrze </a:t>
            </a:r>
            <a:r>
              <a:rPr lang="cs-CZ" alt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hypoglossalis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vychází z lebky, </a:t>
            </a:r>
          </a:p>
          <a:p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inervuje </a:t>
            </a:r>
            <a:r>
              <a:rPr lang="cs-CZ" altLang="cs-CZ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svaly jazyka 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linguales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ke svalům </a:t>
            </a:r>
            <a:r>
              <a:rPr lang="cs-CZ" alt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jazyka </a:t>
            </a:r>
            <a:r>
              <a:rPr lang="cs-CZ" altLang="cs-C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aferentace</a:t>
            </a:r>
            <a:r>
              <a:rPr lang="cs-CZ" altLang="cs-C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cs-CZ" altLang="cs-CZ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ncl</a:t>
            </a:r>
            <a:r>
              <a:rPr lang="cs-CZ" altLang="cs-C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r>
              <a:rPr lang="cs-CZ" altLang="cs-C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reflex sání, polykání…při poruše „ukazuje“ stranu léze)</a:t>
            </a:r>
            <a:endParaRPr lang="cs-CZ" altLang="cs-C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 krku tvoří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arcus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hypoglossi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Picture 4" descr="Scan00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68"/>
          <a:stretch>
            <a:fillRect/>
          </a:stretch>
        </p:blipFill>
        <p:spPr bwMode="auto">
          <a:xfrm>
            <a:off x="5569250" y="172734"/>
            <a:ext cx="3096843" cy="2664296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915980" y="2080599"/>
            <a:ext cx="1434846" cy="7564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7" name="Picture 1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250" y="3186955"/>
            <a:ext cx="2616200" cy="36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ál 8"/>
          <p:cNvSpPr/>
          <p:nvPr/>
        </p:nvSpPr>
        <p:spPr>
          <a:xfrm>
            <a:off x="6001479" y="4014673"/>
            <a:ext cx="216024" cy="262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6600056" y="332656"/>
            <a:ext cx="936104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7779190" y="6204535"/>
            <a:ext cx="2827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Medulla</a:t>
            </a:r>
            <a:r>
              <a:rPr lang="cs-CZ" sz="1600" dirty="0"/>
              <a:t> </a:t>
            </a:r>
            <a:r>
              <a:rPr lang="cs-CZ" sz="1600" dirty="0" err="1"/>
              <a:t>oblongata</a:t>
            </a:r>
            <a:r>
              <a:rPr lang="cs-CZ" sz="1600" dirty="0"/>
              <a:t> </a:t>
            </a:r>
            <a:r>
              <a:rPr lang="cs-CZ" sz="1600" dirty="0" smtClean="0"/>
              <a:t>rostrální řez</a:t>
            </a:r>
            <a:endParaRPr lang="cs-CZ" sz="1600" dirty="0"/>
          </a:p>
        </p:txBody>
      </p:sp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119982"/>
              </p:ext>
            </p:extLst>
          </p:nvPr>
        </p:nvGraphicFramePr>
        <p:xfrm>
          <a:off x="2326425" y="3504353"/>
          <a:ext cx="1915752" cy="3015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Rastrový obrázek" r:id="rId6" imgW="4401164" imgH="3801006" progId="Paint.Picture">
                  <p:embed/>
                </p:oleObj>
              </mc:Choice>
              <mc:Fallback>
                <p:oleObj name="Rastrový obrázek" r:id="rId6" imgW="4401164" imgH="380100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644" r="21927" b="2632"/>
                      <a:stretch>
                        <a:fillRect/>
                      </a:stretch>
                    </p:blipFill>
                    <p:spPr bwMode="auto">
                      <a:xfrm>
                        <a:off x="2326425" y="3504353"/>
                        <a:ext cx="1915752" cy="30150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Přímá spojnice se šipkou 10"/>
          <p:cNvCxnSpPr/>
          <p:nvPr/>
        </p:nvCxnSpPr>
        <p:spPr>
          <a:xfrm>
            <a:off x="2326425" y="5171670"/>
            <a:ext cx="152546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sejmout005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26" y="3602430"/>
            <a:ext cx="2281699" cy="277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214988" y="4511079"/>
            <a:ext cx="3017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Jádro se jmenuje </a:t>
            </a:r>
          </a:p>
          <a:p>
            <a:r>
              <a:rPr lang="cs-CZ" dirty="0" err="1" smtClean="0"/>
              <a:t>nucleus</a:t>
            </a:r>
            <a:r>
              <a:rPr lang="cs-CZ" dirty="0" smtClean="0"/>
              <a:t> </a:t>
            </a:r>
            <a:r>
              <a:rPr lang="cs-CZ" dirty="0" err="1" smtClean="0"/>
              <a:t>originis</a:t>
            </a:r>
            <a:r>
              <a:rPr lang="cs-CZ" dirty="0" smtClean="0"/>
              <a:t> n. </a:t>
            </a:r>
            <a:r>
              <a:rPr lang="cs-CZ" dirty="0" err="1" smtClean="0"/>
              <a:t>hypoglossi</a:t>
            </a:r>
            <a:r>
              <a:rPr lang="cs-CZ" dirty="0" smtClean="0"/>
              <a:t>, </a:t>
            </a:r>
          </a:p>
          <a:p>
            <a:r>
              <a:rPr lang="cs-CZ" dirty="0" smtClean="0"/>
              <a:t>leží v zóně </a:t>
            </a:r>
            <a:r>
              <a:rPr lang="cs-CZ" dirty="0" err="1" smtClean="0"/>
              <a:t>somatomotorické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10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 X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037" y="658368"/>
            <a:ext cx="8326170" cy="547725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21424" y="585216"/>
            <a:ext cx="388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a jeho vztah k </a:t>
            </a:r>
            <a:r>
              <a:rPr lang="cs-CZ" b="1" dirty="0" err="1" smtClean="0"/>
              <a:t>ansa</a:t>
            </a:r>
            <a:r>
              <a:rPr lang="cs-CZ" b="1" dirty="0" smtClean="0"/>
              <a:t> </a:t>
            </a:r>
            <a:r>
              <a:rPr lang="cs-CZ" b="1" dirty="0" err="1"/>
              <a:t>cervicalis</a:t>
            </a:r>
            <a:r>
              <a:rPr lang="cs-CZ" b="1" dirty="0"/>
              <a:t> </a:t>
            </a:r>
            <a:r>
              <a:rPr lang="cs-CZ" b="1" dirty="0" err="1" smtClean="0"/>
              <a:t>profunda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7870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00" y="3231807"/>
            <a:ext cx="2358362" cy="35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068" y="162902"/>
            <a:ext cx="2019931" cy="2378417"/>
          </a:xfrm>
          <a:prstGeom prst="rect">
            <a:avLst/>
          </a:prstGeom>
        </p:spPr>
      </p:pic>
      <p:pic>
        <p:nvPicPr>
          <p:cNvPr id="5" name="Picture 9" descr="Scan00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"/>
          <a:stretch>
            <a:fillRect/>
          </a:stretch>
        </p:blipFill>
        <p:spPr bwMode="auto">
          <a:xfrm>
            <a:off x="7004041" y="3324111"/>
            <a:ext cx="4443274" cy="3435626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05770" y="793289"/>
            <a:ext cx="11572079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>
                <a:solidFill>
                  <a:srgbClr val="C00000"/>
                </a:solidFill>
              </a:rPr>
              <a:t>Nervus</a:t>
            </a:r>
            <a:r>
              <a:rPr lang="cs-CZ" sz="3200" b="1" dirty="0">
                <a:solidFill>
                  <a:srgbClr val="C00000"/>
                </a:solidFill>
              </a:rPr>
              <a:t> </a:t>
            </a:r>
            <a:r>
              <a:rPr lang="cs-CZ" sz="3200" b="1" dirty="0" err="1">
                <a:solidFill>
                  <a:srgbClr val="C00000"/>
                </a:solidFill>
              </a:rPr>
              <a:t>accessorius</a:t>
            </a:r>
            <a:r>
              <a:rPr lang="cs-CZ" sz="3200" b="1" dirty="0">
                <a:solidFill>
                  <a:srgbClr val="C00000"/>
                </a:solidFill>
              </a:rPr>
              <a:t> </a:t>
            </a:r>
            <a:r>
              <a:rPr lang="cs-CZ" sz="1600" b="1" dirty="0">
                <a:solidFill>
                  <a:srgbClr val="C00000"/>
                </a:solidFill>
              </a:rPr>
              <a:t>- CN XI. </a:t>
            </a:r>
            <a:r>
              <a:rPr lang="cs-CZ" sz="1600" b="1" dirty="0"/>
              <a:t>(součást postranního smíšeného systému, výstup za olivou)</a:t>
            </a:r>
          </a:p>
          <a:p>
            <a:endParaRPr lang="cs-CZ" sz="1600" b="1" dirty="0"/>
          </a:p>
          <a:p>
            <a:r>
              <a:rPr lang="cs-CZ" sz="2800" b="1" u="sng" dirty="0">
                <a:solidFill>
                  <a:srgbClr val="FF0000"/>
                </a:solidFill>
              </a:rPr>
              <a:t>1</a:t>
            </a:r>
            <a:r>
              <a:rPr lang="cs-CZ" sz="2800" b="1" u="sng" dirty="0"/>
              <a:t>. Kraniální část MO </a:t>
            </a:r>
            <a:r>
              <a:rPr lang="cs-CZ" sz="3200" b="1" dirty="0"/>
              <a:t>– </a:t>
            </a:r>
            <a:r>
              <a:rPr lang="cs-CZ" sz="1600" b="1" dirty="0" err="1">
                <a:solidFill>
                  <a:srgbClr val="FF0000"/>
                </a:solidFill>
              </a:rPr>
              <a:t>branchiomotorická</a:t>
            </a:r>
            <a:r>
              <a:rPr lang="cs-CZ" sz="1600" b="1" dirty="0">
                <a:solidFill>
                  <a:srgbClr val="FF0000"/>
                </a:solidFill>
              </a:rPr>
              <a:t> zóna </a:t>
            </a:r>
            <a:r>
              <a:rPr lang="cs-CZ" sz="1600" b="1" dirty="0"/>
              <a:t>(vlákna </a:t>
            </a:r>
            <a:r>
              <a:rPr lang="cs-CZ" sz="1600" b="1" dirty="0" smtClean="0">
                <a:solidFill>
                  <a:srgbClr val="FF0000"/>
                </a:solidFill>
              </a:rPr>
              <a:t>z </a:t>
            </a:r>
            <a:r>
              <a:rPr lang="cs-CZ" sz="1600" b="1" dirty="0" err="1" smtClean="0">
                <a:solidFill>
                  <a:srgbClr val="FF0000"/>
                </a:solidFill>
              </a:rPr>
              <a:t>ncl</a:t>
            </a:r>
            <a:r>
              <a:rPr lang="cs-CZ" sz="1600" b="1" dirty="0" smtClean="0">
                <a:solidFill>
                  <a:srgbClr val="FF0000"/>
                </a:solidFill>
              </a:rPr>
              <a:t>. </a:t>
            </a:r>
            <a:r>
              <a:rPr lang="cs-CZ" sz="1600" b="1" dirty="0" err="1" smtClean="0">
                <a:solidFill>
                  <a:srgbClr val="FF0000"/>
                </a:solidFill>
              </a:rPr>
              <a:t>ambiguus</a:t>
            </a:r>
            <a:r>
              <a:rPr lang="cs-CZ" sz="1600" b="1" dirty="0" smtClean="0">
                <a:solidFill>
                  <a:srgbClr val="FF0000"/>
                </a:solidFill>
              </a:rPr>
              <a:t> </a:t>
            </a:r>
            <a:r>
              <a:rPr lang="cs-CZ" sz="1600" b="1" dirty="0" smtClean="0"/>
              <a:t>se </a:t>
            </a:r>
            <a:r>
              <a:rPr lang="cs-CZ" sz="1600" b="1" dirty="0"/>
              <a:t>připojují k n. vagus CN X. pro mm. </a:t>
            </a:r>
            <a:r>
              <a:rPr lang="cs-CZ" sz="1600" b="1" dirty="0" err="1"/>
              <a:t>laryngei</a:t>
            </a:r>
            <a:r>
              <a:rPr lang="cs-CZ" sz="1600" b="1" dirty="0"/>
              <a:t> </a:t>
            </a:r>
          </a:p>
          <a:p>
            <a:r>
              <a:rPr lang="cs-CZ" sz="1600" b="1" dirty="0"/>
              <a:t>                                                                                                                 s výjimkou m. </a:t>
            </a:r>
            <a:r>
              <a:rPr lang="cs-CZ" sz="1600" b="1" dirty="0" err="1"/>
              <a:t>cricothyroideus</a:t>
            </a:r>
            <a:r>
              <a:rPr lang="cs-CZ" sz="1600" b="1" dirty="0" smtClean="0"/>
              <a:t>) –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b="1" u="sng" dirty="0"/>
              <a:t>2. Krční část </a:t>
            </a:r>
            <a:r>
              <a:rPr lang="cs-CZ" b="1" dirty="0"/>
              <a:t>(</a:t>
            </a:r>
            <a:r>
              <a:rPr lang="cs-CZ" b="1" dirty="0">
                <a:solidFill>
                  <a:srgbClr val="FF0000"/>
                </a:solidFill>
              </a:rPr>
              <a:t>motorická jádra </a:t>
            </a:r>
            <a:r>
              <a:rPr lang="cs-CZ" b="1" dirty="0"/>
              <a:t>v horní části hřbetní míchy </a:t>
            </a:r>
            <a:r>
              <a:rPr lang="cs-CZ" b="1" dirty="0" smtClean="0"/>
              <a:t>– skrze </a:t>
            </a:r>
            <a:r>
              <a:rPr lang="cs-CZ" b="1" dirty="0" err="1" smtClean="0"/>
              <a:t>foramen</a:t>
            </a:r>
            <a:r>
              <a:rPr lang="cs-CZ" b="1" dirty="0" smtClean="0"/>
              <a:t> </a:t>
            </a:r>
            <a:r>
              <a:rPr lang="cs-CZ" b="1" dirty="0" err="1" smtClean="0"/>
              <a:t>magnum</a:t>
            </a:r>
            <a:r>
              <a:rPr lang="cs-CZ" b="1" dirty="0" smtClean="0"/>
              <a:t> do lebky, ven spolu </a:t>
            </a:r>
          </a:p>
          <a:p>
            <a:r>
              <a:rPr lang="cs-CZ" b="1" dirty="0" smtClean="0"/>
              <a:t>s </a:t>
            </a:r>
            <a:r>
              <a:rPr lang="cs-CZ" b="1" dirty="0" smtClean="0">
                <a:solidFill>
                  <a:srgbClr val="FF0000"/>
                </a:solidFill>
              </a:rPr>
              <a:t>1., </a:t>
            </a:r>
            <a:r>
              <a:rPr lang="cs-CZ" b="1" dirty="0" smtClean="0"/>
              <a:t>pak skrze </a:t>
            </a:r>
            <a:r>
              <a:rPr lang="cs-CZ" b="1" dirty="0" err="1" smtClean="0"/>
              <a:t>foramen</a:t>
            </a:r>
            <a:r>
              <a:rPr lang="cs-CZ" b="1" dirty="0" smtClean="0"/>
              <a:t> </a:t>
            </a:r>
            <a:r>
              <a:rPr lang="cs-CZ" b="1" dirty="0" err="1" smtClean="0"/>
              <a:t>jugulare</a:t>
            </a:r>
            <a:r>
              <a:rPr lang="cs-CZ" b="1" dirty="0" smtClean="0"/>
              <a:t> na krk =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externus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smtClean="0"/>
              <a:t>pro </a:t>
            </a:r>
            <a:r>
              <a:rPr lang="cs-CZ" b="1" dirty="0"/>
              <a:t>m. </a:t>
            </a:r>
            <a:r>
              <a:rPr lang="cs-CZ" b="1" dirty="0" err="1"/>
              <a:t>sternocleidomastoiseus</a:t>
            </a:r>
            <a:r>
              <a:rPr lang="cs-CZ" b="1" dirty="0"/>
              <a:t> a m. </a:t>
            </a:r>
            <a:r>
              <a:rPr lang="cs-CZ" b="1" dirty="0" err="1"/>
              <a:t>trapezius</a:t>
            </a:r>
            <a:r>
              <a:rPr lang="cs-CZ" b="1" dirty="0" smtClean="0"/>
              <a:t>) </a:t>
            </a:r>
            <a:endParaRPr lang="cs-CZ" b="1" dirty="0"/>
          </a:p>
        </p:txBody>
      </p:sp>
      <p:pic>
        <p:nvPicPr>
          <p:cNvPr id="7" name="Picture 8" descr="Scan00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63" y="3356575"/>
            <a:ext cx="2926643" cy="3435626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ál 7"/>
          <p:cNvSpPr/>
          <p:nvPr/>
        </p:nvSpPr>
        <p:spPr>
          <a:xfrm>
            <a:off x="1797069" y="5389592"/>
            <a:ext cx="216024" cy="216024"/>
          </a:xfrm>
          <a:prstGeom prst="ellipse">
            <a:avLst/>
          </a:prstGeom>
          <a:solidFill>
            <a:srgbClr val="BD138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9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</TotalTime>
  <Words>3719</Words>
  <Application>Microsoft Office PowerPoint</Application>
  <PresentationFormat>Širokoúhlá obrazovka</PresentationFormat>
  <Paragraphs>388</Paragraphs>
  <Slides>41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Motiv Office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Ladislava</dc:creator>
  <cp:lastModifiedBy>Ladislava</cp:lastModifiedBy>
  <cp:revision>99</cp:revision>
  <dcterms:created xsi:type="dcterms:W3CDTF">2016-03-11T13:40:55Z</dcterms:created>
  <dcterms:modified xsi:type="dcterms:W3CDTF">2020-04-24T08:35:01Z</dcterms:modified>
</cp:coreProperties>
</file>