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36" r:id="rId2"/>
    <p:sldId id="262" r:id="rId3"/>
    <p:sldId id="263" r:id="rId4"/>
    <p:sldId id="264" r:id="rId5"/>
    <p:sldId id="265" r:id="rId6"/>
    <p:sldId id="266" r:id="rId7"/>
    <p:sldId id="267" r:id="rId8"/>
    <p:sldId id="257" r:id="rId9"/>
    <p:sldId id="268" r:id="rId10"/>
    <p:sldId id="269" r:id="rId11"/>
    <p:sldId id="270" r:id="rId12"/>
    <p:sldId id="258" r:id="rId13"/>
    <p:sldId id="271" r:id="rId14"/>
    <p:sldId id="272" r:id="rId15"/>
    <p:sldId id="259" r:id="rId16"/>
    <p:sldId id="261" r:id="rId17"/>
    <p:sldId id="260" r:id="rId18"/>
    <p:sldId id="275" r:id="rId19"/>
    <p:sldId id="276" r:id="rId20"/>
    <p:sldId id="273" r:id="rId21"/>
    <p:sldId id="279" r:id="rId22"/>
    <p:sldId id="274" r:id="rId23"/>
    <p:sldId id="278" r:id="rId24"/>
    <p:sldId id="277" r:id="rId25"/>
    <p:sldId id="280" r:id="rId26"/>
    <p:sldId id="304" r:id="rId27"/>
    <p:sldId id="305" r:id="rId28"/>
    <p:sldId id="306" r:id="rId29"/>
    <p:sldId id="326" r:id="rId30"/>
    <p:sldId id="308" r:id="rId31"/>
    <p:sldId id="309" r:id="rId32"/>
    <p:sldId id="310" r:id="rId33"/>
    <p:sldId id="311" r:id="rId34"/>
    <p:sldId id="312" r:id="rId35"/>
    <p:sldId id="335" r:id="rId36"/>
    <p:sldId id="327" r:id="rId37"/>
    <p:sldId id="328" r:id="rId38"/>
    <p:sldId id="329" r:id="rId39"/>
    <p:sldId id="330" r:id="rId40"/>
    <p:sldId id="317" r:id="rId41"/>
    <p:sldId id="318" r:id="rId42"/>
    <p:sldId id="332" r:id="rId43"/>
    <p:sldId id="333" r:id="rId44"/>
    <p:sldId id="334" r:id="rId45"/>
    <p:sldId id="320" r:id="rId46"/>
    <p:sldId id="321" r:id="rId47"/>
    <p:sldId id="302" r:id="rId48"/>
    <p:sldId id="303" r:id="rId49"/>
    <p:sldId id="325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BBB3D-F22A-4D2D-A93E-18699AF2F8D1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4F36D-B413-49C3-B883-E43F46629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35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4714875"/>
            <a:ext cx="6408737" cy="5073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4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2920BD-1283-44E1-80EB-87BD42939FAF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8" y="744538"/>
            <a:ext cx="6227762" cy="3503612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150" y="4319588"/>
            <a:ext cx="6429375" cy="518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12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213" y="4714875"/>
            <a:ext cx="611981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8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B20F83-F2AD-4B57-8B73-92584B645951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4714875"/>
            <a:ext cx="6351588" cy="501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7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4714875"/>
            <a:ext cx="597693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746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31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AA476-EF6D-4320-9F19-BCE079F25A72}" type="slidenum">
              <a:rPr lang="cs-CZ" altLang="cs-CZ"/>
              <a:pPr/>
              <a:t>25</a:t>
            </a:fld>
            <a:endParaRPr lang="cs-CZ" altLang="cs-CZ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343400"/>
            <a:ext cx="6324600" cy="4495800"/>
          </a:xfrm>
        </p:spPr>
        <p:txBody>
          <a:bodyPr/>
          <a:lstStyle/>
          <a:p>
            <a:r>
              <a:rPr lang="cs-CZ" altLang="cs-CZ" sz="1400" u="sng"/>
              <a:t>Hlava:</a:t>
            </a:r>
            <a:r>
              <a:rPr lang="cs-CZ" altLang="cs-CZ" sz="1400"/>
              <a:t>  I. – XII. (V – žvýkací svaly, VII – mimické svaly)</a:t>
            </a:r>
          </a:p>
          <a:p>
            <a:r>
              <a:rPr lang="cs-CZ" altLang="cs-CZ" sz="1400" u="sng"/>
              <a:t>Krk:</a:t>
            </a:r>
            <a:r>
              <a:rPr lang="cs-CZ" altLang="cs-CZ" sz="1400"/>
              <a:t> plx. cervicalis</a:t>
            </a:r>
          </a:p>
          <a:p>
            <a:r>
              <a:rPr lang="cs-CZ" altLang="cs-CZ" sz="1400"/>
              <a:t>        hlavové nervy: XI, V., VII., XII</a:t>
            </a:r>
          </a:p>
          <a:p>
            <a:r>
              <a:rPr lang="cs-CZ" altLang="cs-CZ" sz="1400" u="sng"/>
              <a:t>Hrudník:</a:t>
            </a:r>
            <a:r>
              <a:rPr lang="cs-CZ" altLang="cs-CZ" sz="1400"/>
              <a:t> nn. intercostales</a:t>
            </a:r>
          </a:p>
          <a:p>
            <a:r>
              <a:rPr lang="cs-CZ" altLang="cs-CZ" sz="1400"/>
              <a:t>               plx. brachialis</a:t>
            </a:r>
          </a:p>
          <a:p>
            <a:r>
              <a:rPr lang="cs-CZ" altLang="cs-CZ" sz="1400" u="sng"/>
              <a:t>Břicho:</a:t>
            </a:r>
            <a:r>
              <a:rPr lang="cs-CZ" altLang="cs-CZ" sz="1400"/>
              <a:t> nn. intercostales</a:t>
            </a:r>
          </a:p>
          <a:p>
            <a:r>
              <a:rPr lang="cs-CZ" altLang="cs-CZ" sz="1400"/>
              <a:t>             plx. lumbalis</a:t>
            </a:r>
          </a:p>
          <a:p>
            <a:r>
              <a:rPr lang="cs-CZ" altLang="cs-CZ" sz="1400" u="sng"/>
              <a:t>Záda</a:t>
            </a:r>
            <a:r>
              <a:rPr lang="cs-CZ" altLang="cs-CZ" sz="1400"/>
              <a:t>: zadní větve míšních nervů</a:t>
            </a:r>
          </a:p>
          <a:p>
            <a:r>
              <a:rPr lang="cs-CZ" altLang="cs-CZ" sz="1400"/>
              <a:t>          hlavové nervy</a:t>
            </a:r>
          </a:p>
          <a:p>
            <a:r>
              <a:rPr lang="cs-CZ" altLang="cs-CZ" sz="1400"/>
              <a:t>          plx. brachialis</a:t>
            </a:r>
          </a:p>
          <a:p>
            <a:r>
              <a:rPr lang="cs-CZ" altLang="cs-CZ" sz="1400"/>
              <a:t>         nn. intercostales</a:t>
            </a:r>
          </a:p>
          <a:p>
            <a:r>
              <a:rPr lang="cs-CZ" altLang="cs-CZ" sz="1400" u="sng"/>
              <a:t>HK:</a:t>
            </a:r>
            <a:r>
              <a:rPr lang="cs-CZ" altLang="cs-CZ" sz="1400"/>
              <a:t> plx. brachialis</a:t>
            </a:r>
          </a:p>
          <a:p>
            <a:r>
              <a:rPr lang="cs-CZ" altLang="cs-CZ" sz="1400" u="sng"/>
              <a:t>DK:</a:t>
            </a:r>
            <a:r>
              <a:rPr lang="cs-CZ" altLang="cs-CZ" sz="1400"/>
              <a:t> plx. lumbalis  </a:t>
            </a:r>
          </a:p>
          <a:p>
            <a:r>
              <a:rPr lang="cs-CZ" altLang="cs-CZ" sz="1400"/>
              <a:t>       plx. sacralis</a:t>
            </a:r>
          </a:p>
          <a:p>
            <a:r>
              <a:rPr lang="cs-CZ" altLang="cs-CZ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141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3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26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11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20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69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054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94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53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6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728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78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C73DB-B7FA-42BF-AFE6-F3C8DE7A777F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F4397-AC52-40B9-9D9E-0971FB4D1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10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adislava.horackova@seznam.cz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4.png"/><Relationship Id="rId7" Type="http://schemas.openxmlformats.org/officeDocument/2006/relationships/image" Target="../media/image81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3621" y="474561"/>
            <a:ext cx="1191640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Milí studenti,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oufám, že učení jde dobře!</a:t>
            </a:r>
          </a:p>
          <a:p>
            <a:r>
              <a:rPr lang="cs-CZ" sz="2400" dirty="0" smtClean="0"/>
              <a:t>Úvod do nervové soustavy (NS) jsme probírali už v minulém semestru, zkuste znalosti oprášit. </a:t>
            </a:r>
          </a:p>
          <a:p>
            <a:r>
              <a:rPr lang="cs-CZ" sz="2400" dirty="0" smtClean="0"/>
              <a:t>Pro jistotu je v této prezentaci znovu vše zopakováno, protože porozumění a znalost míšního</a:t>
            </a:r>
          </a:p>
          <a:p>
            <a:r>
              <a:rPr lang="cs-CZ" sz="2400" dirty="0" smtClean="0"/>
              <a:t>nervu je velmi důležitá.</a:t>
            </a:r>
          </a:p>
          <a:p>
            <a:r>
              <a:rPr lang="cs-CZ" sz="2400" dirty="0" smtClean="0"/>
              <a:t>U studia větvení nervů doporučuji kreslit jednoduchá barevná schémata a až budete mít pocit,</a:t>
            </a:r>
          </a:p>
          <a:p>
            <a:r>
              <a:rPr lang="cs-CZ" sz="2400" dirty="0" smtClean="0"/>
              <a:t>že je znáte, zkuste si nakreslit cévní a nervové zásobení celé horní končetiny barevně </a:t>
            </a:r>
          </a:p>
          <a:p>
            <a:r>
              <a:rPr lang="cs-CZ" sz="2400" dirty="0" smtClean="0"/>
              <a:t>(třeba tepny tmavě červeně, z žil jen ty dvě podkožní třeba tmavě modrou, kožní větve </a:t>
            </a:r>
          </a:p>
          <a:p>
            <a:r>
              <a:rPr lang="cs-CZ" sz="2400" dirty="0" smtClean="0"/>
              <a:t>nervové světle modrou a svalové větve světle červenou). </a:t>
            </a:r>
          </a:p>
          <a:p>
            <a:r>
              <a:rPr lang="cs-CZ" sz="2400" dirty="0" smtClean="0"/>
              <a:t>Při tom si také opakujte začátky, úpony a funkci jednotlivých svalů.</a:t>
            </a:r>
          </a:p>
          <a:p>
            <a:r>
              <a:rPr lang="cs-CZ" sz="2400" dirty="0" smtClean="0"/>
              <a:t>Je toho hodně, vím, ale nedá se nic dělat, musíte to zvládnout, chce to jen neustále opakovat </a:t>
            </a:r>
          </a:p>
          <a:p>
            <a:r>
              <a:rPr lang="cs-CZ" sz="2400" dirty="0" smtClean="0"/>
              <a:t>a </a:t>
            </a:r>
            <a:r>
              <a:rPr lang="cs-CZ" sz="2400" b="1" dirty="0" smtClean="0"/>
              <a:t>mít před očima </a:t>
            </a:r>
            <a:r>
              <a:rPr lang="cs-CZ" sz="2400" dirty="0" smtClean="0"/>
              <a:t>obrázky, </a:t>
            </a:r>
            <a:r>
              <a:rPr lang="cs-CZ" sz="2400" b="1" dirty="0" smtClean="0"/>
              <a:t>neučte se nic mechanicky </a:t>
            </a:r>
            <a:r>
              <a:rPr lang="cs-CZ" sz="2400" dirty="0" smtClean="0"/>
              <a:t>nazpaměť!!</a:t>
            </a:r>
          </a:p>
          <a:p>
            <a:endParaRPr lang="cs-CZ" sz="2400" dirty="0" smtClean="0"/>
          </a:p>
          <a:p>
            <a:r>
              <a:rPr lang="cs-CZ" sz="2400" dirty="0" smtClean="0"/>
              <a:t>Pokud máte nějaké dotazy, napište mi, prosím, na </a:t>
            </a:r>
            <a:r>
              <a:rPr lang="cs-CZ" sz="2400" dirty="0" smtClean="0">
                <a:hlinkClick r:id="rId2"/>
              </a:rPr>
              <a:t>ladislava.horackova@seznam.cz</a:t>
            </a:r>
            <a:r>
              <a:rPr lang="cs-CZ" sz="2400" dirty="0" smtClean="0"/>
              <a:t>,</a:t>
            </a:r>
          </a:p>
          <a:p>
            <a:r>
              <a:rPr lang="cs-CZ" sz="2400" dirty="0"/>
              <a:t>j</a:t>
            </a:r>
            <a:r>
              <a:rPr lang="cs-CZ" sz="2400" dirty="0" smtClean="0"/>
              <a:t>inak se uslyšíme opět v úterý ve 13. hodin.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                                                                                       L. Horáčková</a:t>
            </a:r>
          </a:p>
        </p:txBody>
      </p:sp>
    </p:spTree>
    <p:extLst>
      <p:ext uri="{BB962C8B-B14F-4D97-AF65-F5344CB8AC3E}">
        <p14:creationId xmlns:p14="http://schemas.microsoft.com/office/powerpoint/2010/main" val="2739582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ek obrázku pro reflexní oblouk obr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6"/>
          <a:stretch/>
        </p:blipFill>
        <p:spPr bwMode="auto">
          <a:xfrm>
            <a:off x="1290819" y="633733"/>
            <a:ext cx="9239250" cy="492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93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749550" y="382588"/>
            <a:ext cx="607044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ROZDĚLENÍ NERVOVÉHO SYSTÉMU</a:t>
            </a:r>
            <a:endParaRPr lang="en-US" alt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17500" y="1513950"/>
            <a:ext cx="11874500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cs-CZ" altLang="cs-CZ" u="sng" dirty="0">
                <a:solidFill>
                  <a:srgbClr val="C00000"/>
                </a:solidFill>
              </a:rPr>
              <a:t>Centrální</a:t>
            </a:r>
            <a:r>
              <a:rPr lang="cs-CZ" altLang="cs-CZ" dirty="0">
                <a:solidFill>
                  <a:srgbClr val="C00000"/>
                </a:solidFill>
              </a:rPr>
              <a:t>  (CNS) </a:t>
            </a:r>
            <a:r>
              <a:rPr lang="cs-CZ" altLang="cs-CZ" dirty="0">
                <a:solidFill>
                  <a:schemeClr val="tx1"/>
                </a:solidFill>
              </a:rPr>
              <a:t>– </a:t>
            </a:r>
            <a:r>
              <a:rPr lang="cs-CZ" altLang="cs-CZ" dirty="0">
                <a:solidFill>
                  <a:srgbClr val="C00000"/>
                </a:solidFill>
              </a:rPr>
              <a:t>(koncový mozek, mozkový kmen, mícha)  </a:t>
            </a:r>
            <a:endParaRPr lang="cs-CZ" altLang="cs-CZ" dirty="0" smtClean="0">
              <a:solidFill>
                <a:schemeClr val="tx1"/>
              </a:solidFill>
            </a:endParaRPr>
          </a:p>
          <a:p>
            <a:pPr marL="0" indent="0" eaLnBrk="1" hangingPunct="1"/>
            <a:endParaRPr lang="cs-CZ" altLang="cs-CZ" dirty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cs-CZ" altLang="cs-CZ" dirty="0" smtClean="0">
                <a:solidFill>
                  <a:schemeClr val="tx1"/>
                </a:solidFill>
              </a:rPr>
              <a:t>Struktura:</a:t>
            </a:r>
            <a:endParaRPr lang="cs-CZ" altLang="cs-CZ" dirty="0">
              <a:solidFill>
                <a:schemeClr val="tx1"/>
              </a:solidFill>
            </a:endParaRPr>
          </a:p>
          <a:p>
            <a:pPr marL="360000" lvl="2" eaLnBrk="1" hangingPunct="1"/>
            <a:r>
              <a:rPr lang="cs-CZ" altLang="cs-CZ" i="1" dirty="0" smtClean="0">
                <a:solidFill>
                  <a:schemeClr val="tx1"/>
                </a:solidFill>
              </a:rPr>
              <a:t>  </a:t>
            </a:r>
            <a:r>
              <a:rPr lang="cs-CZ" altLang="cs-CZ" i="1" dirty="0" err="1" smtClean="0">
                <a:solidFill>
                  <a:schemeClr val="tx1"/>
                </a:solidFill>
              </a:rPr>
              <a:t>Substantia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tx1"/>
                </a:solidFill>
              </a:rPr>
              <a:t>grisea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</a:rPr>
              <a:t>(šedá hmota) </a:t>
            </a:r>
          </a:p>
          <a:p>
            <a:pPr marL="17100" lvl="2" indent="0"/>
            <a:r>
              <a:rPr lang="cs-CZ" altLang="cs-CZ" sz="1400" dirty="0" smtClean="0">
                <a:solidFill>
                  <a:schemeClr val="tx1"/>
                </a:solidFill>
              </a:rPr>
              <a:t>    perikaryony </a:t>
            </a:r>
            <a:r>
              <a:rPr lang="cs-CZ" altLang="cs-CZ" sz="1400" dirty="0">
                <a:solidFill>
                  <a:schemeClr val="tx1"/>
                </a:solidFill>
              </a:rPr>
              <a:t>a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neuropil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smtClean="0">
                <a:solidFill>
                  <a:schemeClr val="tx1"/>
                </a:solidFill>
              </a:rPr>
              <a:t>(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cortex</a:t>
            </a:r>
            <a:r>
              <a:rPr lang="cs-CZ" altLang="cs-CZ" sz="1400" dirty="0" smtClean="0">
                <a:solidFill>
                  <a:schemeClr val="tx1"/>
                </a:solidFill>
              </a:rPr>
              <a:t>=mozková kůra,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nuclei</a:t>
            </a:r>
            <a:r>
              <a:rPr lang="cs-CZ" altLang="cs-CZ" sz="1400" dirty="0" smtClean="0">
                <a:solidFill>
                  <a:schemeClr val="tx1"/>
                </a:solidFill>
              </a:rPr>
              <a:t>=jádra=nakupení </a:t>
            </a:r>
            <a:r>
              <a:rPr lang="cs-CZ" altLang="cs-CZ" sz="1400" dirty="0">
                <a:solidFill>
                  <a:schemeClr val="tx1"/>
                </a:solidFill>
              </a:rPr>
              <a:t>těl nervových buněk</a:t>
            </a:r>
            <a:r>
              <a:rPr lang="cs-CZ" altLang="cs-CZ" sz="1400" dirty="0" smtClean="0">
                <a:solidFill>
                  <a:schemeClr val="tx1"/>
                </a:solidFill>
              </a:rPr>
              <a:t>)</a:t>
            </a:r>
          </a:p>
          <a:p>
            <a:pPr marL="17100" lvl="2" indent="0"/>
            <a:r>
              <a:rPr lang="cs-CZ" altLang="cs-CZ" sz="1400" dirty="0" smtClean="0">
                <a:solidFill>
                  <a:schemeClr val="tx1"/>
                </a:solidFill>
              </a:rPr>
              <a:t>   </a:t>
            </a:r>
            <a:r>
              <a:rPr lang="cs-CZ" altLang="cs-CZ" i="1" dirty="0" err="1" smtClean="0">
                <a:solidFill>
                  <a:schemeClr val="tx1"/>
                </a:solidFill>
              </a:rPr>
              <a:t>Substantia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>
                <a:solidFill>
                  <a:schemeClr val="tx1"/>
                </a:solidFill>
              </a:rPr>
              <a:t>alba </a:t>
            </a:r>
            <a:r>
              <a:rPr lang="cs-CZ" altLang="cs-CZ" dirty="0" smtClean="0">
                <a:solidFill>
                  <a:schemeClr val="tx1"/>
                </a:solidFill>
              </a:rPr>
              <a:t>(bílá hmota) </a:t>
            </a:r>
            <a:r>
              <a:rPr lang="cs-CZ" altLang="cs-CZ" sz="1400" dirty="0" smtClean="0">
                <a:solidFill>
                  <a:schemeClr val="tx1"/>
                </a:solidFill>
              </a:rPr>
              <a:t>– </a:t>
            </a:r>
            <a:r>
              <a:rPr lang="cs-CZ" altLang="cs-CZ" sz="1400" dirty="0" err="1">
                <a:solidFill>
                  <a:schemeClr val="tx1"/>
                </a:solidFill>
              </a:rPr>
              <a:t>myelinizovaná</a:t>
            </a:r>
            <a:r>
              <a:rPr lang="cs-CZ" altLang="cs-CZ" sz="1400" dirty="0">
                <a:solidFill>
                  <a:schemeClr val="tx1"/>
                </a:solidFill>
              </a:rPr>
              <a:t> nervová vlákna</a:t>
            </a: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2. </a:t>
            </a:r>
            <a:r>
              <a:rPr lang="cs-CZ" altLang="cs-CZ" u="sng" dirty="0">
                <a:solidFill>
                  <a:srgbClr val="C00000"/>
                </a:solidFill>
              </a:rPr>
              <a:t>Periferní </a:t>
            </a:r>
            <a:r>
              <a:rPr lang="cs-CZ" altLang="cs-CZ" u="sng" dirty="0" smtClean="0">
                <a:solidFill>
                  <a:srgbClr val="C00000"/>
                </a:solidFill>
              </a:rPr>
              <a:t>NS</a:t>
            </a:r>
            <a:r>
              <a:rPr lang="cs-CZ" altLang="cs-CZ" dirty="0" smtClean="0">
                <a:solidFill>
                  <a:srgbClr val="C00000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– míšní, hlavové a autonomní </a:t>
            </a:r>
            <a:r>
              <a:rPr lang="cs-CZ" altLang="cs-CZ" dirty="0" smtClean="0">
                <a:solidFill>
                  <a:schemeClr val="tx1"/>
                </a:solidFill>
              </a:rPr>
              <a:t>nervy (</a:t>
            </a:r>
            <a:r>
              <a:rPr lang="cs-CZ" altLang="cs-CZ" dirty="0" smtClean="0">
                <a:solidFill>
                  <a:srgbClr val="0070C0"/>
                </a:solidFill>
              </a:rPr>
              <a:t>senzitivní</a:t>
            </a:r>
            <a:r>
              <a:rPr lang="cs-CZ" altLang="cs-CZ" dirty="0" smtClean="0">
                <a:solidFill>
                  <a:schemeClr val="tx1"/>
                </a:solidFill>
              </a:rPr>
              <a:t>, </a:t>
            </a:r>
            <a:r>
              <a:rPr lang="cs-CZ" altLang="cs-CZ" dirty="0">
                <a:solidFill>
                  <a:srgbClr val="FF0000"/>
                </a:solidFill>
              </a:rPr>
              <a:t>motorické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smtClean="0">
                <a:solidFill>
                  <a:srgbClr val="0070C0"/>
                </a:solidFill>
              </a:rPr>
              <a:t>smí</a:t>
            </a:r>
            <a:r>
              <a:rPr lang="cs-CZ" altLang="cs-CZ" dirty="0" smtClean="0">
                <a:solidFill>
                  <a:srgbClr val="FF0000"/>
                </a:solidFill>
              </a:rPr>
              <a:t>šené</a:t>
            </a:r>
            <a:r>
              <a:rPr lang="cs-CZ" altLang="cs-CZ" dirty="0" smtClean="0">
                <a:solidFill>
                  <a:schemeClr val="tx1"/>
                </a:solidFill>
              </a:rPr>
              <a:t>) svazky </a:t>
            </a:r>
            <a:r>
              <a:rPr lang="cs-CZ" altLang="cs-CZ" dirty="0">
                <a:solidFill>
                  <a:schemeClr val="tx1"/>
                </a:solidFill>
              </a:rPr>
              <a:t>nervových vláken </a:t>
            </a:r>
          </a:p>
          <a:p>
            <a:pPr lvl="1" eaLnBrk="1" hangingPunct="1"/>
            <a:r>
              <a:rPr lang="cs-CZ" altLang="cs-CZ" dirty="0"/>
              <a:t>                                              </a:t>
            </a:r>
          </a:p>
          <a:p>
            <a:pPr lvl="1" eaLnBrk="1" hangingPunct="1"/>
            <a:r>
              <a:rPr lang="cs-CZ" altLang="cs-CZ" dirty="0"/>
              <a:t>                                                   </a:t>
            </a:r>
          </a:p>
        </p:txBody>
      </p:sp>
      <p:pic>
        <p:nvPicPr>
          <p:cNvPr id="15364" name="Picture 6" descr="ner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30" y="4439006"/>
            <a:ext cx="3692149" cy="241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84" y="0"/>
            <a:ext cx="177793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4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74914" y="373064"/>
            <a:ext cx="6721475" cy="528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FF00"/>
                </a:solidFill>
              </a:rPr>
              <a:t>        </a:t>
            </a:r>
            <a:r>
              <a:rPr lang="cs-CZ" altLang="cs-CZ" sz="2800" b="1" dirty="0">
                <a:solidFill>
                  <a:srgbClr val="C00000"/>
                </a:solidFill>
              </a:rPr>
              <a:t>CNS – centrální nervová soustava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19919" y="1196975"/>
            <a:ext cx="1136633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C00000"/>
                </a:solidFill>
              </a:rPr>
              <a:t>Mozek</a:t>
            </a:r>
            <a:r>
              <a:rPr lang="cs-CZ" altLang="cs-CZ" sz="2000" b="1" dirty="0">
                <a:solidFill>
                  <a:srgbClr val="C00000"/>
                </a:solidFill>
              </a:rPr>
              <a:t> (cerebrum, </a:t>
            </a:r>
            <a:r>
              <a:rPr lang="cs-CZ" altLang="cs-CZ" sz="2000" b="1" dirty="0" err="1">
                <a:solidFill>
                  <a:srgbClr val="C00000"/>
                </a:solidFill>
              </a:rPr>
              <a:t>encephalon</a:t>
            </a:r>
            <a:r>
              <a:rPr lang="cs-CZ" altLang="cs-CZ" sz="2000" b="1" dirty="0">
                <a:solidFill>
                  <a:srgbClr val="C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Složité seskupení nejvyšších nervových ústředí.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Průměrná váha mozku = 1300g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/>
              <a:t>Rozdělení mozku</a:t>
            </a:r>
            <a:r>
              <a:rPr lang="cs-CZ" altLang="cs-CZ" sz="20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prodloužená mícha </a:t>
            </a:r>
            <a:r>
              <a:rPr lang="cs-CZ" altLang="cs-CZ" sz="2000" b="1" dirty="0">
                <a:solidFill>
                  <a:schemeClr val="bg1"/>
                </a:solidFill>
              </a:rPr>
              <a:t>(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medulla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oblongata</a:t>
            </a:r>
            <a:r>
              <a:rPr lang="cs-CZ" altLang="cs-CZ" sz="2000" b="1" dirty="0"/>
              <a:t>)</a:t>
            </a:r>
            <a:r>
              <a:rPr lang="cs-CZ" altLang="cs-CZ" sz="2000" b="1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Varolův most  </a:t>
            </a:r>
            <a:r>
              <a:rPr lang="cs-CZ" altLang="cs-CZ" sz="2000" b="1" dirty="0"/>
              <a:t>(pons </a:t>
            </a:r>
            <a:r>
              <a:rPr lang="cs-CZ" altLang="cs-CZ" sz="2000" b="1" dirty="0" err="1"/>
              <a:t>Varoli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rgbClr val="C00000"/>
                </a:solidFill>
              </a:rPr>
              <a:t>mozeček </a:t>
            </a:r>
            <a:r>
              <a:rPr lang="cs-CZ" altLang="cs-CZ" sz="2000" b="1" dirty="0">
                <a:solidFill>
                  <a:schemeClr val="bg1"/>
                </a:solidFill>
              </a:rPr>
              <a:t>(</a:t>
            </a:r>
            <a:r>
              <a:rPr lang="cs-CZ" altLang="cs-CZ" sz="2000" b="1" dirty="0"/>
              <a:t>(cerebellum)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střední mozek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mesencephalon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mezimozek</a:t>
            </a:r>
            <a:r>
              <a:rPr lang="cs-CZ" altLang="cs-CZ" sz="2000" b="1" dirty="0">
                <a:solidFill>
                  <a:schemeClr val="bg1"/>
                </a:solidFill>
              </a:rPr>
              <a:t>)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diencephalon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koncový mozek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telencephalon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>
              <a:solidFill>
                <a:srgbClr val="99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66"/>
                </a:solidFill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smtClean="0">
                <a:solidFill>
                  <a:srgbClr val="C00000"/>
                </a:solidFill>
              </a:rPr>
              <a:t>Mozkový </a:t>
            </a:r>
            <a:r>
              <a:rPr lang="cs-CZ" altLang="cs-CZ" sz="2400" b="1" u="sng" dirty="0">
                <a:solidFill>
                  <a:srgbClr val="C00000"/>
                </a:solidFill>
              </a:rPr>
              <a:t>kmen </a:t>
            </a:r>
            <a:endParaRPr lang="cs-CZ" altLang="cs-CZ" sz="2000" b="1" u="sng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smtClean="0"/>
              <a:t>prodloužená mícha </a:t>
            </a:r>
            <a:r>
              <a:rPr lang="cs-CZ" altLang="cs-CZ" sz="1200" b="1" u="sng" dirty="0" smtClean="0"/>
              <a:t>(</a:t>
            </a:r>
            <a:r>
              <a:rPr lang="cs-CZ" altLang="cs-CZ" sz="1200" b="1" u="sng" dirty="0" err="1" smtClean="0"/>
              <a:t>medulla</a:t>
            </a:r>
            <a:r>
              <a:rPr lang="cs-CZ" altLang="cs-CZ" sz="1200" b="1" u="sng" dirty="0" smtClean="0"/>
              <a:t> </a:t>
            </a:r>
            <a:r>
              <a:rPr lang="cs-CZ" altLang="cs-CZ" sz="1200" b="1" u="sng" dirty="0" err="1" smtClean="0"/>
              <a:t>oblongata</a:t>
            </a:r>
            <a:r>
              <a:rPr lang="cs-CZ" altLang="cs-CZ" sz="1200" b="1" u="sng" dirty="0" smtClean="0"/>
              <a:t>), </a:t>
            </a:r>
            <a:r>
              <a:rPr lang="cs-CZ" altLang="cs-CZ" sz="2000" b="1" u="sng" dirty="0"/>
              <a:t>Varolův </a:t>
            </a:r>
            <a:r>
              <a:rPr lang="cs-CZ" altLang="cs-CZ" sz="2000" b="1" u="sng" dirty="0" smtClean="0"/>
              <a:t>most </a:t>
            </a:r>
            <a:r>
              <a:rPr lang="cs-CZ" altLang="cs-CZ" sz="1200" b="1" u="sng" dirty="0" smtClean="0"/>
              <a:t>(pons </a:t>
            </a:r>
            <a:r>
              <a:rPr lang="cs-CZ" altLang="cs-CZ" sz="1200" b="1" u="sng" dirty="0" err="1" smtClean="0"/>
              <a:t>Varoli</a:t>
            </a:r>
            <a:r>
              <a:rPr lang="cs-CZ" altLang="cs-CZ" sz="1200" b="1" u="sng" dirty="0" smtClean="0"/>
              <a:t>), </a:t>
            </a:r>
            <a:r>
              <a:rPr lang="cs-CZ" altLang="cs-CZ" sz="2000" b="1" u="sng" dirty="0" smtClean="0"/>
              <a:t>střední mozek</a:t>
            </a:r>
            <a:r>
              <a:rPr lang="cs-CZ" altLang="cs-CZ" sz="1200" b="1" u="sng" dirty="0" smtClean="0"/>
              <a:t> (</a:t>
            </a:r>
            <a:r>
              <a:rPr lang="cs-CZ" altLang="cs-CZ" sz="1200" b="1" u="sng" dirty="0" err="1" smtClean="0"/>
              <a:t>mesencephalon</a:t>
            </a:r>
            <a:r>
              <a:rPr lang="cs-CZ" altLang="cs-CZ" sz="1200" b="1" u="sng" dirty="0" smtClean="0"/>
              <a:t>)</a:t>
            </a:r>
            <a:endParaRPr lang="cs-CZ" altLang="cs-CZ" sz="1200" dirty="0">
              <a:solidFill>
                <a:srgbClr val="FFFF00"/>
              </a:solidFill>
            </a:endParaRPr>
          </a:p>
        </p:txBody>
      </p:sp>
      <p:pic>
        <p:nvPicPr>
          <p:cNvPr id="3076" name="Picture 6" descr="Scan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08276"/>
            <a:ext cx="3168650" cy="243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3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759075" y="195046"/>
            <a:ext cx="574779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PERIFERNÍ NERVOVÝ SYSTÉM</a:t>
            </a:r>
            <a:endParaRPr lang="en-US" alt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7411" name="Picture 7" descr="kmenC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743075"/>
            <a:ext cx="40322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746125" y="1063626"/>
            <a:ext cx="4029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cs-CZ" altLang="cs-CZ" dirty="0">
                <a:solidFill>
                  <a:schemeClr val="tx1"/>
                </a:solidFill>
              </a:rPr>
              <a:t>hlavové nervy - 12 párů</a:t>
            </a:r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6383337" y="1035052"/>
            <a:ext cx="331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míšní nervy - 31 párů</a:t>
            </a:r>
          </a:p>
        </p:txBody>
      </p:sp>
      <p:pic>
        <p:nvPicPr>
          <p:cNvPr id="1741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1743075"/>
            <a:ext cx="381952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2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558800" y="2133600"/>
            <a:ext cx="52451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solidFill>
                  <a:srgbClr val="00B050"/>
                </a:solidFill>
              </a:rPr>
              <a:t>Vegetativní </a:t>
            </a:r>
            <a:r>
              <a:rPr lang="cs-CZ" altLang="cs-CZ" sz="2000" dirty="0" smtClean="0">
                <a:solidFill>
                  <a:srgbClr val="00B050"/>
                </a:solidFill>
              </a:rPr>
              <a:t>(autonomní) </a:t>
            </a:r>
            <a:r>
              <a:rPr lang="cs-CZ" altLang="cs-CZ" dirty="0" smtClean="0">
                <a:solidFill>
                  <a:srgbClr val="00B050"/>
                </a:solidFill>
              </a:rPr>
              <a:t>nervy</a:t>
            </a:r>
          </a:p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</a:rPr>
              <a:t>(sympatikus a parasympatikus)</a:t>
            </a:r>
            <a:endParaRPr lang="cs-CZ" altLang="cs-CZ" sz="2000" dirty="0">
              <a:solidFill>
                <a:srgbClr val="00B050"/>
              </a:solidFill>
            </a:endParaRPr>
          </a:p>
        </p:txBody>
      </p:sp>
      <p:graphicFrame>
        <p:nvGraphicFramePr>
          <p:cNvPr id="18435" name="Object 9"/>
          <p:cNvGraphicFramePr>
            <a:graphicFrameLocks noChangeAspect="1"/>
          </p:cNvGraphicFramePr>
          <p:nvPr/>
        </p:nvGraphicFramePr>
        <p:xfrm>
          <a:off x="5448301" y="117476"/>
          <a:ext cx="2830513" cy="674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Fotografie" r:id="rId3" imgW="2857899" imgH="8819048" progId="MSPhotoEd.3">
                  <p:embed/>
                </p:oleObj>
              </mc:Choice>
              <mc:Fallback>
                <p:oleObj name="Fotografie" r:id="rId3" imgW="2857899" imgH="88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1" y="117476"/>
                        <a:ext cx="2830513" cy="674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6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524000" y="548680"/>
            <a:ext cx="6948264" cy="52834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FF00"/>
                </a:solidFill>
              </a:rPr>
              <a:t>     </a:t>
            </a:r>
            <a:r>
              <a:rPr lang="cs-CZ" altLang="cs-CZ" sz="2800" b="1" u="sng" dirty="0" err="1">
                <a:solidFill>
                  <a:srgbClr val="C00000"/>
                </a:solidFill>
              </a:rPr>
              <a:t>Medulla</a:t>
            </a:r>
            <a:r>
              <a:rPr lang="cs-CZ" altLang="cs-CZ" sz="2800" b="1" u="sng" dirty="0">
                <a:solidFill>
                  <a:srgbClr val="C00000"/>
                </a:solidFill>
              </a:rPr>
              <a:t> </a:t>
            </a:r>
            <a:r>
              <a:rPr lang="cs-CZ" altLang="cs-CZ" sz="2800" b="1" u="sng" dirty="0" err="1">
                <a:solidFill>
                  <a:srgbClr val="C00000"/>
                </a:solidFill>
              </a:rPr>
              <a:t>spinalis</a:t>
            </a:r>
            <a:r>
              <a:rPr lang="cs-CZ" altLang="cs-CZ" sz="2800" b="1" u="sng" dirty="0">
                <a:solidFill>
                  <a:srgbClr val="C00000"/>
                </a:solidFill>
              </a:rPr>
              <a:t> </a:t>
            </a:r>
            <a:r>
              <a:rPr lang="cs-CZ" altLang="cs-CZ" sz="1600" b="1" u="sng" dirty="0">
                <a:solidFill>
                  <a:srgbClr val="C00000"/>
                </a:solidFill>
              </a:rPr>
              <a:t>(páteřní mícha)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u="sng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délka 40 – 50 cm, váha asi 30g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kraniálně pokračuje v </a:t>
            </a:r>
            <a:r>
              <a:rPr lang="cs-CZ" altLang="cs-CZ" sz="2000" b="1" dirty="0" err="1">
                <a:solidFill>
                  <a:srgbClr val="C00000"/>
                </a:solidFill>
              </a:rPr>
              <a:t>medulla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oblongata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1400" b="1" dirty="0"/>
              <a:t>(prodloužená mícha)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– hranice </a:t>
            </a:r>
            <a:r>
              <a:rPr lang="cs-CZ" altLang="cs-CZ" sz="2000" b="1" dirty="0" err="1">
                <a:solidFill>
                  <a:srgbClr val="C00000"/>
                </a:solidFill>
              </a:rPr>
              <a:t>decussatio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pyramidum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1400" b="1" dirty="0"/>
              <a:t>(překřížení pyramidových drah)</a:t>
            </a:r>
            <a:r>
              <a:rPr lang="cs-CZ" altLang="cs-CZ" sz="14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/>
              <a:t>nebo </a:t>
            </a:r>
            <a:r>
              <a:rPr lang="cs-CZ" altLang="cs-CZ" sz="2000" b="1" u="sng" dirty="0"/>
              <a:t>odstup  I. míšního nervu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– mezi C</a:t>
            </a:r>
            <a:r>
              <a:rPr lang="cs-CZ" altLang="cs-CZ" sz="2000" b="1" baseline="-25000" dirty="0"/>
              <a:t>3</a:t>
            </a:r>
            <a:r>
              <a:rPr lang="cs-CZ" altLang="cs-CZ" sz="2000" b="1" dirty="0"/>
              <a:t> – Th</a:t>
            </a:r>
            <a:r>
              <a:rPr lang="cs-CZ" altLang="cs-CZ" sz="2000" b="1" baseline="-25000" dirty="0"/>
              <a:t>2 </a:t>
            </a:r>
            <a:r>
              <a:rPr lang="cs-CZ" altLang="cs-CZ" sz="2000" b="1" dirty="0"/>
              <a:t>je rozšířena –  </a:t>
            </a:r>
            <a:r>
              <a:rPr lang="cs-CZ" altLang="cs-CZ" sz="2000" b="1" dirty="0" err="1"/>
              <a:t>intumescentia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cervicalis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Th</a:t>
            </a:r>
            <a:r>
              <a:rPr lang="cs-CZ" altLang="cs-CZ" sz="2000" b="1" baseline="-25000" dirty="0"/>
              <a:t>9</a:t>
            </a:r>
            <a:r>
              <a:rPr lang="cs-CZ" altLang="cs-CZ" sz="2000" b="1" dirty="0"/>
              <a:t>– L</a:t>
            </a:r>
            <a:r>
              <a:rPr lang="cs-CZ" altLang="cs-CZ" sz="2000" b="1" baseline="-25000" dirty="0"/>
              <a:t>1                                    </a:t>
            </a:r>
            <a:r>
              <a:rPr lang="cs-CZ" altLang="cs-CZ" sz="2000" b="1" dirty="0"/>
              <a:t>– </a:t>
            </a:r>
            <a:r>
              <a:rPr lang="cs-CZ" altLang="cs-CZ" sz="2000" b="1" dirty="0" err="1"/>
              <a:t>intumescentia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lumbalis</a:t>
            </a:r>
            <a:endParaRPr lang="cs-CZ" altLang="cs-CZ" sz="2000" b="1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spinální mícha končí u L</a:t>
            </a:r>
            <a:r>
              <a:rPr lang="cs-CZ" altLang="cs-CZ" sz="2000" b="1" baseline="-25000" dirty="0"/>
              <a:t>2      </a:t>
            </a:r>
            <a:r>
              <a:rPr lang="cs-CZ" altLang="cs-CZ" sz="2000" b="1" dirty="0"/>
              <a:t> – </a:t>
            </a:r>
            <a:r>
              <a:rPr lang="cs-CZ" altLang="cs-CZ" sz="2000" b="1" dirty="0" err="1"/>
              <a:t>conus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medullaris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                                    – </a:t>
            </a:r>
            <a:r>
              <a:rPr lang="cs-CZ" altLang="cs-CZ" sz="2000" b="1" dirty="0" err="1"/>
              <a:t>filum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terminale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část páteřního kanálu v kaudální části lumbální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a celé sakrální je vyplněna </a:t>
            </a:r>
            <a:r>
              <a:rPr lang="cs-CZ" altLang="cs-CZ" sz="2000" b="1" dirty="0">
                <a:solidFill>
                  <a:srgbClr val="C00000"/>
                </a:solidFill>
              </a:rPr>
              <a:t>jen</a:t>
            </a:r>
            <a:r>
              <a:rPr lang="cs-CZ" altLang="cs-CZ" sz="2000" b="1" dirty="0"/>
              <a:t> nervovými kořeny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                                   – </a:t>
            </a:r>
            <a:r>
              <a:rPr lang="cs-CZ" altLang="cs-CZ" sz="2000" b="1" dirty="0" err="1">
                <a:solidFill>
                  <a:srgbClr val="C00000"/>
                </a:solidFill>
              </a:rPr>
              <a:t>cauda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equina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baseline="-25000" dirty="0">
              <a:solidFill>
                <a:srgbClr val="FFFF00"/>
              </a:solidFill>
            </a:endParaRPr>
          </a:p>
        </p:txBody>
      </p:sp>
      <p:pic>
        <p:nvPicPr>
          <p:cNvPr id="4099" name="Picture 5" descr="sejm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87"/>
          <a:stretch>
            <a:fillRect/>
          </a:stretch>
        </p:blipFill>
        <p:spPr bwMode="auto">
          <a:xfrm>
            <a:off x="8400256" y="199494"/>
            <a:ext cx="2106612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5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559496" y="94432"/>
            <a:ext cx="896448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b="1" dirty="0" err="1" smtClean="0">
                <a:solidFill>
                  <a:srgbClr val="C00000"/>
                </a:solidFill>
              </a:rPr>
              <a:t>Medulla</a:t>
            </a:r>
            <a:r>
              <a:rPr lang="cs-CZ" altLang="cs-CZ" b="1" dirty="0" smtClean="0">
                <a:solidFill>
                  <a:srgbClr val="C00000"/>
                </a:solidFill>
              </a:rPr>
              <a:t> </a:t>
            </a:r>
            <a:r>
              <a:rPr lang="cs-CZ" altLang="cs-CZ" b="1" dirty="0" err="1" smtClean="0">
                <a:solidFill>
                  <a:srgbClr val="C00000"/>
                </a:solidFill>
              </a:rPr>
              <a:t>spinalis</a:t>
            </a:r>
            <a:r>
              <a:rPr lang="cs-CZ" altLang="cs-CZ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b="1" dirty="0" smtClean="0"/>
              <a:t>(páteřní mícha)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rgbClr val="C00000"/>
                </a:solidFill>
              </a:rPr>
              <a:t>Struktura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smtClean="0">
                <a:solidFill>
                  <a:srgbClr val="C00000"/>
                </a:solidFill>
              </a:rPr>
              <a:t>Šedá hmota </a:t>
            </a:r>
            <a:r>
              <a:rPr lang="cs-CZ" altLang="cs-CZ" sz="1400" b="1" u="sng" dirty="0" smtClean="0"/>
              <a:t>(</a:t>
            </a:r>
            <a:r>
              <a:rPr lang="cs-CZ" altLang="cs-CZ" sz="1400" b="1" u="sng" dirty="0" err="1" smtClean="0"/>
              <a:t>substantia</a:t>
            </a:r>
            <a:r>
              <a:rPr lang="cs-CZ" altLang="cs-CZ" sz="1400" b="1" u="sng" dirty="0" smtClean="0"/>
              <a:t> </a:t>
            </a:r>
            <a:r>
              <a:rPr lang="cs-CZ" altLang="cs-CZ" sz="1400" b="1" u="sng" dirty="0" err="1" smtClean="0"/>
              <a:t>grisea</a:t>
            </a:r>
            <a:r>
              <a:rPr lang="cs-CZ" altLang="cs-CZ" sz="1400" b="1" u="sng" dirty="0" smtClean="0"/>
              <a:t>)</a:t>
            </a:r>
            <a:r>
              <a:rPr lang="cs-CZ" altLang="cs-CZ" sz="1400" b="1" dirty="0" smtClean="0">
                <a:solidFill>
                  <a:srgbClr val="C00000"/>
                </a:solidFill>
              </a:rPr>
              <a:t>: </a:t>
            </a:r>
            <a:r>
              <a:rPr lang="cs-CZ" altLang="cs-CZ" sz="2000" b="1" dirty="0" err="1" smtClean="0"/>
              <a:t>canalis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centralis</a:t>
            </a:r>
            <a:r>
              <a:rPr lang="cs-CZ" altLang="cs-CZ" sz="2000" b="1" dirty="0" smtClean="0"/>
              <a:t>, </a:t>
            </a:r>
            <a:r>
              <a:rPr lang="cs-CZ" altLang="cs-CZ" sz="2000" b="1" dirty="0" err="1" smtClean="0"/>
              <a:t>cornu</a:t>
            </a:r>
            <a:r>
              <a:rPr lang="cs-CZ" altLang="cs-CZ" sz="2000" b="1" dirty="0" smtClean="0"/>
              <a:t> </a:t>
            </a:r>
            <a:r>
              <a:rPr lang="cs-CZ" altLang="cs-CZ" sz="1400" b="1" dirty="0" smtClean="0"/>
              <a:t>(=roh)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anterius</a:t>
            </a:r>
            <a:r>
              <a:rPr lang="cs-CZ" altLang="cs-CZ" sz="2000" b="1" dirty="0" smtClean="0"/>
              <a:t>, </a:t>
            </a:r>
            <a:r>
              <a:rPr lang="cs-CZ" altLang="cs-CZ" sz="2000" b="1" dirty="0" err="1" smtClean="0"/>
              <a:t>cornu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posterius</a:t>
            </a:r>
            <a:r>
              <a:rPr lang="cs-CZ" altLang="cs-CZ" sz="2000" b="1" dirty="0" smtClean="0">
                <a:solidFill>
                  <a:srgbClr val="00B0F0"/>
                </a:solidFill>
              </a:rPr>
              <a:t>*</a:t>
            </a:r>
            <a:r>
              <a:rPr lang="cs-CZ" altLang="cs-CZ" sz="2000" b="1" dirty="0" smtClean="0"/>
              <a:t>, </a:t>
            </a:r>
            <a:r>
              <a:rPr lang="cs-CZ" altLang="cs-CZ" sz="2000" b="1" dirty="0" err="1" smtClean="0"/>
              <a:t>pars</a:t>
            </a:r>
            <a:r>
              <a:rPr lang="cs-CZ" altLang="cs-CZ" sz="2000" b="1" dirty="0" smtClean="0"/>
              <a:t> intermedia, </a:t>
            </a:r>
            <a:r>
              <a:rPr lang="cs-CZ" altLang="cs-CZ" sz="2000" b="1" dirty="0" err="1" smtClean="0"/>
              <a:t>sulcus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limitans</a:t>
            </a:r>
            <a:r>
              <a:rPr lang="cs-CZ" altLang="cs-CZ" sz="2000" b="1" dirty="0" smtClean="0"/>
              <a:t> </a:t>
            </a:r>
            <a:r>
              <a:rPr lang="cs-CZ" altLang="cs-CZ" sz="1400" b="1" dirty="0" smtClean="0"/>
              <a:t>(rozhraní zóny senzorické a motorické)</a:t>
            </a:r>
            <a:endParaRPr lang="cs-CZ" altLang="cs-CZ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smtClean="0">
                <a:solidFill>
                  <a:srgbClr val="C00000"/>
                </a:solidFill>
              </a:rPr>
              <a:t>Bílá hmota </a:t>
            </a:r>
            <a:r>
              <a:rPr lang="cs-CZ" altLang="cs-CZ" sz="1400" b="1" u="sng" dirty="0" smtClean="0"/>
              <a:t>(</a:t>
            </a:r>
            <a:r>
              <a:rPr lang="cs-CZ" altLang="cs-CZ" sz="1400" b="1" u="sng" dirty="0" err="1" smtClean="0"/>
              <a:t>substantia</a:t>
            </a:r>
            <a:r>
              <a:rPr lang="cs-CZ" altLang="cs-CZ" sz="1400" b="1" u="sng" dirty="0" smtClean="0"/>
              <a:t> alba)</a:t>
            </a:r>
            <a:r>
              <a:rPr lang="cs-CZ" altLang="cs-CZ" sz="2000" b="1" u="sng" dirty="0" smtClean="0">
                <a:solidFill>
                  <a:srgbClr val="C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na V straně je štěrbina:   </a:t>
            </a:r>
            <a:r>
              <a:rPr lang="cs-CZ" altLang="cs-CZ" sz="1800" b="1" dirty="0" err="1" smtClean="0"/>
              <a:t>fissura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mediana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anterior</a:t>
            </a:r>
            <a:endParaRPr lang="cs-CZ" altLang="cs-CZ" sz="18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na D straně je žlábek:     </a:t>
            </a:r>
            <a:r>
              <a:rPr lang="cs-CZ" altLang="cs-CZ" sz="1800" b="1" dirty="0" err="1" smtClean="0"/>
              <a:t>sulcus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medianus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posterior</a:t>
            </a:r>
            <a:endParaRPr lang="cs-CZ" altLang="cs-CZ" sz="18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na L straně jsou žlábky: </a:t>
            </a:r>
            <a:r>
              <a:rPr lang="cs-CZ" altLang="cs-CZ" sz="1800" b="1" dirty="0" err="1" smtClean="0"/>
              <a:t>sulcus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lateralis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anterior</a:t>
            </a:r>
            <a:r>
              <a:rPr lang="cs-CZ" altLang="cs-CZ" sz="1800" b="1" dirty="0" smtClean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                                          </a:t>
            </a:r>
            <a:r>
              <a:rPr lang="cs-CZ" altLang="cs-CZ" sz="1800" b="1" dirty="0" err="1" smtClean="0"/>
              <a:t>sulcus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lateralis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posterior</a:t>
            </a:r>
            <a:endParaRPr lang="cs-CZ" altLang="cs-CZ" sz="18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Každá polovina bílé hmoty míchy je rozdělena průběhem žlábků na provazce = </a:t>
            </a:r>
            <a:r>
              <a:rPr lang="cs-CZ" altLang="cs-CZ" sz="1800" b="1" dirty="0" err="1" smtClean="0"/>
              <a:t>funiculus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anterior</a:t>
            </a:r>
            <a:r>
              <a:rPr lang="cs-CZ" altLang="cs-CZ" sz="1800" b="1" dirty="0" smtClean="0"/>
              <a:t>*, </a:t>
            </a:r>
            <a:r>
              <a:rPr lang="cs-CZ" altLang="cs-CZ" sz="1800" b="1" dirty="0" err="1" smtClean="0"/>
              <a:t>medius</a:t>
            </a:r>
            <a:r>
              <a:rPr lang="cs-CZ" altLang="cs-CZ" sz="1800" b="1" dirty="0" smtClean="0"/>
              <a:t>** a </a:t>
            </a:r>
            <a:r>
              <a:rPr lang="cs-CZ" altLang="cs-CZ" sz="1800" b="1" dirty="0" err="1" smtClean="0"/>
              <a:t>posterior</a:t>
            </a:r>
            <a:r>
              <a:rPr lang="cs-CZ" altLang="cs-CZ" sz="1800" b="1" dirty="0" smtClean="0"/>
              <a:t>***</a:t>
            </a:r>
            <a:endParaRPr lang="cs-CZ" altLang="cs-CZ" sz="1800" b="1" dirty="0"/>
          </a:p>
        </p:txBody>
      </p:sp>
      <p:pic>
        <p:nvPicPr>
          <p:cNvPr id="6147" name="Picture 5" descr="sejmout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53" y="4190111"/>
            <a:ext cx="6769174" cy="255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143672" y="486916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735960" y="473064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**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177434" y="456118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***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013254" y="47397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106035" y="45674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*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126245" y="13079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*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Pravá složená závorka 7"/>
          <p:cNvSpPr/>
          <p:nvPr/>
        </p:nvSpPr>
        <p:spPr>
          <a:xfrm>
            <a:off x="7095281" y="2882095"/>
            <a:ext cx="173620" cy="55558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454097" y="2998899"/>
            <a:ext cx="454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 </a:t>
            </a:r>
            <a:r>
              <a:rPr lang="cs-CZ" dirty="0"/>
              <a:t>v</a:t>
            </a:r>
            <a:r>
              <a:rPr lang="cs-CZ" dirty="0" smtClean="0"/>
              <a:t>ýstup kořenových vláken spinálních nervů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42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ejm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73025"/>
            <a:ext cx="5237162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86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32816" y="380999"/>
            <a:ext cx="11037651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C00000"/>
                </a:solidFill>
              </a:rPr>
              <a:t>Míšní </a:t>
            </a:r>
            <a:r>
              <a:rPr lang="cs-CZ" altLang="cs-CZ" sz="3600" b="1" dirty="0" smtClean="0">
                <a:solidFill>
                  <a:srgbClr val="C00000"/>
                </a:solidFill>
              </a:rPr>
              <a:t>nerv </a:t>
            </a:r>
            <a:r>
              <a:rPr lang="cs-CZ" altLang="cs-CZ" b="1" dirty="0" smtClean="0"/>
              <a:t>(</a:t>
            </a:r>
            <a:r>
              <a:rPr lang="cs-CZ" altLang="cs-CZ" b="1" dirty="0" err="1" smtClean="0"/>
              <a:t>nervus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spinalis</a:t>
            </a:r>
            <a:r>
              <a:rPr lang="cs-CZ" altLang="cs-CZ" b="1" dirty="0" smtClean="0"/>
              <a:t>)</a:t>
            </a:r>
            <a:endParaRPr lang="cs-CZ" altLang="cs-CZ" b="1" dirty="0"/>
          </a:p>
          <a:p>
            <a:pPr>
              <a:spcBef>
                <a:spcPct val="50000"/>
              </a:spcBef>
            </a:pPr>
            <a:r>
              <a:rPr lang="cs-CZ" altLang="cs-CZ" b="1" dirty="0"/>
              <a:t>31 párů – </a:t>
            </a:r>
            <a:r>
              <a:rPr lang="cs-CZ" altLang="cs-CZ" b="1" dirty="0" smtClean="0"/>
              <a:t>vznikají po </a:t>
            </a:r>
            <a:r>
              <a:rPr lang="cs-CZ" altLang="cs-CZ" b="1" dirty="0"/>
              <a:t>spojení zadních (sensitivních) a předních (motorických) </a:t>
            </a:r>
            <a:r>
              <a:rPr lang="cs-CZ" altLang="cs-CZ" b="1" dirty="0" smtClean="0"/>
              <a:t>kořenů, </a:t>
            </a:r>
            <a:r>
              <a:rPr lang="cs-CZ" altLang="cs-CZ" b="1" dirty="0"/>
              <a:t>vystupují z páteřního kanálu ve </a:t>
            </a:r>
            <a:r>
              <a:rPr lang="cs-CZ" altLang="cs-CZ" b="1" dirty="0" err="1"/>
              <a:t>foramina</a:t>
            </a:r>
            <a:r>
              <a:rPr lang="cs-CZ" altLang="cs-CZ" b="1" dirty="0"/>
              <a:t> </a:t>
            </a:r>
            <a:r>
              <a:rPr lang="cs-CZ" altLang="cs-CZ" b="1" dirty="0" err="1" smtClean="0"/>
              <a:t>intervertebralia</a:t>
            </a:r>
            <a:endParaRPr lang="cs-CZ" altLang="cs-CZ" b="1" dirty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28650" y="1773238"/>
            <a:ext cx="10648950" cy="1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70C0"/>
                </a:solidFill>
              </a:rPr>
              <a:t>Dostředivá (aferentní, sensitivní) </a:t>
            </a:r>
            <a:r>
              <a:rPr lang="cs-CZ" altLang="cs-CZ" b="1" dirty="0"/>
              <a:t>nervová vlákna začínají na periferii organismu svými zakončeními = receptory- </a:t>
            </a:r>
            <a:r>
              <a:rPr lang="cs-CZ" altLang="cs-CZ" b="1" dirty="0">
                <a:solidFill>
                  <a:srgbClr val="0070C0"/>
                </a:solidFill>
              </a:rPr>
              <a:t>exteroreceptory, </a:t>
            </a:r>
            <a:r>
              <a:rPr lang="cs-CZ" altLang="cs-CZ" b="1" dirty="0" err="1" smtClean="0">
                <a:solidFill>
                  <a:srgbClr val="0070C0"/>
                </a:solidFill>
              </a:rPr>
              <a:t>interoreceptory</a:t>
            </a:r>
            <a:r>
              <a:rPr lang="cs-CZ" altLang="cs-CZ" b="1" dirty="0" smtClean="0">
                <a:solidFill>
                  <a:srgbClr val="0070C0"/>
                </a:solidFill>
              </a:rPr>
              <a:t>, proprioreceptory </a:t>
            </a:r>
            <a:r>
              <a:rPr lang="cs-CZ" altLang="cs-CZ" sz="1400" b="1" dirty="0" smtClean="0"/>
              <a:t>/sbírají </a:t>
            </a:r>
            <a:r>
              <a:rPr lang="cs-CZ" altLang="cs-CZ" sz="1400" b="1" dirty="0"/>
              <a:t>informace z pohybového aparátu</a:t>
            </a:r>
            <a:r>
              <a:rPr lang="cs-CZ" altLang="cs-CZ" sz="1400" b="1" dirty="0" smtClean="0"/>
              <a:t>/ (tělo</a:t>
            </a:r>
            <a:r>
              <a:rPr lang="cs-CZ" altLang="cs-CZ" sz="1400" b="1" dirty="0" smtClean="0"/>
              <a:t>=perikaryon nervu je </a:t>
            </a:r>
            <a:r>
              <a:rPr lang="cs-CZ" altLang="cs-CZ" sz="1400" b="1" dirty="0" err="1" smtClean="0"/>
              <a:t>pseudounipolární</a:t>
            </a:r>
            <a:r>
              <a:rPr lang="cs-CZ" altLang="cs-CZ" sz="1400" b="1" dirty="0" smtClean="0"/>
              <a:t> buňka v ganglion </a:t>
            </a:r>
            <a:r>
              <a:rPr lang="cs-CZ" altLang="cs-CZ" sz="1400" b="1" dirty="0" err="1" smtClean="0"/>
              <a:t>spinale</a:t>
            </a:r>
            <a:r>
              <a:rPr lang="cs-CZ" altLang="cs-CZ" sz="1400" b="1" dirty="0" smtClean="0"/>
              <a:t>)</a:t>
            </a:r>
            <a:endParaRPr lang="cs-CZ" altLang="cs-CZ" sz="1400" b="1" dirty="0"/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70C0"/>
                </a:solidFill>
              </a:rPr>
              <a:t>V receptorech </a:t>
            </a:r>
            <a:r>
              <a:rPr lang="cs-CZ" altLang="cs-CZ" b="1" dirty="0"/>
              <a:t>se  podněty z vnějšího i vnitřního prostředí mění na nervové vzruchy, které jsou periferním nervem vedeny do buněk spinálního ganglia a z nich zadním kořenem do míchy. Jádra v míše převádí impulsy do vyšších ústředí.</a:t>
            </a:r>
          </a:p>
        </p:txBody>
      </p:sp>
      <p:pic>
        <p:nvPicPr>
          <p:cNvPr id="17412" name="Picture 4" descr="sejmout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7"/>
          <a:stretch>
            <a:fillRect/>
          </a:stretch>
        </p:blipFill>
        <p:spPr bwMode="auto">
          <a:xfrm>
            <a:off x="6330950" y="3475978"/>
            <a:ext cx="4051300" cy="265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ejmout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83" y="3636716"/>
            <a:ext cx="3562617" cy="24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05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19126" y="826275"/>
            <a:ext cx="1083945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Odstředivá (eferentní, motorická) </a:t>
            </a:r>
            <a:r>
              <a:rPr lang="cs-CZ" altLang="cs-CZ" b="1" dirty="0"/>
              <a:t>začínají v</a:t>
            </a:r>
            <a:r>
              <a:rPr lang="cs-CZ" altLang="cs-CZ" b="1" dirty="0">
                <a:solidFill>
                  <a:srgbClr val="FF0000"/>
                </a:solidFill>
              </a:rPr>
              <a:t> </a:t>
            </a:r>
            <a:r>
              <a:rPr lang="cs-CZ" altLang="cs-CZ" b="1" dirty="0" err="1"/>
              <a:t>motoneuronech</a:t>
            </a:r>
            <a:r>
              <a:rPr lang="cs-CZ" altLang="cs-CZ" b="1" dirty="0"/>
              <a:t> předních rohů míšních, jako jejich axony vystupují předními míšními kořeny </a:t>
            </a:r>
            <a:r>
              <a:rPr lang="cs-CZ" altLang="cs-CZ" b="1" dirty="0">
                <a:solidFill>
                  <a:srgbClr val="FF0000"/>
                </a:solidFill>
              </a:rPr>
              <a:t>– </a:t>
            </a:r>
            <a:r>
              <a:rPr lang="cs-CZ" altLang="cs-CZ" b="1" dirty="0" err="1">
                <a:solidFill>
                  <a:srgbClr val="FF0000"/>
                </a:solidFill>
              </a:rPr>
              <a:t>somatomotorické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smtClean="0">
                <a:solidFill>
                  <a:srgbClr val="FF0000"/>
                </a:solidFill>
              </a:rPr>
              <a:t>nervy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smtClean="0"/>
              <a:t>a stávají se součástí míšních nervů</a:t>
            </a:r>
            <a:endParaRPr lang="cs-CZ" altLang="cs-CZ" b="1" dirty="0"/>
          </a:p>
          <a:p>
            <a:r>
              <a:rPr lang="cs-CZ" altLang="cs-CZ" sz="1400" dirty="0" smtClean="0"/>
              <a:t>(</a:t>
            </a:r>
            <a:r>
              <a:rPr lang="cs-CZ" altLang="cs-CZ" sz="1400" dirty="0" err="1" smtClean="0">
                <a:solidFill>
                  <a:srgbClr val="FF0000"/>
                </a:solidFill>
              </a:rPr>
              <a:t>branchiomotorické</a:t>
            </a:r>
            <a:r>
              <a:rPr lang="cs-CZ" altLang="cs-CZ" sz="1400" dirty="0" smtClean="0">
                <a:solidFill>
                  <a:srgbClr val="FF0000"/>
                </a:solidFill>
              </a:rPr>
              <a:t> nervy - </a:t>
            </a:r>
            <a:r>
              <a:rPr lang="cs-CZ" altLang="cs-CZ" sz="1400" dirty="0" smtClean="0"/>
              <a:t>inervují svaly vzniklé z žaberních oblouků)</a:t>
            </a:r>
          </a:p>
          <a:p>
            <a:endParaRPr lang="cs-CZ" altLang="cs-CZ" sz="1400" dirty="0"/>
          </a:p>
          <a:p>
            <a:r>
              <a:rPr lang="cs-CZ" altLang="cs-CZ" b="1" dirty="0" err="1">
                <a:solidFill>
                  <a:srgbClr val="00B050"/>
                </a:solidFill>
              </a:rPr>
              <a:t>Visceromotorická</a:t>
            </a:r>
            <a:r>
              <a:rPr lang="cs-CZ" altLang="cs-CZ" b="1" dirty="0">
                <a:solidFill>
                  <a:srgbClr val="7030A0"/>
                </a:solidFill>
              </a:rPr>
              <a:t> </a:t>
            </a:r>
            <a:r>
              <a:rPr lang="cs-CZ" altLang="cs-CZ" b="1" dirty="0"/>
              <a:t>vlákna jdou z</a:t>
            </a:r>
            <a:r>
              <a:rPr lang="cs-CZ" altLang="cs-CZ" b="1" dirty="0">
                <a:solidFill>
                  <a:srgbClr val="7030A0"/>
                </a:solidFill>
              </a:rPr>
              <a:t> </a:t>
            </a:r>
            <a:r>
              <a:rPr lang="cs-CZ" altLang="cs-CZ" b="1" dirty="0">
                <a:solidFill>
                  <a:srgbClr val="00B050"/>
                </a:solidFill>
              </a:rPr>
              <a:t>viscerálních </a:t>
            </a:r>
            <a:r>
              <a:rPr lang="cs-CZ" altLang="cs-CZ" b="1" dirty="0" err="1">
                <a:solidFill>
                  <a:srgbClr val="00B050"/>
                </a:solidFill>
              </a:rPr>
              <a:t>motoneuronů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postranních rohů míšních a vystupují  jako </a:t>
            </a:r>
            <a:r>
              <a:rPr lang="cs-CZ" altLang="cs-CZ" b="1" dirty="0" err="1">
                <a:solidFill>
                  <a:srgbClr val="00B050"/>
                </a:solidFill>
              </a:rPr>
              <a:t>rami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communicantes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albi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také předními kořeny, </a:t>
            </a:r>
            <a:r>
              <a:rPr lang="cs-CZ" altLang="cs-CZ" b="1" u="sng" dirty="0"/>
              <a:t>po přepojení </a:t>
            </a:r>
            <a:r>
              <a:rPr lang="cs-CZ" altLang="cs-CZ" b="1" dirty="0"/>
              <a:t>v příslušných </a:t>
            </a:r>
            <a:r>
              <a:rPr lang="cs-CZ" altLang="cs-CZ" b="1" dirty="0">
                <a:solidFill>
                  <a:srgbClr val="00B050"/>
                </a:solidFill>
              </a:rPr>
              <a:t>vegetativních gangliích </a:t>
            </a:r>
            <a:r>
              <a:rPr lang="cs-CZ" altLang="cs-CZ" b="1" dirty="0"/>
              <a:t>se vrací do míšního nervu jako </a:t>
            </a:r>
            <a:r>
              <a:rPr lang="cs-CZ" altLang="cs-CZ" b="1" dirty="0" err="1">
                <a:solidFill>
                  <a:srgbClr val="00B050"/>
                </a:solidFill>
              </a:rPr>
              <a:t>rr</a:t>
            </a:r>
            <a:r>
              <a:rPr lang="cs-CZ" altLang="cs-CZ" b="1" dirty="0">
                <a:solidFill>
                  <a:srgbClr val="00B050"/>
                </a:solidFill>
              </a:rPr>
              <a:t>. </a:t>
            </a:r>
            <a:r>
              <a:rPr lang="cs-CZ" altLang="cs-CZ" b="1" dirty="0" err="1">
                <a:solidFill>
                  <a:srgbClr val="00B050"/>
                </a:solidFill>
              </a:rPr>
              <a:t>communicantes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grisei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(slouží k inervaci cév, hladkého a srdečního svalstva a žláz).</a:t>
            </a:r>
          </a:p>
          <a:p>
            <a:endParaRPr lang="cs-CZ" altLang="cs-CZ" b="1" dirty="0">
              <a:solidFill>
                <a:srgbClr val="FFFF00"/>
              </a:solidFill>
            </a:endParaRPr>
          </a:p>
        </p:txBody>
      </p:sp>
      <p:pic>
        <p:nvPicPr>
          <p:cNvPr id="3078" name="Picture 6" descr="sejmout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7"/>
          <a:stretch>
            <a:fillRect/>
          </a:stretch>
        </p:blipFill>
        <p:spPr bwMode="auto">
          <a:xfrm>
            <a:off x="1461658" y="3094216"/>
            <a:ext cx="3802063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40175" y="3230563"/>
            <a:ext cx="36735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bg1"/>
                </a:solidFill>
              </a:rPr>
              <a:t>Radix anterior  x  ramus ventralis !!!!!</a:t>
            </a:r>
          </a:p>
        </p:txBody>
      </p:sp>
      <p:pic>
        <p:nvPicPr>
          <p:cNvPr id="6" name="Picture 4" descr="sejmout00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5883877" y="2981921"/>
            <a:ext cx="4699024" cy="36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59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460375" y="564053"/>
            <a:ext cx="11455400" cy="728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solidFill>
                  <a:schemeClr val="tx1"/>
                </a:solidFill>
              </a:rPr>
              <a:t>                         </a:t>
            </a:r>
            <a:r>
              <a:rPr lang="cs-CZ" altLang="cs-CZ" sz="3600" dirty="0" err="1" smtClean="0">
                <a:solidFill>
                  <a:srgbClr val="C00000"/>
                </a:solidFill>
              </a:rPr>
              <a:t>Neurohumorální</a:t>
            </a:r>
            <a:r>
              <a:rPr lang="cs-CZ" altLang="cs-CZ" sz="3600" dirty="0" smtClean="0">
                <a:solidFill>
                  <a:srgbClr val="C00000"/>
                </a:solidFill>
              </a:rPr>
              <a:t> </a:t>
            </a:r>
            <a:r>
              <a:rPr lang="cs-CZ" altLang="cs-CZ" sz="3600" dirty="0">
                <a:solidFill>
                  <a:srgbClr val="C00000"/>
                </a:solidFill>
              </a:rPr>
              <a:t>řízení </a:t>
            </a:r>
            <a:r>
              <a:rPr lang="cs-CZ" altLang="cs-CZ" sz="3600" dirty="0" smtClean="0">
                <a:solidFill>
                  <a:srgbClr val="C00000"/>
                </a:solidFill>
              </a:rPr>
              <a:t>organismu</a:t>
            </a:r>
            <a:endParaRPr lang="cs-CZ" altLang="cs-CZ" sz="3600" dirty="0">
              <a:solidFill>
                <a:srgbClr val="C00000"/>
              </a:solidFill>
            </a:endParaRPr>
          </a:p>
          <a:p>
            <a:pPr eaLnBrk="1" hangingPunct="1"/>
            <a:endParaRPr lang="cs-CZ" altLang="cs-CZ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Humorální </a:t>
            </a:r>
            <a:r>
              <a:rPr lang="cs-CZ" altLang="cs-CZ" dirty="0">
                <a:solidFill>
                  <a:srgbClr val="FF0000"/>
                </a:solidFill>
              </a:rPr>
              <a:t>řízení: </a:t>
            </a:r>
          </a:p>
          <a:p>
            <a:pPr lvl="1" eaLnBrk="1" hangingPunct="1"/>
            <a:r>
              <a:rPr lang="cs-CZ" altLang="cs-CZ" dirty="0">
                <a:solidFill>
                  <a:schemeClr val="tx1"/>
                </a:solidFill>
              </a:rPr>
              <a:t>fylogeneticky staré, pomalé, </a:t>
            </a:r>
            <a:r>
              <a:rPr lang="cs-CZ" altLang="cs-CZ" dirty="0" smtClean="0">
                <a:solidFill>
                  <a:schemeClr val="tx1"/>
                </a:solidFill>
              </a:rPr>
              <a:t>generalizované</a:t>
            </a:r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Nervové řízení: </a:t>
            </a:r>
          </a:p>
          <a:p>
            <a:pPr lvl="1" eaLnBrk="1" hangingPunct="1"/>
            <a:r>
              <a:rPr lang="cs-CZ" altLang="cs-CZ" dirty="0">
                <a:solidFill>
                  <a:schemeClr val="tx1"/>
                </a:solidFill>
              </a:rPr>
              <a:t>fylogeneticky mladé, rychlé, </a:t>
            </a:r>
            <a:r>
              <a:rPr lang="cs-CZ" altLang="cs-CZ" u="sng" dirty="0" smtClean="0">
                <a:solidFill>
                  <a:schemeClr val="tx1"/>
                </a:solidFill>
              </a:rPr>
              <a:t>cílené</a:t>
            </a:r>
          </a:p>
          <a:p>
            <a:pPr lvl="1" eaLnBrk="1" hangingPunct="1"/>
            <a:endParaRPr lang="cs-CZ" altLang="cs-CZ" dirty="0" smtClean="0">
              <a:solidFill>
                <a:schemeClr val="tx1"/>
              </a:solidFill>
            </a:endParaRPr>
          </a:p>
          <a:p>
            <a:pPr lvl="1" eaLnBrk="1" hangingPunct="1"/>
            <a:r>
              <a:rPr lang="cs-CZ" altLang="cs-CZ" dirty="0" smtClean="0">
                <a:solidFill>
                  <a:srgbClr val="C00000"/>
                </a:solidFill>
              </a:rPr>
              <a:t>             Nervová soustava</a:t>
            </a:r>
            <a:endParaRPr lang="cs-CZ" altLang="cs-CZ" dirty="0">
              <a:solidFill>
                <a:srgbClr val="C00000"/>
              </a:solidFill>
            </a:endParaRP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morfologicky a funkčně vysoce specializovaná tkáň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 smtClean="0">
                <a:solidFill>
                  <a:schemeClr val="tx1"/>
                </a:solidFill>
              </a:rPr>
              <a:t>   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zprostředkuje vztahy mezi vnějším prostředím a </a:t>
            </a:r>
            <a:r>
              <a:rPr lang="cs-CZ" altLang="cs-CZ" sz="2000" dirty="0" smtClean="0">
                <a:solidFill>
                  <a:schemeClr val="tx1"/>
                </a:solidFill>
              </a:rPr>
              <a:t>organismem </a:t>
            </a:r>
            <a:r>
              <a:rPr lang="cs-CZ" altLang="cs-CZ" sz="2000" dirty="0">
                <a:solidFill>
                  <a:schemeClr val="tx1"/>
                </a:solidFill>
              </a:rPr>
              <a:t>a mezi </a:t>
            </a:r>
            <a:r>
              <a:rPr lang="cs-CZ" altLang="cs-CZ" sz="2000" dirty="0" smtClean="0">
                <a:solidFill>
                  <a:schemeClr val="tx1"/>
                </a:solidFill>
              </a:rPr>
              <a:t>orgány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smtClean="0">
                <a:solidFill>
                  <a:schemeClr val="tx1"/>
                </a:solidFill>
              </a:rPr>
              <a:t>                    uvnitř </a:t>
            </a:r>
            <a:r>
              <a:rPr lang="cs-CZ" altLang="cs-CZ" sz="2000" dirty="0">
                <a:solidFill>
                  <a:schemeClr val="tx1"/>
                </a:solidFill>
              </a:rPr>
              <a:t>organismu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 smtClean="0">
                <a:solidFill>
                  <a:schemeClr val="tx1"/>
                </a:solidFill>
              </a:rPr>
              <a:t>   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přijímá, třídí a vytváří signály - </a:t>
            </a:r>
            <a:r>
              <a:rPr lang="cs-CZ" altLang="cs-CZ" sz="2000" u="sng" dirty="0">
                <a:solidFill>
                  <a:schemeClr val="tx1"/>
                </a:solidFill>
              </a:rPr>
              <a:t>vzrušivost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 smtClean="0">
                <a:solidFill>
                  <a:schemeClr val="tx1"/>
                </a:solidFill>
              </a:rPr>
              <a:t>   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zabezpečuje jejich šíření - </a:t>
            </a:r>
            <a:r>
              <a:rPr lang="cs-CZ" altLang="cs-CZ" sz="2000" u="sng" dirty="0">
                <a:solidFill>
                  <a:schemeClr val="tx1"/>
                </a:solidFill>
              </a:rPr>
              <a:t>vodivost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 smtClean="0">
                <a:solidFill>
                  <a:schemeClr val="tx1"/>
                </a:solidFill>
              </a:rPr>
              <a:t>   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informace </a:t>
            </a:r>
            <a:r>
              <a:rPr lang="cs-CZ" altLang="cs-CZ" sz="2000" u="sng" dirty="0">
                <a:solidFill>
                  <a:schemeClr val="tx1"/>
                </a:solidFill>
              </a:rPr>
              <a:t>zpracovává</a:t>
            </a:r>
            <a:r>
              <a:rPr lang="cs-CZ" altLang="cs-CZ" sz="2000" dirty="0">
                <a:solidFill>
                  <a:schemeClr val="tx1"/>
                </a:solidFill>
              </a:rPr>
              <a:t> a zajišťuje jejich </a:t>
            </a:r>
            <a:r>
              <a:rPr lang="cs-CZ" altLang="cs-CZ" sz="2000" u="sng" dirty="0">
                <a:solidFill>
                  <a:schemeClr val="tx1"/>
                </a:solidFill>
              </a:rPr>
              <a:t>odpověď</a:t>
            </a: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lvl="1"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endParaRPr lang="cs-CZ" altLang="cs-CZ" dirty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2135188" y="53721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2351088" y="5588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25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spinalcor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" b="3607"/>
          <a:stretch>
            <a:fillRect/>
          </a:stretch>
        </p:blipFill>
        <p:spPr bwMode="auto">
          <a:xfrm>
            <a:off x="1774825" y="836613"/>
            <a:ext cx="84978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8"/>
          <p:cNvSpPr txBox="1">
            <a:spLocks noChangeArrowheads="1"/>
          </p:cNvSpPr>
          <p:nvPr/>
        </p:nvSpPr>
        <p:spPr bwMode="auto">
          <a:xfrm>
            <a:off x="5016500" y="260351"/>
            <a:ext cx="2160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 dirty="0">
                <a:solidFill>
                  <a:srgbClr val="C00000"/>
                </a:solidFill>
              </a:rPr>
              <a:t>Míšní nervy</a:t>
            </a: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189706" y="5505807"/>
            <a:ext cx="12002294" cy="103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200"/>
              </a:spcBef>
            </a:pPr>
            <a:r>
              <a:rPr lang="cs-CZ" altLang="cs-CZ" sz="2800" b="1" dirty="0"/>
              <a:t>31 </a:t>
            </a:r>
            <a:r>
              <a:rPr lang="cs-CZ" altLang="cs-CZ" sz="2800" b="1" dirty="0" smtClean="0"/>
              <a:t>párů - smíšené větve </a:t>
            </a:r>
            <a:r>
              <a:rPr lang="cs-CZ" altLang="cs-CZ" b="1" dirty="0" smtClean="0"/>
              <a:t>=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rami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spinales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– přední a zadní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ramus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pak tvoří míšní nerv</a:t>
            </a:r>
          </a:p>
          <a:p>
            <a:pPr eaLnBrk="1" hangingPunct="1">
              <a:spcBef>
                <a:spcPts val="200"/>
              </a:spcBef>
            </a:pPr>
            <a:r>
              <a:rPr lang="cs-CZ" altLang="cs-CZ" sz="1200" b="1" dirty="0" smtClean="0"/>
              <a:t>Rami </a:t>
            </a:r>
            <a:r>
              <a:rPr lang="cs-CZ" altLang="cs-CZ" sz="1200" b="1" dirty="0" err="1" smtClean="0"/>
              <a:t>spinales</a:t>
            </a:r>
            <a:r>
              <a:rPr lang="cs-CZ" altLang="cs-CZ" sz="1200" b="1" dirty="0" smtClean="0"/>
              <a:t> </a:t>
            </a:r>
            <a:r>
              <a:rPr lang="cs-CZ" altLang="cs-CZ" sz="1200" b="1" dirty="0" smtClean="0"/>
              <a:t>vznikají </a:t>
            </a:r>
            <a:r>
              <a:rPr lang="cs-CZ" altLang="cs-CZ" sz="1200" b="1" dirty="0"/>
              <a:t>spojením zadního </a:t>
            </a:r>
            <a:r>
              <a:rPr lang="cs-CZ" altLang="cs-CZ" sz="1200" b="1" dirty="0" smtClean="0"/>
              <a:t>(senzitivního) a </a:t>
            </a:r>
            <a:r>
              <a:rPr lang="cs-CZ" altLang="cs-CZ" sz="1200" b="1" dirty="0"/>
              <a:t>předního (motorického) </a:t>
            </a:r>
            <a:r>
              <a:rPr lang="cs-CZ" altLang="cs-CZ" sz="1200" b="1" dirty="0" smtClean="0"/>
              <a:t>                                                                                                 </a:t>
            </a:r>
            <a:r>
              <a:rPr lang="cs-CZ" altLang="cs-CZ" sz="1600" b="1" dirty="0" smtClean="0"/>
              <a:t>(</a:t>
            </a:r>
            <a:r>
              <a:rPr lang="cs-CZ" altLang="cs-CZ" b="1" dirty="0" smtClean="0"/>
              <a:t>n. </a:t>
            </a:r>
            <a:r>
              <a:rPr lang="cs-CZ" altLang="cs-CZ" b="1" dirty="0" err="1" smtClean="0"/>
              <a:t>spinalis</a:t>
            </a:r>
            <a:r>
              <a:rPr lang="cs-CZ" altLang="cs-CZ" sz="1600" b="1" dirty="0" smtClean="0"/>
              <a:t>)</a:t>
            </a:r>
          </a:p>
          <a:p>
            <a:pPr eaLnBrk="1" hangingPunct="1">
              <a:spcBef>
                <a:spcPts val="200"/>
              </a:spcBef>
            </a:pPr>
            <a:r>
              <a:rPr lang="cs-CZ" altLang="cs-CZ" sz="1200" b="1" u="sng" dirty="0" smtClean="0"/>
              <a:t>kořene</a:t>
            </a:r>
            <a:r>
              <a:rPr lang="cs-CZ" altLang="cs-CZ" sz="1200" b="1" dirty="0" smtClean="0"/>
              <a:t> míšního </a:t>
            </a:r>
            <a:r>
              <a:rPr lang="cs-CZ" altLang="cs-CZ" sz="1200" b="1" dirty="0" smtClean="0">
                <a:solidFill>
                  <a:srgbClr val="C00000"/>
                </a:solidFill>
              </a:rPr>
              <a:t>(radix </a:t>
            </a:r>
            <a:r>
              <a:rPr lang="cs-CZ" altLang="cs-CZ" sz="1200" b="1" dirty="0" err="1" smtClean="0">
                <a:solidFill>
                  <a:srgbClr val="C00000"/>
                </a:solidFill>
              </a:rPr>
              <a:t>spinalis</a:t>
            </a:r>
            <a:r>
              <a:rPr lang="cs-CZ" altLang="cs-CZ" sz="1200" b="1" dirty="0" smtClean="0">
                <a:solidFill>
                  <a:srgbClr val="C00000"/>
                </a:solidFill>
              </a:rPr>
              <a:t>)</a:t>
            </a:r>
            <a:endParaRPr lang="cs-CZ" altLang="cs-CZ" sz="1200" b="1" dirty="0"/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7896225" y="3500439"/>
            <a:ext cx="151288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u="sng"/>
              <a:t>Míšní nerv</a:t>
            </a:r>
          </a:p>
        </p:txBody>
      </p:sp>
      <p:sp>
        <p:nvSpPr>
          <p:cNvPr id="27654" name="Text Box 11"/>
          <p:cNvSpPr txBox="1">
            <a:spLocks noChangeArrowheads="1"/>
          </p:cNvSpPr>
          <p:nvPr/>
        </p:nvSpPr>
        <p:spPr bwMode="auto">
          <a:xfrm>
            <a:off x="7104064" y="908051"/>
            <a:ext cx="1512887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>
                <a:solidFill>
                  <a:srgbClr val="0000CC"/>
                </a:solidFill>
              </a:rPr>
              <a:t>Zadní kořen</a:t>
            </a:r>
          </a:p>
        </p:txBody>
      </p:sp>
      <p:sp>
        <p:nvSpPr>
          <p:cNvPr id="27655" name="Text Box 12"/>
          <p:cNvSpPr txBox="1">
            <a:spLocks noChangeArrowheads="1"/>
          </p:cNvSpPr>
          <p:nvPr/>
        </p:nvSpPr>
        <p:spPr bwMode="auto">
          <a:xfrm>
            <a:off x="6888164" y="4292601"/>
            <a:ext cx="1512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>
                <a:solidFill>
                  <a:srgbClr val="FF3300"/>
                </a:solidFill>
              </a:rPr>
              <a:t>Přední kořen</a:t>
            </a:r>
          </a:p>
        </p:txBody>
      </p:sp>
      <p:sp>
        <p:nvSpPr>
          <p:cNvPr id="27656" name="Line 13"/>
          <p:cNvSpPr>
            <a:spLocks noChangeShapeType="1"/>
          </p:cNvSpPr>
          <p:nvPr/>
        </p:nvSpPr>
        <p:spPr bwMode="auto">
          <a:xfrm flipH="1" flipV="1">
            <a:off x="6743701" y="3716339"/>
            <a:ext cx="288925" cy="6492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Line 15"/>
          <p:cNvSpPr>
            <a:spLocks noChangeShapeType="1"/>
          </p:cNvSpPr>
          <p:nvPr/>
        </p:nvSpPr>
        <p:spPr bwMode="auto">
          <a:xfrm flipV="1">
            <a:off x="7061200" y="1700214"/>
            <a:ext cx="215900" cy="5048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8" name="Text Box 16"/>
          <p:cNvSpPr txBox="1">
            <a:spLocks noChangeArrowheads="1"/>
          </p:cNvSpPr>
          <p:nvPr/>
        </p:nvSpPr>
        <p:spPr bwMode="auto">
          <a:xfrm>
            <a:off x="8759825" y="1052514"/>
            <a:ext cx="15113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/>
              <a:t>Spinální ganglion</a:t>
            </a:r>
          </a:p>
        </p:txBody>
      </p:sp>
    </p:spTree>
    <p:extLst>
      <p:ext uri="{BB962C8B-B14F-4D97-AF65-F5344CB8AC3E}">
        <p14:creationId xmlns:p14="http://schemas.microsoft.com/office/powerpoint/2010/main" val="8751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1450" y="549275"/>
            <a:ext cx="1183248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/>
              <a:t>Po výstupu z</a:t>
            </a:r>
            <a:r>
              <a:rPr lang="cs-CZ" altLang="cs-CZ" sz="3600" b="1" dirty="0"/>
              <a:t> </a:t>
            </a:r>
            <a:r>
              <a:rPr lang="cs-CZ" altLang="cs-CZ" sz="3600" b="1" dirty="0" err="1"/>
              <a:t>foramen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intervertebrale</a:t>
            </a:r>
            <a:r>
              <a:rPr lang="cs-CZ" altLang="cs-CZ" sz="3600" b="1" dirty="0"/>
              <a:t> </a:t>
            </a:r>
            <a:r>
              <a:rPr lang="cs-CZ" altLang="cs-CZ" b="1" dirty="0"/>
              <a:t>se spinální nerv dělí: </a:t>
            </a:r>
          </a:p>
          <a:p>
            <a:endParaRPr lang="cs-CZ" altLang="cs-CZ" b="1" dirty="0"/>
          </a:p>
          <a:p>
            <a:pPr marL="342900" indent="-342900">
              <a:buAutoNum type="arabicPeriod"/>
            </a:pPr>
            <a:r>
              <a:rPr lang="cs-CZ" altLang="cs-CZ" b="1" dirty="0" err="1" smtClean="0">
                <a:solidFill>
                  <a:srgbClr val="FF0000"/>
                </a:solidFill>
              </a:rPr>
              <a:t>rami</a:t>
            </a:r>
            <a:r>
              <a:rPr lang="cs-CZ" altLang="cs-CZ" b="1" dirty="0" smtClean="0">
                <a:solidFill>
                  <a:srgbClr val="FF0000"/>
                </a:solidFill>
              </a:rPr>
              <a:t>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vent</a:t>
            </a:r>
            <a:r>
              <a:rPr lang="cs-CZ" altLang="cs-CZ" b="1" dirty="0" err="1" smtClean="0">
                <a:solidFill>
                  <a:srgbClr val="0070C0"/>
                </a:solidFill>
              </a:rPr>
              <a:t>rales</a:t>
            </a:r>
            <a:r>
              <a:rPr lang="cs-CZ" altLang="cs-CZ" b="1" dirty="0" smtClean="0">
                <a:solidFill>
                  <a:srgbClr val="FF0000"/>
                </a:solidFill>
              </a:rPr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– </a:t>
            </a:r>
            <a:r>
              <a:rPr lang="cs-CZ" altLang="cs-CZ" b="1" dirty="0" smtClean="0"/>
              <a:t>jsou </a:t>
            </a:r>
            <a:r>
              <a:rPr lang="cs-CZ" altLang="cs-CZ" b="1" dirty="0" smtClean="0">
                <a:solidFill>
                  <a:srgbClr val="FF0000"/>
                </a:solidFill>
              </a:rPr>
              <a:t>smí</a:t>
            </a:r>
            <a:r>
              <a:rPr lang="cs-CZ" altLang="cs-CZ" b="1" dirty="0" smtClean="0">
                <a:solidFill>
                  <a:srgbClr val="0070C0"/>
                </a:solidFill>
              </a:rPr>
              <a:t>šené a </a:t>
            </a:r>
            <a:r>
              <a:rPr lang="cs-CZ" altLang="cs-CZ" b="1" dirty="0" smtClean="0"/>
              <a:t>vytvářejí </a:t>
            </a:r>
            <a:r>
              <a:rPr lang="cs-CZ" altLang="cs-CZ" b="1" dirty="0"/>
              <a:t>pleteně </a:t>
            </a:r>
            <a:r>
              <a:rPr lang="cs-CZ" altLang="cs-CZ" b="1" i="1" dirty="0">
                <a:solidFill>
                  <a:srgbClr val="FF0000"/>
                </a:solidFill>
              </a:rPr>
              <a:t>(plexus </a:t>
            </a:r>
            <a:r>
              <a:rPr lang="cs-CZ" altLang="cs-CZ" b="1" i="1" dirty="0" err="1">
                <a:solidFill>
                  <a:srgbClr val="FF0000"/>
                </a:solidFill>
              </a:rPr>
              <a:t>cervicalis</a:t>
            </a:r>
            <a:r>
              <a:rPr lang="cs-CZ" altLang="cs-CZ" b="1" i="1" dirty="0">
                <a:solidFill>
                  <a:srgbClr val="FF0000"/>
                </a:solidFill>
              </a:rPr>
              <a:t>,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brachialis</a:t>
            </a:r>
            <a:r>
              <a:rPr lang="cs-CZ" altLang="cs-CZ" b="1" i="1" dirty="0">
                <a:solidFill>
                  <a:srgbClr val="FF0000"/>
                </a:solidFill>
              </a:rPr>
              <a:t>,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lumbalis</a:t>
            </a:r>
            <a:r>
              <a:rPr lang="cs-CZ" altLang="cs-CZ" b="1" i="1" dirty="0" smtClean="0">
                <a:solidFill>
                  <a:srgbClr val="FF0000"/>
                </a:solidFill>
              </a:rPr>
              <a:t>,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sacralis</a:t>
            </a:r>
            <a:r>
              <a:rPr lang="cs-CZ" altLang="cs-CZ" b="1" i="1" dirty="0" smtClean="0">
                <a:solidFill>
                  <a:srgbClr val="FF0000"/>
                </a:solidFill>
              </a:rPr>
              <a:t> +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nn</a:t>
            </a:r>
            <a:r>
              <a:rPr lang="cs-CZ" altLang="cs-CZ" b="1" i="1" dirty="0" smtClean="0">
                <a:solidFill>
                  <a:srgbClr val="FF0000"/>
                </a:solidFill>
              </a:rPr>
              <a:t>.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intercostales</a:t>
            </a:r>
            <a:r>
              <a:rPr lang="cs-CZ" altLang="cs-CZ" b="1" i="1" dirty="0" smtClean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AutoNum type="arabicPeriod"/>
            </a:pPr>
            <a:endParaRPr lang="cs-CZ" altLang="cs-CZ" b="1" i="1" dirty="0">
              <a:solidFill>
                <a:srgbClr val="FF0000"/>
              </a:solidFill>
            </a:endParaRPr>
          </a:p>
          <a:p>
            <a:r>
              <a:rPr lang="cs-CZ" altLang="cs-CZ" b="1" dirty="0" smtClean="0"/>
              <a:t>2.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rami</a:t>
            </a:r>
            <a:r>
              <a:rPr lang="cs-CZ" altLang="cs-CZ" b="1" dirty="0" smtClean="0">
                <a:solidFill>
                  <a:srgbClr val="FF0000"/>
                </a:solidFill>
              </a:rPr>
              <a:t>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dor</a:t>
            </a:r>
            <a:r>
              <a:rPr lang="cs-CZ" altLang="cs-CZ" b="1" dirty="0" err="1" smtClean="0">
                <a:solidFill>
                  <a:srgbClr val="0070C0"/>
                </a:solidFill>
              </a:rPr>
              <a:t>sales</a:t>
            </a:r>
            <a:r>
              <a:rPr lang="cs-CZ" altLang="cs-CZ" b="1" dirty="0" smtClean="0">
                <a:solidFill>
                  <a:srgbClr val="FF0000"/>
                </a:solidFill>
              </a:rPr>
              <a:t> </a:t>
            </a:r>
            <a:r>
              <a:rPr lang="cs-CZ" altLang="cs-CZ" b="1" dirty="0" smtClean="0"/>
              <a:t>jsou </a:t>
            </a:r>
            <a:r>
              <a:rPr lang="cs-CZ" altLang="cs-CZ" b="1" dirty="0"/>
              <a:t>slabší než </a:t>
            </a:r>
            <a:r>
              <a:rPr lang="cs-CZ" altLang="cs-CZ" b="1" dirty="0" err="1" smtClean="0"/>
              <a:t>ventrales</a:t>
            </a:r>
            <a:r>
              <a:rPr lang="cs-CZ" altLang="cs-CZ" b="1" dirty="0"/>
              <a:t>, </a:t>
            </a:r>
            <a:r>
              <a:rPr lang="cs-CZ" altLang="cs-CZ" b="1" dirty="0" smtClean="0">
                <a:solidFill>
                  <a:srgbClr val="FF0000"/>
                </a:solidFill>
              </a:rPr>
              <a:t>smí</a:t>
            </a:r>
            <a:r>
              <a:rPr lang="cs-CZ" altLang="cs-CZ" b="1" dirty="0" smtClean="0">
                <a:solidFill>
                  <a:srgbClr val="0070C0"/>
                </a:solidFill>
              </a:rPr>
              <a:t>šené</a:t>
            </a:r>
            <a:r>
              <a:rPr lang="cs-CZ" altLang="cs-CZ" b="1" dirty="0" smtClean="0">
                <a:solidFill>
                  <a:srgbClr val="FF0000"/>
                </a:solidFill>
              </a:rPr>
              <a:t>, </a:t>
            </a:r>
            <a:r>
              <a:rPr lang="cs-CZ" altLang="cs-CZ" b="1" dirty="0"/>
              <a:t>proráží na zadní </a:t>
            </a:r>
            <a:r>
              <a:rPr lang="cs-CZ" altLang="cs-CZ" b="1" dirty="0" smtClean="0"/>
              <a:t>stranu </a:t>
            </a:r>
            <a:r>
              <a:rPr lang="cs-CZ" altLang="cs-CZ" b="1" dirty="0"/>
              <a:t>těla a </a:t>
            </a:r>
            <a:r>
              <a:rPr lang="cs-CZ" altLang="cs-CZ" b="1" dirty="0" smtClean="0"/>
              <a:t>inervují hluboké </a:t>
            </a:r>
            <a:r>
              <a:rPr lang="cs-CZ" altLang="cs-CZ" b="1" dirty="0"/>
              <a:t>zádové svaly a kůži </a:t>
            </a:r>
            <a:r>
              <a:rPr lang="cs-CZ" altLang="cs-CZ" b="1" dirty="0" smtClean="0"/>
              <a:t>zad</a:t>
            </a:r>
          </a:p>
          <a:p>
            <a:endParaRPr lang="cs-CZ" altLang="cs-CZ" b="1" dirty="0"/>
          </a:p>
          <a:p>
            <a:r>
              <a:rPr lang="cs-CZ" altLang="cs-CZ" b="1" dirty="0" smtClean="0"/>
              <a:t>3. </a:t>
            </a:r>
            <a:r>
              <a:rPr lang="cs-CZ" altLang="cs-CZ" b="1" dirty="0" smtClean="0">
                <a:solidFill>
                  <a:srgbClr val="0070C0"/>
                </a:solidFill>
              </a:rPr>
              <a:t>r</a:t>
            </a:r>
            <a:r>
              <a:rPr lang="cs-CZ" altLang="cs-CZ" b="1" dirty="0">
                <a:solidFill>
                  <a:srgbClr val="0070C0"/>
                </a:solidFill>
              </a:rPr>
              <a:t>. </a:t>
            </a:r>
            <a:r>
              <a:rPr lang="cs-CZ" altLang="cs-CZ" b="1" dirty="0" err="1">
                <a:solidFill>
                  <a:srgbClr val="0070C0"/>
                </a:solidFill>
              </a:rPr>
              <a:t>meningeus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/>
              <a:t>se vrací do páteřního kanálu a inervuje tvrdou </a:t>
            </a:r>
            <a:r>
              <a:rPr lang="cs-CZ" altLang="cs-CZ" b="1" dirty="0" smtClean="0"/>
              <a:t>plenu </a:t>
            </a:r>
            <a:r>
              <a:rPr lang="cs-CZ" altLang="cs-CZ" b="1" dirty="0"/>
              <a:t>míšní, periost, </a:t>
            </a:r>
            <a:r>
              <a:rPr lang="cs-CZ" altLang="cs-CZ" b="1" i="1" dirty="0" err="1"/>
              <a:t>disci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intervertebrales</a:t>
            </a:r>
            <a:r>
              <a:rPr lang="cs-CZ" altLang="cs-CZ" b="1" i="1" dirty="0"/>
              <a:t> </a:t>
            </a:r>
            <a:r>
              <a:rPr lang="cs-CZ" altLang="cs-CZ" b="1" dirty="0"/>
              <a:t>a vazy </a:t>
            </a:r>
            <a:r>
              <a:rPr lang="cs-CZ" altLang="cs-CZ" b="1" dirty="0" smtClean="0"/>
              <a:t>páteře</a:t>
            </a:r>
          </a:p>
          <a:p>
            <a:endParaRPr lang="cs-CZ" altLang="cs-CZ" b="1" dirty="0">
              <a:solidFill>
                <a:srgbClr val="FF0000"/>
              </a:solidFill>
            </a:endParaRPr>
          </a:p>
          <a:p>
            <a:r>
              <a:rPr lang="cs-CZ" altLang="cs-CZ" b="1" dirty="0" smtClean="0"/>
              <a:t>4. </a:t>
            </a:r>
            <a:r>
              <a:rPr lang="cs-CZ" altLang="cs-CZ" b="1" dirty="0" err="1" smtClean="0">
                <a:solidFill>
                  <a:srgbClr val="00B050"/>
                </a:solidFill>
              </a:rPr>
              <a:t>ramus</a:t>
            </a:r>
            <a:r>
              <a:rPr lang="cs-CZ" altLang="cs-CZ" b="1" dirty="0" smtClean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communicans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griseus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smtClean="0"/>
              <a:t>- </a:t>
            </a:r>
            <a:r>
              <a:rPr lang="cs-CZ" altLang="cs-CZ" b="1" dirty="0" err="1" smtClean="0"/>
              <a:t>nemyelinizovaná</a:t>
            </a:r>
            <a:r>
              <a:rPr lang="cs-CZ" altLang="cs-CZ" b="1" dirty="0" smtClean="0"/>
              <a:t> vlákna - již přepojená v příslušném autonomním gangliu zásobují žlázy</a:t>
            </a:r>
            <a:r>
              <a:rPr lang="cs-CZ" altLang="cs-CZ" b="1" dirty="0"/>
              <a:t>, cévy a hladkou a srdeční </a:t>
            </a:r>
            <a:r>
              <a:rPr lang="cs-CZ" altLang="cs-CZ" b="1" dirty="0" smtClean="0"/>
              <a:t>svalovinu</a:t>
            </a:r>
            <a:endParaRPr lang="cs-CZ" altLang="cs-CZ" b="1" dirty="0"/>
          </a:p>
        </p:txBody>
      </p:sp>
      <p:pic>
        <p:nvPicPr>
          <p:cNvPr id="5125" name="Picture 5" descr="sejmout0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30"/>
          <a:stretch>
            <a:fillRect/>
          </a:stretch>
        </p:blipFill>
        <p:spPr bwMode="auto">
          <a:xfrm>
            <a:off x="591014" y="3688596"/>
            <a:ext cx="4249737" cy="3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ejmout0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5580323" y="3688596"/>
            <a:ext cx="3916364" cy="30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55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ejmout0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5435600" y="666750"/>
            <a:ext cx="65659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ovéPole 1"/>
          <p:cNvSpPr txBox="1">
            <a:spLocks noChangeArrowheads="1"/>
          </p:cNvSpPr>
          <p:nvPr/>
        </p:nvSpPr>
        <p:spPr bwMode="auto">
          <a:xfrm>
            <a:off x="352425" y="1931988"/>
            <a:ext cx="475001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Radix dorsalis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Radix </a:t>
            </a:r>
            <a:r>
              <a:rPr lang="cs-CZ" altLang="cs-CZ" sz="1800" b="1" dirty="0" err="1">
                <a:latin typeface="Arial" panose="020B0604020202020204" pitchFamily="34" charset="0"/>
              </a:rPr>
              <a:t>ventralis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      X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dirty="0">
                <a:latin typeface="Arial" panose="020B0604020202020204" pitchFamily="34" charset="0"/>
              </a:rPr>
              <a:t> dorsalis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Ganglion </a:t>
            </a:r>
            <a:r>
              <a:rPr lang="cs-CZ" altLang="cs-CZ" sz="1800" b="1" dirty="0" err="1">
                <a:latin typeface="Arial" panose="020B0604020202020204" pitchFamily="34" charset="0"/>
              </a:rPr>
              <a:t>spinale</a:t>
            </a:r>
            <a:r>
              <a:rPr lang="cs-CZ" altLang="cs-CZ" sz="1800" b="1" dirty="0">
                <a:latin typeface="Arial" panose="020B0604020202020204" pitchFamily="34" charset="0"/>
              </a:rPr>
              <a:t> (senzitivní neurony!)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ventralis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communicans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albus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</a:t>
            </a:r>
            <a:r>
              <a:rPr lang="cs-CZ" altLang="cs-CZ" sz="1000" b="1" dirty="0" smtClean="0">
                <a:latin typeface="Arial" panose="020B0604020202020204" pitchFamily="34" charset="0"/>
              </a:rPr>
              <a:t>(nepřepojený)</a:t>
            </a:r>
            <a:endParaRPr lang="cs-CZ" altLang="cs-CZ" sz="10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communicans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griseus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000" b="1" dirty="0" smtClean="0">
                <a:latin typeface="Arial" panose="020B0604020202020204" pitchFamily="34" charset="0"/>
              </a:rPr>
              <a:t>(přepojený)</a:t>
            </a:r>
            <a:endParaRPr lang="cs-CZ" altLang="cs-CZ" sz="1000" b="1" dirty="0">
              <a:latin typeface="Arial" panose="020B0604020202020204" pitchFamily="34" charset="0"/>
            </a:endParaRPr>
          </a:p>
        </p:txBody>
      </p:sp>
      <p:sp>
        <p:nvSpPr>
          <p:cNvPr id="16388" name="TextovéPole 2"/>
          <p:cNvSpPr txBox="1">
            <a:spLocks noChangeArrowheads="1"/>
          </p:cNvSpPr>
          <p:nvPr/>
        </p:nvSpPr>
        <p:spPr bwMode="auto">
          <a:xfrm>
            <a:off x="381000" y="968375"/>
            <a:ext cx="6249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Přední roh míšní (</a:t>
            </a:r>
            <a:r>
              <a:rPr lang="cs-CZ" altLang="cs-CZ" sz="1800" b="1" dirty="0" err="1">
                <a:latin typeface="Arial" panose="020B0604020202020204" pitchFamily="34" charset="0"/>
              </a:rPr>
              <a:t>cornu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anterius</a:t>
            </a:r>
            <a:r>
              <a:rPr lang="cs-CZ" altLang="cs-CZ" sz="1800" b="1" dirty="0">
                <a:latin typeface="Arial" panose="020B0604020202020204" pitchFamily="34" charset="0"/>
              </a:rPr>
              <a:t>) s motorickými jádry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Zadní roh míšní (</a:t>
            </a:r>
            <a:r>
              <a:rPr lang="cs-CZ" altLang="cs-CZ" sz="1800" b="1" dirty="0" err="1">
                <a:latin typeface="Arial" panose="020B0604020202020204" pitchFamily="34" charset="0"/>
              </a:rPr>
              <a:t>cornu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posterius</a:t>
            </a:r>
            <a:r>
              <a:rPr lang="cs-CZ" altLang="cs-CZ" sz="1800" b="1" dirty="0">
                <a:latin typeface="Arial" panose="020B0604020202020204" pitchFamily="34" charset="0"/>
              </a:rPr>
              <a:t>) senzitivní</a:t>
            </a:r>
          </a:p>
        </p:txBody>
      </p:sp>
      <p:sp>
        <p:nvSpPr>
          <p:cNvPr id="4" name="Pravá složená závorka 3"/>
          <p:cNvSpPr/>
          <p:nvPr/>
        </p:nvSpPr>
        <p:spPr>
          <a:xfrm>
            <a:off x="4358168" y="4216400"/>
            <a:ext cx="215900" cy="47942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0" name="TextovéPole 4"/>
          <p:cNvSpPr txBox="1">
            <a:spLocks noChangeArrowheads="1"/>
          </p:cNvSpPr>
          <p:nvPr/>
        </p:nvSpPr>
        <p:spPr bwMode="auto">
          <a:xfrm>
            <a:off x="4533900" y="4254808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Sympatikus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16391" name="Picture 4" descr="sejmout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4695825"/>
            <a:ext cx="2992437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ovéPole 6"/>
          <p:cNvSpPr txBox="1">
            <a:spLocks noChangeArrowheads="1"/>
          </p:cNvSpPr>
          <p:nvPr/>
        </p:nvSpPr>
        <p:spPr bwMode="auto">
          <a:xfrm>
            <a:off x="6137275" y="968375"/>
            <a:ext cx="1379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panose="020B0604020202020204" pitchFamily="34" charset="0"/>
              </a:rPr>
              <a:t>Radix dorsalis</a:t>
            </a:r>
          </a:p>
        </p:txBody>
      </p:sp>
      <p:sp>
        <p:nvSpPr>
          <p:cNvPr id="9" name="Obdélník 8"/>
          <p:cNvSpPr/>
          <p:nvPr/>
        </p:nvSpPr>
        <p:spPr>
          <a:xfrm>
            <a:off x="5765800" y="696913"/>
            <a:ext cx="1751013" cy="301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4" name="TextovéPole 9"/>
          <p:cNvSpPr txBox="1">
            <a:spLocks noChangeArrowheads="1"/>
          </p:cNvSpPr>
          <p:nvPr/>
        </p:nvSpPr>
        <p:spPr bwMode="auto">
          <a:xfrm>
            <a:off x="6011863" y="3702050"/>
            <a:ext cx="1630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</a:rPr>
              <a:t>Radix ventralis</a:t>
            </a:r>
          </a:p>
        </p:txBody>
      </p:sp>
      <p:sp>
        <p:nvSpPr>
          <p:cNvPr id="16395" name="TextovéPole 10"/>
          <p:cNvSpPr txBox="1">
            <a:spLocks noChangeArrowheads="1"/>
          </p:cNvSpPr>
          <p:nvPr/>
        </p:nvSpPr>
        <p:spPr bwMode="auto">
          <a:xfrm>
            <a:off x="10226675" y="328613"/>
            <a:ext cx="177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Ramus dorsalis</a:t>
            </a:r>
          </a:p>
        </p:txBody>
      </p:sp>
      <p:sp>
        <p:nvSpPr>
          <p:cNvPr id="16396" name="TextovéPole 11"/>
          <p:cNvSpPr txBox="1">
            <a:spLocks noChangeArrowheads="1"/>
          </p:cNvSpPr>
          <p:nvPr/>
        </p:nvSpPr>
        <p:spPr bwMode="auto">
          <a:xfrm>
            <a:off x="10226675" y="5083175"/>
            <a:ext cx="183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Ramus ventralis</a:t>
            </a:r>
          </a:p>
        </p:txBody>
      </p:sp>
      <p:sp>
        <p:nvSpPr>
          <p:cNvPr id="16397" name="TextovéPole 12"/>
          <p:cNvSpPr txBox="1">
            <a:spLocks noChangeArrowheads="1"/>
          </p:cNvSpPr>
          <p:nvPr/>
        </p:nvSpPr>
        <p:spPr bwMode="auto">
          <a:xfrm>
            <a:off x="385763" y="231775"/>
            <a:ext cx="4148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C00000"/>
                </a:solidFill>
                <a:latin typeface="Arial" panose="020B0604020202020204" pitchFamily="34" charset="0"/>
              </a:rPr>
              <a:t>Míšní nerv </a:t>
            </a:r>
            <a:r>
              <a:rPr lang="cs-CZ" altLang="cs-CZ" sz="1800" dirty="0">
                <a:solidFill>
                  <a:srgbClr val="C0000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dirty="0" err="1">
                <a:solidFill>
                  <a:srgbClr val="C00000"/>
                </a:solidFill>
                <a:latin typeface="Arial" panose="020B0604020202020204" pitchFamily="34" charset="0"/>
              </a:rPr>
              <a:t>nervus</a:t>
            </a:r>
            <a:r>
              <a:rPr lang="cs-CZ" altLang="cs-CZ" sz="18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rgbClr val="C00000"/>
                </a:solidFill>
                <a:latin typeface="Arial" panose="020B0604020202020204" pitchFamily="34" charset="0"/>
              </a:rPr>
              <a:t>spinalis</a:t>
            </a:r>
            <a:r>
              <a:rPr lang="cs-CZ" altLang="cs-CZ" sz="1800" dirty="0">
                <a:solidFill>
                  <a:srgbClr val="C00000"/>
                </a:solidFill>
                <a:latin typeface="Arial" panose="020B0604020202020204" pitchFamily="34" charset="0"/>
              </a:rPr>
              <a:t>)</a:t>
            </a:r>
            <a:endParaRPr lang="cs-CZ" altLang="cs-CZ" sz="36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71500" y="549276"/>
            <a:ext cx="9197975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/>
              <a:t>Rozdíl radix </a:t>
            </a:r>
            <a:r>
              <a:rPr lang="cs-CZ" altLang="cs-CZ" b="1" dirty="0" err="1"/>
              <a:t>anterior</a:t>
            </a:r>
            <a:r>
              <a:rPr lang="cs-CZ" altLang="cs-CZ" b="1" dirty="0"/>
              <a:t> x </a:t>
            </a:r>
            <a:r>
              <a:rPr lang="cs-CZ" altLang="cs-CZ" b="1" dirty="0" err="1"/>
              <a:t>ramus</a:t>
            </a:r>
            <a:r>
              <a:rPr lang="cs-CZ" altLang="cs-CZ" b="1" dirty="0"/>
              <a:t> </a:t>
            </a:r>
            <a:r>
              <a:rPr lang="cs-CZ" altLang="cs-CZ" b="1" dirty="0" err="1"/>
              <a:t>ventralis</a:t>
            </a:r>
            <a:r>
              <a:rPr lang="cs-CZ" altLang="cs-CZ" b="1" dirty="0"/>
              <a:t> !!!</a:t>
            </a:r>
          </a:p>
          <a:p>
            <a:r>
              <a:rPr lang="cs-CZ" altLang="cs-CZ" b="1" dirty="0"/>
              <a:t>            radix </a:t>
            </a:r>
            <a:r>
              <a:rPr lang="cs-CZ" altLang="cs-CZ" b="1" dirty="0" err="1"/>
              <a:t>posterior</a:t>
            </a:r>
            <a:r>
              <a:rPr lang="cs-CZ" altLang="cs-CZ" b="1" dirty="0"/>
              <a:t> x </a:t>
            </a:r>
            <a:r>
              <a:rPr lang="cs-CZ" altLang="cs-CZ" b="1" dirty="0" err="1"/>
              <a:t>ramus</a:t>
            </a:r>
            <a:r>
              <a:rPr lang="cs-CZ" altLang="cs-CZ" b="1" dirty="0"/>
              <a:t> dorsalis !!!</a:t>
            </a:r>
          </a:p>
          <a:p>
            <a:endParaRPr lang="cs-CZ" altLang="cs-CZ" b="1" dirty="0"/>
          </a:p>
          <a:p>
            <a:r>
              <a:rPr lang="cs-CZ" altLang="cs-CZ" sz="3200" b="1" dirty="0">
                <a:solidFill>
                  <a:srgbClr val="C00000"/>
                </a:solidFill>
              </a:rPr>
              <a:t>31 párů míšních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nervů</a:t>
            </a:r>
            <a:endParaRPr lang="cs-CZ" altLang="cs-CZ" sz="3200" b="1" dirty="0">
              <a:solidFill>
                <a:srgbClr val="C00000"/>
              </a:solidFill>
            </a:endParaRPr>
          </a:p>
          <a:p>
            <a:endParaRPr lang="cs-CZ" altLang="cs-CZ" b="1" dirty="0">
              <a:solidFill>
                <a:srgbClr val="C00000"/>
              </a:solidFill>
            </a:endParaRPr>
          </a:p>
          <a:p>
            <a:r>
              <a:rPr lang="cs-CZ" altLang="cs-CZ" b="1" dirty="0"/>
              <a:t>krční spinální nervy C1-8 (první vystupuje mezi atlasem a týlní kostí, poslední  mezi C7 a Th1)</a:t>
            </a:r>
          </a:p>
          <a:p>
            <a:r>
              <a:rPr lang="cs-CZ" altLang="cs-CZ" b="1" dirty="0" err="1"/>
              <a:t>Th</a:t>
            </a:r>
            <a:r>
              <a:rPr lang="cs-CZ" altLang="cs-CZ" b="1" dirty="0"/>
              <a:t> – 12</a:t>
            </a:r>
          </a:p>
          <a:p>
            <a:r>
              <a:rPr lang="cs-CZ" altLang="cs-CZ" b="1" dirty="0"/>
              <a:t>  L  –  5</a:t>
            </a:r>
          </a:p>
          <a:p>
            <a:r>
              <a:rPr lang="cs-CZ" altLang="cs-CZ" b="1" dirty="0"/>
              <a:t>  S  –  5</a:t>
            </a:r>
          </a:p>
          <a:p>
            <a:r>
              <a:rPr lang="cs-CZ" altLang="cs-CZ" b="1" dirty="0"/>
              <a:t>Co  –  </a:t>
            </a:r>
            <a:r>
              <a:rPr lang="cs-CZ" altLang="cs-CZ" b="1" dirty="0" smtClean="0"/>
              <a:t>1</a:t>
            </a:r>
          </a:p>
          <a:p>
            <a:endParaRPr lang="cs-CZ" altLang="cs-CZ" b="1" dirty="0"/>
          </a:p>
          <a:p>
            <a:endParaRPr lang="cs-CZ" altLang="cs-CZ" b="1" dirty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51299" y="3551406"/>
            <a:ext cx="67675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 smtClean="0"/>
              <a:t>Nervosvalová (</a:t>
            </a:r>
            <a:r>
              <a:rPr lang="cs-CZ" altLang="cs-CZ" b="1" dirty="0" smtClean="0"/>
              <a:t>motorická </a:t>
            </a:r>
            <a:r>
              <a:rPr lang="cs-CZ" altLang="cs-CZ" b="1" dirty="0"/>
              <a:t>ploténka</a:t>
            </a:r>
            <a:r>
              <a:rPr lang="cs-CZ" altLang="cs-CZ" dirty="0"/>
              <a:t> </a:t>
            </a:r>
            <a:r>
              <a:rPr lang="cs-CZ" altLang="cs-CZ" b="1" dirty="0" smtClean="0"/>
              <a:t>- mediátorem </a:t>
            </a:r>
            <a:r>
              <a:rPr lang="cs-CZ" altLang="cs-CZ" b="1" dirty="0"/>
              <a:t>je acetylcholin) </a:t>
            </a:r>
            <a:endParaRPr lang="cs-CZ" altLang="cs-CZ" b="1" dirty="0" smtClean="0"/>
          </a:p>
          <a:p>
            <a:r>
              <a:rPr lang="cs-CZ" altLang="cs-CZ" b="1" dirty="0" smtClean="0"/>
              <a:t>– impulzy </a:t>
            </a:r>
            <a:r>
              <a:rPr lang="cs-CZ" altLang="cs-CZ" b="1" dirty="0"/>
              <a:t>z nervového vlákna </a:t>
            </a:r>
            <a:r>
              <a:rPr lang="cs-CZ" altLang="cs-CZ" b="1" dirty="0" smtClean="0"/>
              <a:t>se přenášejí na </a:t>
            </a:r>
            <a:r>
              <a:rPr lang="cs-CZ" altLang="cs-CZ" b="1" dirty="0"/>
              <a:t>svalové vlákno, které reaguje stahem.</a:t>
            </a:r>
          </a:p>
        </p:txBody>
      </p:sp>
      <p:pic>
        <p:nvPicPr>
          <p:cNvPr id="4102" name="Picture 6" descr="sejmout0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05"/>
          <a:stretch>
            <a:fillRect/>
          </a:stretch>
        </p:blipFill>
        <p:spPr bwMode="auto">
          <a:xfrm>
            <a:off x="7385235" y="2613025"/>
            <a:ext cx="4923157" cy="325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r="50798"/>
          <a:stretch/>
        </p:blipFill>
        <p:spPr>
          <a:xfrm>
            <a:off x="2662177" y="4407990"/>
            <a:ext cx="1699479" cy="226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sejmout0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9" y="152505"/>
            <a:ext cx="4579765" cy="642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sejmout00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-8313"/>
            <a:ext cx="4668467" cy="667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733800" y="457200"/>
            <a:ext cx="449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chemeClr val="bg1"/>
                </a:solidFill>
              </a:rPr>
              <a:t>Radix posterior  X  ramus dorsalis !!!!!!</a:t>
            </a:r>
          </a:p>
        </p:txBody>
      </p:sp>
    </p:spTree>
    <p:extLst>
      <p:ext uri="{BB962C8B-B14F-4D97-AF65-F5344CB8AC3E}">
        <p14:creationId xmlns:p14="http://schemas.microsoft.com/office/powerpoint/2010/main" val="240343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919288" y="1125539"/>
          <a:ext cx="3294062" cy="54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rastrový obrázek" r:id="rId4" imgW="1943404" imgH="3215669" progId="Paint.Picture">
                  <p:embed/>
                </p:oleObj>
              </mc:Choice>
              <mc:Fallback>
                <p:oleObj name="rastrový obrázek" r:id="rId4" imgW="1943404" imgH="321566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1125539"/>
                        <a:ext cx="3294062" cy="5451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448300" y="1052513"/>
            <a:ext cx="3581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u="sng" dirty="0">
                <a:solidFill>
                  <a:srgbClr val="800000"/>
                </a:solidFill>
                <a:latin typeface="Arial" panose="020B0604020202020204" pitchFamily="34" charset="0"/>
              </a:rPr>
              <a:t>Hlavové nervy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</a:rPr>
              <a:t>( III. – XII.)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519738" y="1773238"/>
            <a:ext cx="243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u="sng" dirty="0">
                <a:solidFill>
                  <a:srgbClr val="800000"/>
                </a:solidFill>
                <a:latin typeface="Arial" panose="020B0604020202020204" pitchFamily="34" charset="0"/>
              </a:rPr>
              <a:t>Míšní nervy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</a:rPr>
              <a:t>(31)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8382000" y="1557338"/>
            <a:ext cx="3134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dirty="0">
                <a:latin typeface="Arial" panose="020B0604020202020204" pitchFamily="34" charset="0"/>
              </a:rPr>
              <a:t>zadní </a:t>
            </a:r>
            <a:r>
              <a:rPr lang="cs-CZ" altLang="cs-CZ" sz="2000" dirty="0" smtClean="0">
                <a:latin typeface="Arial" panose="020B0604020202020204" pitchFamily="34" charset="0"/>
              </a:rPr>
              <a:t>větve 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rr</a:t>
            </a:r>
            <a:r>
              <a:rPr lang="cs-CZ" altLang="cs-CZ" sz="2000" dirty="0" smtClean="0">
                <a:latin typeface="Arial" panose="020B0604020202020204" pitchFamily="34" charset="0"/>
              </a:rPr>
              <a:t>. 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dorsales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r>
              <a:rPr lang="cs-CZ" altLang="cs-CZ" sz="1600" dirty="0" err="1">
                <a:latin typeface="Arial" panose="020B0604020202020204" pitchFamily="34" charset="0"/>
              </a:rPr>
              <a:t>epaxiální</a:t>
            </a:r>
            <a:r>
              <a:rPr lang="cs-CZ" altLang="cs-CZ" sz="1600" dirty="0">
                <a:latin typeface="Arial" panose="020B0604020202020204" pitchFamily="34" charset="0"/>
              </a:rPr>
              <a:t> svalstvo</a:t>
            </a:r>
          </a:p>
        </p:txBody>
      </p:sp>
      <p:grpSp>
        <p:nvGrpSpPr>
          <p:cNvPr id="23621" name="Group 69"/>
          <p:cNvGrpSpPr>
            <a:grpSpLocks/>
          </p:cNvGrpSpPr>
          <p:nvPr/>
        </p:nvGrpSpPr>
        <p:grpSpPr bwMode="auto">
          <a:xfrm>
            <a:off x="3276600" y="2057400"/>
            <a:ext cx="1066800" cy="2019300"/>
            <a:chOff x="1056" y="1008"/>
            <a:chExt cx="672" cy="1272"/>
          </a:xfrm>
        </p:grpSpPr>
        <p:grpSp>
          <p:nvGrpSpPr>
            <p:cNvPr id="23571" name="Group 19"/>
            <p:cNvGrpSpPr>
              <a:grpSpLocks/>
            </p:cNvGrpSpPr>
            <p:nvPr/>
          </p:nvGrpSpPr>
          <p:grpSpPr bwMode="auto">
            <a:xfrm>
              <a:off x="1200" y="1008"/>
              <a:ext cx="240" cy="288"/>
              <a:chOff x="3456" y="2736"/>
              <a:chExt cx="336" cy="384"/>
            </a:xfrm>
          </p:grpSpPr>
          <p:sp>
            <p:nvSpPr>
              <p:cNvPr id="23561" name="Line 9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2" name="Line 10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4" name="Line 12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6" name="Line 14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8" name="Line 16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9" name="Line 17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0" name="Line 18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572" name="Group 20"/>
            <p:cNvGrpSpPr>
              <a:grpSpLocks/>
            </p:cNvGrpSpPr>
            <p:nvPr/>
          </p:nvGrpSpPr>
          <p:grpSpPr bwMode="auto">
            <a:xfrm>
              <a:off x="1488" y="1248"/>
              <a:ext cx="240" cy="240"/>
              <a:chOff x="3456" y="2736"/>
              <a:chExt cx="336" cy="384"/>
            </a:xfrm>
          </p:grpSpPr>
          <p:sp>
            <p:nvSpPr>
              <p:cNvPr id="23573" name="Line 21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4" name="Line 22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5" name="Line 23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6" name="Line 24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7" name="Line 25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8" name="Line 26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9" name="Line 27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596" name="Group 44"/>
            <p:cNvGrpSpPr>
              <a:grpSpLocks/>
            </p:cNvGrpSpPr>
            <p:nvPr/>
          </p:nvGrpSpPr>
          <p:grpSpPr bwMode="auto">
            <a:xfrm>
              <a:off x="1200" y="1776"/>
              <a:ext cx="240" cy="240"/>
              <a:chOff x="3456" y="2736"/>
              <a:chExt cx="336" cy="384"/>
            </a:xfrm>
          </p:grpSpPr>
          <p:sp>
            <p:nvSpPr>
              <p:cNvPr id="23597" name="Line 45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98" name="Line 46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99" name="Line 47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0" name="Line 48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1" name="Line 49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2" name="Line 50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3" name="Line 51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604" name="Group 52"/>
            <p:cNvGrpSpPr>
              <a:grpSpLocks/>
            </p:cNvGrpSpPr>
            <p:nvPr/>
          </p:nvGrpSpPr>
          <p:grpSpPr bwMode="auto">
            <a:xfrm>
              <a:off x="1200" y="2040"/>
              <a:ext cx="240" cy="240"/>
              <a:chOff x="3456" y="2736"/>
              <a:chExt cx="336" cy="384"/>
            </a:xfrm>
          </p:grpSpPr>
          <p:sp>
            <p:nvSpPr>
              <p:cNvPr id="23605" name="Line 53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6" name="Line 54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7" name="Line 55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8" name="Line 56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9" name="Line 57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10" name="Line 58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11" name="Line 59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3612" name="Line 60"/>
            <p:cNvSpPr>
              <a:spLocks noChangeShapeType="1"/>
            </p:cNvSpPr>
            <p:nvPr/>
          </p:nvSpPr>
          <p:spPr bwMode="auto">
            <a:xfrm>
              <a:off x="1056" y="1296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3" name="Line 61"/>
            <p:cNvSpPr>
              <a:spLocks noChangeShapeType="1"/>
            </p:cNvSpPr>
            <p:nvPr/>
          </p:nvSpPr>
          <p:spPr bwMode="auto">
            <a:xfrm>
              <a:off x="1056" y="1392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4" name="Line 62"/>
            <p:cNvSpPr>
              <a:spLocks noChangeShapeType="1"/>
            </p:cNvSpPr>
            <p:nvPr/>
          </p:nvSpPr>
          <p:spPr bwMode="auto">
            <a:xfrm>
              <a:off x="1104" y="1536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5" name="Line 63"/>
            <p:cNvSpPr>
              <a:spLocks noChangeShapeType="1"/>
            </p:cNvSpPr>
            <p:nvPr/>
          </p:nvSpPr>
          <p:spPr bwMode="auto">
            <a:xfrm>
              <a:off x="1104" y="1632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6" name="Line 64"/>
            <p:cNvSpPr>
              <a:spLocks noChangeShapeType="1"/>
            </p:cNvSpPr>
            <p:nvPr/>
          </p:nvSpPr>
          <p:spPr bwMode="auto">
            <a:xfrm flipV="1">
              <a:off x="1296" y="1344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7" name="Line 65"/>
            <p:cNvSpPr>
              <a:spLocks noChangeShapeType="1"/>
            </p:cNvSpPr>
            <p:nvPr/>
          </p:nvSpPr>
          <p:spPr bwMode="auto">
            <a:xfrm flipV="1">
              <a:off x="1296" y="1440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8" name="Line 66"/>
            <p:cNvSpPr>
              <a:spLocks noChangeShapeType="1"/>
            </p:cNvSpPr>
            <p:nvPr/>
          </p:nvSpPr>
          <p:spPr bwMode="auto">
            <a:xfrm flipV="1">
              <a:off x="1344" y="1584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9" name="Line 67"/>
            <p:cNvSpPr>
              <a:spLocks noChangeShapeType="1"/>
            </p:cNvSpPr>
            <p:nvPr/>
          </p:nvSpPr>
          <p:spPr bwMode="auto">
            <a:xfrm flipV="1">
              <a:off x="1344" y="1680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627" name="Line 75"/>
          <p:cNvSpPr>
            <a:spLocks noChangeShapeType="1"/>
          </p:cNvSpPr>
          <p:nvPr/>
        </p:nvSpPr>
        <p:spPr bwMode="auto">
          <a:xfrm flipV="1">
            <a:off x="7896225" y="1773238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628" name="Line 76"/>
          <p:cNvSpPr>
            <a:spLocks noChangeShapeType="1"/>
          </p:cNvSpPr>
          <p:nvPr/>
        </p:nvSpPr>
        <p:spPr bwMode="auto">
          <a:xfrm>
            <a:off x="7896225" y="2349500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629" name="Text Box 77"/>
          <p:cNvSpPr txBox="1">
            <a:spLocks noChangeArrowheads="1"/>
          </p:cNvSpPr>
          <p:nvPr/>
        </p:nvSpPr>
        <p:spPr bwMode="auto">
          <a:xfrm>
            <a:off x="8401049" y="2420938"/>
            <a:ext cx="33356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dirty="0">
                <a:latin typeface="Arial" panose="020B0604020202020204" pitchFamily="34" charset="0"/>
              </a:rPr>
              <a:t>přední </a:t>
            </a:r>
            <a:r>
              <a:rPr lang="cs-CZ" altLang="cs-CZ" sz="2000" dirty="0" smtClean="0">
                <a:latin typeface="Arial" panose="020B0604020202020204" pitchFamily="34" charset="0"/>
              </a:rPr>
              <a:t>větve 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rr</a:t>
            </a:r>
            <a:r>
              <a:rPr lang="cs-CZ" altLang="cs-CZ" sz="2000" dirty="0" smtClean="0">
                <a:latin typeface="Arial" panose="020B0604020202020204" pitchFamily="34" charset="0"/>
              </a:rPr>
              <a:t>. 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ventrales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r>
              <a:rPr lang="cs-CZ" altLang="cs-CZ" sz="1600" dirty="0" err="1">
                <a:latin typeface="Arial" panose="020B0604020202020204" pitchFamily="34" charset="0"/>
              </a:rPr>
              <a:t>hypaxiální</a:t>
            </a:r>
            <a:r>
              <a:rPr lang="cs-CZ" altLang="cs-CZ" sz="1600" dirty="0">
                <a:latin typeface="Arial" panose="020B0604020202020204" pitchFamily="34" charset="0"/>
              </a:rPr>
              <a:t> svalstvo</a:t>
            </a:r>
          </a:p>
        </p:txBody>
      </p:sp>
      <p:sp>
        <p:nvSpPr>
          <p:cNvPr id="23632" name="Text Box 80"/>
          <p:cNvSpPr txBox="1">
            <a:spLocks noChangeArrowheads="1"/>
          </p:cNvSpPr>
          <p:nvPr/>
        </p:nvSpPr>
        <p:spPr bwMode="auto">
          <a:xfrm>
            <a:off x="3863976" y="115889"/>
            <a:ext cx="54721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>
                <a:solidFill>
                  <a:srgbClr val="800000"/>
                </a:solidFill>
                <a:latin typeface="Arial" panose="020B0604020202020204" pitchFamily="34" charset="0"/>
              </a:rPr>
              <a:t>Inervace kosterních svalů</a:t>
            </a:r>
          </a:p>
          <a:p>
            <a:r>
              <a:rPr lang="cs-CZ" altLang="cs-CZ" sz="2000" b="1">
                <a:solidFill>
                  <a:srgbClr val="800000"/>
                </a:solidFill>
                <a:latin typeface="Arial" panose="020B0604020202020204" pitchFamily="34" charset="0"/>
              </a:rPr>
              <a:t>     Epaxiální, hypaxiální svalstvo</a:t>
            </a:r>
          </a:p>
        </p:txBody>
      </p:sp>
      <p:sp>
        <p:nvSpPr>
          <p:cNvPr id="23633" name="Text Box 81"/>
          <p:cNvSpPr txBox="1">
            <a:spLocks noChangeArrowheads="1"/>
          </p:cNvSpPr>
          <p:nvPr/>
        </p:nvSpPr>
        <p:spPr bwMode="auto">
          <a:xfrm>
            <a:off x="7175501" y="3284538"/>
            <a:ext cx="2987675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cervicalis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brachialis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 err="1">
                <a:latin typeface="Arial Unicode MS" pitchFamily="34" charset="-128"/>
              </a:rPr>
              <a:t>nn</a:t>
            </a:r>
            <a:r>
              <a:rPr lang="cs-CZ" altLang="cs-CZ" sz="2400" b="1" dirty="0">
                <a:latin typeface="Arial Unicode MS" pitchFamily="34" charset="-128"/>
              </a:rPr>
              <a:t>. </a:t>
            </a:r>
            <a:r>
              <a:rPr lang="cs-CZ" altLang="cs-CZ" sz="2400" b="1" dirty="0" err="1">
                <a:latin typeface="Arial Unicode MS" pitchFamily="34" charset="-128"/>
              </a:rPr>
              <a:t>intercostales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lumbalis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sacralis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endParaRPr lang="cs-CZ" altLang="cs-CZ" b="1" dirty="0">
              <a:latin typeface="Arial Unicode MS" pitchFamily="34" charset="-12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" y="26987"/>
            <a:ext cx="2741385" cy="26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346076"/>
            <a:ext cx="120015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b="1" cap="all" dirty="0"/>
              <a:t>Rami </a:t>
            </a:r>
            <a:r>
              <a:rPr lang="cs-CZ" altLang="cs-CZ" sz="3200" b="1" cap="all" dirty="0" err="1"/>
              <a:t>dorsales</a:t>
            </a:r>
            <a:r>
              <a:rPr lang="cs-CZ" altLang="cs-CZ" sz="3200" b="1" cap="all" dirty="0"/>
              <a:t> </a:t>
            </a:r>
            <a:r>
              <a:rPr lang="cs-CZ" altLang="cs-CZ" sz="3200" b="1" cap="all" dirty="0" err="1"/>
              <a:t>nervorum</a:t>
            </a:r>
            <a:r>
              <a:rPr lang="cs-CZ" altLang="cs-CZ" sz="3200" b="1" cap="all" dirty="0"/>
              <a:t> </a:t>
            </a:r>
            <a:r>
              <a:rPr lang="cs-CZ" altLang="cs-CZ" sz="3200" b="1" cap="all" dirty="0" err="1"/>
              <a:t>spinalium</a:t>
            </a:r>
            <a:endParaRPr lang="cs-CZ" altLang="cs-CZ" sz="3200" b="1" cap="all" dirty="0"/>
          </a:p>
          <a:p>
            <a:r>
              <a:rPr lang="cs-CZ" altLang="cs-CZ" sz="1400" dirty="0"/>
              <a:t>segmentální úprava, stáčejí se dorzálně do hřbetních svalů a kůže zad, po krátkém průběhu se dělí na r. </a:t>
            </a:r>
            <a:r>
              <a:rPr lang="cs-CZ" altLang="cs-CZ" sz="1400" dirty="0" err="1"/>
              <a:t>medialis</a:t>
            </a:r>
            <a:r>
              <a:rPr lang="cs-CZ" altLang="cs-CZ" sz="1400" dirty="0"/>
              <a:t> a </a:t>
            </a:r>
            <a:r>
              <a:rPr lang="cs-CZ" altLang="cs-CZ" sz="1400" dirty="0" err="1"/>
              <a:t>lateralis</a:t>
            </a:r>
            <a:endParaRPr lang="cs-CZ" altLang="cs-CZ" sz="1400" dirty="0"/>
          </a:p>
          <a:p>
            <a:endParaRPr lang="cs-CZ" altLang="cs-CZ" b="1" dirty="0"/>
          </a:p>
          <a:p>
            <a:r>
              <a:rPr lang="cs-CZ" altLang="cs-CZ" b="1" dirty="0" err="1"/>
              <a:t>rr</a:t>
            </a:r>
            <a:r>
              <a:rPr lang="cs-CZ" altLang="cs-CZ" b="1" dirty="0"/>
              <a:t>. </a:t>
            </a:r>
            <a:r>
              <a:rPr lang="cs-CZ" altLang="cs-CZ" b="1" dirty="0" err="1"/>
              <a:t>mediales</a:t>
            </a:r>
            <a:r>
              <a:rPr lang="cs-CZ" altLang="cs-CZ" b="1" dirty="0"/>
              <a:t> </a:t>
            </a:r>
            <a:r>
              <a:rPr lang="cs-CZ" altLang="cs-CZ" sz="1600" b="1" dirty="0"/>
              <a:t>– </a:t>
            </a:r>
            <a:r>
              <a:rPr lang="cs-CZ" altLang="cs-CZ" sz="1600" dirty="0"/>
              <a:t>smíšené, směrem kaudálním ubývá sensitivních vláken</a:t>
            </a:r>
          </a:p>
          <a:p>
            <a:r>
              <a:rPr lang="cs-CZ" altLang="cs-CZ" b="1" dirty="0" err="1"/>
              <a:t>rr</a:t>
            </a:r>
            <a:r>
              <a:rPr lang="cs-CZ" altLang="cs-CZ" b="1" dirty="0"/>
              <a:t>. </a:t>
            </a:r>
            <a:r>
              <a:rPr lang="cs-CZ" altLang="cs-CZ" b="1" dirty="0" err="1"/>
              <a:t>laterales</a:t>
            </a:r>
            <a:r>
              <a:rPr lang="cs-CZ" altLang="cs-CZ" b="1" dirty="0"/>
              <a:t> </a:t>
            </a:r>
            <a:r>
              <a:rPr lang="cs-CZ" altLang="cs-CZ" dirty="0"/>
              <a:t>– </a:t>
            </a:r>
            <a:r>
              <a:rPr lang="cs-CZ" altLang="cs-CZ" sz="1600" dirty="0"/>
              <a:t>C a horní </a:t>
            </a:r>
            <a:r>
              <a:rPr lang="cs-CZ" altLang="cs-CZ" sz="1600" dirty="0" err="1"/>
              <a:t>Th</a:t>
            </a:r>
            <a:r>
              <a:rPr lang="cs-CZ" altLang="cs-CZ" sz="1600" dirty="0"/>
              <a:t> motorické, dolní </a:t>
            </a:r>
            <a:r>
              <a:rPr lang="cs-CZ" altLang="cs-CZ" sz="1600" dirty="0" err="1"/>
              <a:t>Th</a:t>
            </a:r>
            <a:r>
              <a:rPr lang="cs-CZ" altLang="cs-CZ" sz="1600" dirty="0"/>
              <a:t> a L1-3 smíšené, L4-5 motorické</a:t>
            </a:r>
          </a:p>
          <a:p>
            <a:endParaRPr lang="cs-CZ" altLang="cs-CZ" b="1" dirty="0"/>
          </a:p>
          <a:p>
            <a:r>
              <a:rPr lang="cs-CZ" altLang="cs-CZ" b="1" dirty="0"/>
              <a:t>1. N. </a:t>
            </a:r>
            <a:r>
              <a:rPr lang="cs-CZ" altLang="cs-CZ" b="1" dirty="0" err="1"/>
              <a:t>suboccipitalis</a:t>
            </a:r>
            <a:r>
              <a:rPr lang="cs-CZ" altLang="cs-CZ" b="1" dirty="0"/>
              <a:t> – </a:t>
            </a:r>
            <a:r>
              <a:rPr lang="cs-CZ" altLang="cs-CZ" sz="1600" dirty="0"/>
              <a:t>C1 – </a:t>
            </a:r>
            <a:r>
              <a:rPr lang="cs-CZ" altLang="cs-CZ" sz="1400" dirty="0"/>
              <a:t>silnější než ventrální větev, inervuje mm. </a:t>
            </a:r>
            <a:r>
              <a:rPr lang="cs-CZ" altLang="cs-CZ" sz="1400" dirty="0" err="1"/>
              <a:t>nuchae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profundi</a:t>
            </a:r>
            <a:r>
              <a:rPr lang="cs-CZ" altLang="cs-CZ" sz="1400" dirty="0"/>
              <a:t>, m</a:t>
            </a:r>
            <a:r>
              <a:rPr lang="cs-CZ" altLang="cs-CZ" sz="1400" dirty="0" smtClean="0"/>
              <a:t>. </a:t>
            </a:r>
            <a:r>
              <a:rPr lang="cs-CZ" altLang="cs-CZ" sz="1400" dirty="0" err="1" smtClean="0"/>
              <a:t>semispinalis</a:t>
            </a:r>
            <a:r>
              <a:rPr lang="cs-CZ" altLang="cs-CZ" sz="1400" dirty="0" smtClean="0"/>
              <a:t> </a:t>
            </a:r>
            <a:r>
              <a:rPr lang="cs-CZ" altLang="cs-CZ" sz="1400" dirty="0" err="1"/>
              <a:t>capitis</a:t>
            </a:r>
            <a:endParaRPr lang="cs-CZ" altLang="cs-CZ" sz="1400" dirty="0"/>
          </a:p>
          <a:p>
            <a:endParaRPr lang="cs-CZ" altLang="cs-CZ" sz="1600" b="1" dirty="0"/>
          </a:p>
          <a:p>
            <a:r>
              <a:rPr lang="cs-CZ" altLang="cs-CZ" b="1" dirty="0"/>
              <a:t>2. N. </a:t>
            </a:r>
            <a:r>
              <a:rPr lang="cs-CZ" altLang="cs-CZ" b="1" dirty="0" err="1"/>
              <a:t>occipitalis</a:t>
            </a:r>
            <a:r>
              <a:rPr lang="cs-CZ" altLang="cs-CZ" b="1" dirty="0"/>
              <a:t> major </a:t>
            </a:r>
            <a:r>
              <a:rPr lang="cs-CZ" altLang="cs-CZ" sz="1600" dirty="0"/>
              <a:t>– </a:t>
            </a:r>
            <a:r>
              <a:rPr lang="cs-CZ" altLang="cs-CZ" sz="1400" dirty="0"/>
              <a:t>pod </a:t>
            </a:r>
            <a:r>
              <a:rPr lang="cs-CZ" altLang="cs-CZ" sz="1400" dirty="0" err="1" smtClean="0"/>
              <a:t>m.trapezius</a:t>
            </a:r>
            <a:r>
              <a:rPr lang="cs-CZ" altLang="cs-CZ" sz="1400" dirty="0" smtClean="0"/>
              <a:t> </a:t>
            </a:r>
            <a:r>
              <a:rPr lang="cs-CZ" altLang="cs-CZ" sz="1400" dirty="0"/>
              <a:t>až do podkoží v </a:t>
            </a:r>
            <a:r>
              <a:rPr lang="cs-CZ" altLang="cs-CZ" sz="1400" dirty="0" smtClean="0"/>
              <a:t>týlní krajině</a:t>
            </a:r>
            <a:r>
              <a:rPr lang="cs-CZ" altLang="cs-CZ" sz="1400" dirty="0"/>
              <a:t>, sensitivně inervuje hlavu až po </a:t>
            </a:r>
            <a:r>
              <a:rPr lang="cs-CZ" altLang="cs-CZ" sz="1400" dirty="0" err="1"/>
              <a:t>interaurikulární</a:t>
            </a:r>
            <a:r>
              <a:rPr lang="cs-CZ" altLang="cs-CZ" sz="1400" dirty="0"/>
              <a:t> čáru</a:t>
            </a:r>
          </a:p>
          <a:p>
            <a:endParaRPr lang="cs-CZ" altLang="cs-CZ" b="1" dirty="0"/>
          </a:p>
          <a:p>
            <a:r>
              <a:rPr lang="cs-CZ" altLang="cs-CZ" b="1" dirty="0"/>
              <a:t>3. N. </a:t>
            </a:r>
            <a:r>
              <a:rPr lang="cs-CZ" altLang="cs-CZ" b="1" dirty="0" err="1"/>
              <a:t>occipitalis</a:t>
            </a:r>
            <a:r>
              <a:rPr lang="cs-CZ" altLang="cs-CZ" b="1" dirty="0"/>
              <a:t> </a:t>
            </a:r>
            <a:r>
              <a:rPr lang="cs-CZ" altLang="cs-CZ" b="1" dirty="0" err="1"/>
              <a:t>tertius</a:t>
            </a:r>
            <a:r>
              <a:rPr lang="cs-CZ" altLang="cs-CZ" b="1" dirty="0"/>
              <a:t> </a:t>
            </a:r>
            <a:r>
              <a:rPr lang="cs-CZ" altLang="cs-CZ" sz="1600" dirty="0"/>
              <a:t>– </a:t>
            </a:r>
            <a:r>
              <a:rPr lang="cs-CZ" altLang="cs-CZ" sz="1400" dirty="0" smtClean="0"/>
              <a:t>inervuje</a:t>
            </a:r>
            <a:r>
              <a:rPr lang="cs-CZ" altLang="cs-CZ" sz="1600" dirty="0" smtClean="0"/>
              <a:t> </a:t>
            </a:r>
            <a:r>
              <a:rPr lang="cs-CZ" altLang="cs-CZ" sz="1400" dirty="0" smtClean="0"/>
              <a:t>podkoží </a:t>
            </a:r>
            <a:r>
              <a:rPr lang="cs-CZ" altLang="cs-CZ" sz="1400" dirty="0"/>
              <a:t>v blízkosti střední čáry</a:t>
            </a:r>
          </a:p>
          <a:p>
            <a:endParaRPr lang="cs-CZ" altLang="cs-CZ" sz="1600" dirty="0"/>
          </a:p>
          <a:p>
            <a:r>
              <a:rPr lang="cs-CZ" altLang="cs-CZ" b="1" dirty="0"/>
              <a:t>4. </a:t>
            </a:r>
            <a:r>
              <a:rPr lang="cs-CZ" altLang="cs-CZ" b="1" dirty="0" err="1"/>
              <a:t>Nn</a:t>
            </a:r>
            <a:r>
              <a:rPr lang="cs-CZ" altLang="cs-CZ" b="1" dirty="0"/>
              <a:t>. </a:t>
            </a:r>
            <a:r>
              <a:rPr lang="cs-CZ" altLang="cs-CZ" b="1" dirty="0" err="1"/>
              <a:t>clunium</a:t>
            </a:r>
            <a:r>
              <a:rPr lang="cs-CZ" altLang="cs-CZ" b="1" dirty="0"/>
              <a:t> </a:t>
            </a:r>
            <a:r>
              <a:rPr lang="cs-CZ" altLang="cs-CZ" b="1" dirty="0" err="1"/>
              <a:t>superiores</a:t>
            </a:r>
            <a:r>
              <a:rPr lang="cs-CZ" altLang="cs-CZ" b="1" dirty="0"/>
              <a:t> </a:t>
            </a:r>
            <a:r>
              <a:rPr lang="cs-CZ" altLang="cs-CZ" sz="1600" dirty="0"/>
              <a:t>– sensitivní větve L1-3 – inervace horní části hýždí</a:t>
            </a:r>
          </a:p>
          <a:p>
            <a:endParaRPr lang="cs-CZ" altLang="cs-CZ" sz="1600" dirty="0"/>
          </a:p>
          <a:p>
            <a:r>
              <a:rPr lang="cs-CZ" altLang="cs-CZ" b="1" dirty="0"/>
              <a:t>5. </a:t>
            </a:r>
            <a:r>
              <a:rPr lang="cs-CZ" altLang="cs-CZ" b="1" dirty="0" err="1"/>
              <a:t>Nn</a:t>
            </a:r>
            <a:r>
              <a:rPr lang="cs-CZ" altLang="cs-CZ" b="1" dirty="0"/>
              <a:t>. </a:t>
            </a:r>
            <a:r>
              <a:rPr lang="cs-CZ" altLang="cs-CZ" b="1" dirty="0" err="1"/>
              <a:t>clunium</a:t>
            </a:r>
            <a:r>
              <a:rPr lang="cs-CZ" altLang="cs-CZ" b="1" dirty="0"/>
              <a:t> medii – </a:t>
            </a:r>
            <a:r>
              <a:rPr lang="cs-CZ" altLang="cs-CZ" sz="1600" dirty="0"/>
              <a:t>sensitivní větve S1-3 – inervace </a:t>
            </a:r>
            <a:r>
              <a:rPr lang="cs-CZ" altLang="cs-CZ" sz="1600" dirty="0" smtClean="0"/>
              <a:t>krajiny křížové </a:t>
            </a:r>
            <a:r>
              <a:rPr lang="cs-CZ" altLang="cs-CZ" sz="1600" dirty="0"/>
              <a:t>a přilehlé partie hýždí</a:t>
            </a:r>
          </a:p>
        </p:txBody>
      </p:sp>
      <p:pic>
        <p:nvPicPr>
          <p:cNvPr id="4" name="Picture 3" descr="sejmout00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84" y="4766470"/>
            <a:ext cx="2265721" cy="181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ejmout00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39"/>
          <a:stretch>
            <a:fillRect/>
          </a:stretch>
        </p:blipFill>
        <p:spPr bwMode="auto">
          <a:xfrm>
            <a:off x="5521325" y="4562615"/>
            <a:ext cx="2518700" cy="18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jmout0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0" b="53705"/>
          <a:stretch>
            <a:fillRect/>
          </a:stretch>
        </p:blipFill>
        <p:spPr bwMode="auto">
          <a:xfrm>
            <a:off x="740779" y="4609581"/>
            <a:ext cx="1219200" cy="196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8520"/>
          <a:stretch/>
        </p:blipFill>
        <p:spPr>
          <a:xfrm>
            <a:off x="9309100" y="3035300"/>
            <a:ext cx="23368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4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269876"/>
            <a:ext cx="12065000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800" b="1" dirty="0" smtClean="0">
                <a:solidFill>
                  <a:srgbClr val="C00000"/>
                </a:solidFill>
              </a:rPr>
              <a:t>RAMI </a:t>
            </a:r>
            <a:r>
              <a:rPr lang="cs-CZ" altLang="cs-CZ" sz="2800" b="1" dirty="0">
                <a:solidFill>
                  <a:srgbClr val="C00000"/>
                </a:solidFill>
              </a:rPr>
              <a:t>VENTRALES NERVORUM SPINALIUM</a:t>
            </a:r>
          </a:p>
          <a:p>
            <a:endParaRPr lang="cs-CZ" altLang="cs-CZ" sz="2400" b="1" dirty="0">
              <a:solidFill>
                <a:srgbClr val="C00000"/>
              </a:solidFill>
            </a:endParaRPr>
          </a:p>
          <a:p>
            <a:r>
              <a:rPr lang="cs-CZ" altLang="cs-CZ" sz="2400" b="1" dirty="0">
                <a:solidFill>
                  <a:srgbClr val="C00000"/>
                </a:solidFill>
              </a:rPr>
              <a:t>PLEXUS CERVICALIS</a:t>
            </a:r>
            <a:r>
              <a:rPr lang="cs-CZ" altLang="cs-CZ" b="1" dirty="0">
                <a:solidFill>
                  <a:srgbClr val="C00000"/>
                </a:solidFill>
              </a:rPr>
              <a:t> (C1-C4)</a:t>
            </a:r>
          </a:p>
          <a:p>
            <a:r>
              <a:rPr lang="cs-CZ" altLang="cs-CZ" sz="1600" b="1" dirty="0"/>
              <a:t>Uložení: </a:t>
            </a:r>
            <a:r>
              <a:rPr lang="cs-CZ" altLang="cs-CZ" sz="1400" dirty="0"/>
              <a:t>pod m</a:t>
            </a:r>
            <a:r>
              <a:rPr lang="cs-CZ" altLang="cs-CZ" sz="1400" dirty="0" smtClean="0"/>
              <a:t>. </a:t>
            </a:r>
            <a:r>
              <a:rPr lang="cs-CZ" altLang="cs-CZ" sz="1400" dirty="0" err="1" smtClean="0"/>
              <a:t>sternocleidomastoideus</a:t>
            </a:r>
            <a:r>
              <a:rPr lang="cs-CZ" altLang="cs-CZ" sz="1400" dirty="0" smtClean="0"/>
              <a:t> </a:t>
            </a:r>
            <a:r>
              <a:rPr lang="cs-CZ" altLang="cs-CZ" sz="1400" dirty="0"/>
              <a:t>na m. </a:t>
            </a:r>
            <a:r>
              <a:rPr lang="cs-CZ" altLang="cs-CZ" sz="1400" dirty="0" err="1"/>
              <a:t>scalenus</a:t>
            </a:r>
            <a:r>
              <a:rPr lang="cs-CZ" altLang="cs-CZ" sz="1400" dirty="0"/>
              <a:t> </a:t>
            </a:r>
            <a:r>
              <a:rPr lang="cs-CZ" altLang="cs-CZ" sz="1400" dirty="0" err="1" smtClean="0"/>
              <a:t>medius</a:t>
            </a:r>
            <a:r>
              <a:rPr lang="cs-CZ" altLang="cs-CZ" sz="1400" dirty="0" smtClean="0"/>
              <a:t>, </a:t>
            </a:r>
            <a:r>
              <a:rPr lang="cs-CZ" altLang="cs-CZ" sz="1400" dirty="0"/>
              <a:t>pokryt hlubokým listem krční fascie</a:t>
            </a:r>
          </a:p>
          <a:p>
            <a:endParaRPr lang="cs-CZ" altLang="cs-CZ" b="1" dirty="0"/>
          </a:p>
          <a:p>
            <a:r>
              <a:rPr lang="cs-CZ" altLang="cs-CZ" sz="2800" b="1" dirty="0" smtClean="0">
                <a:solidFill>
                  <a:srgbClr val="00B0F0"/>
                </a:solidFill>
              </a:rPr>
              <a:t>1. Sensitivní nervy </a:t>
            </a:r>
            <a:endParaRPr lang="cs-CZ" altLang="cs-CZ" sz="2800" b="1" dirty="0"/>
          </a:p>
          <a:p>
            <a:r>
              <a:rPr lang="cs-CZ" altLang="cs-CZ" sz="1400" dirty="0" smtClean="0"/>
              <a:t>Výstup za </a:t>
            </a:r>
            <a:r>
              <a:rPr lang="cs-CZ" altLang="cs-CZ" sz="1400" dirty="0" smtClean="0"/>
              <a:t>polovinou </a:t>
            </a:r>
            <a:r>
              <a:rPr lang="cs-CZ" altLang="cs-CZ" sz="1400" dirty="0"/>
              <a:t>dorzálního okraje m</a:t>
            </a:r>
            <a:r>
              <a:rPr lang="cs-CZ" altLang="cs-CZ" sz="1400" dirty="0" smtClean="0"/>
              <a:t>. </a:t>
            </a:r>
            <a:r>
              <a:rPr lang="cs-CZ" altLang="cs-CZ" sz="1400" dirty="0" err="1" smtClean="0"/>
              <a:t>sternocleidomastoideus</a:t>
            </a:r>
            <a:r>
              <a:rPr lang="cs-CZ" altLang="cs-CZ" sz="1400" dirty="0" smtClean="0"/>
              <a:t>  </a:t>
            </a:r>
            <a:r>
              <a:rPr lang="cs-CZ" altLang="cs-CZ" sz="1400" dirty="0"/>
              <a:t>–  </a:t>
            </a:r>
            <a:r>
              <a:rPr lang="cs-CZ" altLang="cs-CZ" sz="1400" b="1" dirty="0" err="1"/>
              <a:t>punctum</a:t>
            </a:r>
            <a:r>
              <a:rPr lang="cs-CZ" altLang="cs-CZ" sz="1400" b="1" dirty="0"/>
              <a:t> </a:t>
            </a:r>
            <a:r>
              <a:rPr lang="cs-CZ" altLang="cs-CZ" sz="1400" b="1" dirty="0" err="1" smtClean="0"/>
              <a:t>nervosum</a:t>
            </a:r>
            <a:r>
              <a:rPr lang="cs-CZ" altLang="cs-CZ" sz="1400" b="1" dirty="0" smtClean="0"/>
              <a:t> (Erbův bod)</a:t>
            </a:r>
            <a:endParaRPr lang="cs-CZ" altLang="cs-CZ" sz="1400" b="1" dirty="0"/>
          </a:p>
          <a:p>
            <a:endParaRPr lang="cs-CZ" altLang="cs-CZ" b="1" dirty="0" smtClean="0"/>
          </a:p>
          <a:p>
            <a:r>
              <a:rPr lang="cs-CZ" altLang="cs-CZ" b="1" dirty="0" smtClean="0"/>
              <a:t>N</a:t>
            </a:r>
            <a:r>
              <a:rPr lang="cs-CZ" altLang="cs-CZ" b="1" dirty="0"/>
              <a:t>. </a:t>
            </a:r>
            <a:r>
              <a:rPr lang="cs-CZ" altLang="cs-CZ" b="1" dirty="0" err="1"/>
              <a:t>occipitalis</a:t>
            </a:r>
            <a:r>
              <a:rPr lang="cs-CZ" altLang="cs-CZ" b="1" dirty="0"/>
              <a:t> minor (C</a:t>
            </a:r>
            <a:r>
              <a:rPr lang="cs-CZ" altLang="cs-CZ" b="1" baseline="-25000" dirty="0"/>
              <a:t>2</a:t>
            </a:r>
            <a:r>
              <a:rPr lang="cs-CZ" altLang="cs-CZ" b="1" dirty="0"/>
              <a:t> a </a:t>
            </a:r>
            <a:r>
              <a:rPr lang="cs-CZ" altLang="cs-CZ" b="1" dirty="0" smtClean="0"/>
              <a:t>C1) </a:t>
            </a:r>
            <a:r>
              <a:rPr lang="cs-CZ" altLang="cs-CZ" sz="1400" dirty="0"/>
              <a:t>– stoupá vzhůru do zevní části týlní krajiny</a:t>
            </a:r>
          </a:p>
          <a:p>
            <a:endParaRPr lang="cs-CZ" altLang="cs-CZ" b="1" dirty="0" smtClean="0"/>
          </a:p>
          <a:p>
            <a:r>
              <a:rPr lang="cs-CZ" altLang="cs-CZ" b="1" dirty="0" smtClean="0"/>
              <a:t>N</a:t>
            </a:r>
            <a:r>
              <a:rPr lang="cs-CZ" altLang="cs-CZ" b="1" dirty="0"/>
              <a:t>. </a:t>
            </a:r>
            <a:r>
              <a:rPr lang="cs-CZ" altLang="cs-CZ" b="1" dirty="0" err="1"/>
              <a:t>auricularis</a:t>
            </a:r>
            <a:r>
              <a:rPr lang="cs-CZ" altLang="cs-CZ" b="1" dirty="0"/>
              <a:t> </a:t>
            </a:r>
            <a:r>
              <a:rPr lang="cs-CZ" altLang="cs-CZ" b="1" dirty="0" err="1"/>
              <a:t>magnus</a:t>
            </a:r>
            <a:r>
              <a:rPr lang="cs-CZ" altLang="cs-CZ" b="1" dirty="0"/>
              <a:t>  (C</a:t>
            </a:r>
            <a:r>
              <a:rPr lang="cs-CZ" altLang="cs-CZ" b="1" baseline="-25000" dirty="0"/>
              <a:t>2</a:t>
            </a:r>
            <a:r>
              <a:rPr lang="cs-CZ" altLang="cs-CZ" b="1" dirty="0"/>
              <a:t> a C</a:t>
            </a:r>
            <a:r>
              <a:rPr lang="cs-CZ" altLang="cs-CZ" b="1" baseline="-25000" dirty="0"/>
              <a:t>3</a:t>
            </a:r>
            <a:r>
              <a:rPr lang="cs-CZ" altLang="cs-CZ" b="1" dirty="0"/>
              <a:t>) </a:t>
            </a:r>
            <a:r>
              <a:rPr lang="cs-CZ" altLang="cs-CZ" sz="1400" dirty="0"/>
              <a:t>– vystupuje k boltci a dělí se </a:t>
            </a:r>
            <a:r>
              <a:rPr lang="cs-CZ" altLang="cs-CZ" sz="1400" dirty="0" smtClean="0"/>
              <a:t>na:</a:t>
            </a:r>
          </a:p>
          <a:p>
            <a:r>
              <a:rPr lang="cs-CZ" altLang="cs-CZ" sz="1400" dirty="0"/>
              <a:t> </a:t>
            </a:r>
            <a:r>
              <a:rPr lang="cs-CZ" altLang="cs-CZ" sz="1400" dirty="0" smtClean="0"/>
              <a:t>     </a:t>
            </a:r>
            <a:r>
              <a:rPr lang="cs-CZ" altLang="cs-CZ" sz="1600" b="1" dirty="0" err="1"/>
              <a:t>ramus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anterior</a:t>
            </a:r>
            <a:r>
              <a:rPr lang="cs-CZ" altLang="cs-CZ" sz="1600" b="1" dirty="0"/>
              <a:t> </a:t>
            </a:r>
            <a:r>
              <a:rPr lang="cs-CZ" altLang="cs-CZ" sz="1400" dirty="0"/>
              <a:t>pro přední stranu boltce a </a:t>
            </a:r>
            <a:r>
              <a:rPr lang="cs-CZ" altLang="cs-CZ" sz="1400" dirty="0" err="1" smtClean="0"/>
              <a:t>regio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parotideomasseterica</a:t>
            </a:r>
            <a:endParaRPr lang="cs-CZ" altLang="cs-CZ" sz="1400" dirty="0" smtClean="0"/>
          </a:p>
          <a:p>
            <a:r>
              <a:rPr lang="cs-CZ" altLang="cs-CZ" sz="1400" dirty="0" smtClean="0"/>
              <a:t>      </a:t>
            </a:r>
            <a:r>
              <a:rPr lang="cs-CZ" altLang="cs-CZ" sz="1600" b="1" dirty="0" err="1" smtClean="0"/>
              <a:t>ramus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/>
              <a:t>posterior</a:t>
            </a:r>
            <a:r>
              <a:rPr lang="cs-CZ" altLang="cs-CZ" sz="1600" b="1" dirty="0"/>
              <a:t> </a:t>
            </a:r>
            <a:r>
              <a:rPr lang="cs-CZ" altLang="cs-CZ" sz="1400" dirty="0"/>
              <a:t>– inervuje kůži zadní strany boltce a </a:t>
            </a:r>
            <a:r>
              <a:rPr lang="cs-CZ" altLang="cs-CZ" sz="1400" dirty="0" err="1"/>
              <a:t>regio</a:t>
            </a:r>
            <a:r>
              <a:rPr lang="cs-CZ" altLang="cs-CZ" sz="1400" dirty="0"/>
              <a:t> </a:t>
            </a:r>
            <a:r>
              <a:rPr lang="cs-CZ" altLang="cs-CZ" sz="1400" dirty="0" err="1"/>
              <a:t>mastoidea</a:t>
            </a:r>
            <a:endParaRPr lang="cs-CZ" altLang="cs-CZ" sz="1400" dirty="0"/>
          </a:p>
          <a:p>
            <a:endParaRPr lang="cs-CZ" altLang="cs-CZ" b="1" dirty="0" smtClean="0"/>
          </a:p>
          <a:p>
            <a:r>
              <a:rPr lang="cs-CZ" altLang="cs-CZ" b="1" dirty="0" smtClean="0"/>
              <a:t>N</a:t>
            </a:r>
            <a:r>
              <a:rPr lang="cs-CZ" altLang="cs-CZ" b="1" dirty="0"/>
              <a:t>. </a:t>
            </a:r>
            <a:r>
              <a:rPr lang="cs-CZ" altLang="cs-CZ" b="1" dirty="0" err="1"/>
              <a:t>transversus</a:t>
            </a:r>
            <a:r>
              <a:rPr lang="cs-CZ" altLang="cs-CZ" b="1" dirty="0"/>
              <a:t> </a:t>
            </a:r>
            <a:r>
              <a:rPr lang="cs-CZ" altLang="cs-CZ" b="1" dirty="0" err="1"/>
              <a:t>colli</a:t>
            </a:r>
            <a:r>
              <a:rPr lang="cs-CZ" altLang="cs-CZ" b="1" dirty="0"/>
              <a:t> (C</a:t>
            </a:r>
            <a:r>
              <a:rPr lang="cs-CZ" altLang="cs-CZ" b="1" baseline="-25000" dirty="0"/>
              <a:t>3</a:t>
            </a:r>
            <a:r>
              <a:rPr lang="cs-CZ" altLang="cs-CZ" b="1" dirty="0"/>
              <a:t>) – </a:t>
            </a:r>
            <a:r>
              <a:rPr lang="cs-CZ" altLang="cs-CZ" sz="1400" dirty="0"/>
              <a:t>jde dopředu přes m. </a:t>
            </a:r>
            <a:r>
              <a:rPr lang="cs-CZ" altLang="cs-CZ" sz="1400" dirty="0" err="1" smtClean="0"/>
              <a:t>sternocleidomastoideus</a:t>
            </a:r>
            <a:endParaRPr lang="cs-CZ" altLang="cs-CZ" sz="1400" dirty="0" smtClean="0"/>
          </a:p>
          <a:p>
            <a:r>
              <a:rPr lang="cs-CZ" altLang="cs-CZ" sz="1400" dirty="0" smtClean="0"/>
              <a:t> </a:t>
            </a:r>
            <a:r>
              <a:rPr lang="cs-CZ" altLang="cs-CZ" sz="1400" dirty="0"/>
              <a:t>pod  </a:t>
            </a:r>
            <a:r>
              <a:rPr lang="cs-CZ" altLang="cs-CZ" sz="1400" dirty="0" err="1"/>
              <a:t>platysmu</a:t>
            </a:r>
            <a:r>
              <a:rPr lang="cs-CZ" altLang="cs-CZ" sz="1400" dirty="0"/>
              <a:t> – inervuje </a:t>
            </a:r>
            <a:r>
              <a:rPr lang="cs-CZ" altLang="cs-CZ" sz="1400" dirty="0" err="1"/>
              <a:t>regio</a:t>
            </a:r>
            <a:r>
              <a:rPr lang="cs-CZ" altLang="cs-CZ" sz="1400" dirty="0"/>
              <a:t> supra a </a:t>
            </a:r>
            <a:r>
              <a:rPr lang="cs-CZ" altLang="cs-CZ" sz="1400" dirty="0" err="1"/>
              <a:t>infrahyoidea</a:t>
            </a:r>
            <a:r>
              <a:rPr lang="cs-CZ" altLang="cs-CZ" sz="1400" dirty="0"/>
              <a:t> </a:t>
            </a:r>
            <a:endParaRPr lang="cs-CZ" altLang="cs-CZ" sz="1400" dirty="0" smtClean="0"/>
          </a:p>
          <a:p>
            <a:r>
              <a:rPr lang="cs-CZ" altLang="cs-CZ" sz="1600" dirty="0" smtClean="0"/>
              <a:t>(</a:t>
            </a:r>
            <a:r>
              <a:rPr lang="cs-CZ" altLang="cs-CZ" sz="1200" dirty="0" smtClean="0"/>
              <a:t>tvoří </a:t>
            </a:r>
            <a:r>
              <a:rPr lang="cs-CZ" altLang="cs-CZ" sz="1600" dirty="0" err="1" smtClean="0"/>
              <a:t>ansa</a:t>
            </a:r>
            <a:r>
              <a:rPr lang="cs-CZ" altLang="cs-CZ" sz="1600" dirty="0" smtClean="0"/>
              <a:t> </a:t>
            </a:r>
            <a:r>
              <a:rPr lang="cs-CZ" altLang="cs-CZ" sz="1600" dirty="0" err="1"/>
              <a:t>cervicalis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superficialis</a:t>
            </a:r>
            <a:r>
              <a:rPr lang="cs-CZ" altLang="cs-CZ" sz="1600" dirty="0"/>
              <a:t> </a:t>
            </a:r>
            <a:r>
              <a:rPr lang="cs-CZ" altLang="cs-CZ" sz="1400" dirty="0"/>
              <a:t>s </a:t>
            </a:r>
            <a:r>
              <a:rPr lang="cs-CZ" altLang="cs-CZ" sz="1400" dirty="0" err="1"/>
              <a:t>ramus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colli</a:t>
            </a:r>
            <a:r>
              <a:rPr lang="cs-CZ" altLang="cs-CZ" sz="1400" dirty="0"/>
              <a:t> </a:t>
            </a:r>
            <a:r>
              <a:rPr lang="cs-CZ" altLang="cs-CZ" sz="1400" dirty="0" err="1"/>
              <a:t>n.VII</a:t>
            </a:r>
            <a:r>
              <a:rPr lang="cs-CZ" altLang="cs-CZ" sz="1400" dirty="0"/>
              <a:t> pro </a:t>
            </a:r>
            <a:r>
              <a:rPr lang="cs-CZ" altLang="cs-CZ" sz="1400" dirty="0" err="1"/>
              <a:t>platysmu</a:t>
            </a:r>
            <a:r>
              <a:rPr lang="cs-CZ" altLang="cs-CZ" sz="1400" dirty="0"/>
              <a:t>)</a:t>
            </a:r>
          </a:p>
          <a:p>
            <a:endParaRPr lang="cs-CZ" altLang="cs-CZ" b="1" dirty="0" smtClean="0"/>
          </a:p>
          <a:p>
            <a:r>
              <a:rPr lang="cs-CZ" altLang="cs-CZ" b="1" dirty="0" err="1" smtClean="0"/>
              <a:t>Nn</a:t>
            </a:r>
            <a:r>
              <a:rPr lang="cs-CZ" altLang="cs-CZ" b="1" dirty="0"/>
              <a:t>. </a:t>
            </a:r>
            <a:r>
              <a:rPr lang="cs-CZ" altLang="cs-CZ" b="1" dirty="0" err="1"/>
              <a:t>supraclaviculares</a:t>
            </a:r>
            <a:r>
              <a:rPr lang="cs-CZ" altLang="cs-CZ" b="1" dirty="0"/>
              <a:t> (C</a:t>
            </a:r>
            <a:r>
              <a:rPr lang="cs-CZ" altLang="cs-CZ" b="1" baseline="-25000" dirty="0"/>
              <a:t>3</a:t>
            </a:r>
            <a:r>
              <a:rPr lang="cs-CZ" altLang="cs-CZ" b="1" dirty="0"/>
              <a:t> a C</a:t>
            </a:r>
            <a:r>
              <a:rPr lang="cs-CZ" altLang="cs-CZ" b="1" baseline="-25000" dirty="0"/>
              <a:t>4</a:t>
            </a:r>
            <a:r>
              <a:rPr lang="cs-CZ" altLang="cs-CZ" b="1" dirty="0"/>
              <a:t>) </a:t>
            </a:r>
            <a:r>
              <a:rPr lang="cs-CZ" altLang="cs-CZ" sz="1400" dirty="0"/>
              <a:t>– sestupují kaudálně přes klavikulu ve třech skupinách: </a:t>
            </a:r>
            <a:r>
              <a:rPr lang="cs-CZ" altLang="cs-CZ" b="1" dirty="0"/>
              <a:t>  </a:t>
            </a:r>
            <a:endParaRPr lang="cs-CZ" altLang="cs-CZ" b="1" dirty="0" smtClean="0"/>
          </a:p>
          <a:p>
            <a:r>
              <a:rPr lang="cs-CZ" altLang="cs-CZ" sz="1200" b="1" dirty="0" smtClean="0"/>
              <a:t>                          </a:t>
            </a:r>
            <a:r>
              <a:rPr lang="cs-CZ" altLang="cs-CZ" sz="1200" b="1" dirty="0" smtClean="0"/>
              <a:t>    </a:t>
            </a:r>
            <a:r>
              <a:rPr lang="cs-CZ" altLang="cs-CZ" sz="1200" dirty="0" err="1"/>
              <a:t>nn</a:t>
            </a:r>
            <a:r>
              <a:rPr lang="cs-CZ" altLang="cs-CZ" sz="1200" dirty="0"/>
              <a:t>. </a:t>
            </a:r>
            <a:r>
              <a:rPr lang="cs-CZ" altLang="cs-CZ" sz="1200" dirty="0" err="1"/>
              <a:t>supraclaviculares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mediales</a:t>
            </a:r>
            <a:endParaRPr lang="cs-CZ" altLang="cs-CZ" sz="1200" dirty="0"/>
          </a:p>
          <a:p>
            <a:r>
              <a:rPr lang="cs-CZ" altLang="cs-CZ" sz="1200" dirty="0"/>
              <a:t>                           </a:t>
            </a:r>
            <a:r>
              <a:rPr lang="cs-CZ" altLang="cs-CZ" sz="1200" dirty="0" smtClean="0"/>
              <a:t>   </a:t>
            </a:r>
            <a:r>
              <a:rPr lang="cs-CZ" altLang="cs-CZ" sz="1200" dirty="0" err="1" smtClean="0"/>
              <a:t>nn</a:t>
            </a:r>
            <a:r>
              <a:rPr lang="cs-CZ" altLang="cs-CZ" sz="1200" dirty="0"/>
              <a:t>. </a:t>
            </a:r>
            <a:r>
              <a:rPr lang="cs-CZ" altLang="cs-CZ" sz="1200" dirty="0" err="1"/>
              <a:t>supraclaviculares</a:t>
            </a:r>
            <a:r>
              <a:rPr lang="cs-CZ" altLang="cs-CZ" sz="1200" dirty="0"/>
              <a:t> intermedii</a:t>
            </a:r>
          </a:p>
          <a:p>
            <a:r>
              <a:rPr lang="cs-CZ" altLang="cs-CZ" sz="1200" dirty="0"/>
              <a:t>                          </a:t>
            </a:r>
            <a:r>
              <a:rPr lang="cs-CZ" altLang="cs-CZ" sz="1200" dirty="0" smtClean="0"/>
              <a:t>    </a:t>
            </a:r>
            <a:r>
              <a:rPr lang="cs-CZ" altLang="cs-CZ" sz="1200" dirty="0" err="1" smtClean="0"/>
              <a:t>nn</a:t>
            </a:r>
            <a:r>
              <a:rPr lang="cs-CZ" altLang="cs-CZ" sz="1200" dirty="0" smtClean="0"/>
              <a:t>. </a:t>
            </a:r>
            <a:r>
              <a:rPr lang="cs-CZ" altLang="cs-CZ" sz="1200" dirty="0" err="1" smtClean="0"/>
              <a:t>supraclaviculares</a:t>
            </a:r>
            <a:r>
              <a:rPr lang="cs-CZ" altLang="cs-CZ" sz="1200" dirty="0" smtClean="0"/>
              <a:t> </a:t>
            </a:r>
            <a:r>
              <a:rPr lang="cs-CZ" altLang="cs-CZ" sz="1200" dirty="0" err="1"/>
              <a:t>laterales</a:t>
            </a:r>
            <a:endParaRPr lang="cs-CZ" altLang="cs-CZ" sz="1200" dirty="0"/>
          </a:p>
        </p:txBody>
      </p:sp>
      <p:pic>
        <p:nvPicPr>
          <p:cNvPr id="3" name="Picture 2" descr="sejmout00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238" y="2609850"/>
            <a:ext cx="3594899" cy="39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4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49250" y="239714"/>
            <a:ext cx="115379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 smtClean="0">
                <a:solidFill>
                  <a:srgbClr val="FF0000"/>
                </a:solidFill>
              </a:rPr>
              <a:t>2. Motorické </a:t>
            </a:r>
            <a:r>
              <a:rPr lang="cs-CZ" altLang="cs-CZ" sz="3200" b="1" dirty="0">
                <a:solidFill>
                  <a:srgbClr val="FF0000"/>
                </a:solidFill>
              </a:rPr>
              <a:t>nervy</a:t>
            </a:r>
            <a:r>
              <a:rPr lang="cs-CZ" altLang="cs-CZ" sz="3200" b="1" dirty="0"/>
              <a:t> plexus </a:t>
            </a:r>
            <a:r>
              <a:rPr lang="cs-CZ" altLang="cs-CZ" sz="3200" b="1" dirty="0" err="1"/>
              <a:t>cervicalis</a:t>
            </a:r>
            <a:endParaRPr lang="cs-CZ" altLang="cs-CZ" sz="3200" b="1" dirty="0"/>
          </a:p>
          <a:p>
            <a:endParaRPr lang="cs-CZ" altLang="cs-CZ" b="1" dirty="0"/>
          </a:p>
          <a:p>
            <a:r>
              <a:rPr lang="cs-CZ" altLang="cs-CZ" sz="2400" b="1" dirty="0"/>
              <a:t>Rami </a:t>
            </a:r>
            <a:r>
              <a:rPr lang="cs-CZ" altLang="cs-CZ" sz="2400" b="1" dirty="0" err="1"/>
              <a:t>musculares</a:t>
            </a:r>
            <a:r>
              <a:rPr lang="cs-CZ" altLang="cs-CZ" sz="2400" b="1" dirty="0"/>
              <a:t> </a:t>
            </a:r>
            <a:r>
              <a:rPr lang="cs-CZ" altLang="cs-CZ" b="1" dirty="0"/>
              <a:t>(C1-C4</a:t>
            </a:r>
            <a:r>
              <a:rPr lang="cs-CZ" altLang="cs-CZ" b="1" dirty="0" smtClean="0"/>
              <a:t>)</a:t>
            </a:r>
            <a:r>
              <a:rPr lang="cs-CZ" altLang="cs-CZ" dirty="0" smtClean="0"/>
              <a:t> -  </a:t>
            </a:r>
            <a:r>
              <a:rPr lang="cs-CZ" altLang="cs-CZ" dirty="0" smtClean="0"/>
              <a:t>pro m</a:t>
            </a:r>
            <a:r>
              <a:rPr lang="cs-CZ" altLang="cs-CZ" dirty="0"/>
              <a:t>. </a:t>
            </a:r>
            <a:r>
              <a:rPr lang="cs-CZ" altLang="cs-CZ" dirty="0" err="1"/>
              <a:t>rectus</a:t>
            </a:r>
            <a:r>
              <a:rPr lang="cs-CZ" altLang="cs-CZ" dirty="0"/>
              <a:t> </a:t>
            </a:r>
            <a:r>
              <a:rPr lang="cs-CZ" altLang="cs-CZ" dirty="0" err="1"/>
              <a:t>capitis</a:t>
            </a:r>
            <a:r>
              <a:rPr lang="cs-CZ" altLang="cs-CZ" dirty="0"/>
              <a:t> </a:t>
            </a:r>
            <a:r>
              <a:rPr lang="cs-CZ" altLang="cs-CZ" dirty="0" err="1"/>
              <a:t>lateralis</a:t>
            </a:r>
            <a:r>
              <a:rPr lang="cs-CZ" altLang="cs-CZ" dirty="0"/>
              <a:t> et </a:t>
            </a:r>
            <a:r>
              <a:rPr lang="cs-CZ" altLang="cs-CZ" dirty="0" err="1" smtClean="0"/>
              <a:t>anterior</a:t>
            </a:r>
            <a:r>
              <a:rPr lang="cs-CZ" altLang="cs-CZ" dirty="0" smtClean="0"/>
              <a:t>, m</a:t>
            </a:r>
            <a:r>
              <a:rPr lang="cs-CZ" altLang="cs-CZ" dirty="0"/>
              <a:t>. </a:t>
            </a:r>
            <a:r>
              <a:rPr lang="cs-CZ" altLang="cs-CZ" dirty="0" err="1"/>
              <a:t>longus</a:t>
            </a:r>
            <a:r>
              <a:rPr lang="cs-CZ" altLang="cs-CZ" dirty="0"/>
              <a:t> </a:t>
            </a:r>
            <a:r>
              <a:rPr lang="cs-CZ" altLang="cs-CZ" dirty="0" err="1"/>
              <a:t>colli</a:t>
            </a:r>
            <a:r>
              <a:rPr lang="cs-CZ" altLang="cs-CZ" dirty="0"/>
              <a:t> et </a:t>
            </a:r>
            <a:r>
              <a:rPr lang="cs-CZ" altLang="cs-CZ" dirty="0" err="1"/>
              <a:t>capitis</a:t>
            </a:r>
            <a:endParaRPr lang="cs-CZ" altLang="cs-CZ" dirty="0"/>
          </a:p>
          <a:p>
            <a:endParaRPr lang="cs-CZ" altLang="cs-CZ" b="1" dirty="0"/>
          </a:p>
          <a:p>
            <a:r>
              <a:rPr lang="cs-CZ" altLang="cs-CZ" sz="2400" b="1" dirty="0"/>
              <a:t>N. </a:t>
            </a:r>
            <a:r>
              <a:rPr lang="cs-CZ" altLang="cs-CZ" sz="2400" b="1" dirty="0" err="1"/>
              <a:t>phrenicus</a:t>
            </a:r>
            <a:r>
              <a:rPr lang="cs-CZ" altLang="cs-CZ" sz="2400" b="1" dirty="0"/>
              <a:t> </a:t>
            </a:r>
            <a:r>
              <a:rPr lang="cs-CZ" altLang="cs-CZ" b="1" dirty="0"/>
              <a:t>(C4, </a:t>
            </a:r>
            <a:r>
              <a:rPr lang="cs-CZ" altLang="cs-CZ" dirty="0"/>
              <a:t>přídatná vlákna z C3 a C5</a:t>
            </a:r>
            <a:r>
              <a:rPr lang="cs-CZ" altLang="cs-CZ" b="1" dirty="0"/>
              <a:t>)</a:t>
            </a:r>
          </a:p>
          <a:p>
            <a:r>
              <a:rPr lang="cs-CZ" altLang="cs-CZ" sz="1600" dirty="0" smtClean="0"/>
              <a:t>Jde po </a:t>
            </a:r>
            <a:r>
              <a:rPr lang="cs-CZ" altLang="cs-CZ" sz="1600" dirty="0"/>
              <a:t>m. </a:t>
            </a:r>
            <a:r>
              <a:rPr lang="cs-CZ" altLang="cs-CZ" sz="1600" dirty="0" err="1"/>
              <a:t>scalenus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anterior</a:t>
            </a:r>
            <a:r>
              <a:rPr lang="cs-CZ" altLang="cs-CZ" sz="1600" dirty="0"/>
              <a:t> do apertura </a:t>
            </a:r>
            <a:r>
              <a:rPr lang="cs-CZ" altLang="cs-CZ" sz="1600" dirty="0" err="1"/>
              <a:t>thoracis</a:t>
            </a:r>
            <a:r>
              <a:rPr lang="cs-CZ" altLang="cs-CZ" sz="1600" dirty="0"/>
              <a:t> superior, </a:t>
            </a:r>
            <a:r>
              <a:rPr lang="cs-CZ" altLang="cs-CZ" sz="1600" dirty="0" smtClean="0"/>
              <a:t>po </a:t>
            </a:r>
            <a:r>
              <a:rPr lang="cs-CZ" altLang="cs-CZ" sz="1600" dirty="0"/>
              <a:t>bocích </a:t>
            </a:r>
            <a:r>
              <a:rPr lang="cs-CZ" altLang="cs-CZ" sz="1600" dirty="0" smtClean="0"/>
              <a:t>perikardu </a:t>
            </a:r>
            <a:r>
              <a:rPr lang="cs-CZ" altLang="cs-CZ" sz="1400" dirty="0" smtClean="0"/>
              <a:t>(sensitivní </a:t>
            </a:r>
            <a:r>
              <a:rPr lang="cs-CZ" altLang="cs-CZ" sz="1400" dirty="0"/>
              <a:t>vlákna pro perikard a </a:t>
            </a:r>
            <a:r>
              <a:rPr lang="cs-CZ" altLang="cs-CZ" sz="1400" dirty="0" smtClean="0"/>
              <a:t>pleuru), </a:t>
            </a:r>
            <a:r>
              <a:rPr lang="cs-CZ" altLang="cs-CZ" sz="1600" b="1" dirty="0" err="1" smtClean="0"/>
              <a:t>rr</a:t>
            </a:r>
            <a:r>
              <a:rPr lang="cs-CZ" altLang="cs-CZ" sz="1600" b="1" dirty="0" smtClean="0"/>
              <a:t>. </a:t>
            </a:r>
            <a:r>
              <a:rPr lang="cs-CZ" altLang="cs-CZ" sz="1600" b="1" dirty="0" err="1" smtClean="0"/>
              <a:t>phrenici</a:t>
            </a:r>
            <a:r>
              <a:rPr lang="cs-CZ" altLang="cs-CZ" sz="1600" b="1" dirty="0" smtClean="0"/>
              <a:t> </a:t>
            </a:r>
            <a:r>
              <a:rPr lang="cs-CZ" altLang="cs-CZ" sz="1600" u="sng" dirty="0" smtClean="0"/>
              <a:t>pro bránici</a:t>
            </a:r>
            <a:endParaRPr lang="cs-CZ" altLang="cs-CZ" sz="1600" u="sng" dirty="0"/>
          </a:p>
          <a:p>
            <a:r>
              <a:rPr lang="cs-CZ" altLang="cs-CZ" dirty="0"/>
              <a:t>Dráždění n. </a:t>
            </a:r>
            <a:r>
              <a:rPr lang="cs-CZ" altLang="cs-CZ" dirty="0" err="1"/>
              <a:t>phrenicus</a:t>
            </a:r>
            <a:r>
              <a:rPr lang="cs-CZ" altLang="cs-CZ" dirty="0"/>
              <a:t>  a bránice způsobuje škytavku </a:t>
            </a:r>
            <a:r>
              <a:rPr lang="cs-CZ" altLang="cs-CZ" sz="1400" dirty="0"/>
              <a:t>(</a:t>
            </a:r>
            <a:r>
              <a:rPr lang="cs-CZ" altLang="cs-CZ" sz="1400" dirty="0" err="1"/>
              <a:t>singultus</a:t>
            </a:r>
            <a:r>
              <a:rPr lang="cs-CZ" altLang="cs-CZ" sz="1400" dirty="0"/>
              <a:t>), </a:t>
            </a:r>
            <a:r>
              <a:rPr lang="cs-CZ" altLang="cs-CZ" dirty="0"/>
              <a:t>důležité spojky s n. </a:t>
            </a:r>
            <a:r>
              <a:rPr lang="cs-CZ" altLang="cs-CZ" dirty="0" err="1"/>
              <a:t>subclavius</a:t>
            </a:r>
            <a:endParaRPr lang="cs-CZ" altLang="cs-CZ" dirty="0"/>
          </a:p>
          <a:p>
            <a:endParaRPr lang="cs-CZ" altLang="cs-CZ" b="1" dirty="0"/>
          </a:p>
          <a:p>
            <a:r>
              <a:rPr lang="cs-CZ" altLang="cs-CZ" sz="2400" b="1" dirty="0"/>
              <a:t>R. </a:t>
            </a:r>
            <a:r>
              <a:rPr lang="cs-CZ" altLang="cs-CZ" sz="2400" b="1" dirty="0" err="1"/>
              <a:t>inferior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ansae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cervicales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profundae</a:t>
            </a:r>
            <a:r>
              <a:rPr lang="cs-CZ" altLang="cs-CZ" sz="2400" b="1" dirty="0"/>
              <a:t> </a:t>
            </a:r>
            <a:r>
              <a:rPr lang="cs-CZ" altLang="cs-CZ" dirty="0"/>
              <a:t>pro </a:t>
            </a:r>
            <a:r>
              <a:rPr lang="cs-CZ" altLang="cs-CZ" dirty="0" err="1"/>
              <a:t>infrahyoidní</a:t>
            </a:r>
            <a:r>
              <a:rPr lang="cs-CZ" altLang="cs-CZ" dirty="0"/>
              <a:t> svaly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30" y="3532923"/>
            <a:ext cx="3073400" cy="317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15" y="2791357"/>
            <a:ext cx="39116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96770" y="549276"/>
            <a:ext cx="11817751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rgbClr val="C00000"/>
                </a:solidFill>
              </a:rPr>
              <a:t>PLEXUS   BRACHIALIS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(C5-C8, </a:t>
            </a:r>
            <a:r>
              <a:rPr lang="cs-CZ" altLang="cs-CZ" sz="1800" b="1" dirty="0" err="1"/>
              <a:t>prefixovaný</a:t>
            </a:r>
            <a:r>
              <a:rPr lang="cs-CZ" altLang="cs-CZ" sz="1800" b="1" dirty="0"/>
              <a:t> typ C4-C8, </a:t>
            </a:r>
            <a:r>
              <a:rPr lang="cs-CZ" altLang="cs-CZ" sz="1800" b="1" dirty="0" err="1" smtClean="0"/>
              <a:t>postfixovaný</a:t>
            </a:r>
            <a:r>
              <a:rPr lang="cs-CZ" altLang="cs-CZ" sz="1800" b="1" dirty="0" smtClean="0"/>
              <a:t> </a:t>
            </a:r>
            <a:r>
              <a:rPr lang="cs-CZ" altLang="cs-CZ" sz="1800" b="1" dirty="0"/>
              <a:t>typ C5- Th1)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Ventrální větve </a:t>
            </a:r>
            <a:r>
              <a:rPr lang="cs-CZ" altLang="cs-CZ" sz="1800" b="1" dirty="0" smtClean="0"/>
              <a:t>spinálních nervů C5-Th1 </a:t>
            </a:r>
            <a:r>
              <a:rPr lang="cs-CZ" altLang="cs-CZ" sz="1800" b="1" dirty="0"/>
              <a:t>se spojují ve tři primární svazky </a:t>
            </a:r>
            <a:r>
              <a:rPr lang="cs-CZ" altLang="cs-CZ" sz="1800" b="1" u="sng" dirty="0" err="1"/>
              <a:t>truncus</a:t>
            </a:r>
            <a:r>
              <a:rPr lang="cs-CZ" altLang="cs-CZ" sz="1800" b="1" dirty="0"/>
              <a:t> superior C4-6, </a:t>
            </a:r>
            <a:r>
              <a:rPr lang="cs-CZ" altLang="cs-CZ" sz="1800" b="1" dirty="0" err="1"/>
              <a:t>medius</a:t>
            </a:r>
            <a:r>
              <a:rPr lang="cs-CZ" altLang="cs-CZ" sz="1800" b="1" dirty="0"/>
              <a:t> C7 a </a:t>
            </a:r>
            <a:r>
              <a:rPr lang="cs-CZ" altLang="cs-CZ" sz="1800" b="1" dirty="0" err="1"/>
              <a:t>inferior</a:t>
            </a:r>
            <a:r>
              <a:rPr lang="cs-CZ" altLang="cs-CZ" sz="1800" b="1" dirty="0"/>
              <a:t> C8 a Th1. Tyto svazky prochází </a:t>
            </a:r>
            <a:r>
              <a:rPr lang="cs-CZ" altLang="cs-CZ" sz="1800" b="1" dirty="0" smtClean="0"/>
              <a:t>skrze </a:t>
            </a:r>
            <a:r>
              <a:rPr lang="cs-CZ" altLang="cs-CZ" sz="1800" b="1" u="sng" dirty="0" err="1"/>
              <a:t>fissura</a:t>
            </a:r>
            <a:r>
              <a:rPr lang="cs-CZ" altLang="cs-CZ" sz="1800" b="1" u="sng" dirty="0"/>
              <a:t> </a:t>
            </a:r>
            <a:r>
              <a:rPr lang="cs-CZ" altLang="cs-CZ" sz="1800" b="1" u="sng" dirty="0" err="1"/>
              <a:t>scalenorum</a:t>
            </a:r>
            <a:r>
              <a:rPr lang="cs-CZ" altLang="cs-CZ" sz="1800" b="1" dirty="0"/>
              <a:t>, </a:t>
            </a:r>
            <a:r>
              <a:rPr lang="cs-CZ" altLang="cs-CZ" sz="1800" b="1" dirty="0" smtClean="0"/>
              <a:t>pak pod </a:t>
            </a:r>
            <a:r>
              <a:rPr lang="cs-CZ" altLang="cs-CZ" sz="1800" b="1" dirty="0"/>
              <a:t>klíček – ten dělí plexus </a:t>
            </a:r>
            <a:r>
              <a:rPr lang="cs-CZ" altLang="cs-CZ" sz="1800" b="1" dirty="0" err="1"/>
              <a:t>brachialis</a:t>
            </a:r>
            <a:r>
              <a:rPr lang="cs-CZ" altLang="cs-CZ" sz="1800" b="1" dirty="0"/>
              <a:t> na </a:t>
            </a:r>
            <a:r>
              <a:rPr lang="cs-CZ" altLang="cs-CZ" sz="1800" b="1" u="sng" dirty="0" err="1"/>
              <a:t>pars</a:t>
            </a:r>
            <a:r>
              <a:rPr lang="cs-CZ" altLang="cs-CZ" sz="1800" b="1" u="sng" dirty="0"/>
              <a:t> </a:t>
            </a:r>
            <a:r>
              <a:rPr lang="cs-CZ" altLang="cs-CZ" sz="1800" b="1" u="sng" dirty="0" err="1"/>
              <a:t>supraclavicularis</a:t>
            </a:r>
            <a:r>
              <a:rPr lang="cs-CZ" altLang="cs-CZ" sz="1800" b="1" u="sng" dirty="0"/>
              <a:t> a </a:t>
            </a:r>
            <a:r>
              <a:rPr lang="cs-CZ" altLang="cs-CZ" sz="1800" b="1" u="sng" dirty="0" err="1"/>
              <a:t>infraclavicularis</a:t>
            </a:r>
            <a:r>
              <a:rPr lang="cs-CZ" altLang="cs-CZ" sz="1800" b="1" u="sng" dirty="0" smtClean="0"/>
              <a:t>.</a:t>
            </a:r>
          </a:p>
          <a:p>
            <a:pPr eaLnBrk="1" hangingPunct="1"/>
            <a:endParaRPr lang="cs-CZ" altLang="cs-CZ" sz="1800" b="1" u="sng" dirty="0"/>
          </a:p>
          <a:p>
            <a:pPr eaLnBrk="1" hangingPunct="1"/>
            <a:r>
              <a:rPr lang="cs-CZ" altLang="cs-CZ" sz="1800" b="1" dirty="0"/>
              <a:t>Pod klíčkem se každý </a:t>
            </a:r>
            <a:r>
              <a:rPr lang="cs-CZ" altLang="cs-CZ" sz="1800" b="1" dirty="0" err="1"/>
              <a:t>truncus</a:t>
            </a:r>
            <a:r>
              <a:rPr lang="cs-CZ" altLang="cs-CZ" sz="1800" b="1" dirty="0"/>
              <a:t> </a:t>
            </a:r>
            <a:r>
              <a:rPr lang="cs-CZ" altLang="cs-CZ" sz="1800" b="1" dirty="0" smtClean="0"/>
              <a:t>zase dělí - na </a:t>
            </a:r>
            <a:r>
              <a:rPr lang="cs-CZ" altLang="cs-CZ" sz="1800" b="1" dirty="0"/>
              <a:t>přední a zadní větev. Jejich opětovným spojením vznikají </a:t>
            </a:r>
            <a:r>
              <a:rPr lang="cs-CZ" altLang="cs-CZ" sz="1800" b="1" u="sng" dirty="0" err="1"/>
              <a:t>fasciculi</a:t>
            </a:r>
            <a:r>
              <a:rPr lang="cs-CZ" altLang="cs-CZ" sz="1800" b="1" u="sng" dirty="0"/>
              <a:t>.</a:t>
            </a:r>
          </a:p>
          <a:p>
            <a:pPr eaLnBrk="1" hangingPunct="1"/>
            <a:r>
              <a:rPr lang="cs-CZ" altLang="cs-CZ" sz="1800" b="1" dirty="0" err="1"/>
              <a:t>Fasciculus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lateralis</a:t>
            </a:r>
            <a:r>
              <a:rPr lang="cs-CZ" altLang="cs-CZ" sz="1800" b="1" dirty="0"/>
              <a:t> (spojení předních větví </a:t>
            </a:r>
            <a:r>
              <a:rPr lang="cs-CZ" altLang="cs-CZ" sz="1800" b="1" dirty="0" err="1"/>
              <a:t>truncus</a:t>
            </a:r>
            <a:r>
              <a:rPr lang="cs-CZ" altLang="cs-CZ" sz="1800" b="1" dirty="0"/>
              <a:t> superior a </a:t>
            </a:r>
            <a:r>
              <a:rPr lang="cs-CZ" altLang="cs-CZ" sz="1800" b="1" dirty="0" err="1"/>
              <a:t>medius</a:t>
            </a:r>
            <a:r>
              <a:rPr lang="cs-CZ" altLang="cs-CZ" sz="1800" b="1" dirty="0"/>
              <a:t>) </a:t>
            </a:r>
          </a:p>
          <a:p>
            <a:pPr eaLnBrk="1" hangingPunct="1"/>
            <a:r>
              <a:rPr lang="cs-CZ" altLang="cs-CZ" sz="1800" b="1" dirty="0" err="1"/>
              <a:t>Fasciculus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medialis</a:t>
            </a:r>
            <a:r>
              <a:rPr lang="cs-CZ" altLang="cs-CZ" sz="1800" b="1" dirty="0"/>
              <a:t> (tvořen přední větví </a:t>
            </a:r>
            <a:r>
              <a:rPr lang="cs-CZ" altLang="cs-CZ" sz="1800" b="1" dirty="0" err="1"/>
              <a:t>truncus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inferior</a:t>
            </a:r>
            <a:r>
              <a:rPr lang="cs-CZ" altLang="cs-CZ" sz="1800" b="1" dirty="0"/>
              <a:t>)</a:t>
            </a:r>
          </a:p>
          <a:p>
            <a:pPr eaLnBrk="1" hangingPunct="1"/>
            <a:r>
              <a:rPr lang="cs-CZ" altLang="cs-CZ" sz="1800" b="1" dirty="0" err="1"/>
              <a:t>Fasciculus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posterior</a:t>
            </a:r>
            <a:r>
              <a:rPr lang="cs-CZ" altLang="cs-CZ" sz="1800" b="1" dirty="0"/>
              <a:t> (spojení zadních větví všech </a:t>
            </a:r>
            <a:r>
              <a:rPr lang="cs-CZ" altLang="cs-CZ" sz="1800" b="1" dirty="0" err="1"/>
              <a:t>trunků</a:t>
            </a:r>
            <a:r>
              <a:rPr lang="cs-CZ" altLang="cs-CZ" sz="1800" b="1" dirty="0"/>
              <a:t>)</a:t>
            </a:r>
          </a:p>
        </p:txBody>
      </p:sp>
      <p:pic>
        <p:nvPicPr>
          <p:cNvPr id="16387" name="Picture 5" descr="sejmout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99" y="4004842"/>
            <a:ext cx="4176479" cy="258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sejmout00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77" y="3733426"/>
            <a:ext cx="2354522" cy="2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sejmout00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96" y="3733426"/>
            <a:ext cx="3467482" cy="285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2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85726" y="1474789"/>
            <a:ext cx="1193482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/>
              <a:t>■ </a:t>
            </a:r>
            <a:r>
              <a:rPr lang="cs-CZ" altLang="cs-CZ" sz="3200" b="1" dirty="0" smtClean="0"/>
              <a:t>V </a:t>
            </a:r>
            <a:r>
              <a:rPr lang="cs-CZ" altLang="cs-CZ" sz="3200" b="1" dirty="0"/>
              <a:t>organismu </a:t>
            </a:r>
            <a:r>
              <a:rPr lang="cs-CZ" altLang="cs-CZ" sz="3200" b="1" dirty="0" smtClean="0"/>
              <a:t>tvoří nervová soustava: </a:t>
            </a:r>
            <a:endParaRPr lang="cs-CZ" altLang="cs-CZ" sz="3200" b="1" dirty="0"/>
          </a:p>
          <a:p>
            <a:pPr eaLnBrk="1" hangingPunct="1"/>
            <a:endParaRPr lang="cs-CZ" altLang="cs-CZ" sz="3200" b="1" dirty="0"/>
          </a:p>
          <a:p>
            <a:pPr eaLnBrk="1" hangingPunct="1"/>
            <a:r>
              <a:rPr lang="cs-CZ" altLang="cs-CZ" sz="3200" b="1" dirty="0"/>
              <a:t>	</a:t>
            </a:r>
            <a:r>
              <a:rPr lang="cs-CZ" altLang="cs-CZ" sz="3200" b="1" dirty="0">
                <a:solidFill>
                  <a:srgbClr val="C00000"/>
                </a:solidFill>
              </a:rPr>
              <a:t>centrální nervový systém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– CNS </a:t>
            </a:r>
            <a:r>
              <a:rPr lang="cs-CZ" altLang="cs-CZ" sz="1400" b="1" dirty="0" smtClean="0">
                <a:solidFill>
                  <a:srgbClr val="C00000"/>
                </a:solidFill>
              </a:rPr>
              <a:t>(koncový mozek, mozkový kmen, mícha)  </a:t>
            </a:r>
            <a:endParaRPr lang="cs-CZ" altLang="cs-CZ" sz="14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3200" b="1" dirty="0">
                <a:solidFill>
                  <a:srgbClr val="C00000"/>
                </a:solidFill>
              </a:rPr>
              <a:t>        periferní nervový systém  </a:t>
            </a:r>
            <a:r>
              <a:rPr lang="cs-CZ" altLang="cs-CZ" sz="3200" b="1" dirty="0">
                <a:solidFill>
                  <a:srgbClr val="C00000"/>
                </a:solidFill>
              </a:rPr>
              <a:t>–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3200" b="1" dirty="0">
                <a:solidFill>
                  <a:srgbClr val="C00000"/>
                </a:solidFill>
              </a:rPr>
              <a:t>PNS </a:t>
            </a:r>
            <a:r>
              <a:rPr lang="cs-CZ" altLang="cs-CZ" sz="1400" b="1" dirty="0" smtClean="0">
                <a:solidFill>
                  <a:srgbClr val="C00000"/>
                </a:solidFill>
              </a:rPr>
              <a:t>(hlavové, míšní a vegetativní neboli autonomní nervy)</a:t>
            </a:r>
            <a:endParaRPr lang="cs-CZ" altLang="cs-CZ" sz="3200" b="1" dirty="0">
              <a:solidFill>
                <a:srgbClr val="C00000"/>
              </a:solidFill>
            </a:endParaRPr>
          </a:p>
          <a:p>
            <a:pPr eaLnBrk="1" hangingPunct="1"/>
            <a:endParaRPr lang="cs-CZ" altLang="cs-CZ" sz="32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3200" b="1" dirty="0"/>
              <a:t>■ základní </a:t>
            </a:r>
            <a:r>
              <a:rPr lang="cs-CZ" altLang="cs-CZ" sz="3200" b="1" dirty="0" smtClean="0"/>
              <a:t>morfologická </a:t>
            </a:r>
            <a:r>
              <a:rPr lang="cs-CZ" altLang="cs-CZ" sz="3200" b="1" dirty="0"/>
              <a:t>a funkční jednotka </a:t>
            </a:r>
            <a:r>
              <a:rPr lang="cs-CZ" altLang="cs-CZ" sz="3200" b="1" dirty="0" smtClean="0"/>
              <a:t>=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neuron</a:t>
            </a:r>
            <a:endParaRPr lang="cs-CZ" altLang="cs-CZ" sz="3200" b="1" dirty="0"/>
          </a:p>
          <a:p>
            <a:pPr eaLnBrk="1" hangingPunct="1"/>
            <a:r>
              <a:rPr lang="cs-CZ" altLang="cs-CZ" sz="3200" b="1" dirty="0"/>
              <a:t>■ buňky pomocné = </a:t>
            </a:r>
            <a:r>
              <a:rPr lang="cs-CZ" altLang="cs-CZ" sz="2800" b="1" dirty="0"/>
              <a:t>gliové buňky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8009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800" y="1148208"/>
            <a:ext cx="8569325" cy="486287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3200" b="1" dirty="0">
                <a:solidFill>
                  <a:srgbClr val="C00000"/>
                </a:solidFill>
              </a:rPr>
              <a:t>Primární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svazky </a:t>
            </a:r>
            <a:endParaRPr lang="cs-CZ" altLang="cs-CZ" sz="3200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2000" b="1" dirty="0"/>
              <a:t>1. </a:t>
            </a:r>
            <a:r>
              <a:rPr lang="cs-CZ" altLang="cs-CZ" sz="2000" b="1" dirty="0" err="1"/>
              <a:t>Truncus</a:t>
            </a:r>
            <a:r>
              <a:rPr lang="cs-CZ" altLang="cs-CZ" sz="2000" b="1" dirty="0"/>
              <a:t> superior (C4) C5+6</a:t>
            </a: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2000" b="1" dirty="0" smtClean="0"/>
              <a:t>2</a:t>
            </a:r>
            <a:r>
              <a:rPr lang="cs-CZ" altLang="cs-CZ" sz="2000" b="1" dirty="0"/>
              <a:t>. </a:t>
            </a:r>
            <a:r>
              <a:rPr lang="cs-CZ" altLang="cs-CZ" sz="2000" b="1" dirty="0" err="1"/>
              <a:t>Truncus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medius</a:t>
            </a:r>
            <a:r>
              <a:rPr lang="cs-CZ" altLang="cs-CZ" sz="2000" b="1" dirty="0"/>
              <a:t> C7 </a:t>
            </a: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2000" b="1" dirty="0" smtClean="0"/>
              <a:t>3</a:t>
            </a:r>
            <a:r>
              <a:rPr lang="cs-CZ" altLang="cs-CZ" sz="2000" b="1" dirty="0"/>
              <a:t>. </a:t>
            </a:r>
            <a:r>
              <a:rPr lang="cs-CZ" altLang="cs-CZ" sz="2000" b="1" dirty="0" err="1"/>
              <a:t>Truncus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inferior</a:t>
            </a:r>
            <a:r>
              <a:rPr lang="cs-CZ" altLang="cs-CZ" sz="2000" b="1" dirty="0"/>
              <a:t> C8+Th1</a:t>
            </a:r>
          </a:p>
          <a:p>
            <a:pPr eaLnBrk="1" hangingPunct="1">
              <a:lnSpc>
                <a:spcPct val="80000"/>
              </a:lnSpc>
              <a:spcBef>
                <a:spcPct val="10000"/>
              </a:spcBef>
              <a:defRPr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2000" b="1" dirty="0" smtClean="0"/>
              <a:t>  </a:t>
            </a:r>
          </a:p>
          <a:p>
            <a:pPr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2000" b="1" dirty="0" smtClean="0"/>
              <a:t>(rozdělení na ventrální </a:t>
            </a:r>
            <a:r>
              <a:rPr lang="cs-CZ" altLang="cs-CZ" sz="2000" b="1" dirty="0"/>
              <a:t>a dorsální větve)</a:t>
            </a:r>
          </a:p>
          <a:p>
            <a:pPr eaLnBrk="1" hangingPunct="1">
              <a:lnSpc>
                <a:spcPct val="80000"/>
              </a:lnSpc>
              <a:spcBef>
                <a:spcPct val="10000"/>
              </a:spcBef>
              <a:defRPr/>
            </a:pPr>
            <a:endParaRPr lang="cs-CZ" altLang="cs-CZ" sz="32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3200" b="1" dirty="0" smtClean="0">
                <a:solidFill>
                  <a:srgbClr val="C00000"/>
                </a:solidFill>
              </a:rPr>
              <a:t>Sekundární svazky </a:t>
            </a:r>
            <a:endParaRPr lang="cs-CZ" altLang="cs-CZ" sz="2000" dirty="0"/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2000" b="1" dirty="0" err="1"/>
              <a:t>Fasciculus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posterior</a:t>
            </a:r>
            <a:endParaRPr lang="cs-CZ" altLang="cs-CZ" sz="2000" b="1" dirty="0"/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2000" dirty="0"/>
              <a:t> </a:t>
            </a:r>
            <a:r>
              <a:rPr lang="cs-CZ" altLang="cs-CZ" sz="1600" dirty="0"/>
              <a:t>z dorsálních větví </a:t>
            </a:r>
            <a:r>
              <a:rPr lang="cs-CZ" altLang="cs-CZ" sz="1600" dirty="0" smtClean="0"/>
              <a:t>všech </a:t>
            </a:r>
            <a:r>
              <a:rPr lang="cs-CZ" altLang="cs-CZ" sz="1600" dirty="0" err="1" smtClean="0"/>
              <a:t>trunků</a:t>
            </a:r>
            <a:endParaRPr lang="cs-CZ" altLang="cs-CZ" sz="1600" dirty="0"/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2000" b="1" dirty="0" err="1" smtClean="0"/>
              <a:t>Fasciculus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lateralis</a:t>
            </a:r>
            <a:r>
              <a:rPr lang="cs-CZ" altLang="cs-CZ" sz="2000" b="1" dirty="0"/>
              <a:t> </a:t>
            </a: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1600" dirty="0" smtClean="0"/>
              <a:t>z ventrálních větví </a:t>
            </a:r>
            <a:r>
              <a:rPr lang="cs-CZ" altLang="cs-CZ" sz="1600" dirty="0" err="1"/>
              <a:t>truncus</a:t>
            </a:r>
            <a:r>
              <a:rPr lang="cs-CZ" altLang="cs-CZ" sz="1600" dirty="0"/>
              <a:t> </a:t>
            </a:r>
            <a:r>
              <a:rPr lang="cs-CZ" altLang="cs-CZ" sz="1600" dirty="0" smtClean="0"/>
              <a:t>superior a </a:t>
            </a:r>
            <a:r>
              <a:rPr lang="cs-CZ" altLang="cs-CZ" sz="1600" dirty="0" err="1" smtClean="0"/>
              <a:t>medialis</a:t>
            </a:r>
            <a:endParaRPr lang="cs-CZ" altLang="cs-CZ" sz="1600" dirty="0"/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2000" b="1" dirty="0" err="1" smtClean="0"/>
              <a:t>Fasciculus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medialis</a:t>
            </a:r>
            <a:r>
              <a:rPr lang="cs-CZ" altLang="cs-CZ" sz="2000" b="1" dirty="0"/>
              <a:t>: </a:t>
            </a: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defRPr/>
            </a:pPr>
            <a:r>
              <a:rPr lang="cs-CZ" altLang="cs-CZ" sz="1600" dirty="0" smtClean="0"/>
              <a:t>z ventrálních větví </a:t>
            </a:r>
            <a:r>
              <a:rPr lang="cs-CZ" altLang="cs-CZ" sz="1600" dirty="0" err="1"/>
              <a:t>truncus</a:t>
            </a:r>
            <a:r>
              <a:rPr lang="cs-CZ" altLang="cs-CZ" sz="1600" dirty="0"/>
              <a:t> 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inferior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spcBef>
                <a:spcPct val="10000"/>
              </a:spcBef>
              <a:defRPr/>
            </a:pPr>
            <a:endParaRPr lang="cs-CZ" altLang="cs-CZ" sz="2000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9700" y="296037"/>
            <a:ext cx="65678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PLEXUS BRACHIALIS </a:t>
            </a:r>
            <a:r>
              <a:rPr lang="cs-CZ" altLang="cs-CZ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(pleteň pažní)</a:t>
            </a:r>
            <a:endParaRPr lang="en-US" altLang="cs-CZ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5" t="3874" r="17844" b="3156"/>
          <a:stretch>
            <a:fillRect/>
          </a:stretch>
        </p:blipFill>
        <p:spPr bwMode="auto">
          <a:xfrm>
            <a:off x="6150552" y="880812"/>
            <a:ext cx="5447147" cy="56842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7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46275" y="52099"/>
            <a:ext cx="50202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PLEXUS BRACHIALIS </a:t>
            </a:r>
            <a:r>
              <a:rPr lang="cs-CZ" altLang="cs-CZ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(pleteň pažní)</a:t>
            </a:r>
            <a:endParaRPr lang="en-US" altLang="cs-CZ" sz="2000" dirty="0"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3" y="2438400"/>
            <a:ext cx="525654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375401" y="3860801"/>
            <a:ext cx="4157663" cy="23606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cs-CZ" altLang="cs-CZ" sz="1800" b="1" dirty="0" smtClean="0"/>
              <a:t>Průběh: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 smtClean="0"/>
              <a:t>skrze </a:t>
            </a:r>
            <a:r>
              <a:rPr lang="cs-CZ" altLang="cs-CZ" sz="1800" b="1" dirty="0" err="1"/>
              <a:t>fissura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scalenorum</a:t>
            </a:r>
            <a:endParaRPr lang="cs-CZ" altLang="cs-CZ" sz="1800" b="1" dirty="0"/>
          </a:p>
          <a:p>
            <a:pPr marL="400050" lvl="1" indent="0" eaLnBrk="1" hangingPunct="1">
              <a:buNone/>
              <a:defRPr/>
            </a:pPr>
            <a:endParaRPr lang="cs-CZ" altLang="cs-CZ" sz="1800" dirty="0" smtClean="0"/>
          </a:p>
          <a:p>
            <a:pPr marL="400050" lvl="1" indent="0" eaLnBrk="1" hangingPunct="1">
              <a:buNone/>
              <a:defRPr/>
            </a:pPr>
            <a:r>
              <a:rPr lang="cs-CZ" altLang="cs-CZ" sz="1800" b="1" dirty="0" smtClean="0"/>
              <a:t>Rozdělení na:</a:t>
            </a:r>
          </a:p>
          <a:p>
            <a:pPr marL="400050" lvl="1" indent="0" eaLnBrk="1" hangingPunct="1">
              <a:buNone/>
              <a:defRPr/>
            </a:pPr>
            <a:r>
              <a:rPr lang="cs-CZ" altLang="cs-CZ" sz="1800" b="1" dirty="0" err="1" smtClean="0"/>
              <a:t>pars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/>
              <a:t>supraclavicularis</a:t>
            </a:r>
            <a:endParaRPr lang="cs-CZ" altLang="cs-CZ" sz="1800" b="1" dirty="0"/>
          </a:p>
          <a:p>
            <a:pPr marL="400050" lvl="1" indent="0" eaLnBrk="1" hangingPunct="1">
              <a:buNone/>
              <a:defRPr/>
            </a:pPr>
            <a:r>
              <a:rPr lang="cs-CZ" altLang="cs-CZ" sz="1800" b="1" dirty="0" err="1" smtClean="0"/>
              <a:t>pars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/>
              <a:t>infraclavicularis</a:t>
            </a:r>
            <a:endParaRPr lang="cs-CZ" altLang="cs-CZ" sz="1800" b="1" dirty="0"/>
          </a:p>
          <a:p>
            <a:pPr marL="0" indent="0" eaLnBrk="1" hangingPunct="1">
              <a:buNone/>
              <a:defRPr/>
            </a:pPr>
            <a:endParaRPr lang="cs-CZ" altLang="cs-CZ" sz="2000" i="1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cs-CZ" altLang="cs-CZ" sz="2000" dirty="0">
                <a:solidFill>
                  <a:schemeClr val="bg1"/>
                </a:solidFill>
              </a:rPr>
              <a:t> </a:t>
            </a:r>
          </a:p>
          <a:p>
            <a:pPr marL="0" indent="0" eaLnBrk="1" hangingPunct="1">
              <a:buNone/>
              <a:defRPr/>
            </a:pPr>
            <a:endParaRPr lang="cs-CZ" altLang="cs-CZ" sz="20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cs-CZ" altLang="cs-CZ" sz="2000" dirty="0"/>
          </a:p>
        </p:txBody>
      </p:sp>
      <p:pic>
        <p:nvPicPr>
          <p:cNvPr id="12293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96" y="344485"/>
            <a:ext cx="4628606" cy="310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7800" y="727075"/>
            <a:ext cx="5749925" cy="259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cs-CZ" altLang="cs-CZ" sz="2400" b="1" dirty="0"/>
              <a:t>Plexus </a:t>
            </a:r>
            <a:r>
              <a:rPr lang="cs-CZ" altLang="cs-CZ" sz="2400" b="1" dirty="0" err="1"/>
              <a:t>brachialis</a:t>
            </a:r>
            <a:r>
              <a:rPr lang="cs-CZ" altLang="cs-CZ" sz="2400" b="1" dirty="0"/>
              <a:t> </a:t>
            </a:r>
            <a:r>
              <a:rPr lang="cs-CZ" altLang="cs-CZ" sz="2400" b="1" dirty="0" smtClean="0"/>
              <a:t>inervuje</a:t>
            </a:r>
            <a:r>
              <a:rPr lang="cs-CZ" altLang="cs-CZ" sz="2800" b="1" dirty="0" smtClean="0"/>
              <a:t>:</a:t>
            </a:r>
            <a:endParaRPr lang="cs-CZ" altLang="cs-CZ" sz="2800" b="1" dirty="0"/>
          </a:p>
          <a:p>
            <a:pPr marL="0" indent="0" eaLnBrk="1" hangingPunct="1">
              <a:buNone/>
              <a:defRPr/>
            </a:pPr>
            <a:r>
              <a:rPr lang="cs-CZ" altLang="cs-CZ" sz="1800" dirty="0" smtClean="0">
                <a:solidFill>
                  <a:srgbClr val="00B0F0"/>
                </a:solidFill>
              </a:rPr>
              <a:t>senzitivně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– kůži </a:t>
            </a:r>
            <a:r>
              <a:rPr lang="cs-CZ" altLang="cs-CZ" sz="1800" dirty="0" smtClean="0"/>
              <a:t>HK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 smtClean="0">
                <a:solidFill>
                  <a:srgbClr val="FF0000"/>
                </a:solidFill>
              </a:rPr>
              <a:t>motoricky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– svaly </a:t>
            </a:r>
            <a:r>
              <a:rPr lang="cs-CZ" altLang="cs-CZ" sz="1800" dirty="0" smtClean="0"/>
              <a:t>HK 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                  </a:t>
            </a:r>
            <a:r>
              <a:rPr lang="cs-CZ" altLang="cs-CZ" sz="1800" dirty="0" err="1" smtClean="0"/>
              <a:t>heterochtonní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svaly zad a hrudníku</a:t>
            </a:r>
          </a:p>
          <a:p>
            <a:pPr eaLnBrk="1" hangingPunct="1"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4086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9682" y="189925"/>
            <a:ext cx="75950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 </a:t>
            </a:r>
            <a:r>
              <a:rPr lang="cs-CZ" alt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SUPRACLAVICULARIS plexus </a:t>
            </a:r>
            <a:r>
              <a:rPr lang="cs-CZ" altLang="cs-CZ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brachialis</a:t>
            </a:r>
            <a:endParaRPr lang="en-US" alt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45062" y="1519873"/>
            <a:ext cx="8785225" cy="59769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cs-CZ" altLang="cs-CZ" sz="2000" b="1" dirty="0" smtClean="0">
                <a:solidFill>
                  <a:srgbClr val="C00000"/>
                </a:solidFill>
              </a:rPr>
              <a:t>1.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Nervus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>
                <a:solidFill>
                  <a:srgbClr val="C00000"/>
                </a:solidFill>
              </a:rPr>
              <a:t>dorsalis </a:t>
            </a:r>
            <a:r>
              <a:rPr lang="cs-CZ" altLang="cs-CZ" sz="2000" b="1" dirty="0" err="1">
                <a:solidFill>
                  <a:srgbClr val="C00000"/>
                </a:solidFill>
              </a:rPr>
              <a:t>scapulae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 smtClean="0"/>
              <a:t>(pro m</a:t>
            </a:r>
            <a:r>
              <a:rPr lang="cs-CZ" altLang="cs-CZ" sz="2000" dirty="0"/>
              <a:t>. levator </a:t>
            </a:r>
            <a:r>
              <a:rPr lang="cs-CZ" altLang="cs-CZ" sz="2000" dirty="0" err="1"/>
              <a:t>scapulae</a:t>
            </a:r>
            <a:r>
              <a:rPr lang="cs-CZ" altLang="cs-CZ" sz="2000" dirty="0"/>
              <a:t>, mm. </a:t>
            </a:r>
            <a:r>
              <a:rPr lang="cs-CZ" altLang="cs-CZ" sz="2000" dirty="0" err="1"/>
              <a:t>rhomboidei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 smtClean="0">
                <a:solidFill>
                  <a:srgbClr val="C00000"/>
                </a:solidFill>
              </a:rPr>
              <a:t>2.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Nervus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thoracicus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longus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dirty="0" smtClean="0"/>
              <a:t>(pro m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serratus</a:t>
            </a:r>
            <a:r>
              <a:rPr lang="cs-CZ" altLang="cs-CZ" sz="2000" dirty="0"/>
              <a:t> ant.)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 smtClean="0">
                <a:solidFill>
                  <a:srgbClr val="C00000"/>
                </a:solidFill>
              </a:rPr>
              <a:t>3.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Nervus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subclavius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dirty="0" smtClean="0"/>
              <a:t>(pro m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subclavius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 smtClean="0">
                <a:solidFill>
                  <a:srgbClr val="C00000"/>
                </a:solidFill>
              </a:rPr>
              <a:t>4.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Nervus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suprascapularis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1200" b="1" dirty="0" smtClean="0">
                <a:solidFill>
                  <a:srgbClr val="C00000"/>
                </a:solidFill>
              </a:rPr>
              <a:t>(jde pod lig. </a:t>
            </a:r>
            <a:r>
              <a:rPr lang="cs-CZ" altLang="cs-CZ" sz="1200" b="1" dirty="0" err="1" smtClean="0">
                <a:solidFill>
                  <a:srgbClr val="C00000"/>
                </a:solidFill>
              </a:rPr>
              <a:t>transversum</a:t>
            </a:r>
            <a:r>
              <a:rPr lang="cs-CZ" altLang="cs-CZ" sz="12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1200" b="1" dirty="0" err="1" smtClean="0">
                <a:solidFill>
                  <a:srgbClr val="C00000"/>
                </a:solidFill>
              </a:rPr>
              <a:t>scapulae</a:t>
            </a:r>
            <a:r>
              <a:rPr lang="cs-CZ" altLang="cs-CZ" sz="1200" b="1" dirty="0" smtClean="0">
                <a:solidFill>
                  <a:srgbClr val="C00000"/>
                </a:solidFill>
              </a:rPr>
              <a:t>)</a:t>
            </a:r>
            <a:endParaRPr lang="cs-CZ" altLang="cs-CZ" sz="1200" b="1" dirty="0">
              <a:solidFill>
                <a:srgbClr val="C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cs-CZ" altLang="cs-CZ" sz="2000" dirty="0" smtClean="0"/>
              <a:t>(pro m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supraspinatus</a:t>
            </a:r>
            <a:r>
              <a:rPr lang="cs-CZ" altLang="cs-CZ" sz="2000" dirty="0"/>
              <a:t>, m. </a:t>
            </a:r>
            <a:r>
              <a:rPr lang="cs-CZ" altLang="cs-CZ" sz="2000" dirty="0" err="1"/>
              <a:t>infraspinatus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 smtClean="0">
                <a:solidFill>
                  <a:srgbClr val="C00000"/>
                </a:solidFill>
              </a:rPr>
              <a:t>5. Nervi </a:t>
            </a:r>
            <a:r>
              <a:rPr lang="cs-CZ" altLang="cs-CZ" sz="2000" b="1" dirty="0" err="1">
                <a:solidFill>
                  <a:srgbClr val="C00000"/>
                </a:solidFill>
              </a:rPr>
              <a:t>pectorales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dirty="0" smtClean="0"/>
              <a:t>(pro mm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pectorales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>
              <a:solidFill>
                <a:srgbClr val="FFFF00"/>
              </a:solidFill>
            </a:endParaRPr>
          </a:p>
          <a:p>
            <a:pPr marL="0" indent="0" eaLnBrk="1" hangingPunct="1">
              <a:buNone/>
              <a:defRPr/>
            </a:pPr>
            <a:endParaRPr lang="cs-CZ" altLang="cs-CZ" sz="20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cs-CZ" altLang="cs-CZ" sz="2000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r="12840" b="11267"/>
          <a:stretch>
            <a:fillRect/>
          </a:stretch>
        </p:blipFill>
        <p:spPr bwMode="auto">
          <a:xfrm>
            <a:off x="5944710" y="752049"/>
            <a:ext cx="1883901" cy="26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43"/>
          <a:stretch>
            <a:fillRect/>
          </a:stretch>
        </p:blipFill>
        <p:spPr bwMode="auto">
          <a:xfrm>
            <a:off x="8859096" y="895532"/>
            <a:ext cx="2317377" cy="253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4024" b="10730"/>
          <a:stretch>
            <a:fillRect/>
          </a:stretch>
        </p:blipFill>
        <p:spPr bwMode="auto">
          <a:xfrm>
            <a:off x="5727720" y="3613210"/>
            <a:ext cx="2574428" cy="29860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689600" y="7747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210800" y="77470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2. a 3.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75497" y="344915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4.</a:t>
            </a:r>
            <a:endParaRPr lang="cs-CZ" dirty="0"/>
          </a:p>
        </p:txBody>
      </p:sp>
      <p:pic>
        <p:nvPicPr>
          <p:cNvPr id="11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r="22820" b="23846"/>
          <a:stretch>
            <a:fillRect/>
          </a:stretch>
        </p:blipFill>
        <p:spPr bwMode="auto">
          <a:xfrm>
            <a:off x="7682046" y="4648392"/>
            <a:ext cx="1448241" cy="177110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/>
          <a:stretch>
            <a:fillRect/>
          </a:stretch>
        </p:blipFill>
        <p:spPr bwMode="auto">
          <a:xfrm>
            <a:off x="9498014" y="3373276"/>
            <a:ext cx="1889234" cy="311965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9408389" y="363381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5.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91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b="11530"/>
          <a:stretch>
            <a:fillRect/>
          </a:stretch>
        </p:blipFill>
        <p:spPr bwMode="auto">
          <a:xfrm>
            <a:off x="7753350" y="770731"/>
            <a:ext cx="31686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Obdélník 2"/>
          <p:cNvSpPr>
            <a:spLocks noChangeArrowheads="1"/>
          </p:cNvSpPr>
          <p:nvPr/>
        </p:nvSpPr>
        <p:spPr bwMode="auto">
          <a:xfrm>
            <a:off x="6515100" y="230189"/>
            <a:ext cx="68405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rgbClr val="C00000"/>
                </a:solidFill>
              </a:rPr>
              <a:t>7.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Nervus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thoracodorsalis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1600" dirty="0" smtClean="0"/>
              <a:t>(pro m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latissimus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dorsi</a:t>
            </a:r>
            <a:r>
              <a:rPr lang="cs-CZ" altLang="cs-CZ" sz="1600" dirty="0"/>
              <a:t>)</a:t>
            </a: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97"/>
          <a:stretch>
            <a:fillRect/>
          </a:stretch>
        </p:blipFill>
        <p:spPr bwMode="auto">
          <a:xfrm>
            <a:off x="1555750" y="1045368"/>
            <a:ext cx="3313113" cy="51165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4300" y="230189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alt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subscapularis</a:t>
            </a: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smtClean="0"/>
              <a:t>(pro m</a:t>
            </a:r>
            <a:r>
              <a:rPr lang="cs-CZ" altLang="cs-CZ" dirty="0"/>
              <a:t>. </a:t>
            </a:r>
            <a:r>
              <a:rPr lang="cs-CZ" altLang="cs-CZ" dirty="0" err="1"/>
              <a:t>subscapularis</a:t>
            </a:r>
            <a:r>
              <a:rPr lang="cs-CZ" altLang="cs-CZ" dirty="0"/>
              <a:t>, m. </a:t>
            </a:r>
            <a:r>
              <a:rPr lang="cs-CZ" altLang="cs-CZ" dirty="0" err="1"/>
              <a:t>teres</a:t>
            </a:r>
            <a:r>
              <a:rPr lang="cs-CZ" altLang="cs-CZ" dirty="0"/>
              <a:t> major)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696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86974" y="387021"/>
            <a:ext cx="79637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 </a:t>
            </a:r>
            <a:r>
              <a:rPr lang="cs-CZ" alt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INFRARACLAVICULARIS plexus </a:t>
            </a:r>
            <a:r>
              <a:rPr lang="cs-CZ" altLang="cs-CZ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brachialis</a:t>
            </a:r>
            <a:endParaRPr lang="en-US" alt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3735633"/>
            <a:ext cx="3943350" cy="31099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Obdélník 5"/>
          <p:cNvSpPr>
            <a:spLocks noChangeArrowheads="1"/>
          </p:cNvSpPr>
          <p:nvPr/>
        </p:nvSpPr>
        <p:spPr bwMode="auto">
          <a:xfrm>
            <a:off x="711201" y="1805874"/>
            <a:ext cx="5680074" cy="409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dirty="0" smtClean="0">
                <a:solidFill>
                  <a:srgbClr val="FF0000"/>
                </a:solidFill>
              </a:rPr>
              <a:t>A) </a:t>
            </a:r>
            <a:r>
              <a:rPr lang="cs-CZ" altLang="cs-CZ" dirty="0" err="1" smtClean="0">
                <a:solidFill>
                  <a:srgbClr val="FF0000"/>
                </a:solidFill>
              </a:rPr>
              <a:t>Fasciculus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lateralis</a:t>
            </a:r>
            <a:endParaRPr lang="cs-CZ" altLang="cs-CZ" dirty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sz="1800" dirty="0" err="1">
                <a:solidFill>
                  <a:schemeClr val="tx1"/>
                </a:solidFill>
              </a:rPr>
              <a:t>Nervus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musculocutaneus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sz="1800" dirty="0" smtClean="0">
                <a:solidFill>
                  <a:schemeClr val="tx1"/>
                </a:solidFill>
              </a:rPr>
              <a:t>Radix </a:t>
            </a:r>
            <a:r>
              <a:rPr lang="cs-CZ" altLang="cs-CZ" sz="1800" dirty="0" err="1">
                <a:solidFill>
                  <a:schemeClr val="tx1"/>
                </a:solidFill>
              </a:rPr>
              <a:t>lateralis</a:t>
            </a:r>
            <a:r>
              <a:rPr lang="cs-CZ" altLang="cs-CZ" sz="1800" dirty="0">
                <a:solidFill>
                  <a:schemeClr val="tx1"/>
                </a:solidFill>
              </a:rPr>
              <a:t> nervi </a:t>
            </a:r>
            <a:r>
              <a:rPr lang="cs-CZ" altLang="cs-CZ" sz="1800" dirty="0" err="1">
                <a:solidFill>
                  <a:schemeClr val="tx1"/>
                </a:solidFill>
              </a:rPr>
              <a:t>mediani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  <a:spcBef>
                <a:spcPct val="10000"/>
              </a:spcBef>
            </a:pPr>
            <a:endParaRPr lang="cs-CZ" altLang="cs-CZ" sz="18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dirty="0" smtClean="0">
                <a:solidFill>
                  <a:srgbClr val="FF0000"/>
                </a:solidFill>
              </a:rPr>
              <a:t>B) </a:t>
            </a:r>
            <a:r>
              <a:rPr lang="cs-CZ" altLang="cs-CZ" dirty="0" err="1" smtClean="0">
                <a:solidFill>
                  <a:srgbClr val="FF0000"/>
                </a:solidFill>
              </a:rPr>
              <a:t>Fasciculus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medialis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endParaRPr lang="cs-CZ" altLang="cs-CZ" dirty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sz="1800" dirty="0" err="1">
                <a:solidFill>
                  <a:schemeClr val="tx1"/>
                </a:solidFill>
              </a:rPr>
              <a:t>Nervus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cutaneus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brachii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medialis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sz="1800" dirty="0" err="1" smtClean="0">
                <a:solidFill>
                  <a:schemeClr val="tx1"/>
                </a:solidFill>
              </a:rPr>
              <a:t>Nervus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cutaneus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antebrachii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medialis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sz="1800" dirty="0" err="1" smtClean="0">
                <a:solidFill>
                  <a:schemeClr val="tx1"/>
                </a:solidFill>
              </a:rPr>
              <a:t>Nervus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ulnaris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sz="1800" dirty="0" smtClean="0">
                <a:solidFill>
                  <a:schemeClr val="tx1"/>
                </a:solidFill>
              </a:rPr>
              <a:t>Radix </a:t>
            </a:r>
            <a:r>
              <a:rPr lang="cs-CZ" altLang="cs-CZ" sz="1800" dirty="0" err="1">
                <a:solidFill>
                  <a:schemeClr val="tx1"/>
                </a:solidFill>
              </a:rPr>
              <a:t>lateralis</a:t>
            </a:r>
            <a:r>
              <a:rPr lang="cs-CZ" altLang="cs-CZ" sz="1800" dirty="0">
                <a:solidFill>
                  <a:schemeClr val="tx1"/>
                </a:solidFill>
              </a:rPr>
              <a:t> nervi </a:t>
            </a:r>
            <a:r>
              <a:rPr lang="cs-CZ" altLang="cs-CZ" sz="1800" dirty="0" err="1">
                <a:solidFill>
                  <a:schemeClr val="tx1"/>
                </a:solidFill>
              </a:rPr>
              <a:t>mediani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</a:pPr>
            <a:endParaRPr lang="cs-CZ" altLang="cs-CZ" sz="18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dirty="0" smtClean="0">
                <a:solidFill>
                  <a:srgbClr val="FF0000"/>
                </a:solidFill>
              </a:rPr>
              <a:t>C) </a:t>
            </a:r>
            <a:r>
              <a:rPr lang="cs-CZ" altLang="cs-CZ" dirty="0" err="1" smtClean="0">
                <a:solidFill>
                  <a:srgbClr val="FF0000"/>
                </a:solidFill>
              </a:rPr>
              <a:t>Fasciculus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posterior</a:t>
            </a:r>
            <a:endParaRPr lang="cs-CZ" altLang="cs-CZ" dirty="0">
              <a:solidFill>
                <a:srgbClr val="FF0000"/>
              </a:solidFill>
            </a:endParaRPr>
          </a:p>
          <a:p>
            <a:pPr lvl="2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sz="1800" dirty="0" err="1" smtClean="0">
                <a:solidFill>
                  <a:schemeClr val="tx1"/>
                </a:solidFill>
              </a:rPr>
              <a:t>Nervus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axillaris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  <a:spcBef>
                <a:spcPct val="10000"/>
              </a:spcBef>
            </a:pPr>
            <a:r>
              <a:rPr lang="cs-CZ" altLang="cs-CZ" sz="1800" dirty="0" err="1" smtClean="0">
                <a:solidFill>
                  <a:schemeClr val="tx1"/>
                </a:solidFill>
              </a:rPr>
              <a:t>Nervus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radialis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spcBef>
                <a:spcPct val="10000"/>
              </a:spcBef>
            </a:pPr>
            <a:endParaRPr lang="cs-CZ" altLang="cs-CZ" sz="2000" dirty="0"/>
          </a:p>
        </p:txBody>
      </p:sp>
      <p:pic>
        <p:nvPicPr>
          <p:cNvPr id="1843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" r="2364"/>
          <a:stretch>
            <a:fillRect/>
          </a:stretch>
        </p:blipFill>
        <p:spPr bwMode="auto">
          <a:xfrm>
            <a:off x="6837363" y="971796"/>
            <a:ext cx="3943350" cy="27638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8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851151"/>
            <a:ext cx="17684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851151"/>
            <a:ext cx="129698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Obdélník 10"/>
          <p:cNvSpPr>
            <a:spLocks noChangeArrowheads="1"/>
          </p:cNvSpPr>
          <p:nvPr/>
        </p:nvSpPr>
        <p:spPr bwMode="auto">
          <a:xfrm>
            <a:off x="3863976" y="984251"/>
            <a:ext cx="7377113" cy="20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10000"/>
              </a:spcBef>
              <a:buFontTx/>
              <a:buNone/>
            </a:pPr>
            <a:r>
              <a:rPr lang="cs-CZ" altLang="cs-CZ" sz="3200" b="1" dirty="0" smtClean="0"/>
              <a:t>1. </a:t>
            </a:r>
            <a:r>
              <a:rPr lang="cs-CZ" altLang="cs-CZ" sz="3200" b="1" dirty="0" err="1" smtClean="0"/>
              <a:t>Nervus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/>
              <a:t>musculocutaneus</a:t>
            </a:r>
            <a:endParaRPr lang="cs-CZ" altLang="cs-CZ" sz="3200" b="1" dirty="0"/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buFontTx/>
              <a:buNone/>
            </a:pPr>
            <a:r>
              <a:rPr lang="cs-CZ" altLang="cs-CZ" sz="2000" dirty="0" smtClean="0"/>
              <a:t>a) motoricky inervuje  přední skupinu svalů </a:t>
            </a:r>
            <a:r>
              <a:rPr lang="cs-CZ" altLang="cs-CZ" sz="2000" b="1" dirty="0" smtClean="0"/>
              <a:t>paže</a:t>
            </a:r>
            <a:endParaRPr lang="cs-CZ" altLang="cs-CZ" sz="2000" b="1" dirty="0"/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buFontTx/>
              <a:buNone/>
            </a:pPr>
            <a:r>
              <a:rPr lang="cs-CZ" altLang="cs-CZ" sz="2000" dirty="0" smtClean="0"/>
              <a:t>b) *sensitivní – n. </a:t>
            </a:r>
            <a:r>
              <a:rPr lang="cs-CZ" altLang="cs-CZ" sz="2000" dirty="0" err="1" smtClean="0"/>
              <a:t>cutaneus</a:t>
            </a:r>
            <a:r>
              <a:rPr lang="cs-CZ" altLang="cs-CZ" sz="2000" dirty="0" smtClean="0"/>
              <a:t> </a:t>
            </a:r>
            <a:r>
              <a:rPr lang="cs-CZ" altLang="cs-CZ" sz="2000" dirty="0" err="1"/>
              <a:t>antebrachii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lateralis</a:t>
            </a:r>
            <a:endParaRPr lang="cs-CZ" altLang="cs-CZ" sz="2000" dirty="0"/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buFontTx/>
              <a:buNone/>
            </a:pPr>
            <a:endParaRPr lang="cs-CZ" altLang="cs-CZ" sz="2000" dirty="0"/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buFontTx/>
              <a:buNone/>
            </a:pPr>
            <a:r>
              <a:rPr lang="cs-CZ" altLang="cs-CZ" sz="3200" b="1" dirty="0" smtClean="0"/>
              <a:t>2. Radix </a:t>
            </a:r>
            <a:r>
              <a:rPr lang="cs-CZ" altLang="cs-CZ" sz="3200" b="1" dirty="0" err="1"/>
              <a:t>lateralis</a:t>
            </a:r>
            <a:r>
              <a:rPr lang="cs-CZ" altLang="cs-CZ" sz="3200" b="1" dirty="0"/>
              <a:t> nervi </a:t>
            </a:r>
            <a:r>
              <a:rPr lang="cs-CZ" altLang="cs-CZ" sz="3200" b="1" dirty="0" err="1"/>
              <a:t>mediani</a:t>
            </a:r>
            <a:endParaRPr lang="cs-CZ" altLang="cs-CZ" sz="3200" b="1" dirty="0"/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buFontTx/>
              <a:buNone/>
            </a:pPr>
            <a:endParaRPr lang="cs-CZ" altLang="cs-CZ" sz="2000" dirty="0">
              <a:solidFill>
                <a:schemeClr val="bg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38202" y="196276"/>
            <a:ext cx="65427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 A) FASCICULUS </a:t>
            </a: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endParaRPr lang="en-US" alt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Přímá spojnice se šipkou 26"/>
          <p:cNvCxnSpPr/>
          <p:nvPr/>
        </p:nvCxnSpPr>
        <p:spPr bwMode="auto">
          <a:xfrm>
            <a:off x="8399464" y="4632326"/>
            <a:ext cx="352425" cy="93663"/>
          </a:xfrm>
          <a:prstGeom prst="straightConnector1">
            <a:avLst/>
          </a:prstGeom>
          <a:ln w="38100"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1590" r="7555" b="2415"/>
          <a:stretch>
            <a:fillRect/>
          </a:stretch>
        </p:blipFill>
        <p:spPr bwMode="auto">
          <a:xfrm>
            <a:off x="1703389" y="781051"/>
            <a:ext cx="216058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747875" y="47259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74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04172" y="304801"/>
            <a:ext cx="11945074" cy="67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 smtClean="0">
                <a:solidFill>
                  <a:srgbClr val="C00000"/>
                </a:solidFill>
              </a:rPr>
              <a:t>Ad B) </a:t>
            </a:r>
            <a:r>
              <a:rPr lang="cs-CZ" altLang="cs-CZ" sz="2400" b="1" dirty="0" err="1" smtClean="0">
                <a:solidFill>
                  <a:srgbClr val="C00000"/>
                </a:solidFill>
              </a:rPr>
              <a:t>Fasciculus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medialis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</a:p>
          <a:p>
            <a:pPr eaLnBrk="1" hangingPunct="1"/>
            <a:endParaRPr lang="cs-CZ" altLang="cs-CZ" sz="1800" b="1" dirty="0"/>
          </a:p>
          <a:p>
            <a:pPr marL="514350" indent="-514350" eaLnBrk="1" hangingPunct="1">
              <a:buAutoNum type="alphaLcParenR"/>
            </a:pPr>
            <a:r>
              <a:rPr lang="cs-CZ" altLang="cs-CZ" sz="2800" b="1" dirty="0" smtClean="0">
                <a:solidFill>
                  <a:srgbClr val="C00000"/>
                </a:solidFill>
              </a:rPr>
              <a:t>N</a:t>
            </a:r>
            <a:r>
              <a:rPr lang="cs-CZ" altLang="cs-CZ" sz="2800" b="1" dirty="0">
                <a:solidFill>
                  <a:srgbClr val="C00000"/>
                </a:solidFill>
              </a:rPr>
              <a:t>. </a:t>
            </a:r>
            <a:r>
              <a:rPr lang="cs-CZ" altLang="cs-CZ" sz="2800" b="1" dirty="0" err="1">
                <a:solidFill>
                  <a:srgbClr val="C00000"/>
                </a:solidFill>
              </a:rPr>
              <a:t>medianus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>
                <a:solidFill>
                  <a:srgbClr val="C00000"/>
                </a:solidFill>
              </a:rPr>
              <a:t>– </a:t>
            </a:r>
            <a:r>
              <a:rPr lang="cs-CZ" altLang="cs-CZ" sz="1800" b="1" u="sng" dirty="0">
                <a:solidFill>
                  <a:srgbClr val="C00000"/>
                </a:solidFill>
              </a:rPr>
              <a:t>radix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medialis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oba kořeny se spojí před a. </a:t>
            </a:r>
            <a:r>
              <a:rPr lang="cs-CZ" altLang="cs-CZ" sz="1800" dirty="0" err="1"/>
              <a:t>axillaris</a:t>
            </a:r>
            <a:r>
              <a:rPr lang="cs-CZ" altLang="cs-CZ" sz="1800" dirty="0"/>
              <a:t>, distálně postupuje podél a. </a:t>
            </a:r>
            <a:r>
              <a:rPr lang="cs-CZ" altLang="cs-CZ" sz="1800" dirty="0" err="1"/>
              <a:t>brachialis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v</a:t>
            </a:r>
            <a:r>
              <a:rPr lang="cs-CZ" altLang="cs-CZ" sz="1800" dirty="0"/>
              <a:t> </a:t>
            </a:r>
            <a:r>
              <a:rPr lang="cs-CZ" altLang="cs-CZ" sz="1800" dirty="0" err="1"/>
              <a:t>sulcus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bicipitalis</a:t>
            </a:r>
            <a:r>
              <a:rPr lang="cs-CZ" altLang="cs-CZ" sz="1800" dirty="0"/>
              <a:t> </a:t>
            </a:r>
            <a:r>
              <a:rPr lang="cs-CZ" altLang="cs-CZ" sz="1800" dirty="0" err="1" smtClean="0"/>
              <a:t>medialis</a:t>
            </a:r>
            <a:r>
              <a:rPr lang="cs-CZ" altLang="cs-CZ" sz="1800" dirty="0" smtClean="0"/>
              <a:t> </a:t>
            </a:r>
            <a:r>
              <a:rPr lang="cs-CZ" altLang="cs-CZ" sz="1200" dirty="0" smtClean="0"/>
              <a:t>(na paži nevydává větve), </a:t>
            </a:r>
            <a:r>
              <a:rPr lang="cs-CZ" altLang="cs-CZ" sz="1800" dirty="0"/>
              <a:t>vniká mezi hlavy m. </a:t>
            </a:r>
            <a:r>
              <a:rPr lang="cs-CZ" altLang="cs-CZ" sz="1800" dirty="0" err="1"/>
              <a:t>pronator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teres</a:t>
            </a:r>
            <a:r>
              <a:rPr lang="cs-CZ" altLang="cs-CZ" sz="1800" dirty="0"/>
              <a:t> a probíhá mezi m. flexor </a:t>
            </a:r>
            <a:r>
              <a:rPr lang="cs-CZ" altLang="cs-CZ" sz="1800" dirty="0" err="1"/>
              <a:t>digitorum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superficialis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profundus</a:t>
            </a:r>
            <a:r>
              <a:rPr lang="cs-CZ" altLang="cs-CZ" sz="1800" dirty="0"/>
              <a:t>. V </a:t>
            </a:r>
            <a:r>
              <a:rPr lang="cs-CZ" altLang="cs-CZ" sz="1800" dirty="0" err="1"/>
              <a:t>canalis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carpi</a:t>
            </a:r>
            <a:r>
              <a:rPr lang="cs-CZ" altLang="cs-CZ" sz="1800" dirty="0"/>
              <a:t> se dostává do dlaně</a:t>
            </a:r>
            <a:r>
              <a:rPr lang="cs-CZ" altLang="cs-CZ" sz="1800" dirty="0" smtClean="0"/>
              <a:t>.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u="sng" dirty="0" smtClean="0">
                <a:solidFill>
                  <a:srgbClr val="7030A0"/>
                </a:solidFill>
              </a:rPr>
              <a:t>1. Větve </a:t>
            </a:r>
            <a:r>
              <a:rPr lang="cs-CZ" altLang="cs-CZ" sz="1800" b="1" u="sng" dirty="0">
                <a:solidFill>
                  <a:srgbClr val="7030A0"/>
                </a:solidFill>
              </a:rPr>
              <a:t>na předloktí: </a:t>
            </a:r>
            <a:r>
              <a:rPr lang="cs-CZ" altLang="cs-CZ" sz="1800" b="1" dirty="0" err="1"/>
              <a:t>rr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musculares</a:t>
            </a:r>
            <a:r>
              <a:rPr lang="cs-CZ" altLang="cs-CZ" sz="1800" b="1" dirty="0"/>
              <a:t> (pro všechny  svaly přední skupiny s výjimkou m. flexor </a:t>
            </a:r>
            <a:r>
              <a:rPr lang="cs-CZ" altLang="cs-CZ" sz="1800" b="1" dirty="0" err="1"/>
              <a:t>carpi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ulnaris</a:t>
            </a:r>
            <a:r>
              <a:rPr lang="cs-CZ" altLang="cs-CZ" sz="1800" b="1" dirty="0"/>
              <a:t> a ulnární části m. flexor </a:t>
            </a:r>
            <a:r>
              <a:rPr lang="cs-CZ" altLang="cs-CZ" sz="1800" b="1" dirty="0" err="1"/>
              <a:t>digitorum</a:t>
            </a:r>
            <a:r>
              <a:rPr lang="cs-CZ" altLang="cs-CZ" sz="1800" b="1" dirty="0"/>
              <a:t> </a:t>
            </a:r>
            <a:r>
              <a:rPr lang="cs-CZ" altLang="cs-CZ" sz="1800" b="1" dirty="0" err="1" smtClean="0"/>
              <a:t>profundus</a:t>
            </a:r>
            <a:r>
              <a:rPr lang="cs-CZ" altLang="cs-CZ" sz="1800" b="1" dirty="0" smtClean="0"/>
              <a:t> </a:t>
            </a:r>
            <a:r>
              <a:rPr lang="cs-CZ" altLang="cs-CZ" sz="1200" b="1" dirty="0" smtClean="0"/>
              <a:t>(ty inervuje n. </a:t>
            </a:r>
            <a:r>
              <a:rPr lang="cs-CZ" altLang="cs-CZ" sz="1200" b="1" dirty="0" err="1" smtClean="0"/>
              <a:t>ulnaris</a:t>
            </a:r>
            <a:r>
              <a:rPr lang="cs-CZ" altLang="cs-CZ" sz="1200" b="1" dirty="0" smtClean="0"/>
              <a:t>). </a:t>
            </a:r>
            <a:endParaRPr lang="cs-CZ" altLang="cs-CZ" sz="1200" b="1" dirty="0" smtClean="0"/>
          </a:p>
          <a:p>
            <a:pPr marL="342900" indent="-342900" eaLnBrk="1" hangingPunct="1">
              <a:buAutoNum type="arabicParenR"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>
                <a:solidFill>
                  <a:srgbClr val="C00000"/>
                </a:solidFill>
              </a:rPr>
              <a:t>N. </a:t>
            </a:r>
            <a:r>
              <a:rPr lang="cs-CZ" altLang="cs-CZ" sz="1800" b="1" dirty="0" err="1">
                <a:solidFill>
                  <a:srgbClr val="C00000"/>
                </a:solidFill>
              </a:rPr>
              <a:t>interosseus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</a:rPr>
              <a:t>antebrachii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</a:rPr>
              <a:t>anterior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– provází stejnojmennou tepnu a je určen pro hluboké flexory předloktí</a:t>
            </a:r>
          </a:p>
          <a:p>
            <a:pPr eaLnBrk="1" hangingPunct="1"/>
            <a:r>
              <a:rPr lang="cs-CZ" altLang="cs-CZ" sz="1800" b="1" dirty="0" err="1" smtClean="0">
                <a:solidFill>
                  <a:srgbClr val="C00000"/>
                </a:solidFill>
              </a:rPr>
              <a:t>Rr</a:t>
            </a:r>
            <a:r>
              <a:rPr lang="cs-CZ" altLang="cs-CZ" sz="1800" b="1" dirty="0">
                <a:solidFill>
                  <a:srgbClr val="C00000"/>
                </a:solidFill>
              </a:rPr>
              <a:t>. </a:t>
            </a:r>
            <a:r>
              <a:rPr lang="cs-CZ" altLang="cs-CZ" sz="1800" b="1" dirty="0" err="1">
                <a:solidFill>
                  <a:srgbClr val="C00000"/>
                </a:solidFill>
              </a:rPr>
              <a:t>articulares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– sensitivní větve pro loketní </a:t>
            </a:r>
            <a:r>
              <a:rPr lang="cs-CZ" altLang="cs-CZ" sz="1800" b="1" dirty="0" smtClean="0"/>
              <a:t>kloub</a:t>
            </a:r>
          </a:p>
          <a:p>
            <a:pPr eaLnBrk="1" hangingPunct="1"/>
            <a:r>
              <a:rPr lang="cs-CZ" altLang="cs-CZ" sz="1800" b="1" dirty="0" smtClean="0">
                <a:solidFill>
                  <a:srgbClr val="C00000"/>
                </a:solidFill>
              </a:rPr>
              <a:t>R</a:t>
            </a:r>
            <a:r>
              <a:rPr lang="cs-CZ" altLang="cs-CZ" sz="1800" b="1" dirty="0">
                <a:solidFill>
                  <a:srgbClr val="C00000"/>
                </a:solidFill>
              </a:rPr>
              <a:t>. </a:t>
            </a:r>
            <a:r>
              <a:rPr lang="cs-CZ" altLang="cs-CZ" sz="1800" b="1" dirty="0" err="1">
                <a:solidFill>
                  <a:srgbClr val="C00000"/>
                </a:solidFill>
              </a:rPr>
              <a:t>palmaris</a:t>
            </a:r>
            <a:r>
              <a:rPr lang="cs-CZ" altLang="cs-CZ" sz="1800" b="1" dirty="0">
                <a:solidFill>
                  <a:srgbClr val="C00000"/>
                </a:solidFill>
              </a:rPr>
              <a:t> n. </a:t>
            </a:r>
            <a:r>
              <a:rPr lang="cs-CZ" altLang="cs-CZ" sz="1800" b="1" dirty="0" err="1">
                <a:solidFill>
                  <a:srgbClr val="C00000"/>
                </a:solidFill>
              </a:rPr>
              <a:t>mediani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– ke kůži zápěstí a </a:t>
            </a:r>
            <a:r>
              <a:rPr lang="cs-CZ" altLang="cs-CZ" sz="1800" b="1" dirty="0" err="1"/>
              <a:t>thenaru</a:t>
            </a:r>
            <a:endParaRPr lang="cs-CZ" altLang="cs-CZ" sz="1800" b="1" dirty="0"/>
          </a:p>
          <a:p>
            <a:pPr eaLnBrk="1" hangingPunct="1"/>
            <a:endParaRPr lang="cs-CZ" altLang="cs-CZ" sz="1800" b="1" u="sng" dirty="0" smtClean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u="sng" dirty="0" smtClean="0">
                <a:solidFill>
                  <a:srgbClr val="7030A0"/>
                </a:solidFill>
              </a:rPr>
              <a:t>2</a:t>
            </a:r>
            <a:r>
              <a:rPr lang="cs-CZ" altLang="cs-CZ" sz="1800" b="1" u="sng" dirty="0">
                <a:solidFill>
                  <a:srgbClr val="7030A0"/>
                </a:solidFill>
              </a:rPr>
              <a:t>) Větve ve dlani:</a:t>
            </a:r>
          </a:p>
          <a:p>
            <a:pPr eaLnBrk="1" hangingPunct="1"/>
            <a:r>
              <a:rPr lang="cs-CZ" altLang="cs-CZ" sz="1800" b="1" dirty="0" err="1">
                <a:solidFill>
                  <a:srgbClr val="C00000"/>
                </a:solidFill>
              </a:rPr>
              <a:t>rr</a:t>
            </a:r>
            <a:r>
              <a:rPr lang="cs-CZ" altLang="cs-CZ" sz="1800" b="1" dirty="0" smtClean="0">
                <a:solidFill>
                  <a:srgbClr val="C00000"/>
                </a:solidFill>
              </a:rPr>
              <a:t>. </a:t>
            </a:r>
            <a:r>
              <a:rPr lang="cs-CZ" altLang="cs-CZ" sz="1800" b="1" dirty="0" err="1" smtClean="0">
                <a:solidFill>
                  <a:srgbClr val="C00000"/>
                </a:solidFill>
              </a:rPr>
              <a:t>musculares</a:t>
            </a:r>
            <a:r>
              <a:rPr lang="cs-CZ" altLang="cs-CZ" sz="18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– pro svaly </a:t>
            </a:r>
            <a:r>
              <a:rPr lang="cs-CZ" altLang="cs-CZ" sz="1800" b="1" dirty="0" err="1"/>
              <a:t>thenaru</a:t>
            </a:r>
            <a:r>
              <a:rPr lang="cs-CZ" altLang="cs-CZ" sz="1800" b="1" dirty="0"/>
              <a:t> mimo </a:t>
            </a:r>
            <a:r>
              <a:rPr lang="cs-CZ" altLang="cs-CZ" sz="1800" b="1" dirty="0" err="1"/>
              <a:t>caput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profundum</a:t>
            </a:r>
            <a:r>
              <a:rPr lang="cs-CZ" altLang="cs-CZ" sz="1800" b="1" dirty="0"/>
              <a:t> m. </a:t>
            </a:r>
            <a:r>
              <a:rPr lang="cs-CZ" altLang="cs-CZ" sz="1800" b="1" dirty="0" err="1"/>
              <a:t>flexoris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pollicis</a:t>
            </a:r>
            <a:r>
              <a:rPr lang="cs-CZ" altLang="cs-CZ" sz="1800" b="1" dirty="0"/>
              <a:t> brevis a m. </a:t>
            </a:r>
            <a:r>
              <a:rPr lang="cs-CZ" altLang="cs-CZ" sz="1800" b="1" dirty="0" err="1"/>
              <a:t>adductor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pollicis</a:t>
            </a:r>
            <a:r>
              <a:rPr lang="cs-CZ" altLang="cs-CZ" sz="1800" b="1" dirty="0"/>
              <a:t>, dále zásobují 1.a 2. </a:t>
            </a:r>
            <a:r>
              <a:rPr lang="cs-CZ" altLang="cs-CZ" sz="1800" b="1" dirty="0" err="1"/>
              <a:t>lumbrikální</a:t>
            </a:r>
            <a:r>
              <a:rPr lang="cs-CZ" altLang="cs-CZ" sz="1800" b="1" dirty="0"/>
              <a:t> sval</a:t>
            </a:r>
          </a:p>
          <a:p>
            <a:pPr eaLnBrk="1" hangingPunct="1"/>
            <a:r>
              <a:rPr lang="cs-CZ" altLang="cs-CZ" sz="1800" b="1" dirty="0" err="1">
                <a:solidFill>
                  <a:srgbClr val="C00000"/>
                </a:solidFill>
              </a:rPr>
              <a:t>nn</a:t>
            </a:r>
            <a:r>
              <a:rPr lang="cs-CZ" altLang="cs-CZ" sz="1800" b="1" dirty="0">
                <a:solidFill>
                  <a:srgbClr val="C00000"/>
                </a:solidFill>
              </a:rPr>
              <a:t>. </a:t>
            </a:r>
            <a:r>
              <a:rPr lang="cs-CZ" altLang="cs-CZ" sz="1800" b="1" dirty="0" err="1">
                <a:solidFill>
                  <a:srgbClr val="C00000"/>
                </a:solidFill>
              </a:rPr>
              <a:t>digitales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</a:rPr>
              <a:t>palmares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</a:rPr>
              <a:t>communes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– tři kožní větve, dělí se v </a:t>
            </a:r>
            <a:r>
              <a:rPr lang="cs-CZ" altLang="cs-CZ" sz="1800" b="1" dirty="0" err="1"/>
              <a:t>nn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digitales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palmares</a:t>
            </a:r>
            <a:r>
              <a:rPr lang="cs-CZ" altLang="cs-CZ" sz="1800" b="1" dirty="0"/>
              <a:t> proprii pro obě strany 1.– 3</a:t>
            </a:r>
            <a:r>
              <a:rPr lang="cs-CZ" altLang="cs-CZ" sz="1800" b="1" dirty="0" smtClean="0"/>
              <a:t>. prstu </a:t>
            </a:r>
            <a:r>
              <a:rPr lang="cs-CZ" altLang="cs-CZ" sz="1800" b="1" dirty="0"/>
              <a:t>a radiální stranu 4. prstu, dosahují až na dorsální stranu posledních článků</a:t>
            </a:r>
          </a:p>
          <a:p>
            <a:pPr eaLnBrk="1" hangingPunct="1"/>
            <a:r>
              <a:rPr lang="cs-CZ" altLang="cs-CZ" sz="1800" b="1" dirty="0">
                <a:solidFill>
                  <a:srgbClr val="C00000"/>
                </a:solidFill>
              </a:rPr>
              <a:t>r. </a:t>
            </a:r>
            <a:r>
              <a:rPr lang="cs-CZ" altLang="cs-CZ" sz="1800" b="1" dirty="0" err="1">
                <a:solidFill>
                  <a:srgbClr val="C00000"/>
                </a:solidFill>
              </a:rPr>
              <a:t>communicans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</a:rPr>
              <a:t>cum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</a:rPr>
              <a:t>nervo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</a:rPr>
              <a:t>ulnari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– spojka k ulnárnímu nervu</a:t>
            </a:r>
          </a:p>
          <a:p>
            <a:pPr eaLnBrk="1" hangingPunct="1"/>
            <a:endParaRPr lang="cs-CZ" altLang="cs-CZ" sz="1800" b="1" dirty="0" smtClean="0"/>
          </a:p>
          <a:p>
            <a:pPr eaLnBrk="1" hangingPunct="1"/>
            <a:r>
              <a:rPr lang="cs-CZ" altLang="cs-CZ" sz="1800" b="1" dirty="0" smtClean="0"/>
              <a:t>Při </a:t>
            </a:r>
            <a:r>
              <a:rPr lang="cs-CZ" altLang="cs-CZ" sz="1800" b="1" dirty="0"/>
              <a:t>obrně n. </a:t>
            </a:r>
            <a:r>
              <a:rPr lang="cs-CZ" altLang="cs-CZ" sz="1800" b="1" dirty="0" err="1"/>
              <a:t>medianus</a:t>
            </a:r>
            <a:r>
              <a:rPr lang="cs-CZ" altLang="cs-CZ" sz="1800" b="1" dirty="0"/>
              <a:t> je znemožněna pronace předloktí, při pokusu o flexi prstů vzniká </a:t>
            </a:r>
            <a:r>
              <a:rPr lang="cs-CZ" altLang="cs-CZ" sz="1800" b="1" dirty="0" smtClean="0"/>
              <a:t>obraz</a:t>
            </a:r>
          </a:p>
          <a:p>
            <a:pPr eaLnBrk="1" hangingPunct="1"/>
            <a:r>
              <a:rPr lang="cs-CZ" altLang="cs-CZ" sz="1800" b="1" dirty="0" smtClean="0"/>
              <a:t> </a:t>
            </a:r>
            <a:r>
              <a:rPr lang="cs-CZ" altLang="cs-CZ" sz="1800" b="1" dirty="0"/>
              <a:t>„přísahající“ ruky (ohýbá se pouze 4. a 5. </a:t>
            </a:r>
            <a:r>
              <a:rPr lang="cs-CZ" altLang="cs-CZ" sz="1800" b="1" dirty="0" smtClean="0"/>
              <a:t>prst). </a:t>
            </a:r>
            <a:endParaRPr lang="cs-CZ" altLang="cs-CZ" sz="1800" b="1" dirty="0"/>
          </a:p>
          <a:p>
            <a:pPr eaLnBrk="1" hangingPunct="1"/>
            <a:endParaRPr lang="cs-CZ" altLang="cs-CZ" sz="18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076" y="5276830"/>
            <a:ext cx="972273" cy="155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sejmout0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0" y="-73088"/>
            <a:ext cx="4776719" cy="69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sejmout0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81" y="-74860"/>
            <a:ext cx="6771740" cy="693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6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sejmout0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67" y="1000679"/>
            <a:ext cx="3526321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sejmout00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002" y="1000679"/>
            <a:ext cx="32797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sejmout00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0" y="567159"/>
            <a:ext cx="5032300" cy="573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12" y="149409"/>
            <a:ext cx="2033553" cy="170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53" y="4409954"/>
            <a:ext cx="1360649" cy="217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yndrom_karpalniho_tulenelu_pricny_re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520" y="4977115"/>
            <a:ext cx="1823712" cy="132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8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1971675" y="3524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/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08344" y="188913"/>
            <a:ext cx="11806177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 smtClean="0">
                <a:solidFill>
                  <a:srgbClr val="C00000"/>
                </a:solidFill>
              </a:rPr>
              <a:t>b) </a:t>
            </a:r>
            <a:r>
              <a:rPr lang="cs-CZ" altLang="cs-CZ" sz="2800" b="1" dirty="0" err="1">
                <a:solidFill>
                  <a:srgbClr val="C00000"/>
                </a:solidFill>
              </a:rPr>
              <a:t>N.ulnaris</a:t>
            </a:r>
            <a:r>
              <a:rPr lang="cs-CZ" altLang="cs-CZ" sz="1800" b="1" dirty="0">
                <a:solidFill>
                  <a:srgbClr val="C00000"/>
                </a:solidFill>
              </a:rPr>
              <a:t> (C8-Th1</a:t>
            </a:r>
            <a:r>
              <a:rPr lang="cs-CZ" altLang="cs-CZ" sz="1800" b="1" dirty="0" smtClean="0">
                <a:solidFill>
                  <a:srgbClr val="C00000"/>
                </a:solidFill>
              </a:rPr>
              <a:t>)</a:t>
            </a:r>
          </a:p>
          <a:p>
            <a:pPr eaLnBrk="1" hangingPunct="1"/>
            <a:endParaRPr lang="cs-CZ" altLang="cs-CZ" sz="18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dirty="0"/>
              <a:t>     Probíhá v </a:t>
            </a:r>
            <a:r>
              <a:rPr lang="cs-CZ" altLang="cs-CZ" sz="1800" dirty="0" err="1"/>
              <a:t>sulcus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bicipitalis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medialis</a:t>
            </a:r>
            <a:r>
              <a:rPr lang="cs-CZ" altLang="cs-CZ" sz="1800" dirty="0"/>
              <a:t> mediálně od a. </a:t>
            </a:r>
            <a:r>
              <a:rPr lang="cs-CZ" altLang="cs-CZ" sz="1800" dirty="0" err="1"/>
              <a:t>brachialis</a:t>
            </a:r>
            <a:r>
              <a:rPr lang="cs-CZ" altLang="cs-CZ" sz="1800" dirty="0"/>
              <a:t>, v polovině paže proráží septum </a:t>
            </a:r>
            <a:r>
              <a:rPr lang="cs-CZ" altLang="cs-CZ" sz="1800" dirty="0" err="1"/>
              <a:t>intermusculare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brachii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mediale</a:t>
            </a:r>
            <a:r>
              <a:rPr lang="cs-CZ" altLang="cs-CZ" sz="1800" dirty="0"/>
              <a:t> a jde za mediální epikondyl humeru do </a:t>
            </a:r>
            <a:r>
              <a:rPr lang="cs-CZ" altLang="cs-CZ" sz="1800" dirty="0" err="1"/>
              <a:t>sulcus</a:t>
            </a:r>
            <a:r>
              <a:rPr lang="cs-CZ" altLang="cs-CZ" sz="1800" dirty="0"/>
              <a:t> n. </a:t>
            </a:r>
            <a:r>
              <a:rPr lang="cs-CZ" altLang="cs-CZ" sz="1800" dirty="0" err="1"/>
              <a:t>ulnaris</a:t>
            </a:r>
            <a:r>
              <a:rPr lang="cs-CZ" altLang="cs-CZ" sz="1800" dirty="0"/>
              <a:t>, pak mezi obě hlavy m</a:t>
            </a:r>
            <a:r>
              <a:rPr lang="cs-CZ" altLang="cs-CZ" sz="1800" dirty="0" smtClean="0"/>
              <a:t>. flexor </a:t>
            </a:r>
            <a:r>
              <a:rPr lang="cs-CZ" altLang="cs-CZ" sz="1800" dirty="0" err="1"/>
              <a:t>carpi</a:t>
            </a:r>
            <a:r>
              <a:rPr lang="cs-CZ" altLang="cs-CZ" sz="1800" dirty="0"/>
              <a:t> </a:t>
            </a:r>
            <a:r>
              <a:rPr lang="cs-CZ" altLang="cs-CZ" sz="1800" dirty="0" err="1"/>
              <a:t>ulnaris</a:t>
            </a:r>
            <a:r>
              <a:rPr lang="cs-CZ" altLang="cs-CZ" sz="1800" dirty="0"/>
              <a:t>, probíhá mezi ním a m. flexor </a:t>
            </a:r>
            <a:r>
              <a:rPr lang="cs-CZ" altLang="cs-CZ" sz="1800" dirty="0" err="1"/>
              <a:t>digitorum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profundus</a:t>
            </a:r>
            <a:r>
              <a:rPr lang="cs-CZ" altLang="cs-CZ" sz="1800" dirty="0"/>
              <a:t> a dělí se na konečné větve. Na paži nevydává větve.</a:t>
            </a:r>
          </a:p>
          <a:p>
            <a:pPr eaLnBrk="1" hangingPunct="1"/>
            <a:endParaRPr lang="cs-CZ" altLang="cs-CZ" sz="1800" b="1" dirty="0" smtClean="0"/>
          </a:p>
          <a:p>
            <a:pPr eaLnBrk="1" hangingPunct="1"/>
            <a:endParaRPr lang="cs-CZ" altLang="cs-CZ" sz="1800" b="1" dirty="0" smtClean="0"/>
          </a:p>
          <a:p>
            <a:pPr eaLnBrk="1" hangingPunct="1"/>
            <a:r>
              <a:rPr lang="cs-CZ" altLang="cs-CZ" sz="1800" b="1" dirty="0" smtClean="0">
                <a:solidFill>
                  <a:srgbClr val="C00000"/>
                </a:solidFill>
              </a:rPr>
              <a:t>Větve na </a:t>
            </a:r>
            <a:r>
              <a:rPr lang="cs-CZ" altLang="cs-CZ" sz="1800" b="1" dirty="0">
                <a:solidFill>
                  <a:srgbClr val="C00000"/>
                </a:solidFill>
              </a:rPr>
              <a:t>předloktí:</a:t>
            </a:r>
          </a:p>
          <a:p>
            <a:pPr eaLnBrk="1" hangingPunct="1"/>
            <a:r>
              <a:rPr lang="cs-CZ" altLang="cs-CZ" sz="1800" b="1" u="sng" dirty="0" err="1">
                <a:solidFill>
                  <a:srgbClr val="C00000"/>
                </a:solidFill>
              </a:rPr>
              <a:t>rr.musculares</a:t>
            </a:r>
            <a:r>
              <a:rPr lang="cs-CZ" altLang="cs-CZ" sz="1800" dirty="0"/>
              <a:t> pro </a:t>
            </a:r>
            <a:r>
              <a:rPr lang="cs-CZ" altLang="cs-CZ" sz="1800" dirty="0" err="1"/>
              <a:t>m.flexor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carpi</a:t>
            </a:r>
            <a:r>
              <a:rPr lang="cs-CZ" altLang="cs-CZ" sz="1800" dirty="0"/>
              <a:t> </a:t>
            </a:r>
            <a:r>
              <a:rPr lang="cs-CZ" altLang="cs-CZ" sz="1800" dirty="0" err="1"/>
              <a:t>ulnaris</a:t>
            </a:r>
            <a:r>
              <a:rPr lang="cs-CZ" altLang="cs-CZ" sz="1800" dirty="0"/>
              <a:t> a ulnární část m. flexor </a:t>
            </a:r>
            <a:r>
              <a:rPr lang="cs-CZ" altLang="cs-CZ" sz="1800" dirty="0" err="1"/>
              <a:t>digitorum</a:t>
            </a:r>
            <a:r>
              <a:rPr lang="cs-CZ" altLang="cs-CZ" sz="1800" dirty="0"/>
              <a:t> </a:t>
            </a:r>
            <a:r>
              <a:rPr lang="cs-CZ" altLang="cs-CZ" sz="1800" dirty="0" err="1" smtClean="0"/>
              <a:t>profundus</a:t>
            </a:r>
            <a:endParaRPr lang="cs-CZ" altLang="cs-CZ" sz="1800" dirty="0" smtClean="0"/>
          </a:p>
          <a:p>
            <a:pPr eaLnBrk="1" hangingPunct="1"/>
            <a:endParaRPr lang="cs-CZ" altLang="cs-CZ" sz="1800" b="1" dirty="0" smtClean="0"/>
          </a:p>
          <a:p>
            <a:pPr eaLnBrk="1" hangingPunct="1"/>
            <a:r>
              <a:rPr lang="cs-CZ" altLang="cs-CZ" sz="1800" b="1" u="sng" dirty="0" smtClean="0">
                <a:solidFill>
                  <a:srgbClr val="C00000"/>
                </a:solidFill>
              </a:rPr>
              <a:t>R. dorsalis </a:t>
            </a:r>
            <a:r>
              <a:rPr lang="cs-CZ" altLang="cs-CZ" sz="1800" b="1" u="sng" dirty="0">
                <a:solidFill>
                  <a:srgbClr val="C00000"/>
                </a:solidFill>
              </a:rPr>
              <a:t>n.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ulnaris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– </a:t>
            </a:r>
            <a:r>
              <a:rPr lang="cs-CZ" altLang="cs-CZ" sz="1800" dirty="0" smtClean="0"/>
              <a:t>pro </a:t>
            </a:r>
            <a:r>
              <a:rPr lang="cs-CZ" altLang="cs-CZ" sz="1800" dirty="0" err="1"/>
              <a:t>dorsum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manus</a:t>
            </a:r>
            <a:r>
              <a:rPr lang="cs-CZ" altLang="cs-CZ" sz="1800" dirty="0"/>
              <a:t> – vydává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nn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digitales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dorsales</a:t>
            </a:r>
            <a:r>
              <a:rPr lang="cs-CZ" altLang="cs-CZ" sz="1800" dirty="0"/>
              <a:t> pro obě strany 5. a 4. prstu a ulnární stranu 3.prstu. Větévky sahají jen do poloviny středního článku</a:t>
            </a:r>
            <a:r>
              <a:rPr lang="cs-CZ" altLang="cs-CZ" sz="1800" dirty="0" smtClean="0"/>
              <a:t>.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u="sng" dirty="0">
                <a:solidFill>
                  <a:srgbClr val="C00000"/>
                </a:solidFill>
              </a:rPr>
              <a:t>R.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palmaris</a:t>
            </a:r>
            <a:r>
              <a:rPr lang="cs-CZ" altLang="cs-CZ" sz="1800" b="1" u="sng" dirty="0">
                <a:solidFill>
                  <a:srgbClr val="C00000"/>
                </a:solidFill>
              </a:rPr>
              <a:t> n.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ulnaris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– sensitivně inervuje kůži v distální části předloktí a </a:t>
            </a:r>
            <a:r>
              <a:rPr lang="cs-CZ" altLang="cs-CZ" sz="1800" dirty="0" err="1" smtClean="0"/>
              <a:t>hypothenaru</a:t>
            </a:r>
            <a:endParaRPr lang="cs-CZ" altLang="cs-CZ" sz="1800" dirty="0" smtClean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 smtClean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 smtClean="0"/>
              <a:t>                             Do </a:t>
            </a:r>
            <a:r>
              <a:rPr lang="cs-CZ" altLang="cs-CZ" sz="1800" b="1" dirty="0"/>
              <a:t>dlaně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běží </a:t>
            </a:r>
            <a:r>
              <a:rPr lang="cs-CZ" altLang="cs-CZ" sz="1800" b="1" dirty="0" smtClean="0"/>
              <a:t>PO </a:t>
            </a:r>
            <a:r>
              <a:rPr lang="cs-CZ" altLang="cs-CZ" sz="1800" b="1" dirty="0"/>
              <a:t>POVRCHU RETINACULUM </a:t>
            </a:r>
            <a:r>
              <a:rPr lang="cs-CZ" altLang="cs-CZ" sz="1800" b="1" dirty="0" smtClean="0"/>
              <a:t>FLEXORUM, </a:t>
            </a:r>
            <a:r>
              <a:rPr lang="cs-CZ" altLang="cs-CZ" sz="1800" b="1" dirty="0" smtClean="0">
                <a:solidFill>
                  <a:srgbClr val="FF0000"/>
                </a:solidFill>
              </a:rPr>
              <a:t>ne skrze </a:t>
            </a:r>
            <a:r>
              <a:rPr lang="cs-CZ" altLang="cs-CZ" sz="1800" b="1" dirty="0" err="1" smtClean="0"/>
              <a:t>canalis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carpi</a:t>
            </a:r>
            <a:r>
              <a:rPr lang="cs-CZ" altLang="cs-CZ" sz="1800" b="1" dirty="0" smtClean="0"/>
              <a:t> </a:t>
            </a:r>
            <a:r>
              <a:rPr lang="cs-CZ" altLang="cs-CZ" sz="1800" b="1" dirty="0"/>
              <a:t>!!!</a:t>
            </a:r>
            <a:r>
              <a:rPr lang="cs-CZ" altLang="cs-CZ" sz="1800" dirty="0"/>
              <a:t> </a:t>
            </a:r>
            <a:endParaRPr lang="cs-CZ" alt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62524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2"/>
          <p:cNvSpPr txBox="1">
            <a:spLocks noChangeArrowheads="1"/>
          </p:cNvSpPr>
          <p:nvPr/>
        </p:nvSpPr>
        <p:spPr bwMode="auto">
          <a:xfrm>
            <a:off x="7464426" y="404814"/>
            <a:ext cx="2016125" cy="7016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rgbClr val="080808"/>
                </a:solidFill>
              </a:rPr>
              <a:t>Neuron</a:t>
            </a:r>
            <a:endParaRPr lang="cs-CZ" altLang="cs-CZ" sz="4000" b="1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grpSp>
        <p:nvGrpSpPr>
          <p:cNvPr id="9219" name="Group 12"/>
          <p:cNvGrpSpPr>
            <a:grpSpLocks/>
          </p:cNvGrpSpPr>
          <p:nvPr/>
        </p:nvGrpSpPr>
        <p:grpSpPr bwMode="auto">
          <a:xfrm>
            <a:off x="2351088" y="411164"/>
            <a:ext cx="4783138" cy="6034087"/>
            <a:chOff x="68" y="259"/>
            <a:chExt cx="3013" cy="3801"/>
          </a:xfrm>
        </p:grpSpPr>
        <p:graphicFrame>
          <p:nvGraphicFramePr>
            <p:cNvPr id="9220" name="Object 9"/>
            <p:cNvGraphicFramePr>
              <a:graphicFrameLocks noChangeAspect="1"/>
            </p:cNvGraphicFramePr>
            <p:nvPr/>
          </p:nvGraphicFramePr>
          <p:xfrm>
            <a:off x="158" y="259"/>
            <a:ext cx="2833" cy="3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Rastrový obrázek" r:id="rId4" imgW="4571429" imgH="6133333" progId="Paint.Picture">
                    <p:embed/>
                  </p:oleObj>
                </mc:Choice>
                <mc:Fallback>
                  <p:oleObj name="Rastrový obrázek" r:id="rId4" imgW="4571429" imgH="613333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59"/>
                          <a:ext cx="2833" cy="3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1" name="Text Box 33"/>
            <p:cNvSpPr txBox="1">
              <a:spLocks noChangeArrowheads="1"/>
            </p:cNvSpPr>
            <p:nvPr/>
          </p:nvSpPr>
          <p:spPr bwMode="auto">
            <a:xfrm>
              <a:off x="1474" y="981"/>
              <a:ext cx="160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400" b="1" dirty="0" smtClean="0">
                  <a:solidFill>
                    <a:srgbClr val="CC0000"/>
                  </a:solidFill>
                </a:rPr>
                <a:t>Perikaryon=tělo</a:t>
              </a:r>
              <a:endParaRPr lang="cs-CZ" altLang="cs-CZ" sz="2400" b="1" dirty="0">
                <a:solidFill>
                  <a:srgbClr val="CC0000"/>
                </a:solidFill>
              </a:endParaRPr>
            </a:p>
          </p:txBody>
        </p:sp>
        <p:sp>
          <p:nvSpPr>
            <p:cNvPr id="9222" name="Text Box 29"/>
            <p:cNvSpPr txBox="1">
              <a:spLocks noChangeArrowheads="1"/>
            </p:cNvSpPr>
            <p:nvPr/>
          </p:nvSpPr>
          <p:spPr bwMode="auto">
            <a:xfrm>
              <a:off x="68" y="436"/>
              <a:ext cx="95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400" b="1">
                  <a:solidFill>
                    <a:srgbClr val="CC0000"/>
                  </a:solidFill>
                </a:rPr>
                <a:t>dendrity</a:t>
              </a:r>
            </a:p>
          </p:txBody>
        </p:sp>
        <p:sp>
          <p:nvSpPr>
            <p:cNvPr id="9223" name="Text Box 28"/>
            <p:cNvSpPr txBox="1">
              <a:spLocks noChangeArrowheads="1"/>
            </p:cNvSpPr>
            <p:nvPr/>
          </p:nvSpPr>
          <p:spPr bwMode="auto">
            <a:xfrm>
              <a:off x="1836" y="1661"/>
              <a:ext cx="635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400" b="1">
                  <a:solidFill>
                    <a:srgbClr val="CC0000"/>
                  </a:solidFill>
                </a:rPr>
                <a:t>axon</a:t>
              </a:r>
            </a:p>
          </p:txBody>
        </p:sp>
        <p:sp>
          <p:nvSpPr>
            <p:cNvPr id="9224" name="Text Box 27"/>
            <p:cNvSpPr txBox="1">
              <a:spLocks noChangeArrowheads="1"/>
            </p:cNvSpPr>
            <p:nvPr/>
          </p:nvSpPr>
          <p:spPr bwMode="auto">
            <a:xfrm>
              <a:off x="2357" y="2588"/>
              <a:ext cx="724" cy="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/>
                <a:t>směr toku impulsů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7615238" y="3094039"/>
            <a:ext cx="42719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err="1" smtClean="0">
                <a:solidFill>
                  <a:schemeClr val="tx1"/>
                </a:solidFill>
              </a:rPr>
              <a:t>Schwannova</a:t>
            </a:r>
            <a:r>
              <a:rPr lang="cs-CZ" altLang="cs-CZ" b="1" dirty="0" smtClean="0">
                <a:solidFill>
                  <a:schemeClr val="tx1"/>
                </a:solidFill>
              </a:rPr>
              <a:t> pochva  </a:t>
            </a:r>
            <a:r>
              <a:rPr lang="cs-CZ" altLang="cs-CZ" dirty="0" smtClean="0">
                <a:solidFill>
                  <a:schemeClr val="tx1"/>
                </a:solidFill>
              </a:rPr>
              <a:t>(jednoduchý obal)</a:t>
            </a: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Myelinová pochva </a:t>
            </a:r>
            <a:r>
              <a:rPr lang="cs-CZ" altLang="cs-CZ" dirty="0" smtClean="0">
                <a:solidFill>
                  <a:schemeClr val="tx1"/>
                </a:solidFill>
              </a:rPr>
              <a:t>spirálovité obtočené </a:t>
            </a:r>
            <a:r>
              <a:rPr lang="cs-CZ" altLang="cs-CZ" dirty="0" err="1" smtClean="0">
                <a:solidFill>
                  <a:schemeClr val="tx1"/>
                </a:solidFill>
              </a:rPr>
              <a:t>Schwannovy</a:t>
            </a:r>
            <a:r>
              <a:rPr lang="cs-CZ" altLang="cs-CZ" dirty="0" smtClean="0">
                <a:solidFill>
                  <a:schemeClr val="tx1"/>
                </a:solidFill>
              </a:rPr>
              <a:t> buňky s tukem - PNS</a:t>
            </a:r>
          </a:p>
          <a:p>
            <a:pPr lvl="1"/>
            <a:r>
              <a:rPr lang="cs-CZ" altLang="cs-CZ" dirty="0" smtClean="0">
                <a:solidFill>
                  <a:schemeClr val="tx1"/>
                </a:solidFill>
              </a:rPr>
              <a:t>Oligodendroglie v CNS</a:t>
            </a:r>
          </a:p>
          <a:p>
            <a:pPr lvl="1"/>
            <a:r>
              <a:rPr lang="cs-CZ" altLang="cs-CZ" b="1" dirty="0" smtClean="0">
                <a:solidFill>
                  <a:schemeClr val="tx1"/>
                </a:solidFill>
              </a:rPr>
              <a:t>Ranvierovy zářezy</a:t>
            </a:r>
          </a:p>
          <a:p>
            <a:pPr lvl="1"/>
            <a:r>
              <a:rPr lang="cs-CZ" altLang="cs-CZ" dirty="0" err="1" smtClean="0">
                <a:solidFill>
                  <a:schemeClr val="tx1"/>
                </a:solidFill>
              </a:rPr>
              <a:t>internodální</a:t>
            </a:r>
            <a:r>
              <a:rPr lang="cs-CZ" altLang="cs-CZ" dirty="0" smtClean="0">
                <a:solidFill>
                  <a:schemeClr val="tx1"/>
                </a:solidFill>
              </a:rPr>
              <a:t> segmenty</a:t>
            </a:r>
            <a:r>
              <a:rPr lang="cs-CZ" altLang="cs-CZ" dirty="0" smtClean="0"/>
              <a:t> 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38733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délník 2"/>
          <p:cNvSpPr>
            <a:spLocks noChangeArrowheads="1"/>
          </p:cNvSpPr>
          <p:nvPr/>
        </p:nvSpPr>
        <p:spPr bwMode="auto">
          <a:xfrm>
            <a:off x="0" y="0"/>
            <a:ext cx="4670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C00000"/>
                </a:solidFill>
              </a:rPr>
              <a:t>b) </a:t>
            </a:r>
            <a:r>
              <a:rPr lang="cs-CZ" altLang="cs-CZ" b="1" dirty="0" err="1" smtClean="0">
                <a:solidFill>
                  <a:srgbClr val="C00000"/>
                </a:solidFill>
              </a:rPr>
              <a:t>Nervus</a:t>
            </a:r>
            <a:r>
              <a:rPr lang="cs-CZ" altLang="cs-CZ" b="1" dirty="0" smtClean="0">
                <a:solidFill>
                  <a:srgbClr val="C00000"/>
                </a:solidFill>
              </a:rPr>
              <a:t> </a:t>
            </a:r>
            <a:r>
              <a:rPr lang="cs-CZ" altLang="cs-CZ" b="1" dirty="0" err="1">
                <a:solidFill>
                  <a:srgbClr val="C00000"/>
                </a:solidFill>
              </a:rPr>
              <a:t>ulnaris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4579" name="Picture 5" descr="Brachium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292" r="3938" b="2377"/>
          <a:stretch>
            <a:fillRect/>
          </a:stretch>
        </p:blipFill>
        <p:spPr bwMode="auto">
          <a:xfrm>
            <a:off x="966604" y="1340434"/>
            <a:ext cx="2544946" cy="482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Antebrach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447" y="1337755"/>
            <a:ext cx="1651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0" descr="Antebrach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b="2113"/>
          <a:stretch>
            <a:fillRect/>
          </a:stretch>
        </p:blipFill>
        <p:spPr bwMode="auto">
          <a:xfrm>
            <a:off x="5912344" y="1337755"/>
            <a:ext cx="2126955" cy="504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" descr="Elbow Cubital Tunnel Anatomy, Bo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4159857"/>
            <a:ext cx="16510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3" r="18243"/>
          <a:stretch>
            <a:fillRect/>
          </a:stretch>
        </p:blipFill>
        <p:spPr bwMode="auto">
          <a:xfrm>
            <a:off x="8661592" y="1195604"/>
            <a:ext cx="1900337" cy="51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ejmout004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82" y="4159857"/>
            <a:ext cx="1985680" cy="203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7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Manu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3221" r="3075" b="6364"/>
          <a:stretch>
            <a:fillRect/>
          </a:stretch>
        </p:blipFill>
        <p:spPr bwMode="auto">
          <a:xfrm>
            <a:off x="607635" y="4097438"/>
            <a:ext cx="1907621" cy="246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Manu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r="2570" b="10265"/>
          <a:stretch>
            <a:fillRect/>
          </a:stretch>
        </p:blipFill>
        <p:spPr bwMode="auto">
          <a:xfrm>
            <a:off x="2772837" y="4042166"/>
            <a:ext cx="1891165" cy="250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Obdélník 2"/>
          <p:cNvSpPr>
            <a:spLocks noChangeArrowheads="1"/>
          </p:cNvSpPr>
          <p:nvPr/>
        </p:nvSpPr>
        <p:spPr bwMode="auto">
          <a:xfrm>
            <a:off x="264128" y="0"/>
            <a:ext cx="3746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C00000"/>
                </a:solidFill>
              </a:rPr>
              <a:t>b) </a:t>
            </a:r>
            <a:r>
              <a:rPr lang="cs-CZ" altLang="cs-CZ" b="1" dirty="0" err="1" smtClean="0">
                <a:solidFill>
                  <a:srgbClr val="C00000"/>
                </a:solidFill>
              </a:rPr>
              <a:t>Nervus</a:t>
            </a:r>
            <a:r>
              <a:rPr lang="cs-CZ" altLang="cs-CZ" b="1" dirty="0" smtClean="0">
                <a:solidFill>
                  <a:srgbClr val="C00000"/>
                </a:solidFill>
              </a:rPr>
              <a:t> </a:t>
            </a:r>
            <a:r>
              <a:rPr lang="cs-CZ" altLang="cs-CZ" b="1" dirty="0" err="1">
                <a:solidFill>
                  <a:srgbClr val="C00000"/>
                </a:solidFill>
              </a:rPr>
              <a:t>ulnaris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95" y="4109264"/>
            <a:ext cx="216058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355" y="4097438"/>
            <a:ext cx="216058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6" descr="Soubor:Obrna n.ulnari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21785" r="14664" b="15491"/>
          <a:stretch>
            <a:fillRect/>
          </a:stretch>
        </p:blipFill>
        <p:spPr bwMode="auto">
          <a:xfrm>
            <a:off x="5134597" y="4005092"/>
            <a:ext cx="1668903" cy="119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99686" y="725273"/>
            <a:ext cx="102776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dlaně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prochází skrze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Guyonův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kanálek (mezi os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pisiforme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hamulus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hamati)</a:t>
            </a:r>
          </a:p>
          <a:p>
            <a:endParaRPr lang="cs-CZ" alt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Radiálně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od os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pisiforme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se dělí:</a:t>
            </a:r>
          </a:p>
          <a:p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cs-CZ" altLang="cs-CZ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superficialis</a:t>
            </a:r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altLang="cs-CZ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s-CZ" altLang="cs-CZ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digitales</a:t>
            </a:r>
            <a:r>
              <a:rPr lang="cs-CZ" altLang="cs-CZ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palmares</a:t>
            </a:r>
            <a:r>
              <a:rPr lang="cs-CZ" altLang="cs-CZ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communes</a:t>
            </a:r>
            <a:r>
              <a:rPr lang="cs-CZ" altLang="cs-CZ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altLang="cs-CZ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digitales</a:t>
            </a:r>
            <a:r>
              <a:rPr lang="cs-CZ" altLang="cs-CZ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palmares</a:t>
            </a:r>
            <a:r>
              <a:rPr lang="cs-CZ" alt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proprii</a:t>
            </a:r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pro obě strany 5. prstu a ulnární stranu 4.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prstu</a:t>
            </a:r>
          </a:p>
          <a:p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cs-CZ" altLang="cs-CZ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profundus</a:t>
            </a:r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prostupuje svalovinou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hypothenaru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inervuje jeho svaly, všechny mm.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interossei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3. a 4. 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lumbricalis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ze svalů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thenaru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adductor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pollicis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caput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profundum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flexoris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pollicis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brevis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Při poškození n.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ulnaris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vzniká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OBRAZ  DRÁPOVITÉ 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RUKY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+ narušení addukce palce</a:t>
            </a:r>
            <a:endParaRPr lang="cs-CZ" alt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73620" y="312395"/>
            <a:ext cx="1201838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 smtClean="0">
                <a:solidFill>
                  <a:srgbClr val="C00000"/>
                </a:solidFill>
              </a:rPr>
              <a:t>c) </a:t>
            </a:r>
            <a:r>
              <a:rPr lang="cs-CZ" altLang="cs-CZ" sz="2400" b="1" dirty="0">
                <a:solidFill>
                  <a:srgbClr val="C00000"/>
                </a:solidFill>
              </a:rPr>
              <a:t>N. </a:t>
            </a:r>
            <a:r>
              <a:rPr lang="cs-CZ" altLang="cs-CZ" sz="2400" b="1" dirty="0" err="1">
                <a:solidFill>
                  <a:srgbClr val="C00000"/>
                </a:solidFill>
              </a:rPr>
              <a:t>cutaneus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brachii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medialis</a:t>
            </a:r>
            <a:r>
              <a:rPr lang="cs-CZ" altLang="cs-CZ" sz="1800" b="1" dirty="0"/>
              <a:t> (C8 – Th1)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Pro kůži na mediální straně paže až po </a:t>
            </a:r>
            <a:r>
              <a:rPr lang="cs-CZ" altLang="cs-CZ" sz="1800" dirty="0" err="1"/>
              <a:t>epicondylus</a:t>
            </a:r>
            <a:r>
              <a:rPr lang="cs-CZ" altLang="cs-CZ" sz="1800" dirty="0"/>
              <a:t> med. Dostává spojky z 2–3. interkostálního nervu </a:t>
            </a:r>
            <a:endParaRPr lang="cs-CZ" altLang="cs-CZ" sz="1800" dirty="0" smtClean="0"/>
          </a:p>
          <a:p>
            <a:pPr eaLnBrk="1" hangingPunct="1"/>
            <a:r>
              <a:rPr lang="cs-CZ" altLang="cs-CZ" sz="1800" dirty="0" smtClean="0"/>
              <a:t>tzv</a:t>
            </a:r>
            <a:r>
              <a:rPr lang="cs-CZ" altLang="cs-CZ" sz="1800" dirty="0"/>
              <a:t>. </a:t>
            </a:r>
            <a:r>
              <a:rPr lang="cs-CZ" altLang="cs-CZ" sz="1800" b="1" i="1" dirty="0" err="1"/>
              <a:t>nn</a:t>
            </a:r>
            <a:r>
              <a:rPr lang="cs-CZ" altLang="cs-CZ" sz="1800" b="1" i="1" dirty="0"/>
              <a:t>. </a:t>
            </a:r>
            <a:r>
              <a:rPr lang="cs-CZ" altLang="cs-CZ" sz="1800" b="1" i="1" dirty="0" err="1"/>
              <a:t>intercostobrachiales</a:t>
            </a:r>
            <a:r>
              <a:rPr lang="cs-CZ" altLang="cs-CZ" sz="1800" dirty="0"/>
              <a:t> (pro kůži podpaží</a:t>
            </a:r>
            <a:r>
              <a:rPr lang="cs-CZ" altLang="cs-CZ" sz="1800" dirty="0" smtClean="0"/>
              <a:t>)</a:t>
            </a:r>
          </a:p>
          <a:p>
            <a:pPr eaLnBrk="1" hangingPunct="1"/>
            <a:endParaRPr lang="cs-CZ" altLang="cs-CZ" sz="1800" b="1" dirty="0" smtClean="0"/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2400" b="1" dirty="0" smtClean="0">
                <a:solidFill>
                  <a:srgbClr val="C00000"/>
                </a:solidFill>
              </a:rPr>
              <a:t>d) </a:t>
            </a:r>
            <a:r>
              <a:rPr lang="cs-CZ" altLang="cs-CZ" sz="2400" b="1" dirty="0">
                <a:solidFill>
                  <a:srgbClr val="C00000"/>
                </a:solidFill>
              </a:rPr>
              <a:t>N. </a:t>
            </a:r>
            <a:r>
              <a:rPr lang="cs-CZ" altLang="cs-CZ" sz="2400" b="1" dirty="0" err="1">
                <a:solidFill>
                  <a:srgbClr val="C00000"/>
                </a:solidFill>
              </a:rPr>
              <a:t>cutaneus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antebrachii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medialis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(C8-Th1)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Provází </a:t>
            </a:r>
            <a:r>
              <a:rPr lang="cs-CZ" altLang="cs-CZ" sz="1800" dirty="0">
                <a:solidFill>
                  <a:srgbClr val="0070C0"/>
                </a:solidFill>
              </a:rPr>
              <a:t>v. </a:t>
            </a:r>
            <a:r>
              <a:rPr lang="cs-CZ" altLang="cs-CZ" sz="1800" dirty="0" err="1">
                <a:solidFill>
                  <a:srgbClr val="0070C0"/>
                </a:solidFill>
              </a:rPr>
              <a:t>basilica</a:t>
            </a:r>
            <a:r>
              <a:rPr lang="cs-CZ" altLang="cs-CZ" sz="1800" dirty="0">
                <a:solidFill>
                  <a:srgbClr val="0070C0"/>
                </a:solidFill>
              </a:rPr>
              <a:t> </a:t>
            </a:r>
            <a:r>
              <a:rPr lang="cs-CZ" altLang="cs-CZ" sz="1800" dirty="0"/>
              <a:t>na paži a dělí se na:</a:t>
            </a:r>
          </a:p>
          <a:p>
            <a:pPr eaLnBrk="1" hangingPunct="1"/>
            <a:r>
              <a:rPr lang="cs-CZ" altLang="cs-CZ" sz="1800" dirty="0"/>
              <a:t>a) </a:t>
            </a:r>
            <a:r>
              <a:rPr lang="cs-CZ" altLang="cs-CZ" sz="1800" b="1" dirty="0"/>
              <a:t>r. </a:t>
            </a:r>
            <a:r>
              <a:rPr lang="cs-CZ" altLang="cs-CZ" sz="1800" b="1" dirty="0" err="1"/>
              <a:t>anterior</a:t>
            </a:r>
            <a:r>
              <a:rPr lang="cs-CZ" altLang="cs-CZ" sz="1800" dirty="0"/>
              <a:t> pro ulnární část přední strany předloktí až k zápěstí</a:t>
            </a:r>
          </a:p>
          <a:p>
            <a:pPr eaLnBrk="1" hangingPunct="1"/>
            <a:r>
              <a:rPr lang="cs-CZ" altLang="cs-CZ" sz="1800" dirty="0"/>
              <a:t>b) </a:t>
            </a:r>
            <a:r>
              <a:rPr lang="cs-CZ" altLang="cs-CZ" sz="1800" b="1" dirty="0"/>
              <a:t>r. </a:t>
            </a:r>
            <a:r>
              <a:rPr lang="cs-CZ" altLang="cs-CZ" sz="1800" b="1" dirty="0" err="1"/>
              <a:t>ulnaris</a:t>
            </a:r>
            <a:r>
              <a:rPr lang="cs-CZ" altLang="cs-CZ" sz="1800" dirty="0"/>
              <a:t> pro ulnární část dorsální strany předloktí</a:t>
            </a:r>
          </a:p>
        </p:txBody>
      </p:sp>
      <p:pic>
        <p:nvPicPr>
          <p:cNvPr id="25603" name="Picture 5" descr="sejmout00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9"/>
          <a:stretch>
            <a:fillRect/>
          </a:stretch>
        </p:blipFill>
        <p:spPr bwMode="auto">
          <a:xfrm>
            <a:off x="10116273" y="2288488"/>
            <a:ext cx="1880848" cy="44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sejmout00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994" y="1137697"/>
            <a:ext cx="25654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8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659757" y="549275"/>
            <a:ext cx="11285316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 smtClean="0">
                <a:solidFill>
                  <a:srgbClr val="C00000"/>
                </a:solidFill>
              </a:rPr>
              <a:t>III) </a:t>
            </a:r>
            <a:r>
              <a:rPr lang="cs-CZ" altLang="cs-CZ" sz="3200" b="1" dirty="0" err="1" smtClean="0">
                <a:solidFill>
                  <a:srgbClr val="C00000"/>
                </a:solidFill>
              </a:rPr>
              <a:t>Fasciculus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</a:rPr>
              <a:t>posterior</a:t>
            </a:r>
            <a:endParaRPr lang="cs-CZ" altLang="cs-CZ" sz="32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3200" b="1" dirty="0"/>
              <a:t> 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smtClean="0">
                <a:solidFill>
                  <a:srgbClr val="C00000"/>
                </a:solidFill>
              </a:rPr>
              <a:t>a) </a:t>
            </a:r>
            <a:r>
              <a:rPr lang="cs-CZ" altLang="cs-CZ" sz="2400" b="1" dirty="0">
                <a:solidFill>
                  <a:srgbClr val="C00000"/>
                </a:solidFill>
              </a:rPr>
              <a:t>N. </a:t>
            </a:r>
            <a:r>
              <a:rPr lang="cs-CZ" altLang="cs-CZ" sz="2400" b="1" dirty="0" err="1">
                <a:solidFill>
                  <a:srgbClr val="C00000"/>
                </a:solidFill>
              </a:rPr>
              <a:t>axillaris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(C5 – C7)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Společně s a. </a:t>
            </a:r>
            <a:r>
              <a:rPr lang="cs-CZ" altLang="cs-CZ" sz="1800" dirty="0" err="1"/>
              <a:t>circumflexa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humeri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posterior</a:t>
            </a:r>
            <a:r>
              <a:rPr lang="cs-CZ" altLang="cs-CZ" sz="1800" dirty="0"/>
              <a:t> vniká do </a:t>
            </a:r>
            <a:r>
              <a:rPr lang="cs-CZ" altLang="cs-CZ" sz="1800" i="1" dirty="0" err="1"/>
              <a:t>foramen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humerotricipitale</a:t>
            </a:r>
            <a:r>
              <a:rPr lang="cs-CZ" altLang="cs-CZ" sz="1800" dirty="0"/>
              <a:t> a klade se zezadu na humerus</a:t>
            </a:r>
            <a:endParaRPr lang="cs-CZ" altLang="cs-CZ" sz="1800" b="1" dirty="0"/>
          </a:p>
          <a:p>
            <a:pPr eaLnBrk="1" hangingPunct="1"/>
            <a:endParaRPr lang="cs-CZ" altLang="cs-CZ" sz="1800" b="1" u="sng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u="sng" dirty="0" err="1" smtClean="0">
                <a:solidFill>
                  <a:srgbClr val="C00000"/>
                </a:solidFill>
              </a:rPr>
              <a:t>rr</a:t>
            </a:r>
            <a:r>
              <a:rPr lang="cs-CZ" altLang="cs-CZ" sz="1800" b="1" u="sng" dirty="0">
                <a:solidFill>
                  <a:srgbClr val="C00000"/>
                </a:solidFill>
              </a:rPr>
              <a:t>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musculares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pro m</a:t>
            </a:r>
            <a:r>
              <a:rPr lang="cs-CZ" altLang="cs-CZ" sz="1800" dirty="0" smtClean="0"/>
              <a:t>. </a:t>
            </a:r>
            <a:r>
              <a:rPr lang="cs-CZ" altLang="cs-CZ" sz="1800" dirty="0" err="1" smtClean="0"/>
              <a:t>deltoideus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a m</a:t>
            </a:r>
            <a:r>
              <a:rPr lang="cs-CZ" altLang="cs-CZ" sz="1800" dirty="0" smtClean="0"/>
              <a:t>. </a:t>
            </a:r>
            <a:r>
              <a:rPr lang="cs-CZ" altLang="cs-CZ" sz="1800" dirty="0" err="1" smtClean="0"/>
              <a:t>teres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minor</a:t>
            </a:r>
            <a:endParaRPr lang="cs-CZ" altLang="cs-CZ" sz="1800" b="1" dirty="0"/>
          </a:p>
          <a:p>
            <a:pPr eaLnBrk="1" hangingPunct="1"/>
            <a:r>
              <a:rPr lang="cs-CZ" altLang="cs-CZ" sz="1800" b="1" u="sng" dirty="0" err="1">
                <a:solidFill>
                  <a:srgbClr val="C00000"/>
                </a:solidFill>
              </a:rPr>
              <a:t>rr</a:t>
            </a:r>
            <a:r>
              <a:rPr lang="cs-CZ" altLang="cs-CZ" sz="1800" b="1" u="sng" dirty="0" smtClean="0">
                <a:solidFill>
                  <a:srgbClr val="C00000"/>
                </a:solidFill>
              </a:rPr>
              <a:t>. </a:t>
            </a:r>
            <a:r>
              <a:rPr lang="cs-CZ" altLang="cs-CZ" sz="1800" b="1" u="sng" dirty="0" err="1" smtClean="0">
                <a:solidFill>
                  <a:srgbClr val="C00000"/>
                </a:solidFill>
              </a:rPr>
              <a:t>articulares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pro ramenní kloub</a:t>
            </a:r>
            <a:endParaRPr lang="cs-CZ" altLang="cs-CZ" sz="1800" b="1" dirty="0"/>
          </a:p>
          <a:p>
            <a:pPr eaLnBrk="1" hangingPunct="1"/>
            <a:r>
              <a:rPr lang="cs-CZ" altLang="cs-CZ" sz="1800" b="1" u="sng" dirty="0">
                <a:solidFill>
                  <a:srgbClr val="C00000"/>
                </a:solidFill>
              </a:rPr>
              <a:t>n</a:t>
            </a:r>
            <a:r>
              <a:rPr lang="cs-CZ" altLang="cs-CZ" sz="1800" b="1" u="sng" dirty="0" smtClean="0">
                <a:solidFill>
                  <a:srgbClr val="C00000"/>
                </a:solidFill>
              </a:rPr>
              <a:t>. </a:t>
            </a:r>
            <a:r>
              <a:rPr lang="cs-CZ" altLang="cs-CZ" sz="1800" b="1" u="sng" dirty="0" err="1" smtClean="0">
                <a:solidFill>
                  <a:srgbClr val="C00000"/>
                </a:solidFill>
              </a:rPr>
              <a:t>cutaneus</a:t>
            </a:r>
            <a:r>
              <a:rPr lang="cs-CZ" altLang="cs-CZ" sz="1800" b="1" u="sng" dirty="0" smtClean="0">
                <a:solidFill>
                  <a:srgbClr val="C00000"/>
                </a:solidFill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brachii</a:t>
            </a:r>
            <a:r>
              <a:rPr lang="cs-CZ" altLang="cs-CZ" sz="1800" b="1" u="sng" dirty="0">
                <a:solidFill>
                  <a:srgbClr val="C00000"/>
                </a:solidFill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lateralis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u="sng" dirty="0">
                <a:solidFill>
                  <a:srgbClr val="C00000"/>
                </a:solidFill>
              </a:rPr>
              <a:t>superior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pro kůži nad m</a:t>
            </a:r>
            <a:r>
              <a:rPr lang="cs-CZ" altLang="cs-CZ" sz="1800" dirty="0" smtClean="0"/>
              <a:t>. </a:t>
            </a:r>
            <a:r>
              <a:rPr lang="cs-CZ" altLang="cs-CZ" sz="1800" dirty="0" err="1" smtClean="0"/>
              <a:t>deltoideus</a:t>
            </a:r>
            <a:endParaRPr lang="cs-CZ" altLang="cs-CZ" sz="1800" dirty="0"/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t="5400" r="4324" b="48122"/>
          <a:stretch>
            <a:fillRect/>
          </a:stretch>
        </p:blipFill>
        <p:spPr bwMode="auto">
          <a:xfrm>
            <a:off x="3815110" y="3622876"/>
            <a:ext cx="3567866" cy="29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2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08343" y="620714"/>
            <a:ext cx="11759879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 smtClean="0">
                <a:solidFill>
                  <a:srgbClr val="C00000"/>
                </a:solidFill>
              </a:rPr>
              <a:t>b) </a:t>
            </a:r>
            <a:r>
              <a:rPr lang="cs-CZ" altLang="cs-CZ" sz="2400" b="1" dirty="0">
                <a:solidFill>
                  <a:srgbClr val="C00000"/>
                </a:solidFill>
              </a:rPr>
              <a:t>N. </a:t>
            </a:r>
            <a:r>
              <a:rPr lang="cs-CZ" altLang="cs-CZ" sz="2400" b="1" dirty="0" err="1">
                <a:solidFill>
                  <a:srgbClr val="C00000"/>
                </a:solidFill>
              </a:rPr>
              <a:t>radialis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>
                <a:solidFill>
                  <a:srgbClr val="C00000"/>
                </a:solidFill>
              </a:rPr>
              <a:t>(C5-Th1)</a:t>
            </a:r>
            <a:endParaRPr lang="cs-CZ" altLang="cs-CZ" sz="1800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dirty="0"/>
              <a:t>v doprovodu a. </a:t>
            </a:r>
            <a:r>
              <a:rPr lang="cs-CZ" altLang="cs-CZ" sz="1800" dirty="0" err="1"/>
              <a:t>profunda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brachii</a:t>
            </a:r>
            <a:r>
              <a:rPr lang="cs-CZ" altLang="cs-CZ" sz="1800" dirty="0"/>
              <a:t> probíhá v </a:t>
            </a:r>
            <a:r>
              <a:rPr lang="cs-CZ" altLang="cs-CZ" sz="1800" dirty="0" err="1"/>
              <a:t>sulcus</a:t>
            </a:r>
            <a:r>
              <a:rPr lang="cs-CZ" altLang="cs-CZ" sz="1800" dirty="0"/>
              <a:t> n. </a:t>
            </a:r>
            <a:r>
              <a:rPr lang="cs-CZ" altLang="cs-CZ" sz="1800" dirty="0" err="1"/>
              <a:t>radialis</a:t>
            </a:r>
            <a:r>
              <a:rPr lang="cs-CZ" altLang="cs-CZ" sz="1800" dirty="0"/>
              <a:t>, šroubovitě se přetáčí a dostává se mezi m. </a:t>
            </a:r>
            <a:r>
              <a:rPr lang="cs-CZ" altLang="cs-CZ" sz="1800" dirty="0" err="1"/>
              <a:t>brachialis</a:t>
            </a:r>
            <a:r>
              <a:rPr lang="cs-CZ" altLang="cs-CZ" sz="1800" dirty="0"/>
              <a:t> a m. </a:t>
            </a:r>
            <a:r>
              <a:rPr lang="cs-CZ" altLang="cs-CZ" sz="1800" dirty="0" err="1"/>
              <a:t>brachioradialis</a:t>
            </a:r>
            <a:r>
              <a:rPr lang="cs-CZ" altLang="cs-CZ" sz="1800" dirty="0"/>
              <a:t>, v krajině loketní se dělí na konečné větve.</a:t>
            </a:r>
            <a:endParaRPr lang="cs-CZ" altLang="cs-CZ" sz="1800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u="sng" dirty="0">
                <a:solidFill>
                  <a:srgbClr val="C00000"/>
                </a:solidFill>
              </a:rPr>
              <a:t>N.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cutaneus</a:t>
            </a:r>
            <a:r>
              <a:rPr lang="cs-CZ" altLang="cs-CZ" sz="1800" b="1" u="sng" dirty="0">
                <a:solidFill>
                  <a:srgbClr val="C00000"/>
                </a:solidFill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brachii</a:t>
            </a:r>
            <a:r>
              <a:rPr lang="cs-CZ" altLang="cs-CZ" sz="1800" b="1" u="sng" dirty="0">
                <a:solidFill>
                  <a:srgbClr val="C00000"/>
                </a:solidFill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lateralis</a:t>
            </a:r>
            <a:r>
              <a:rPr lang="cs-CZ" altLang="cs-CZ" sz="1800" b="1" u="sng" dirty="0">
                <a:solidFill>
                  <a:srgbClr val="C00000"/>
                </a:solidFill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inferior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pro kůži na laterální straně paže pod </a:t>
            </a:r>
            <a:r>
              <a:rPr lang="cs-CZ" altLang="cs-CZ" sz="1800" dirty="0" err="1"/>
              <a:t>m.deltoideus</a:t>
            </a:r>
            <a:endParaRPr lang="cs-CZ" altLang="cs-CZ" sz="1800" b="1" dirty="0"/>
          </a:p>
          <a:p>
            <a:pPr eaLnBrk="1" hangingPunct="1"/>
            <a:r>
              <a:rPr lang="cs-CZ" altLang="cs-CZ" sz="1800" b="1" u="sng" dirty="0">
                <a:solidFill>
                  <a:srgbClr val="C00000"/>
                </a:solidFill>
              </a:rPr>
              <a:t>N.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cutaneus</a:t>
            </a:r>
            <a:r>
              <a:rPr lang="cs-CZ" altLang="cs-CZ" sz="1800" b="1" u="sng" dirty="0">
                <a:solidFill>
                  <a:srgbClr val="C00000"/>
                </a:solidFill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brachii</a:t>
            </a:r>
            <a:r>
              <a:rPr lang="cs-CZ" altLang="cs-CZ" sz="1800" b="1" u="sng" dirty="0">
                <a:solidFill>
                  <a:srgbClr val="C00000"/>
                </a:solidFill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posterior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pro kůži nad m. triceps </a:t>
            </a:r>
            <a:r>
              <a:rPr lang="cs-CZ" altLang="cs-CZ" sz="1800" dirty="0" err="1"/>
              <a:t>brachii</a:t>
            </a:r>
            <a:endParaRPr lang="cs-CZ" altLang="cs-CZ" sz="1800" b="1" dirty="0"/>
          </a:p>
          <a:p>
            <a:pPr eaLnBrk="1" hangingPunct="1"/>
            <a:r>
              <a:rPr lang="cs-CZ" altLang="cs-CZ" sz="1800" b="1" u="sng" dirty="0" err="1">
                <a:solidFill>
                  <a:srgbClr val="C00000"/>
                </a:solidFill>
              </a:rPr>
              <a:t>Rr</a:t>
            </a:r>
            <a:r>
              <a:rPr lang="cs-CZ" altLang="cs-CZ" sz="1800" b="1" u="sng" dirty="0">
                <a:solidFill>
                  <a:srgbClr val="C00000"/>
                </a:solidFill>
              </a:rPr>
              <a:t>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musculares</a:t>
            </a:r>
            <a:r>
              <a:rPr lang="cs-CZ" altLang="cs-CZ" sz="1800" dirty="0">
                <a:solidFill>
                  <a:srgbClr val="C00000"/>
                </a:solidFill>
              </a:rPr>
              <a:t>  </a:t>
            </a:r>
            <a:r>
              <a:rPr lang="cs-CZ" altLang="cs-CZ" sz="1800" dirty="0"/>
              <a:t>pro zadní skupinu svalů paže</a:t>
            </a:r>
            <a:endParaRPr lang="cs-CZ" altLang="cs-CZ" sz="1800" b="1" dirty="0"/>
          </a:p>
          <a:p>
            <a:pPr eaLnBrk="1" hangingPunct="1"/>
            <a:endParaRPr lang="cs-CZ" altLang="cs-CZ" sz="1800" b="1" u="sng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u="sng" dirty="0" smtClean="0">
                <a:solidFill>
                  <a:srgbClr val="C00000"/>
                </a:solidFill>
              </a:rPr>
              <a:t>N</a:t>
            </a:r>
            <a:r>
              <a:rPr lang="cs-CZ" altLang="cs-CZ" sz="1800" b="1" u="sng" dirty="0">
                <a:solidFill>
                  <a:srgbClr val="C00000"/>
                </a:solidFill>
              </a:rPr>
              <a:t>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cutaneus</a:t>
            </a:r>
            <a:r>
              <a:rPr lang="cs-CZ" altLang="cs-CZ" sz="1800" b="1" u="sng" dirty="0">
                <a:solidFill>
                  <a:srgbClr val="C00000"/>
                </a:solidFill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antebrachii</a:t>
            </a:r>
            <a:r>
              <a:rPr lang="cs-CZ" altLang="cs-CZ" sz="1800" b="1" u="sng" dirty="0">
                <a:solidFill>
                  <a:srgbClr val="C00000"/>
                </a:solidFill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posterior</a:t>
            </a:r>
            <a:endParaRPr lang="cs-CZ" altLang="cs-CZ" sz="1800" b="1" u="sng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u="sng" dirty="0" err="1">
                <a:solidFill>
                  <a:srgbClr val="C00000"/>
                </a:solidFill>
              </a:rPr>
              <a:t>Rr</a:t>
            </a:r>
            <a:r>
              <a:rPr lang="cs-CZ" altLang="cs-CZ" sz="1800" b="1" u="sng" dirty="0">
                <a:solidFill>
                  <a:srgbClr val="C00000"/>
                </a:solidFill>
              </a:rPr>
              <a:t>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musculares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pro lat. skupinu svalů </a:t>
            </a:r>
            <a:r>
              <a:rPr lang="cs-CZ" altLang="cs-CZ" sz="1800" dirty="0" smtClean="0"/>
              <a:t>předloktí</a:t>
            </a:r>
          </a:p>
          <a:p>
            <a:pPr eaLnBrk="1" hangingPunct="1"/>
            <a:endParaRPr lang="cs-CZ" altLang="cs-CZ" sz="1800" b="1" dirty="0" smtClean="0"/>
          </a:p>
          <a:p>
            <a:pPr eaLnBrk="1" hangingPunct="1"/>
            <a:r>
              <a:rPr lang="cs-CZ" altLang="cs-CZ" sz="1800" b="1" dirty="0" smtClean="0"/>
              <a:t>Konečné větve:</a:t>
            </a:r>
            <a:endParaRPr lang="cs-CZ" altLang="cs-CZ" sz="1800" b="1" dirty="0"/>
          </a:p>
          <a:p>
            <a:pPr eaLnBrk="1" hangingPunct="1"/>
            <a:r>
              <a:rPr lang="cs-CZ" altLang="cs-CZ" sz="1800" b="1" u="sng" dirty="0">
                <a:solidFill>
                  <a:srgbClr val="C00000"/>
                </a:solidFill>
              </a:rPr>
              <a:t>R.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superficialis</a:t>
            </a:r>
            <a:r>
              <a:rPr lang="cs-CZ" altLang="cs-CZ" sz="1800" b="1" u="sng" dirty="0">
                <a:solidFill>
                  <a:srgbClr val="C00000"/>
                </a:solidFill>
              </a:rPr>
              <a:t> n.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radialis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– jde s a. </a:t>
            </a:r>
            <a:r>
              <a:rPr lang="cs-CZ" altLang="cs-CZ" sz="1800" dirty="0" err="1"/>
              <a:t>radialis</a:t>
            </a:r>
            <a:r>
              <a:rPr lang="cs-CZ" altLang="cs-CZ" sz="1800" dirty="0"/>
              <a:t> pod m. </a:t>
            </a:r>
            <a:r>
              <a:rPr lang="cs-CZ" altLang="cs-CZ" sz="1800" dirty="0" err="1"/>
              <a:t>brachioradialis</a:t>
            </a:r>
            <a:r>
              <a:rPr lang="cs-CZ" altLang="cs-CZ" sz="1800" dirty="0"/>
              <a:t>, pak podběhne šlachu a dostane se na dorzální stranu ruky </a:t>
            </a:r>
            <a:r>
              <a:rPr lang="cs-CZ" altLang="cs-CZ" sz="1800" dirty="0" smtClean="0"/>
              <a:t>kde vydá</a:t>
            </a:r>
            <a:r>
              <a:rPr lang="cs-CZ" altLang="cs-CZ" sz="1800" b="1" i="1" dirty="0" smtClean="0"/>
              <a:t> </a:t>
            </a:r>
            <a:r>
              <a:rPr lang="cs-CZ" altLang="cs-CZ" sz="1800" b="1" i="1" dirty="0" err="1">
                <a:solidFill>
                  <a:srgbClr val="C00000"/>
                </a:solidFill>
              </a:rPr>
              <a:t>nn</a:t>
            </a:r>
            <a:r>
              <a:rPr lang="cs-CZ" altLang="cs-CZ" sz="1800" b="1" i="1" dirty="0">
                <a:solidFill>
                  <a:srgbClr val="C00000"/>
                </a:solidFill>
              </a:rPr>
              <a:t>. </a:t>
            </a:r>
            <a:r>
              <a:rPr lang="cs-CZ" altLang="cs-CZ" sz="1800" b="1" i="1" dirty="0" err="1">
                <a:solidFill>
                  <a:srgbClr val="C00000"/>
                </a:solidFill>
              </a:rPr>
              <a:t>digitales</a:t>
            </a:r>
            <a:r>
              <a:rPr lang="cs-CZ" altLang="cs-CZ" sz="1800" b="1" i="1" dirty="0">
                <a:solidFill>
                  <a:srgbClr val="C00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C00000"/>
                </a:solidFill>
              </a:rPr>
              <a:t>dorsales</a:t>
            </a:r>
            <a:r>
              <a:rPr lang="cs-CZ" altLang="cs-CZ" sz="1800" b="1" i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pro obě strany 1. a 2. prstu a lat. polovinu 3. </a:t>
            </a:r>
            <a:r>
              <a:rPr lang="cs-CZ" altLang="cs-CZ" sz="1800" dirty="0" smtClean="0"/>
              <a:t>prstu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u="sng" dirty="0">
                <a:solidFill>
                  <a:srgbClr val="C00000"/>
                </a:solidFill>
              </a:rPr>
              <a:t>R.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profundus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– </a:t>
            </a:r>
            <a:r>
              <a:rPr lang="cs-CZ" altLang="cs-CZ" sz="1800" dirty="0" smtClean="0"/>
              <a:t>proráží </a:t>
            </a:r>
            <a:r>
              <a:rPr lang="cs-CZ" altLang="cs-CZ" sz="1800" dirty="0"/>
              <a:t>m. </a:t>
            </a:r>
            <a:r>
              <a:rPr lang="cs-CZ" altLang="cs-CZ" sz="1800" dirty="0" err="1"/>
              <a:t>supinator</a:t>
            </a:r>
            <a:r>
              <a:rPr lang="cs-CZ" altLang="cs-CZ" sz="1800" dirty="0"/>
              <a:t>, klade se mezi povrchovou a hlubokou vrstvu extenzorů předloktí a inervuje je, vydává i </a:t>
            </a:r>
            <a:r>
              <a:rPr lang="cs-CZ" altLang="cs-CZ" sz="1800" b="1" i="1" dirty="0">
                <a:solidFill>
                  <a:srgbClr val="C00000"/>
                </a:solidFill>
              </a:rPr>
              <a:t>n. </a:t>
            </a:r>
            <a:r>
              <a:rPr lang="cs-CZ" altLang="cs-CZ" sz="1800" b="1" i="1" dirty="0" err="1">
                <a:solidFill>
                  <a:srgbClr val="C00000"/>
                </a:solidFill>
              </a:rPr>
              <a:t>interosseus</a:t>
            </a:r>
            <a:r>
              <a:rPr lang="cs-CZ" altLang="cs-CZ" sz="1800" b="1" i="1" dirty="0">
                <a:solidFill>
                  <a:srgbClr val="C00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C00000"/>
                </a:solidFill>
              </a:rPr>
              <a:t>antebrachii</a:t>
            </a:r>
            <a:r>
              <a:rPr lang="cs-CZ" altLang="cs-CZ" sz="1800" b="1" i="1" dirty="0">
                <a:solidFill>
                  <a:srgbClr val="C00000"/>
                </a:solidFill>
              </a:rPr>
              <a:t> </a:t>
            </a:r>
            <a:r>
              <a:rPr lang="cs-CZ" altLang="cs-CZ" sz="1800" b="1" i="1" dirty="0" err="1" smtClean="0">
                <a:solidFill>
                  <a:srgbClr val="C00000"/>
                </a:solidFill>
              </a:rPr>
              <a:t>posterior</a:t>
            </a:r>
            <a:endParaRPr lang="cs-CZ" altLang="cs-CZ" sz="1800" b="1" i="1" dirty="0" smtClean="0">
              <a:solidFill>
                <a:srgbClr val="C00000"/>
              </a:solidFill>
            </a:endParaRPr>
          </a:p>
          <a:p>
            <a:pPr eaLnBrk="1" hangingPunct="1"/>
            <a:endParaRPr lang="cs-CZ" altLang="cs-CZ" sz="18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u="sng" dirty="0" err="1">
                <a:solidFill>
                  <a:srgbClr val="C00000"/>
                </a:solidFill>
              </a:rPr>
              <a:t>Rr</a:t>
            </a:r>
            <a:r>
              <a:rPr lang="cs-CZ" altLang="cs-CZ" sz="1800" b="1" u="sng" dirty="0">
                <a:solidFill>
                  <a:srgbClr val="C00000"/>
                </a:solidFill>
              </a:rPr>
              <a:t>. </a:t>
            </a:r>
            <a:r>
              <a:rPr lang="cs-CZ" altLang="cs-CZ" sz="1800" b="1" u="sng" dirty="0" err="1">
                <a:solidFill>
                  <a:srgbClr val="C00000"/>
                </a:solidFill>
              </a:rPr>
              <a:t>articulares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pro art. </a:t>
            </a:r>
            <a:r>
              <a:rPr lang="cs-CZ" altLang="cs-CZ" sz="1800" dirty="0" err="1"/>
              <a:t>humeri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cubiti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artt</a:t>
            </a:r>
            <a:r>
              <a:rPr lang="cs-CZ" altLang="cs-CZ" sz="1800" dirty="0"/>
              <a:t>. </a:t>
            </a:r>
            <a:r>
              <a:rPr lang="cs-CZ" altLang="cs-CZ" sz="1800" dirty="0" err="1" smtClean="0"/>
              <a:t>manus</a:t>
            </a:r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2400" b="1" dirty="0"/>
              <a:t>Obrna n. </a:t>
            </a:r>
            <a:r>
              <a:rPr lang="cs-CZ" altLang="cs-CZ" sz="2400" b="1" dirty="0" err="1"/>
              <a:t>radialis</a:t>
            </a:r>
            <a:r>
              <a:rPr lang="cs-CZ" altLang="cs-CZ" sz="2400" b="1" dirty="0"/>
              <a:t> – nemožnost extenze předloktí, ruky a prstů („labutí krk</a:t>
            </a:r>
            <a:r>
              <a:rPr lang="cs-CZ" altLang="cs-CZ" sz="2400" b="1" dirty="0" smtClean="0"/>
              <a:t>“) </a:t>
            </a:r>
            <a:endParaRPr lang="cs-CZ" altLang="cs-CZ" sz="2400" b="1" dirty="0"/>
          </a:p>
        </p:txBody>
      </p:sp>
      <p:pic>
        <p:nvPicPr>
          <p:cNvPr id="3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6" r="4071" b="40269"/>
          <a:stretch>
            <a:fillRect/>
          </a:stretch>
        </p:blipFill>
        <p:spPr bwMode="auto">
          <a:xfrm>
            <a:off x="10165399" y="5137594"/>
            <a:ext cx="1393529" cy="113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4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2227" y="0"/>
            <a:ext cx="54070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FASCICULUS POSTERIOR </a:t>
            </a:r>
            <a:endParaRPr lang="cs-CZ" altLang="cs-CZ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altLang="cs-CZ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radialis</a:t>
            </a:r>
            <a:r>
              <a:rPr lang="cs-CZ" altLang="cs-CZ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větvení na paži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887" r="9520" b="887"/>
          <a:stretch>
            <a:fillRect/>
          </a:stretch>
        </p:blipFill>
        <p:spPr bwMode="auto">
          <a:xfrm>
            <a:off x="5671232" y="223441"/>
            <a:ext cx="3021355" cy="586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740" y="631130"/>
            <a:ext cx="2654346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ejmout00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46" y="1271793"/>
            <a:ext cx="3397211" cy="491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ntebrach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477" r="13333" b="2869"/>
          <a:stretch>
            <a:fillRect/>
          </a:stretch>
        </p:blipFill>
        <p:spPr bwMode="auto">
          <a:xfrm>
            <a:off x="8256588" y="1589089"/>
            <a:ext cx="1871662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0" descr="Antebrach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b="2113"/>
          <a:stretch>
            <a:fillRect/>
          </a:stretch>
        </p:blipFill>
        <p:spPr bwMode="auto">
          <a:xfrm>
            <a:off x="391188" y="2002420"/>
            <a:ext cx="1986426" cy="471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53" y="2527819"/>
            <a:ext cx="22637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bdélník 5"/>
          <p:cNvSpPr>
            <a:spLocks noChangeArrowheads="1"/>
          </p:cNvSpPr>
          <p:nvPr/>
        </p:nvSpPr>
        <p:spPr bwMode="auto">
          <a:xfrm>
            <a:off x="7439489" y="511871"/>
            <a:ext cx="41798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C00000"/>
                </a:solidFill>
              </a:rPr>
              <a:t>R. </a:t>
            </a:r>
            <a:r>
              <a:rPr lang="cs-CZ" altLang="cs-CZ" sz="2800" b="1" dirty="0" err="1" smtClean="0">
                <a:solidFill>
                  <a:srgbClr val="C00000"/>
                </a:solidFill>
              </a:rPr>
              <a:t>profundus</a:t>
            </a:r>
            <a:r>
              <a:rPr lang="cs-CZ" altLang="cs-CZ" sz="28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1800" b="1" dirty="0" smtClean="0"/>
              <a:t>n. </a:t>
            </a:r>
            <a:r>
              <a:rPr lang="cs-CZ" altLang="cs-CZ" sz="1800" b="1" dirty="0" err="1" smtClean="0"/>
              <a:t>radialis</a:t>
            </a:r>
            <a:r>
              <a:rPr lang="cs-CZ" altLang="cs-CZ" sz="2800" b="1" dirty="0" smtClean="0"/>
              <a:t> </a:t>
            </a:r>
            <a:endParaRPr lang="cs-CZ" altLang="cs-CZ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dorsální </a:t>
            </a:r>
            <a:r>
              <a:rPr lang="cs-CZ" altLang="cs-CZ" sz="1800" dirty="0"/>
              <a:t>skupina </a:t>
            </a:r>
            <a:r>
              <a:rPr lang="cs-CZ" altLang="cs-CZ" sz="1800" dirty="0" smtClean="0"/>
              <a:t>– extenzory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 + </a:t>
            </a:r>
            <a:r>
              <a:rPr lang="cs-CZ" altLang="cs-CZ" sz="1400" dirty="0" smtClean="0"/>
              <a:t>n. </a:t>
            </a:r>
            <a:r>
              <a:rPr lang="cs-CZ" altLang="cs-CZ" sz="1400" dirty="0" err="1" smtClean="0"/>
              <a:t>interosseus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posterior</a:t>
            </a:r>
            <a:endParaRPr lang="cs-CZ" altLang="cs-CZ" sz="1400" dirty="0"/>
          </a:p>
        </p:txBody>
      </p:sp>
      <p:sp>
        <p:nvSpPr>
          <p:cNvPr id="28678" name="Obdélník 6"/>
          <p:cNvSpPr>
            <a:spLocks noChangeArrowheads="1"/>
          </p:cNvSpPr>
          <p:nvPr/>
        </p:nvSpPr>
        <p:spPr bwMode="auto">
          <a:xfrm>
            <a:off x="277813" y="11717"/>
            <a:ext cx="756982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C00000"/>
                </a:solidFill>
              </a:rPr>
              <a:t>N. </a:t>
            </a:r>
            <a:r>
              <a:rPr lang="cs-CZ" altLang="cs-CZ" b="1" dirty="0" err="1" smtClean="0">
                <a:solidFill>
                  <a:srgbClr val="C00000"/>
                </a:solidFill>
              </a:rPr>
              <a:t>radialis</a:t>
            </a:r>
            <a:r>
              <a:rPr lang="cs-CZ" altLang="cs-CZ" b="1" dirty="0" smtClean="0">
                <a:solidFill>
                  <a:srgbClr val="C00000"/>
                </a:solidFill>
              </a:rPr>
              <a:t> větvení na předloktí a ruce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C00000"/>
                </a:solidFill>
              </a:rPr>
              <a:t>R</a:t>
            </a:r>
            <a:r>
              <a:rPr lang="cs-CZ" altLang="cs-CZ" sz="2800" b="1" dirty="0">
                <a:solidFill>
                  <a:srgbClr val="C00000"/>
                </a:solidFill>
              </a:rPr>
              <a:t>. </a:t>
            </a:r>
            <a:r>
              <a:rPr lang="cs-CZ" altLang="cs-CZ" sz="2800" b="1" dirty="0" err="1">
                <a:solidFill>
                  <a:srgbClr val="C00000"/>
                </a:solidFill>
              </a:rPr>
              <a:t>superficialis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n. </a:t>
            </a:r>
            <a:r>
              <a:rPr lang="cs-CZ" altLang="cs-CZ" sz="1800" b="1" dirty="0" err="1" smtClean="0"/>
              <a:t>radialis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laterální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skupina předloketních svalů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kůže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na hřbetu ruky (1., 2., a ½ </a:t>
            </a:r>
            <a:r>
              <a:rPr lang="cs-CZ" altLang="cs-CZ" sz="1800" dirty="0" smtClean="0"/>
              <a:t>3. </a:t>
            </a:r>
            <a:r>
              <a:rPr lang="cs-CZ" altLang="cs-CZ" sz="1800" dirty="0"/>
              <a:t>prstu</a:t>
            </a:r>
            <a:r>
              <a:rPr lang="cs-CZ" altLang="cs-CZ" sz="1800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 smtClean="0"/>
              <a:t>nn</a:t>
            </a:r>
            <a:r>
              <a:rPr lang="cs-CZ" altLang="cs-CZ" sz="1400" dirty="0" smtClean="0"/>
              <a:t>. </a:t>
            </a:r>
            <a:r>
              <a:rPr lang="cs-CZ" altLang="cs-CZ" sz="1400" dirty="0" err="1"/>
              <a:t>d</a:t>
            </a:r>
            <a:r>
              <a:rPr lang="cs-CZ" altLang="cs-CZ" sz="1400" dirty="0" err="1" smtClean="0"/>
              <a:t>igitales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dorsales</a:t>
            </a:r>
            <a:r>
              <a:rPr lang="cs-CZ" altLang="cs-CZ" sz="1400" dirty="0" smtClean="0"/>
              <a:t> </a:t>
            </a:r>
            <a:endParaRPr lang="cs-CZ" altLang="cs-CZ" sz="1400" dirty="0"/>
          </a:p>
        </p:txBody>
      </p:sp>
      <p:pic>
        <p:nvPicPr>
          <p:cNvPr id="28679" name="Picture 2" descr="Manu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38" y="2225677"/>
            <a:ext cx="1812925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sejmout00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9"/>
          <a:stretch>
            <a:fillRect/>
          </a:stretch>
        </p:blipFill>
        <p:spPr bwMode="auto">
          <a:xfrm>
            <a:off x="2393663" y="1909822"/>
            <a:ext cx="2003250" cy="471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sejmout004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3562" r="17505"/>
          <a:stretch/>
        </p:blipFill>
        <p:spPr bwMode="auto">
          <a:xfrm>
            <a:off x="10083238" y="2527819"/>
            <a:ext cx="1919740" cy="325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6" r="4071" b="40269"/>
          <a:stretch>
            <a:fillRect/>
          </a:stretch>
        </p:blipFill>
        <p:spPr bwMode="auto">
          <a:xfrm>
            <a:off x="10368849" y="5679406"/>
            <a:ext cx="1393529" cy="113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51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ejmout0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85" y="67676"/>
            <a:ext cx="4256129" cy="673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sejmout0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"/>
          <a:stretch>
            <a:fillRect/>
          </a:stretch>
        </p:blipFill>
        <p:spPr bwMode="auto">
          <a:xfrm>
            <a:off x="6961631" y="0"/>
            <a:ext cx="2633782" cy="690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ejmout00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63500"/>
            <a:ext cx="8569325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45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68" y="2108200"/>
            <a:ext cx="4038600" cy="381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6700" y="203200"/>
            <a:ext cx="1079340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cap="all" dirty="0" err="1" smtClean="0"/>
              <a:t>Nn</a:t>
            </a:r>
            <a:r>
              <a:rPr lang="cs-CZ" sz="3600" b="1" cap="all" dirty="0" smtClean="0"/>
              <a:t>. </a:t>
            </a:r>
            <a:r>
              <a:rPr lang="cs-CZ" sz="3600" b="1" cap="all" dirty="0" err="1" smtClean="0"/>
              <a:t>Intercostales</a:t>
            </a:r>
            <a:r>
              <a:rPr lang="cs-CZ" sz="3600" b="1" cap="all" dirty="0" smtClean="0"/>
              <a:t> </a:t>
            </a:r>
            <a:r>
              <a:rPr lang="cs-CZ" sz="2000" b="1" cap="all" dirty="0" smtClean="0"/>
              <a:t>– </a:t>
            </a:r>
            <a:r>
              <a:rPr lang="cs-CZ" sz="2000" dirty="0" smtClean="0"/>
              <a:t>segmentální </a:t>
            </a:r>
            <a:r>
              <a:rPr lang="cs-CZ" sz="2000" dirty="0" smtClean="0"/>
              <a:t>uspořádání, probíhají v mezižeberních prostorech</a:t>
            </a:r>
          </a:p>
          <a:p>
            <a:r>
              <a:rPr lang="cs-CZ" sz="2000" dirty="0" smtClean="0"/>
              <a:t> v </a:t>
            </a:r>
            <a:r>
              <a:rPr lang="cs-CZ" sz="2000" dirty="0" err="1" smtClean="0"/>
              <a:t>sulcus</a:t>
            </a:r>
            <a:r>
              <a:rPr lang="cs-CZ" sz="2000" dirty="0" smtClean="0"/>
              <a:t> </a:t>
            </a:r>
            <a:r>
              <a:rPr lang="cs-CZ" sz="2000" dirty="0" err="1" smtClean="0"/>
              <a:t>costaes</a:t>
            </a:r>
            <a:r>
              <a:rPr lang="cs-CZ" sz="2000" dirty="0" smtClean="0"/>
              <a:t> výjimkou </a:t>
            </a:r>
            <a:r>
              <a:rPr lang="cs-CZ" sz="2000" dirty="0" smtClean="0"/>
              <a:t>posledního (n. </a:t>
            </a:r>
            <a:r>
              <a:rPr lang="cs-CZ" sz="2000" dirty="0" err="1" smtClean="0"/>
              <a:t>subcostalis</a:t>
            </a:r>
            <a:r>
              <a:rPr lang="cs-CZ" sz="2000" dirty="0" smtClean="0"/>
              <a:t>), probíhá pod 12. žebrem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musculares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pro mezižeberní svaly,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spinokostální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břišní</a:t>
            </a:r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utanei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(ant., lat.)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- kůže hrudníku a břicha + 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intercostobrachiales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!!),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 parietální pleuru a peritoneum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188071"/>
            <a:ext cx="3730129" cy="373012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61" y="2743200"/>
            <a:ext cx="4138839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506980" y="2882901"/>
            <a:ext cx="4865688" cy="1997075"/>
            <a:chOff x="1336" y="1598"/>
            <a:chExt cx="3065" cy="1258"/>
          </a:xfrm>
        </p:grpSpPr>
        <p:graphicFrame>
          <p:nvGraphicFramePr>
            <p:cNvPr id="11281" name="Object 3"/>
            <p:cNvGraphicFramePr>
              <a:graphicFrameLocks noChangeAspect="1"/>
            </p:cNvGraphicFramePr>
            <p:nvPr/>
          </p:nvGraphicFramePr>
          <p:xfrm>
            <a:off x="1336" y="1598"/>
            <a:ext cx="3065" cy="1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" name="Rastrový obrázek" r:id="rId4" imgW="5057143" imgH="2076740" progId="Paint.Picture">
                    <p:embed/>
                  </p:oleObj>
                </mc:Choice>
                <mc:Fallback>
                  <p:oleObj name="Rastrový obrázek" r:id="rId4" imgW="5057143" imgH="207674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6" y="1598"/>
                          <a:ext cx="3065" cy="1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2" name="AutoShape 4"/>
            <p:cNvSpPr>
              <a:spLocks noChangeArrowheads="1"/>
            </p:cNvSpPr>
            <p:nvPr/>
          </p:nvSpPr>
          <p:spPr bwMode="auto">
            <a:xfrm>
              <a:off x="3243" y="2341"/>
              <a:ext cx="907" cy="136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6888163" y="3620867"/>
            <a:ext cx="37636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b="1" dirty="0" smtClean="0"/>
              <a:t>Bipolární </a:t>
            </a:r>
            <a:r>
              <a:rPr lang="cs-CZ" altLang="cs-CZ" sz="1400" b="1" dirty="0" smtClean="0"/>
              <a:t>(např. u smyslů)</a:t>
            </a:r>
            <a:endParaRPr lang="cs-CZ" altLang="cs-CZ" sz="1400" b="1" dirty="0"/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6507606" y="1488285"/>
            <a:ext cx="5684394" cy="81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cs-CZ" altLang="cs-CZ" sz="3200" b="1" dirty="0" smtClean="0"/>
              <a:t>Multipolární </a:t>
            </a:r>
          </a:p>
          <a:p>
            <a:pPr eaLnBrk="1" hangingPunct="1">
              <a:spcBef>
                <a:spcPts val="100"/>
              </a:spcBef>
            </a:pPr>
            <a:r>
              <a:rPr lang="cs-CZ" altLang="cs-CZ" sz="1400" b="1" dirty="0" smtClean="0"/>
              <a:t>motorické=eferentní=odstředivé </a:t>
            </a:r>
            <a:endParaRPr lang="cs-CZ" altLang="cs-CZ" sz="1400" b="1" dirty="0"/>
          </a:p>
        </p:txBody>
      </p:sp>
      <p:grpSp>
        <p:nvGrpSpPr>
          <p:cNvPr id="11269" name="Group 7"/>
          <p:cNvGrpSpPr>
            <a:grpSpLocks/>
          </p:cNvGrpSpPr>
          <p:nvPr/>
        </p:nvGrpSpPr>
        <p:grpSpPr bwMode="auto">
          <a:xfrm>
            <a:off x="1506980" y="713636"/>
            <a:ext cx="4856163" cy="1903412"/>
            <a:chOff x="1350" y="255"/>
            <a:chExt cx="3059" cy="1199"/>
          </a:xfrm>
        </p:grpSpPr>
        <p:sp>
          <p:nvSpPr>
            <p:cNvPr id="11278" name="AutoShape 8"/>
            <p:cNvSpPr>
              <a:spLocks noChangeArrowheads="1"/>
            </p:cNvSpPr>
            <p:nvPr/>
          </p:nvSpPr>
          <p:spPr bwMode="auto">
            <a:xfrm>
              <a:off x="2971" y="1026"/>
              <a:ext cx="907" cy="136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aphicFrame>
          <p:nvGraphicFramePr>
            <p:cNvPr id="11279" name="Object 9"/>
            <p:cNvGraphicFramePr>
              <a:graphicFrameLocks noChangeAspect="1"/>
            </p:cNvGraphicFramePr>
            <p:nvPr/>
          </p:nvGraphicFramePr>
          <p:xfrm>
            <a:off x="1350" y="255"/>
            <a:ext cx="3059" cy="1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9" name="Rastrový obrázek" r:id="rId6" imgW="5249008" imgH="2057143" progId="Paint.Picture">
                    <p:embed/>
                  </p:oleObj>
                </mc:Choice>
                <mc:Fallback>
                  <p:oleObj name="Rastrový obrázek" r:id="rId6" imgW="5249008" imgH="205714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0" y="255"/>
                          <a:ext cx="3059" cy="11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0" name="AutoShape 10"/>
            <p:cNvSpPr>
              <a:spLocks noChangeArrowheads="1"/>
            </p:cNvSpPr>
            <p:nvPr/>
          </p:nvSpPr>
          <p:spPr bwMode="auto">
            <a:xfrm>
              <a:off x="2880" y="981"/>
              <a:ext cx="907" cy="136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6439343" y="5319117"/>
            <a:ext cx="5752657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b="1" dirty="0" err="1" smtClean="0"/>
              <a:t>Pseudounipolární</a:t>
            </a:r>
            <a:r>
              <a:rPr lang="cs-CZ" altLang="cs-CZ" sz="3200" b="1" dirty="0" smtClean="0"/>
              <a:t> </a:t>
            </a:r>
            <a:r>
              <a:rPr lang="cs-CZ" altLang="cs-CZ" sz="1600" b="1" dirty="0" smtClean="0"/>
              <a:t>                </a:t>
            </a:r>
            <a:r>
              <a:rPr lang="cs-CZ" altLang="cs-CZ" sz="1400" b="1" dirty="0" smtClean="0"/>
              <a:t>senzitivní=aferentní=dostředivé</a:t>
            </a:r>
          </a:p>
          <a:p>
            <a:pPr eaLnBrk="1" hangingPunct="1">
              <a:spcBef>
                <a:spcPct val="50000"/>
              </a:spcBef>
            </a:pPr>
            <a:endParaRPr lang="cs-CZ" altLang="cs-CZ" sz="3200" b="1" dirty="0"/>
          </a:p>
        </p:txBody>
      </p:sp>
      <p:grpSp>
        <p:nvGrpSpPr>
          <p:cNvPr id="11271" name="Group 12"/>
          <p:cNvGrpSpPr>
            <a:grpSpLocks/>
          </p:cNvGrpSpPr>
          <p:nvPr/>
        </p:nvGrpSpPr>
        <p:grpSpPr bwMode="auto">
          <a:xfrm>
            <a:off x="1506980" y="4845050"/>
            <a:ext cx="4932363" cy="1817688"/>
            <a:chOff x="1326" y="2976"/>
            <a:chExt cx="3107" cy="1145"/>
          </a:xfrm>
        </p:grpSpPr>
        <p:graphicFrame>
          <p:nvGraphicFramePr>
            <p:cNvPr id="11275" name="Object 13"/>
            <p:cNvGraphicFramePr>
              <a:graphicFrameLocks noChangeAspect="1"/>
            </p:cNvGraphicFramePr>
            <p:nvPr/>
          </p:nvGraphicFramePr>
          <p:xfrm>
            <a:off x="1326" y="2976"/>
            <a:ext cx="3107" cy="1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0" name="Rastrový obrázek" r:id="rId8" imgW="5401429" imgH="1991003" progId="Paint.Picture">
                    <p:embed/>
                  </p:oleObj>
                </mc:Choice>
                <mc:Fallback>
                  <p:oleObj name="Rastrový obrázek" r:id="rId8" imgW="5401429" imgH="199100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6" y="2976"/>
                          <a:ext cx="3107" cy="11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76" name="AutoShape 14"/>
            <p:cNvSpPr>
              <a:spLocks noChangeArrowheads="1"/>
            </p:cNvSpPr>
            <p:nvPr/>
          </p:nvSpPr>
          <p:spPr bwMode="auto">
            <a:xfrm>
              <a:off x="1837" y="3657"/>
              <a:ext cx="589" cy="136"/>
            </a:xfrm>
            <a:prstGeom prst="rightArrow">
              <a:avLst>
                <a:gd name="adj1" fmla="val 50000"/>
                <a:gd name="adj2" fmla="val 108272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277" name="AutoShape 15"/>
            <p:cNvSpPr>
              <a:spLocks noChangeArrowheads="1"/>
            </p:cNvSpPr>
            <p:nvPr/>
          </p:nvSpPr>
          <p:spPr bwMode="auto">
            <a:xfrm>
              <a:off x="3016" y="3657"/>
              <a:ext cx="907" cy="136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95551" y="6021388"/>
            <a:ext cx="12112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periferní raménko</a:t>
            </a: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4440239" y="6021388"/>
            <a:ext cx="1209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centrální raménko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46466" y="291529"/>
            <a:ext cx="662867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NEURON</a:t>
            </a:r>
            <a:r>
              <a:rPr lang="en-US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Ů</a:t>
            </a: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(morfologické dělení)</a:t>
            </a:r>
            <a:endParaRPr lang="en-US" alt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701925" y="366713"/>
            <a:ext cx="634186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NEURON</a:t>
            </a:r>
            <a:r>
              <a:rPr lang="en-US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Ů</a:t>
            </a: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(funkční dělení)</a:t>
            </a:r>
            <a:endParaRPr lang="en-US" alt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0" y="1317186"/>
            <a:ext cx="12276305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altLang="cs-CZ" dirty="0" smtClean="0">
                <a:solidFill>
                  <a:srgbClr val="0070C0"/>
                </a:solidFill>
              </a:rPr>
              <a:t>SENZITIVNÍ/SENZORICKÉ</a:t>
            </a:r>
            <a:r>
              <a:rPr lang="cs-CZ" altLang="cs-CZ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smtClean="0">
                <a:solidFill>
                  <a:schemeClr val="tx1"/>
                </a:solidFill>
              </a:rPr>
              <a:t>(=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cítivé</a:t>
            </a:r>
            <a:r>
              <a:rPr lang="cs-CZ" altLang="cs-CZ" sz="1800" dirty="0">
                <a:solidFill>
                  <a:schemeClr val="tx1"/>
                </a:solidFill>
              </a:rPr>
              <a:t>, ascendentní, aferentní, centripetální</a:t>
            </a:r>
            <a:r>
              <a:rPr lang="cs-CZ" altLang="cs-CZ" sz="1800" dirty="0" smtClean="0">
                <a:solidFill>
                  <a:schemeClr val="tx1"/>
                </a:solidFill>
              </a:rPr>
              <a:t>)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1" eaLnBrk="1" hangingPunct="1"/>
            <a:r>
              <a:rPr lang="cs-CZ" altLang="cs-CZ" sz="1400" dirty="0" err="1" smtClean="0">
                <a:solidFill>
                  <a:srgbClr val="0070C0"/>
                </a:solidFill>
              </a:rPr>
              <a:t>Somatosenzitivní</a:t>
            </a:r>
            <a:r>
              <a:rPr lang="cs-CZ" altLang="cs-CZ" sz="1400" dirty="0" smtClean="0">
                <a:solidFill>
                  <a:schemeClr val="tx1"/>
                </a:solidFill>
              </a:rPr>
              <a:t> </a:t>
            </a:r>
            <a:r>
              <a:rPr lang="cs-CZ" altLang="cs-CZ" sz="1400" dirty="0">
                <a:solidFill>
                  <a:schemeClr val="tx1"/>
                </a:solidFill>
              </a:rPr>
              <a:t>(</a:t>
            </a:r>
            <a:r>
              <a:rPr lang="cs-CZ" altLang="cs-CZ" sz="1400" dirty="0" err="1">
                <a:solidFill>
                  <a:schemeClr val="tx1"/>
                </a:solidFill>
              </a:rPr>
              <a:t>propriocepce</a:t>
            </a:r>
            <a:r>
              <a:rPr lang="cs-CZ" altLang="cs-CZ" sz="1400" dirty="0">
                <a:solidFill>
                  <a:schemeClr val="tx1"/>
                </a:solidFill>
              </a:rPr>
              <a:t>, </a:t>
            </a:r>
            <a:r>
              <a:rPr lang="cs-CZ" altLang="cs-CZ" sz="1400" dirty="0" err="1">
                <a:solidFill>
                  <a:schemeClr val="tx1"/>
                </a:solidFill>
              </a:rPr>
              <a:t>exterocepce</a:t>
            </a:r>
            <a:r>
              <a:rPr lang="cs-CZ" altLang="cs-CZ" sz="1400" dirty="0">
                <a:solidFill>
                  <a:schemeClr val="tx1"/>
                </a:solidFill>
              </a:rPr>
              <a:t>)</a:t>
            </a:r>
          </a:p>
          <a:p>
            <a:pPr lvl="1" eaLnBrk="1" hangingPunct="1"/>
            <a:r>
              <a:rPr lang="cs-CZ" altLang="cs-CZ" sz="1400" dirty="0" err="1" smtClean="0">
                <a:solidFill>
                  <a:srgbClr val="0070C0"/>
                </a:solidFill>
              </a:rPr>
              <a:t>Viscerosenzitivní</a:t>
            </a:r>
            <a:r>
              <a:rPr lang="cs-CZ" altLang="cs-CZ" sz="1400" dirty="0" smtClean="0">
                <a:solidFill>
                  <a:srgbClr val="C00000"/>
                </a:solidFill>
              </a:rPr>
              <a:t> </a:t>
            </a:r>
            <a:r>
              <a:rPr lang="cs-CZ" altLang="cs-CZ" sz="1400" dirty="0">
                <a:solidFill>
                  <a:schemeClr val="tx1"/>
                </a:solidFill>
              </a:rPr>
              <a:t>(</a:t>
            </a:r>
            <a:r>
              <a:rPr lang="cs-CZ" altLang="cs-CZ" sz="1400" dirty="0" err="1">
                <a:solidFill>
                  <a:schemeClr val="tx1"/>
                </a:solidFill>
              </a:rPr>
              <a:t>interocepce</a:t>
            </a:r>
            <a:r>
              <a:rPr lang="cs-CZ" altLang="cs-CZ" sz="1400" dirty="0">
                <a:solidFill>
                  <a:schemeClr val="tx1"/>
                </a:solidFill>
              </a:rPr>
              <a:t>)</a:t>
            </a:r>
          </a:p>
          <a:p>
            <a:pPr lvl="1" eaLnBrk="1" hangingPunct="1"/>
            <a:endParaRPr lang="cs-CZ" altLang="cs-CZ" sz="1400" dirty="0" smtClean="0">
              <a:solidFill>
                <a:schemeClr val="tx1"/>
              </a:solidFill>
            </a:endParaRPr>
          </a:p>
          <a:p>
            <a:pPr lvl="1" eaLnBrk="1" hangingPunct="1"/>
            <a:endParaRPr lang="cs-CZ" altLang="cs-CZ" dirty="0" smtClean="0">
              <a:solidFill>
                <a:srgbClr val="C00000"/>
              </a:solidFill>
            </a:endParaRPr>
          </a:p>
          <a:p>
            <a:pPr lvl="1" eaLnBrk="1" hangingPunct="1"/>
            <a:endParaRPr lang="cs-CZ" altLang="cs-CZ" dirty="0">
              <a:solidFill>
                <a:srgbClr val="C000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cs-CZ" altLang="cs-CZ" dirty="0" smtClean="0">
                <a:solidFill>
                  <a:srgbClr val="C00000"/>
                </a:solidFill>
              </a:rPr>
              <a:t>MOTORICKÉ </a:t>
            </a:r>
            <a:r>
              <a:rPr lang="cs-CZ" altLang="cs-CZ" sz="1800" dirty="0" smtClean="0">
                <a:solidFill>
                  <a:schemeClr val="tx1"/>
                </a:solidFill>
              </a:rPr>
              <a:t>(=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odstředivé-centrifugální</a:t>
            </a:r>
            <a:r>
              <a:rPr lang="cs-CZ" altLang="cs-CZ" sz="1800" dirty="0" smtClean="0">
                <a:solidFill>
                  <a:schemeClr val="tx1"/>
                </a:solidFill>
              </a:rPr>
              <a:t>, eferentní, descendentní)</a:t>
            </a:r>
            <a:endParaRPr lang="cs-CZ" altLang="cs-CZ" sz="1800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altLang="cs-CZ" sz="1400" dirty="0" err="1" smtClean="0">
                <a:solidFill>
                  <a:srgbClr val="C00000"/>
                </a:solidFill>
              </a:rPr>
              <a:t>Somatomotorické</a:t>
            </a:r>
            <a:r>
              <a:rPr lang="cs-CZ" altLang="cs-CZ" sz="1400" dirty="0" smtClean="0">
                <a:solidFill>
                  <a:srgbClr val="C00000"/>
                </a:solidFill>
              </a:rPr>
              <a:t> a </a:t>
            </a:r>
            <a:r>
              <a:rPr lang="cs-CZ" altLang="cs-CZ" sz="1400" dirty="0" err="1" smtClean="0">
                <a:solidFill>
                  <a:srgbClr val="C00000"/>
                </a:solidFill>
              </a:rPr>
              <a:t>branchiomotorické</a:t>
            </a:r>
            <a:r>
              <a:rPr lang="cs-CZ" altLang="cs-CZ" sz="1400" dirty="0" smtClean="0">
                <a:solidFill>
                  <a:schemeClr val="tx1"/>
                </a:solidFill>
              </a:rPr>
              <a:t> (</a:t>
            </a:r>
            <a:r>
              <a:rPr lang="cs-CZ" altLang="cs-CZ" sz="1400" dirty="0">
                <a:solidFill>
                  <a:schemeClr val="tx1"/>
                </a:solidFill>
              </a:rPr>
              <a:t>k příčně pruhované svalovině</a:t>
            </a:r>
            <a:r>
              <a:rPr lang="cs-CZ" altLang="cs-CZ" sz="1400" dirty="0" smtClean="0">
                <a:solidFill>
                  <a:schemeClr val="tx1"/>
                </a:solidFill>
              </a:rPr>
              <a:t>)</a:t>
            </a:r>
            <a:endParaRPr lang="cs-CZ" altLang="cs-CZ" sz="1400" dirty="0">
              <a:solidFill>
                <a:schemeClr val="tx1"/>
              </a:solidFill>
            </a:endParaRPr>
          </a:p>
          <a:p>
            <a:pPr lvl="1"/>
            <a:r>
              <a:rPr lang="cs-CZ" altLang="cs-CZ" sz="1400" dirty="0" err="1">
                <a:solidFill>
                  <a:srgbClr val="00B050"/>
                </a:solidFill>
              </a:rPr>
              <a:t>Visceromotorické</a:t>
            </a:r>
            <a:r>
              <a:rPr lang="cs-CZ" altLang="cs-CZ" sz="1400" dirty="0">
                <a:solidFill>
                  <a:srgbClr val="00B050"/>
                </a:solidFill>
              </a:rPr>
              <a:t> = autonomní </a:t>
            </a:r>
            <a:r>
              <a:rPr lang="cs-CZ" altLang="cs-CZ" sz="1400" dirty="0" smtClean="0">
                <a:solidFill>
                  <a:srgbClr val="00B050"/>
                </a:solidFill>
              </a:rPr>
              <a:t>nervová soustava </a:t>
            </a:r>
            <a:r>
              <a:rPr lang="cs-CZ" altLang="cs-CZ" sz="1200" dirty="0">
                <a:solidFill>
                  <a:schemeClr val="tx1"/>
                </a:solidFill>
              </a:rPr>
              <a:t>(k hladké a srdeční svalovině, ke </a:t>
            </a:r>
            <a:r>
              <a:rPr lang="cs-CZ" altLang="cs-CZ" sz="1200" dirty="0" smtClean="0">
                <a:solidFill>
                  <a:schemeClr val="tx1"/>
                </a:solidFill>
              </a:rPr>
              <a:t>žlázám </a:t>
            </a:r>
            <a:r>
              <a:rPr lang="cs-CZ" altLang="cs-CZ" sz="1200" u="sng" dirty="0" smtClean="0">
                <a:solidFill>
                  <a:srgbClr val="00B050"/>
                </a:solidFill>
              </a:rPr>
              <a:t>po přepojení </a:t>
            </a:r>
            <a:r>
              <a:rPr lang="cs-CZ" altLang="cs-CZ" sz="1200" dirty="0" smtClean="0">
                <a:solidFill>
                  <a:schemeClr val="tx1"/>
                </a:solidFill>
              </a:rPr>
              <a:t>v parasympatickém nebo sympatickém gangliu)</a:t>
            </a:r>
            <a:endParaRPr lang="cs-CZ" altLang="cs-CZ" sz="1200" dirty="0">
              <a:solidFill>
                <a:schemeClr val="tx1"/>
              </a:solidFill>
            </a:endParaRPr>
          </a:p>
          <a:p>
            <a:pPr lvl="1"/>
            <a:r>
              <a:rPr lang="cs-CZ" altLang="cs-CZ" sz="1400" dirty="0" smtClean="0">
                <a:solidFill>
                  <a:srgbClr val="00B050"/>
                </a:solidFill>
              </a:rPr>
              <a:t>                               (</a:t>
            </a:r>
            <a:r>
              <a:rPr lang="cs-CZ" altLang="cs-CZ" sz="1400" dirty="0" err="1" smtClean="0">
                <a:solidFill>
                  <a:srgbClr val="00B050"/>
                </a:solidFill>
              </a:rPr>
              <a:t>sympaticus</a:t>
            </a:r>
            <a:r>
              <a:rPr lang="cs-CZ" altLang="cs-CZ" sz="1400" dirty="0">
                <a:solidFill>
                  <a:srgbClr val="00B050"/>
                </a:solidFill>
              </a:rPr>
              <a:t>, </a:t>
            </a:r>
            <a:r>
              <a:rPr lang="cs-CZ" altLang="cs-CZ" sz="1400" dirty="0" smtClean="0">
                <a:solidFill>
                  <a:srgbClr val="00B050"/>
                </a:solidFill>
              </a:rPr>
              <a:t>parasympatikus</a:t>
            </a:r>
            <a:r>
              <a:rPr lang="cs-CZ" altLang="cs-CZ" sz="1400" dirty="0">
                <a:solidFill>
                  <a:srgbClr val="00B050"/>
                </a:solidFill>
              </a:rPr>
              <a:t>)</a:t>
            </a:r>
          </a:p>
          <a:p>
            <a:pPr lvl="1" eaLnBrk="1" hangingPunct="1"/>
            <a:endParaRPr lang="cs-CZ" altLang="cs-CZ" dirty="0" smtClean="0">
              <a:solidFill>
                <a:srgbClr val="C00000"/>
              </a:solidFill>
            </a:endParaRPr>
          </a:p>
          <a:p>
            <a:pPr lvl="1" eaLnBrk="1" hangingPunct="1"/>
            <a:endParaRPr lang="cs-CZ" altLang="cs-CZ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altLang="cs-CZ" dirty="0" smtClean="0">
                <a:solidFill>
                  <a:srgbClr val="C00000"/>
                </a:solidFill>
              </a:rPr>
              <a:t> </a:t>
            </a:r>
            <a:endParaRPr lang="cs-CZ" altLang="cs-CZ" dirty="0">
              <a:solidFill>
                <a:srgbClr val="C000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cs-CZ" altLang="cs-CZ" dirty="0">
                <a:solidFill>
                  <a:schemeClr val="tx1"/>
                </a:solidFill>
              </a:rPr>
              <a:t>INTERNEURONY</a:t>
            </a:r>
          </a:p>
          <a:p>
            <a:pPr eaLnBrk="1" hangingPunct="1">
              <a:buFontTx/>
              <a:buAutoNum type="arabicPeriod"/>
            </a:pPr>
            <a:endParaRPr lang="cs-CZ" altLang="cs-CZ" sz="1800" b="0" dirty="0">
              <a:solidFill>
                <a:schemeClr val="tx1"/>
              </a:solidFill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013664" y="1748240"/>
            <a:ext cx="2942585" cy="912711"/>
            <a:chOff x="3455" y="-896"/>
            <a:chExt cx="3107" cy="1145"/>
          </a:xfrm>
        </p:grpSpPr>
        <p:graphicFrame>
          <p:nvGraphicFramePr>
            <p:cNvPr id="5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4654031"/>
                </p:ext>
              </p:extLst>
            </p:nvPr>
          </p:nvGraphicFramePr>
          <p:xfrm>
            <a:off x="3455" y="-896"/>
            <a:ext cx="3107" cy="1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8" name="Rastrový obrázek" r:id="rId3" imgW="5401429" imgH="1991003" progId="Paint.Picture">
                    <p:embed/>
                  </p:oleObj>
                </mc:Choice>
                <mc:Fallback>
                  <p:oleObj name="Rastrový obrázek" r:id="rId3" imgW="5401429" imgH="199100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5" y="-896"/>
                          <a:ext cx="3107" cy="11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 flipV="1">
              <a:off x="5009" y="-206"/>
              <a:ext cx="907" cy="172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283093" y="4003821"/>
            <a:ext cx="3604876" cy="1406113"/>
            <a:chOff x="870" y="316"/>
            <a:chExt cx="3059" cy="1199"/>
          </a:xfrm>
        </p:grpSpPr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971" y="1026"/>
              <a:ext cx="907" cy="136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0569435"/>
                </p:ext>
              </p:extLst>
            </p:nvPr>
          </p:nvGraphicFramePr>
          <p:xfrm>
            <a:off x="870" y="316"/>
            <a:ext cx="3059" cy="1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name="Rastrový obrázek" r:id="rId5" imgW="5249008" imgH="2057143" progId="Paint.Picture">
                    <p:embed/>
                  </p:oleObj>
                </mc:Choice>
                <mc:Fallback>
                  <p:oleObj name="Rastrový obrázek" r:id="rId5" imgW="5249008" imgH="205714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0" y="316"/>
                          <a:ext cx="3059" cy="11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2181" y="1048"/>
              <a:ext cx="907" cy="136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5564221" y="2649932"/>
            <a:ext cx="526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Pseudounipolární</a:t>
            </a:r>
            <a:r>
              <a:rPr lang="cs-CZ" dirty="0" smtClean="0"/>
              <a:t> buňky, těla mají v gangliu mimo CNS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058462" y="2228052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Centrální raménko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522717" y="1944753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Periferní raménko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3444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201" y="713614"/>
            <a:ext cx="112775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4000" b="1" dirty="0" smtClean="0">
                <a:solidFill>
                  <a:srgbClr val="C00000"/>
                </a:solidFill>
              </a:rPr>
              <a:t>                             Princip </a:t>
            </a:r>
            <a:r>
              <a:rPr lang="cs-CZ" altLang="cs-CZ" sz="4000" b="1" dirty="0">
                <a:solidFill>
                  <a:srgbClr val="C00000"/>
                </a:solidFill>
              </a:rPr>
              <a:t>nervového </a:t>
            </a:r>
            <a:r>
              <a:rPr lang="cs-CZ" altLang="cs-CZ" sz="4000" b="1" dirty="0" smtClean="0">
                <a:solidFill>
                  <a:srgbClr val="C00000"/>
                </a:solidFill>
              </a:rPr>
              <a:t>řízení</a:t>
            </a:r>
          </a:p>
          <a:p>
            <a:r>
              <a:rPr lang="cs-CZ" altLang="cs-CZ" sz="2000" b="1" dirty="0" smtClean="0">
                <a:solidFill>
                  <a:srgbClr val="C00000"/>
                </a:solidFill>
              </a:rPr>
              <a:t>                                                                Základní funkční prvek NS je reflex</a:t>
            </a:r>
          </a:p>
          <a:p>
            <a:r>
              <a:rPr lang="cs-CZ" altLang="cs-CZ" sz="4000" b="1" dirty="0" smtClean="0">
                <a:solidFill>
                  <a:srgbClr val="C00000"/>
                </a:solidFill>
              </a:rPr>
              <a:t> </a:t>
            </a:r>
            <a:endParaRPr lang="cs-CZ" altLang="cs-CZ" sz="4000" b="1" dirty="0">
              <a:solidFill>
                <a:srgbClr val="C00000"/>
              </a:solidFill>
            </a:endParaRPr>
          </a:p>
          <a:p>
            <a:pPr lvl="1"/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příjem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informací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(pomocí smyslových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orgánů - nervových zakončení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zachycování a zaznamenávání podnětů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okolí – teplo, tlak, hluk)</a:t>
            </a:r>
          </a:p>
          <a:p>
            <a:pPr lvl="1"/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zajištění přenosu podnětů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dostředivými </a:t>
            </a: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(senzitivními nervy)</a:t>
            </a:r>
          </a:p>
          <a:p>
            <a:pPr lvl="1"/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vyhodnocení a vytvoření výstupní informace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(v CNS)</a:t>
            </a:r>
          </a:p>
          <a:p>
            <a:pPr lvl="1"/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přenos informace k výkonným orgánům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(pro svalové buňky hladké, příčně pruhované a srdeční svaloviny a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žlázy) odstředivými </a:t>
            </a:r>
            <a:r>
              <a:rPr lang="cs-CZ" alt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(motorickými nervy)</a:t>
            </a:r>
            <a:endParaRPr lang="cs-CZ" alt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0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33860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3622110" y="1318122"/>
            <a:ext cx="4515980" cy="76944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C00000"/>
                </a:solidFill>
              </a:rPr>
              <a:t>Nervový systém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3030922" y="1428335"/>
            <a:ext cx="4331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smtClean="0"/>
              <a:t>     </a:t>
            </a:r>
            <a:endParaRPr lang="cs-CZ" altLang="cs-CZ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 dirty="0"/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2259014" y="2924175"/>
            <a:ext cx="2238375" cy="6810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Receptor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nervová zakončení</a:t>
            </a: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5087939" y="2924175"/>
            <a:ext cx="1589087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</a:rPr>
              <a:t>     </a:t>
            </a:r>
            <a:r>
              <a:rPr lang="cs-CZ" altLang="cs-CZ" sz="2000" b="1" dirty="0"/>
              <a:t>CNS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</a:rPr>
              <a:t>  </a:t>
            </a:r>
            <a:r>
              <a:rPr lang="cs-CZ" altLang="cs-CZ" sz="2000" b="1" dirty="0"/>
              <a:t>analyzátor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7259639" y="2924175"/>
            <a:ext cx="3216275" cy="15049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Efektor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příčně pruhovaná svalovina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hladká svalovina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srdeční svalovina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žlázy</a:t>
            </a:r>
          </a:p>
        </p:txBody>
      </p:sp>
      <p:sp>
        <p:nvSpPr>
          <p:cNvPr id="2055" name="Text Box 9"/>
          <p:cNvSpPr txBox="1">
            <a:spLocks noChangeArrowheads="1"/>
          </p:cNvSpPr>
          <p:nvPr/>
        </p:nvSpPr>
        <p:spPr bwMode="auto">
          <a:xfrm>
            <a:off x="4779963" y="34480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56" name="AutoShape 10"/>
          <p:cNvSpPr>
            <a:spLocks noChangeArrowheads="1"/>
          </p:cNvSpPr>
          <p:nvPr/>
        </p:nvSpPr>
        <p:spPr bwMode="auto">
          <a:xfrm>
            <a:off x="4484688" y="3141663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6651625" y="34480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58" name="AutoShape 12"/>
          <p:cNvSpPr>
            <a:spLocks noChangeArrowheads="1"/>
          </p:cNvSpPr>
          <p:nvPr/>
        </p:nvSpPr>
        <p:spPr bwMode="auto">
          <a:xfrm>
            <a:off x="6672263" y="3141663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59" name="Text Box 13"/>
          <p:cNvSpPr txBox="1">
            <a:spLocks noChangeArrowheads="1"/>
          </p:cNvSpPr>
          <p:nvPr/>
        </p:nvSpPr>
        <p:spPr bwMode="auto">
          <a:xfrm>
            <a:off x="1638301" y="4868864"/>
            <a:ext cx="3736975" cy="650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Senzorické (dostředivé,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                  centripetální neurony)</a:t>
            </a:r>
          </a:p>
        </p:txBody>
      </p:sp>
      <p:sp>
        <p:nvSpPr>
          <p:cNvPr id="2060" name="Text Box 14"/>
          <p:cNvSpPr txBox="1">
            <a:spLocks noChangeArrowheads="1"/>
          </p:cNvSpPr>
          <p:nvPr/>
        </p:nvSpPr>
        <p:spPr bwMode="auto">
          <a:xfrm>
            <a:off x="6816725" y="44370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61" name="Line 15"/>
          <p:cNvSpPr>
            <a:spLocks noChangeShapeType="1"/>
          </p:cNvSpPr>
          <p:nvPr/>
        </p:nvSpPr>
        <p:spPr bwMode="auto">
          <a:xfrm>
            <a:off x="4727575" y="3284539"/>
            <a:ext cx="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2" name="Line 17"/>
          <p:cNvSpPr>
            <a:spLocks noChangeShapeType="1"/>
          </p:cNvSpPr>
          <p:nvPr/>
        </p:nvSpPr>
        <p:spPr bwMode="auto">
          <a:xfrm>
            <a:off x="6959600" y="3284539"/>
            <a:ext cx="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3" name="Text Box 18"/>
          <p:cNvSpPr txBox="1">
            <a:spLocks noChangeArrowheads="1"/>
          </p:cNvSpPr>
          <p:nvPr/>
        </p:nvSpPr>
        <p:spPr bwMode="auto">
          <a:xfrm>
            <a:off x="6167439" y="4868864"/>
            <a:ext cx="4067175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Motorické (odstředivé, centrifugální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neurony)</a:t>
            </a:r>
          </a:p>
        </p:txBody>
      </p:sp>
      <p:sp>
        <p:nvSpPr>
          <p:cNvPr id="2064" name="Text Box 19"/>
          <p:cNvSpPr txBox="1">
            <a:spLocks noChangeArrowheads="1"/>
          </p:cNvSpPr>
          <p:nvPr/>
        </p:nvSpPr>
        <p:spPr bwMode="auto">
          <a:xfrm>
            <a:off x="1919289" y="5661025"/>
            <a:ext cx="34385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FF"/>
                </a:solidFill>
              </a:rPr>
              <a:t>Periferní nervová soustava</a:t>
            </a: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6600826" y="5661025"/>
            <a:ext cx="3438525" cy="4064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Periferní nervová soustava</a:t>
            </a:r>
          </a:p>
        </p:txBody>
      </p:sp>
      <p:sp>
        <p:nvSpPr>
          <p:cNvPr id="2066" name="Line 21"/>
          <p:cNvSpPr>
            <a:spLocks noChangeShapeType="1"/>
          </p:cNvSpPr>
          <p:nvPr/>
        </p:nvSpPr>
        <p:spPr bwMode="auto">
          <a:xfrm>
            <a:off x="5087938" y="6092826"/>
            <a:ext cx="7921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7" name="Line 22"/>
          <p:cNvSpPr>
            <a:spLocks noChangeShapeType="1"/>
          </p:cNvSpPr>
          <p:nvPr/>
        </p:nvSpPr>
        <p:spPr bwMode="auto">
          <a:xfrm flipH="1">
            <a:off x="6096000" y="6092826"/>
            <a:ext cx="6477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8" name="Text Box 23"/>
          <p:cNvSpPr txBox="1">
            <a:spLocks noChangeArrowheads="1"/>
          </p:cNvSpPr>
          <p:nvPr/>
        </p:nvSpPr>
        <p:spPr bwMode="auto">
          <a:xfrm>
            <a:off x="1268396" y="6271180"/>
            <a:ext cx="965520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Míšní nervy (31 párů), hlavové nervy (12 párů), </a:t>
            </a:r>
            <a:r>
              <a:rPr lang="cs-CZ" altLang="cs-CZ" sz="1800" b="1" dirty="0" smtClean="0"/>
              <a:t>vegetativní=autonomní </a:t>
            </a:r>
            <a:r>
              <a:rPr lang="cs-CZ" altLang="cs-CZ" sz="1800" b="1" dirty="0"/>
              <a:t>nervový systém</a:t>
            </a:r>
          </a:p>
        </p:txBody>
      </p:sp>
    </p:spTree>
    <p:extLst>
      <p:ext uri="{BB962C8B-B14F-4D97-AF65-F5344CB8AC3E}">
        <p14:creationId xmlns:p14="http://schemas.microsoft.com/office/powerpoint/2010/main" val="177776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>
            <p:extLst/>
          </p:nvPr>
        </p:nvGraphicFramePr>
        <p:xfrm>
          <a:off x="1390650" y="488952"/>
          <a:ext cx="8807451" cy="630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Rastrový obrázek" r:id="rId4" imgW="6180952" imgH="4428571" progId="Paint.Picture">
                  <p:embed/>
                </p:oleObj>
              </mc:Choice>
              <mc:Fallback>
                <p:oleObj name="Rastrový obrázek" r:id="rId4" imgW="6180952" imgH="4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650" y="488952"/>
                        <a:ext cx="8807451" cy="630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144044" y="2532385"/>
            <a:ext cx="23034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 dirty="0">
                <a:solidFill>
                  <a:srgbClr val="990033"/>
                </a:solidFill>
              </a:rPr>
              <a:t>Interneuron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576889" y="5344211"/>
            <a:ext cx="24479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 dirty="0"/>
              <a:t>Motorický neuron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808664" y="1052513"/>
            <a:ext cx="24479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 dirty="0"/>
              <a:t>Aferentní neuron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15160" y="2999925"/>
            <a:ext cx="2590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inhibiční x excitační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/>
              <a:t>Pouze v CNS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35481" y="51251"/>
            <a:ext cx="8896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Základní funkční prvek nervového systému je reflex</a:t>
            </a:r>
            <a:endParaRPr lang="cs-CZ" sz="3200" b="1" dirty="0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7164729" y="5344211"/>
            <a:ext cx="86008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6678592" y="1998663"/>
            <a:ext cx="1180618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8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2228</Words>
  <Application>Microsoft Office PowerPoint</Application>
  <PresentationFormat>Širokoúhlá obrazovka</PresentationFormat>
  <Paragraphs>481</Paragraphs>
  <Slides>49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49</vt:i4>
      </vt:variant>
    </vt:vector>
  </HeadingPairs>
  <TitlesOfParts>
    <vt:vector size="58" baseType="lpstr">
      <vt:lpstr>Arial Unicode MS</vt:lpstr>
      <vt:lpstr>Arial</vt:lpstr>
      <vt:lpstr>Calibri</vt:lpstr>
      <vt:lpstr>Calibri Light</vt:lpstr>
      <vt:lpstr>Times New Roman</vt:lpstr>
      <vt:lpstr>Motiv Office</vt:lpstr>
      <vt:lpstr>Rastrový obrázek</vt:lpstr>
      <vt:lpstr>Fotografie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Ladislava</cp:lastModifiedBy>
  <cp:revision>30</cp:revision>
  <dcterms:created xsi:type="dcterms:W3CDTF">2020-04-02T12:02:30Z</dcterms:created>
  <dcterms:modified xsi:type="dcterms:W3CDTF">2020-04-03T08:34:52Z</dcterms:modified>
</cp:coreProperties>
</file>