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6" r:id="rId3"/>
    <p:sldId id="267" r:id="rId4"/>
    <p:sldId id="262" r:id="rId5"/>
    <p:sldId id="263" r:id="rId6"/>
    <p:sldId id="264" r:id="rId7"/>
    <p:sldId id="265" r:id="rId8"/>
    <p:sldId id="268" r:id="rId9"/>
    <p:sldId id="257" r:id="rId10"/>
    <p:sldId id="259" r:id="rId11"/>
    <p:sldId id="260" r:id="rId12"/>
    <p:sldId id="271" r:id="rId13"/>
    <p:sldId id="27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10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D12-1433-4DB5-BCF9-BB9C40D1C0DF}" type="datetimeFigureOut">
              <a:rPr lang="cs-CZ" smtClean="0"/>
              <a:t>5.5.2020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02A4-A695-4757-894E-587473F56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47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D12-1433-4DB5-BCF9-BB9C40D1C0DF}" type="datetimeFigureOut">
              <a:rPr lang="cs-CZ" smtClean="0"/>
              <a:t>5.5.2020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02A4-A695-4757-894E-587473F56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72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D12-1433-4DB5-BCF9-BB9C40D1C0DF}" type="datetimeFigureOut">
              <a:rPr lang="cs-CZ" smtClean="0"/>
              <a:t>5.5.2020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02A4-A695-4757-894E-587473F56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73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D12-1433-4DB5-BCF9-BB9C40D1C0DF}" type="datetimeFigureOut">
              <a:rPr lang="cs-CZ" smtClean="0"/>
              <a:t>5.5.2020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02A4-A695-4757-894E-587473F56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03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D12-1433-4DB5-BCF9-BB9C40D1C0DF}" type="datetimeFigureOut">
              <a:rPr lang="cs-CZ" smtClean="0"/>
              <a:t>5.5.2020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02A4-A695-4757-894E-587473F56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55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D12-1433-4DB5-BCF9-BB9C40D1C0DF}" type="datetimeFigureOut">
              <a:rPr lang="cs-CZ" smtClean="0"/>
              <a:t>5.5.2020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02A4-A695-4757-894E-587473F56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91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D12-1433-4DB5-BCF9-BB9C40D1C0DF}" type="datetimeFigureOut">
              <a:rPr lang="cs-CZ" smtClean="0"/>
              <a:t>5.5.2020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02A4-A695-4757-894E-587473F56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32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D12-1433-4DB5-BCF9-BB9C40D1C0DF}" type="datetimeFigureOut">
              <a:rPr lang="cs-CZ" smtClean="0"/>
              <a:t>5.5.2020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02A4-A695-4757-894E-587473F56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52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D12-1433-4DB5-BCF9-BB9C40D1C0DF}" type="datetimeFigureOut">
              <a:rPr lang="cs-CZ" smtClean="0"/>
              <a:t>5.5.2020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02A4-A695-4757-894E-587473F56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85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D12-1433-4DB5-BCF9-BB9C40D1C0DF}" type="datetimeFigureOut">
              <a:rPr lang="cs-CZ" smtClean="0"/>
              <a:t>5.5.2020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02A4-A695-4757-894E-587473F56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02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D12-1433-4DB5-BCF9-BB9C40D1C0DF}" type="datetimeFigureOut">
              <a:rPr lang="cs-CZ" smtClean="0"/>
              <a:t>5.5.2020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02A4-A695-4757-894E-587473F56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22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39D12-1433-4DB5-BCF9-BB9C40D1C0DF}" type="datetimeFigureOut">
              <a:rPr lang="cs-CZ" smtClean="0"/>
              <a:t>5.5.2020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802A4-A695-4757-894E-587473F56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18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pfyziollfup.upol.cz/castwiki/wp-content/uploads/2013/04/Limb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http://pfyziollfup.upol.cz/castwiki/wp-content/uploads/2013/04/Limb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0" t="3921" r="21901" b="3105"/>
          <a:stretch/>
        </p:blipFill>
        <p:spPr>
          <a:xfrm>
            <a:off x="4691270" y="1649896"/>
            <a:ext cx="3646211" cy="493974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786809" y="616226"/>
            <a:ext cx="498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Žlázy s vnitřní sekrecí</a:t>
            </a:r>
            <a:endParaRPr lang="cs-CZ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7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77" y="2063231"/>
            <a:ext cx="3217862" cy="46085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64" y="2063232"/>
            <a:ext cx="3763962" cy="46085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281679" y="677513"/>
            <a:ext cx="1076288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Medulla</a:t>
            </a:r>
            <a:r>
              <a:rPr lang="cs-CZ" altLang="cs-CZ" sz="2400" b="1" dirty="0"/>
              <a:t> </a:t>
            </a:r>
            <a:r>
              <a:rPr lang="cs-CZ" altLang="cs-CZ" sz="1800" dirty="0"/>
              <a:t>(dřeň) produkuje katecholaminy </a:t>
            </a:r>
            <a:r>
              <a:rPr lang="cs-CZ" altLang="cs-CZ" sz="1800" b="1" u="sng" dirty="0" smtClean="0"/>
              <a:t>noradrenalin</a:t>
            </a:r>
            <a:r>
              <a:rPr lang="cs-CZ" altLang="cs-CZ" sz="1800" b="1" dirty="0" smtClean="0"/>
              <a:t> </a:t>
            </a:r>
            <a:r>
              <a:rPr lang="cs-CZ" altLang="cs-CZ" sz="1800" dirty="0" smtClean="0"/>
              <a:t>(mediátor </a:t>
            </a:r>
            <a:r>
              <a:rPr lang="cs-CZ" altLang="cs-CZ" sz="1800" dirty="0" err="1" smtClean="0"/>
              <a:t>postgangliových</a:t>
            </a:r>
            <a:r>
              <a:rPr lang="cs-CZ" altLang="cs-CZ" sz="1800" dirty="0" smtClean="0"/>
              <a:t> vláken sympatiku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– zvyšuje aktivitu organizmu) a </a:t>
            </a:r>
            <a:r>
              <a:rPr lang="cs-CZ" altLang="cs-CZ" sz="1800" b="1" u="sng" dirty="0" smtClean="0"/>
              <a:t>adrenalin</a:t>
            </a:r>
            <a:r>
              <a:rPr lang="cs-CZ" altLang="cs-CZ" sz="1800" b="1" dirty="0" smtClean="0"/>
              <a:t> </a:t>
            </a:r>
            <a:r>
              <a:rPr lang="cs-CZ" altLang="cs-CZ" sz="1800" dirty="0" smtClean="0"/>
              <a:t>(připravuje tělo na výkon)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Cortex</a:t>
            </a:r>
            <a:r>
              <a:rPr lang="cs-CZ" altLang="cs-CZ" sz="2400" b="1" dirty="0"/>
              <a:t> </a:t>
            </a:r>
            <a:r>
              <a:rPr lang="cs-CZ" altLang="cs-CZ" sz="1800" dirty="0"/>
              <a:t>(kůra) </a:t>
            </a:r>
            <a:r>
              <a:rPr lang="cs-CZ" altLang="cs-CZ" sz="1800" dirty="0" smtClean="0"/>
              <a:t>tvoří asi </a:t>
            </a:r>
            <a:r>
              <a:rPr lang="cs-CZ" altLang="cs-CZ" sz="1800" dirty="0"/>
              <a:t>90% objemu, produkuje hormony </a:t>
            </a:r>
            <a:r>
              <a:rPr lang="cs-CZ" altLang="cs-CZ" sz="1800" b="1" dirty="0"/>
              <a:t>kortikoidy</a:t>
            </a:r>
          </a:p>
        </p:txBody>
      </p:sp>
      <p:sp>
        <p:nvSpPr>
          <p:cNvPr id="35845" name="TextovéPole 1"/>
          <p:cNvSpPr txBox="1">
            <a:spLocks noChangeArrowheads="1"/>
          </p:cNvSpPr>
          <p:nvPr/>
        </p:nvSpPr>
        <p:spPr bwMode="auto">
          <a:xfrm>
            <a:off x="967479" y="97493"/>
            <a:ext cx="5120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C00000"/>
                </a:solidFill>
              </a:rPr>
              <a:t>Struktura a 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funkce nadledvin</a:t>
            </a:r>
            <a:endParaRPr lang="cs-CZ" altLang="cs-CZ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t="4860" r="6871" b="4860"/>
          <a:stretch>
            <a:fillRect/>
          </a:stretch>
        </p:blipFill>
        <p:spPr bwMode="auto">
          <a:xfrm>
            <a:off x="3311473" y="262005"/>
            <a:ext cx="4503583" cy="383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9026" y="4317472"/>
            <a:ext cx="11787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Estrogeny</a:t>
            </a:r>
            <a:r>
              <a:rPr lang="cs-CZ" dirty="0" smtClean="0"/>
              <a:t> – produkce folikulů vaječníků, regulace prostřednictvím folikuly stimulačního  hormonu FSH hypofýzy</a:t>
            </a:r>
            <a:r>
              <a:rPr lang="cs-CZ" dirty="0"/>
              <a:t> </a:t>
            </a:r>
            <a:r>
              <a:rPr lang="cs-CZ" dirty="0" smtClean="0"/>
              <a:t>(produkci </a:t>
            </a:r>
            <a:r>
              <a:rPr lang="cs-CZ" dirty="0"/>
              <a:t>estrogenu </a:t>
            </a:r>
            <a:r>
              <a:rPr lang="cs-CZ" dirty="0" smtClean="0"/>
              <a:t>zvyšuje). </a:t>
            </a:r>
          </a:p>
          <a:p>
            <a:r>
              <a:rPr lang="cs-CZ" dirty="0" smtClean="0"/>
              <a:t>Při </a:t>
            </a:r>
            <a:r>
              <a:rPr lang="cs-CZ" dirty="0"/>
              <a:t>určité hladině estrogenu v krvi dochází k uvolnění </a:t>
            </a:r>
            <a:r>
              <a:rPr lang="cs-CZ" dirty="0" smtClean="0"/>
              <a:t>luteinizačního hormonu (LH) </a:t>
            </a:r>
            <a:r>
              <a:rPr lang="cs-CZ" dirty="0"/>
              <a:t>z hypofýzy, který zastaví další </a:t>
            </a:r>
            <a:r>
              <a:rPr lang="cs-CZ" dirty="0" smtClean="0"/>
              <a:t>nárůst </a:t>
            </a:r>
            <a:r>
              <a:rPr lang="cs-CZ" dirty="0"/>
              <a:t>koncentrace estrogenů a dojde k </a:t>
            </a:r>
            <a:r>
              <a:rPr lang="cs-CZ" b="1" dirty="0"/>
              <a:t>ovulaci</a:t>
            </a:r>
            <a:r>
              <a:rPr lang="cs-CZ" dirty="0" smtClean="0"/>
              <a:t>.</a:t>
            </a:r>
          </a:p>
          <a:p>
            <a:r>
              <a:rPr lang="cs-CZ" dirty="0" smtClean="0"/>
              <a:t>Estrogeny působí na vývoj ženských pohlavních znaků, ovlivňují tvorbu a ukládání tuků na bocích, stehnech a na prsou, ovlivňují ženské chování….</a:t>
            </a:r>
          </a:p>
          <a:p>
            <a:endParaRPr lang="cs-CZ" dirty="0" smtClean="0"/>
          </a:p>
          <a:p>
            <a:r>
              <a:rPr lang="cs-CZ" b="1" dirty="0" smtClean="0"/>
              <a:t>Progesteron </a:t>
            </a:r>
            <a:r>
              <a:rPr lang="cs-CZ" dirty="0" smtClean="0"/>
              <a:t>– produkce žlutého tělíska až do 4. měsíce těhotenství, pak jeho funkci přebírá placenta.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34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37" y="1233973"/>
            <a:ext cx="3466595" cy="498323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353877" y="232727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Testosteron </a:t>
            </a:r>
            <a:r>
              <a:rPr lang="cs-CZ" dirty="0"/>
              <a:t>– </a:t>
            </a:r>
            <a:r>
              <a:rPr lang="cs-CZ" dirty="0" smtClean="0"/>
              <a:t>produkují jej </a:t>
            </a:r>
            <a:r>
              <a:rPr lang="cs-CZ" dirty="0" err="1" smtClean="0"/>
              <a:t>Laydigovy</a:t>
            </a:r>
            <a:r>
              <a:rPr lang="cs-CZ" dirty="0" smtClean="0"/>
              <a:t> </a:t>
            </a:r>
            <a:r>
              <a:rPr lang="cs-CZ" dirty="0"/>
              <a:t>buňky ve vmezeřeném </a:t>
            </a:r>
            <a:r>
              <a:rPr lang="cs-CZ" dirty="0" smtClean="0"/>
              <a:t>vazivu stěny </a:t>
            </a:r>
            <a:r>
              <a:rPr lang="cs-CZ" dirty="0"/>
              <a:t>točitých </a:t>
            </a:r>
            <a:r>
              <a:rPr lang="cs-CZ" dirty="0" smtClean="0"/>
              <a:t>kanálků</a:t>
            </a:r>
          </a:p>
          <a:p>
            <a:endParaRPr lang="cs-CZ" dirty="0"/>
          </a:p>
          <a:p>
            <a:r>
              <a:rPr lang="cs-CZ" dirty="0" smtClean="0"/>
              <a:t>Testosteron ovlivňuje spermatogenezi </a:t>
            </a:r>
            <a:r>
              <a:rPr lang="cs-CZ" dirty="0"/>
              <a:t>a vývoj </a:t>
            </a:r>
            <a:r>
              <a:rPr lang="cs-CZ" dirty="0" smtClean="0"/>
              <a:t>sekundárních pohlavních znaků. </a:t>
            </a:r>
            <a:r>
              <a:rPr lang="cs-CZ" dirty="0"/>
              <a:t>Patrný je jeho vliv především v </a:t>
            </a:r>
            <a:r>
              <a:rPr lang="cs-CZ" dirty="0" smtClean="0"/>
              <a:t>pubertě -</a:t>
            </a:r>
            <a:r>
              <a:rPr lang="cs-CZ" dirty="0"/>
              <a:t> </a:t>
            </a:r>
            <a:r>
              <a:rPr lang="cs-CZ" dirty="0" smtClean="0"/>
              <a:t>růst varlat a penisu, ochlupení, </a:t>
            </a:r>
            <a:r>
              <a:rPr lang="cs-CZ" dirty="0"/>
              <a:t>zvětšuje se </a:t>
            </a:r>
            <a:r>
              <a:rPr lang="cs-CZ" dirty="0" smtClean="0"/>
              <a:t>hrtan, </a:t>
            </a:r>
            <a:r>
              <a:rPr lang="cs-CZ" dirty="0"/>
              <a:t>dochází k nárůstu </a:t>
            </a:r>
            <a:r>
              <a:rPr lang="cs-CZ" dirty="0" smtClean="0"/>
              <a:t>svalové hmoty….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73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html:file://C:\Users\Ladislava\Desktop\příprava%20do%20cvičení%202020%20II.%20semestr\O%20limbickém%20systému%20v%20širších%20souvislostech%20–%20z%20pohledu%20antropologa%20«%20E-learningová%20podpora%20mezioborové%20integrace%20výuky%20tématu%20vědomí%20na%20UP%20Olomouc.mht!http://pfyziollfup.upol.cz/castwiki/wp-content/uploads/2013/04/Limb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34" y="3218598"/>
            <a:ext cx="2908820" cy="30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353338" y="1038121"/>
            <a:ext cx="76531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Limbický systém </a:t>
            </a:r>
            <a:r>
              <a:rPr lang="cs-CZ" sz="1400" dirty="0"/>
              <a:t>(hippocampus, </a:t>
            </a:r>
            <a:r>
              <a:rPr lang="cs-CZ" sz="1400" dirty="0" err="1"/>
              <a:t>corpora</a:t>
            </a:r>
            <a:r>
              <a:rPr lang="cs-CZ" sz="1400" dirty="0"/>
              <a:t> </a:t>
            </a:r>
            <a:r>
              <a:rPr lang="cs-CZ" sz="1400" dirty="0" err="1"/>
              <a:t>mamillaria</a:t>
            </a:r>
            <a:r>
              <a:rPr lang="cs-CZ" sz="1400" dirty="0"/>
              <a:t>, </a:t>
            </a:r>
            <a:r>
              <a:rPr lang="cs-CZ" sz="1400" dirty="0" err="1" smtClean="0"/>
              <a:t>fornix</a:t>
            </a:r>
            <a:r>
              <a:rPr lang="cs-CZ" sz="1400" dirty="0" smtClean="0"/>
              <a:t>, amygdala</a:t>
            </a:r>
            <a:r>
              <a:rPr lang="cs-CZ" sz="1400" dirty="0"/>
              <a:t>…..</a:t>
            </a:r>
            <a:r>
              <a:rPr lang="cs-CZ" dirty="0"/>
              <a:t>) </a:t>
            </a:r>
            <a:r>
              <a:rPr lang="cs-CZ" dirty="0"/>
              <a:t>je </a:t>
            </a:r>
            <a:r>
              <a:rPr lang="cs-CZ" dirty="0" smtClean="0"/>
              <a:t>staré </a:t>
            </a:r>
            <a:r>
              <a:rPr lang="cs-CZ" dirty="0"/>
              <a:t>a během fylogeneze se vyvíjející propojení buněk CNS, </a:t>
            </a:r>
            <a:r>
              <a:rPr lang="cs-CZ" dirty="0" smtClean="0"/>
              <a:t>odpovědné </a:t>
            </a:r>
            <a:r>
              <a:rPr lang="cs-CZ" dirty="0" smtClean="0"/>
              <a:t>za c</a:t>
            </a:r>
            <a:r>
              <a:rPr lang="cs-CZ" sz="2000" dirty="0" smtClean="0"/>
              <a:t>itový </a:t>
            </a:r>
            <a:r>
              <a:rPr lang="cs-CZ" sz="2000" dirty="0"/>
              <a:t>život člověka, jeho emoční reakce, </a:t>
            </a:r>
            <a:r>
              <a:rPr lang="cs-CZ" sz="2000" dirty="0" smtClean="0"/>
              <a:t>sexualitu </a:t>
            </a:r>
            <a:r>
              <a:rPr lang="cs-CZ" sz="2000" dirty="0"/>
              <a:t>(pohlavní a rozmnožovací funkce), chování směřující k příjmu potravy, sociální </a:t>
            </a:r>
            <a:r>
              <a:rPr lang="cs-CZ" sz="2000" dirty="0" smtClean="0"/>
              <a:t>chování. Některé </a:t>
            </a:r>
            <a:r>
              <a:rPr lang="cs-CZ" sz="2000" dirty="0"/>
              <a:t>oddíly limbického systému mají vztah i k učení a paměti.</a:t>
            </a:r>
          </a:p>
          <a:p>
            <a:endParaRPr lang="cs-CZ" dirty="0" smtClean="0"/>
          </a:p>
          <a:p>
            <a:r>
              <a:rPr lang="cs-CZ" sz="1600" dirty="0" smtClean="0"/>
              <a:t>Smysly neustále informují o tom, co se děje ve vnitřním a zevním prostředí – limbický systém k tomu přiřadí citový význam (pocity příjemné, strach…). Po propojení s kůrou frontálních laloků mozku se rozhodne, jak se s informacemi naloží (zda vyvinout nějakou činnost nebo ne), pak limbický systém vyšle informace přes </a:t>
            </a:r>
            <a:r>
              <a:rPr lang="cs-CZ" sz="1600" dirty="0" err="1" smtClean="0"/>
              <a:t>hypothalamus</a:t>
            </a:r>
            <a:r>
              <a:rPr lang="cs-CZ" sz="1600" dirty="0" smtClean="0"/>
              <a:t> (prostřednictvím nervových drah nebo produkty žláz s vnitřní sekrecí) k vnitřním orgánům…..</a:t>
            </a:r>
            <a:r>
              <a:rPr lang="cs-CZ" sz="1600" dirty="0"/>
              <a:t> Emočně podmíněná reakce </a:t>
            </a:r>
            <a:r>
              <a:rPr lang="cs-CZ" sz="1600" dirty="0" err="1"/>
              <a:t>hypothalamu</a:t>
            </a:r>
            <a:r>
              <a:rPr lang="cs-CZ" sz="1600" dirty="0"/>
              <a:t> a vegetativního nervstva (tj. sympatiku a parasympatiku) pak vede k různým somatickým projevům, např. změnám krevního </a:t>
            </a:r>
            <a:r>
              <a:rPr lang="cs-CZ" sz="1600" dirty="0" smtClean="0"/>
              <a:t>tlaku</a:t>
            </a:r>
            <a:r>
              <a:rPr lang="cs-CZ" sz="1600" dirty="0" smtClean="0"/>
              <a:t>, činnosti </a:t>
            </a:r>
            <a:r>
              <a:rPr lang="cs-CZ" sz="1600" dirty="0" smtClean="0"/>
              <a:t>srdce, </a:t>
            </a:r>
            <a:r>
              <a:rPr lang="cs-CZ" sz="1600" dirty="0"/>
              <a:t>střevní peristaltiky, pocení, reakcím zornic a mimického </a:t>
            </a:r>
            <a:r>
              <a:rPr lang="cs-CZ" sz="1600" dirty="0" smtClean="0"/>
              <a:t>svalstva…</a:t>
            </a:r>
            <a:endParaRPr lang="cs-CZ" sz="1600" dirty="0"/>
          </a:p>
          <a:p>
            <a:endParaRPr lang="cs-CZ" dirty="0"/>
          </a:p>
          <a:p>
            <a:r>
              <a:rPr lang="cs-CZ" sz="2000" b="1" dirty="0"/>
              <a:t>Limbický systém </a:t>
            </a:r>
            <a:r>
              <a:rPr lang="cs-CZ" sz="2000" dirty="0" smtClean="0"/>
              <a:t>připravuje jedince </a:t>
            </a:r>
            <a:r>
              <a:rPr lang="cs-CZ" sz="1400" dirty="0" smtClean="0"/>
              <a:t>(na </a:t>
            </a:r>
            <a:r>
              <a:rPr lang="cs-CZ" sz="1400" dirty="0"/>
              <a:t>boj anebo </a:t>
            </a:r>
            <a:r>
              <a:rPr lang="cs-CZ" sz="1400" dirty="0" smtClean="0"/>
              <a:t>útěk) </a:t>
            </a:r>
            <a:r>
              <a:rPr lang="cs-CZ" sz="2000" dirty="0" smtClean="0"/>
              <a:t>především na </a:t>
            </a:r>
            <a:r>
              <a:rPr lang="cs-CZ" sz="2000" b="1" dirty="0" smtClean="0"/>
              <a:t>přežití.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1028" name="Picture 4" descr="mhtml:file://C:\Users\Ladislava\Desktop\příprava%20do%20cvičení%202020%20II.%20semestr\O%20limbickém%20systému%20v%20širších%20souvislostech%20–%20z%20pohledu%20antropologa%20«%20E-learningová%20podpora%20mezioborové%20integrace%20výuky%20tématu%20vědomí%20na%20UP%20Olomouc.mht!http://pfyziollfup.upol.cz/castwiki/wp-content/uploads/2013/04/Limb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" y="516490"/>
            <a:ext cx="29527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4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jmout0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6"/>
          <a:stretch>
            <a:fillRect/>
          </a:stretch>
        </p:blipFill>
        <p:spPr bwMode="auto">
          <a:xfrm>
            <a:off x="662609" y="1141124"/>
            <a:ext cx="4870658" cy="463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can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65" y="750404"/>
            <a:ext cx="6089406" cy="4682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22714" y="5923722"/>
            <a:ext cx="685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Epifýza = šišinka , produkce melatoninu k ovlivnění </a:t>
            </a:r>
            <a:r>
              <a:rPr lang="cs-CZ" dirty="0"/>
              <a:t>c</a:t>
            </a:r>
            <a:r>
              <a:rPr lang="cs-CZ" dirty="0" smtClean="0"/>
              <a:t>irkadiánních cyklů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320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7930" y="299208"/>
            <a:ext cx="1131073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4000" b="1" dirty="0" err="1">
                <a:solidFill>
                  <a:srgbClr val="C00000"/>
                </a:solidFill>
              </a:rPr>
              <a:t>Hypophysis</a:t>
            </a:r>
            <a:r>
              <a:rPr lang="cs-CZ" altLang="cs-CZ" sz="4000" b="1" dirty="0">
                <a:solidFill>
                  <a:srgbClr val="C00000"/>
                </a:solidFill>
              </a:rPr>
              <a:t> </a:t>
            </a:r>
            <a:r>
              <a:rPr lang="cs-CZ" altLang="cs-CZ" sz="4000" b="1" dirty="0" err="1" smtClean="0">
                <a:solidFill>
                  <a:srgbClr val="C00000"/>
                </a:solidFill>
              </a:rPr>
              <a:t>cerebri</a:t>
            </a:r>
            <a:endParaRPr lang="cs-CZ" altLang="cs-CZ" sz="4000" b="1" dirty="0">
              <a:solidFill>
                <a:srgbClr val="C00000"/>
              </a:solidFill>
            </a:endParaRPr>
          </a:p>
          <a:p>
            <a:r>
              <a:rPr lang="cs-CZ" altLang="cs-CZ" sz="2400" b="1" dirty="0"/>
              <a:t>1) </a:t>
            </a:r>
            <a:r>
              <a:rPr lang="cs-CZ" altLang="cs-CZ" sz="2400" b="1" dirty="0" err="1"/>
              <a:t>adenohypophysis</a:t>
            </a:r>
            <a:r>
              <a:rPr lang="cs-CZ" altLang="cs-CZ" sz="2400" b="1" dirty="0"/>
              <a:t>=</a:t>
            </a:r>
            <a:r>
              <a:rPr lang="cs-CZ" altLang="cs-CZ" b="1" dirty="0" err="1"/>
              <a:t>lobus</a:t>
            </a:r>
            <a:r>
              <a:rPr lang="cs-CZ" altLang="cs-CZ" b="1" dirty="0"/>
              <a:t> </a:t>
            </a:r>
            <a:r>
              <a:rPr lang="cs-CZ" altLang="cs-CZ" b="1" dirty="0" err="1"/>
              <a:t>anterior</a:t>
            </a:r>
            <a:r>
              <a:rPr lang="cs-CZ" altLang="cs-CZ" b="1" dirty="0"/>
              <a:t> </a:t>
            </a:r>
            <a:r>
              <a:rPr lang="cs-CZ" altLang="cs-CZ" dirty="0"/>
              <a:t>– nadřazené postavení vůči ostatním  </a:t>
            </a:r>
            <a:r>
              <a:rPr lang="cs-CZ" altLang="cs-CZ" dirty="0" smtClean="0"/>
              <a:t>žlázám </a:t>
            </a:r>
            <a:r>
              <a:rPr lang="cs-CZ" altLang="cs-CZ" dirty="0"/>
              <a:t>s vnitřní sekrecí – produkuje např. </a:t>
            </a:r>
            <a:r>
              <a:rPr lang="cs-CZ" altLang="cs-CZ" dirty="0" smtClean="0"/>
              <a:t>somatotropní</a:t>
            </a:r>
            <a:r>
              <a:rPr lang="cs-CZ" altLang="cs-CZ" dirty="0"/>
              <a:t>, </a:t>
            </a:r>
            <a:r>
              <a:rPr lang="cs-CZ" altLang="cs-CZ" dirty="0" smtClean="0"/>
              <a:t>gonadotropní</a:t>
            </a:r>
            <a:r>
              <a:rPr lang="cs-CZ" altLang="cs-CZ" dirty="0"/>
              <a:t>, </a:t>
            </a:r>
            <a:r>
              <a:rPr lang="cs-CZ" altLang="cs-CZ" dirty="0" smtClean="0"/>
              <a:t>kortikotropní hormony….</a:t>
            </a:r>
            <a:endParaRPr lang="cs-CZ" altLang="cs-CZ" dirty="0"/>
          </a:p>
          <a:p>
            <a:pPr>
              <a:spcBef>
                <a:spcPct val="0"/>
              </a:spcBef>
            </a:pPr>
            <a:r>
              <a:rPr lang="cs-CZ" altLang="cs-CZ" sz="2400" b="1" dirty="0"/>
              <a:t>2) </a:t>
            </a:r>
            <a:r>
              <a:rPr lang="cs-CZ" altLang="cs-CZ" sz="2400" b="1" dirty="0" err="1"/>
              <a:t>pars</a:t>
            </a:r>
            <a:r>
              <a:rPr lang="cs-CZ" altLang="cs-CZ" sz="2400" b="1" dirty="0"/>
              <a:t> intermedia </a:t>
            </a:r>
            <a:r>
              <a:rPr lang="cs-CZ" altLang="cs-CZ" b="1" dirty="0"/>
              <a:t>(produkuje </a:t>
            </a:r>
            <a:r>
              <a:rPr lang="cs-CZ" altLang="cs-CZ" b="1" dirty="0" err="1"/>
              <a:t>melanostimulační</a:t>
            </a:r>
            <a:r>
              <a:rPr lang="cs-CZ" altLang="cs-CZ" b="1" dirty="0"/>
              <a:t> </a:t>
            </a:r>
            <a:r>
              <a:rPr lang="cs-CZ" altLang="cs-CZ" b="1" dirty="0" smtClean="0"/>
              <a:t>hormon - </a:t>
            </a:r>
            <a:r>
              <a:rPr lang="cs-CZ" dirty="0" smtClean="0"/>
              <a:t>melatonin </a:t>
            </a:r>
            <a:r>
              <a:rPr lang="cs-CZ" dirty="0"/>
              <a:t>k ovlivnění cirkadiánních </a:t>
            </a:r>
            <a:r>
              <a:rPr lang="cs-CZ" dirty="0" smtClean="0"/>
              <a:t>cyklů)</a:t>
            </a:r>
            <a:endParaRPr lang="cs-CZ" altLang="cs-CZ" b="1" dirty="0"/>
          </a:p>
          <a:p>
            <a:r>
              <a:rPr lang="cs-CZ" altLang="cs-CZ" sz="2400" b="1" dirty="0"/>
              <a:t>3) </a:t>
            </a:r>
            <a:r>
              <a:rPr lang="cs-CZ" altLang="cs-CZ" sz="2400" b="1" dirty="0" err="1"/>
              <a:t>neurohypophysis</a:t>
            </a:r>
            <a:r>
              <a:rPr lang="cs-CZ" altLang="cs-CZ" sz="2400" b="1" dirty="0"/>
              <a:t> </a:t>
            </a:r>
            <a:r>
              <a:rPr lang="cs-CZ" altLang="cs-CZ" sz="1600" b="1" dirty="0"/>
              <a:t>neurohypofýza </a:t>
            </a:r>
            <a:r>
              <a:rPr lang="cs-CZ" altLang="cs-CZ" sz="1600" dirty="0"/>
              <a:t>dostává </a:t>
            </a:r>
            <a:r>
              <a:rPr lang="cs-CZ" altLang="cs-CZ" sz="1600" u="sng" dirty="0"/>
              <a:t>z jader </a:t>
            </a:r>
            <a:r>
              <a:rPr lang="cs-CZ" altLang="cs-CZ" sz="1600" u="sng" dirty="0" err="1"/>
              <a:t>hypothalamu</a:t>
            </a:r>
            <a:r>
              <a:rPr lang="cs-CZ" altLang="cs-CZ" sz="1600" u="sng" dirty="0"/>
              <a:t> už hotové hormony</a:t>
            </a:r>
            <a:r>
              <a:rPr lang="cs-CZ" altLang="cs-CZ" sz="1600" dirty="0"/>
              <a:t>, odvádí je krevní cestou (</a:t>
            </a:r>
            <a:r>
              <a:rPr lang="cs-CZ" altLang="cs-CZ" sz="1600" dirty="0" err="1"/>
              <a:t>adiuretický</a:t>
            </a:r>
            <a:r>
              <a:rPr lang="cs-CZ" altLang="cs-CZ" sz="1600" dirty="0"/>
              <a:t> hormon a oxytocin)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6" y="3320566"/>
            <a:ext cx="33305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19" y="3216395"/>
            <a:ext cx="3690809" cy="308171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747" y="2853619"/>
            <a:ext cx="3539853" cy="380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70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3673475"/>
            <a:ext cx="1681162" cy="31845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3500439"/>
            <a:ext cx="2533650" cy="31273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115889"/>
            <a:ext cx="2449512" cy="31146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724026" y="1"/>
            <a:ext cx="4289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C00000"/>
                </a:solidFill>
              </a:rPr>
              <a:t>Glandula</a:t>
            </a:r>
            <a:r>
              <a:rPr lang="cs-CZ" altLang="cs-CZ" sz="2400" b="1" dirty="0">
                <a:solidFill>
                  <a:srgbClr val="C00000"/>
                </a:solidFill>
              </a:rPr>
              <a:t> </a:t>
            </a:r>
            <a:r>
              <a:rPr lang="cs-CZ" altLang="cs-CZ" sz="2400" b="1" dirty="0" err="1">
                <a:solidFill>
                  <a:srgbClr val="C00000"/>
                </a:solidFill>
              </a:rPr>
              <a:t>thyroidea</a:t>
            </a:r>
            <a:r>
              <a:rPr lang="cs-CZ" altLang="cs-CZ" sz="2400" b="1" dirty="0">
                <a:solidFill>
                  <a:srgbClr val="C00000"/>
                </a:solidFill>
              </a:rPr>
              <a:t> </a:t>
            </a:r>
            <a:r>
              <a:rPr lang="cs-CZ" altLang="cs-CZ" sz="1600" b="1" dirty="0">
                <a:solidFill>
                  <a:srgbClr val="C00000"/>
                </a:solidFill>
              </a:rPr>
              <a:t>(štítná žláza)</a:t>
            </a:r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177662" y="498064"/>
            <a:ext cx="804082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rgbClr val="FF0000"/>
                </a:solidFill>
              </a:rPr>
              <a:t>Lobus</a:t>
            </a:r>
            <a:r>
              <a:rPr lang="cs-CZ" altLang="cs-CZ" sz="1800" b="1" dirty="0">
                <a:solidFill>
                  <a:srgbClr val="FF0000"/>
                </a:solidFill>
              </a:rPr>
              <a:t> </a:t>
            </a:r>
            <a:r>
              <a:rPr lang="cs-CZ" altLang="cs-CZ" sz="1800" b="1" dirty="0" err="1">
                <a:solidFill>
                  <a:srgbClr val="FF0000"/>
                </a:solidFill>
              </a:rPr>
              <a:t>dexter</a:t>
            </a:r>
            <a:r>
              <a:rPr lang="cs-CZ" altLang="cs-CZ" sz="1800" b="1" dirty="0">
                <a:solidFill>
                  <a:srgbClr val="FF0000"/>
                </a:solidFill>
              </a:rPr>
              <a:t> a </a:t>
            </a:r>
            <a:r>
              <a:rPr lang="cs-CZ" altLang="cs-CZ" sz="1800" b="1" dirty="0" err="1">
                <a:solidFill>
                  <a:srgbClr val="FF0000"/>
                </a:solidFill>
              </a:rPr>
              <a:t>sinister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solidFill>
                  <a:srgbClr val="FF0000"/>
                </a:solidFill>
              </a:rPr>
              <a:t>I</a:t>
            </a:r>
            <a:r>
              <a:rPr lang="cs-CZ" altLang="cs-CZ" sz="1800" b="1" dirty="0" err="1">
                <a:solidFill>
                  <a:srgbClr val="FF0000"/>
                </a:solidFill>
              </a:rPr>
              <a:t>sthmus</a:t>
            </a:r>
            <a:r>
              <a:rPr lang="cs-CZ" altLang="cs-CZ" sz="1800" dirty="0">
                <a:solidFill>
                  <a:srgbClr val="FFFF00"/>
                </a:solidFill>
              </a:rPr>
              <a:t> </a:t>
            </a:r>
            <a:r>
              <a:rPr lang="cs-CZ" altLang="cs-CZ" sz="1800" dirty="0" err="1"/>
              <a:t>glandulae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thyroideae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Capsula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fibrosa</a:t>
            </a:r>
            <a:r>
              <a:rPr lang="cs-CZ" altLang="cs-CZ" sz="1800" b="1" dirty="0"/>
              <a:t> </a:t>
            </a:r>
            <a:r>
              <a:rPr lang="cs-CZ" altLang="cs-CZ" sz="1800" dirty="0"/>
              <a:t>– </a:t>
            </a:r>
            <a:r>
              <a:rPr lang="cs-CZ" altLang="cs-CZ" sz="1800" dirty="0" err="1"/>
              <a:t>externa</a:t>
            </a:r>
            <a:r>
              <a:rPr lang="cs-CZ" altLang="cs-CZ" sz="1800" dirty="0"/>
              <a:t> a propria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Septa – </a:t>
            </a:r>
            <a:r>
              <a:rPr lang="cs-CZ" altLang="cs-CZ" sz="1800" b="1" dirty="0" err="1"/>
              <a:t>lobuli</a:t>
            </a:r>
            <a:r>
              <a:rPr lang="cs-CZ" altLang="cs-CZ" sz="1800" dirty="0"/>
              <a:t>, jsou tvořeny </a:t>
            </a:r>
            <a:r>
              <a:rPr lang="cs-CZ" altLang="cs-CZ" sz="1800" b="1" dirty="0"/>
              <a:t>folikuly</a:t>
            </a:r>
            <a:r>
              <a:rPr lang="cs-CZ" altLang="cs-CZ" sz="1800" dirty="0"/>
              <a:t> jejichž buňky produkují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koloid (</a:t>
            </a:r>
            <a:r>
              <a:rPr lang="cs-CZ" altLang="cs-CZ" sz="1800" dirty="0" err="1"/>
              <a:t>thyreoglobulin</a:t>
            </a:r>
            <a:r>
              <a:rPr lang="cs-CZ" altLang="cs-CZ" sz="1800" dirty="0"/>
              <a:t>) – hormony – </a:t>
            </a:r>
            <a:r>
              <a:rPr lang="cs-CZ" altLang="cs-CZ" sz="1800" b="1" dirty="0" err="1"/>
              <a:t>thyroxin</a:t>
            </a:r>
            <a:r>
              <a:rPr lang="cs-CZ" altLang="cs-CZ" sz="1800" b="1" dirty="0"/>
              <a:t> </a:t>
            </a:r>
            <a:r>
              <a:rPr lang="cs-CZ" altLang="cs-CZ" sz="1400" b="1" dirty="0">
                <a:cs typeface="Arial" panose="020B0604020202020204" pitchFamily="34" charset="0"/>
              </a:rPr>
              <a:t>(kontrola bazálního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>
                <a:cs typeface="Arial" panose="020B0604020202020204" pitchFamily="34" charset="0"/>
              </a:rPr>
              <a:t>metabolismu)</a:t>
            </a:r>
            <a:r>
              <a:rPr lang="cs-CZ" altLang="cs-CZ" sz="1400" b="1" dirty="0"/>
              <a:t>, </a:t>
            </a:r>
            <a:r>
              <a:rPr lang="cs-CZ" altLang="cs-CZ" sz="1800" b="1" dirty="0" err="1" smtClean="0"/>
              <a:t>trijodthyronin</a:t>
            </a:r>
            <a:r>
              <a:rPr lang="cs-CZ" altLang="cs-CZ" sz="1800" b="1" dirty="0" smtClean="0"/>
              <a:t>…</a:t>
            </a:r>
            <a:r>
              <a:rPr lang="cs-CZ" altLang="cs-CZ" sz="1800" dirty="0" smtClean="0"/>
              <a:t>).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Parafolikulární</a:t>
            </a:r>
            <a:r>
              <a:rPr lang="cs-CZ" altLang="cs-CZ" sz="1800" b="1" dirty="0"/>
              <a:t> buňky </a:t>
            </a:r>
            <a:r>
              <a:rPr lang="cs-CZ" altLang="cs-CZ" sz="1800" dirty="0"/>
              <a:t>produkují </a:t>
            </a:r>
            <a:r>
              <a:rPr lang="cs-CZ" altLang="cs-CZ" sz="1800" b="1" dirty="0"/>
              <a:t>kalcitonin</a:t>
            </a:r>
            <a:r>
              <a:rPr lang="cs-CZ" altLang="cs-CZ" sz="1800" dirty="0"/>
              <a:t> (snižuje úroveň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800" dirty="0"/>
              <a:t>Ca </a:t>
            </a:r>
            <a:r>
              <a:rPr lang="cs-CZ" altLang="cs-CZ" sz="1800" dirty="0" smtClean="0"/>
              <a:t>a P iontů v krvi </a:t>
            </a:r>
            <a:r>
              <a:rPr lang="cs-CZ" sz="1800" dirty="0" smtClean="0"/>
              <a:t>jejich </a:t>
            </a:r>
            <a:r>
              <a:rPr lang="cs-CZ" sz="1800" dirty="0"/>
              <a:t>ukládáním do </a:t>
            </a:r>
            <a:r>
              <a:rPr lang="cs-CZ" sz="1800" dirty="0" smtClean="0"/>
              <a:t>kostí)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r="6137"/>
          <a:stretch>
            <a:fillRect/>
          </a:stretch>
        </p:blipFill>
        <p:spPr bwMode="auto">
          <a:xfrm>
            <a:off x="1094029" y="3793198"/>
            <a:ext cx="2213943" cy="306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27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549276"/>
            <a:ext cx="403225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1703388" y="4783139"/>
            <a:ext cx="89646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Vývoj z orofaryngeálního epitelu – </a:t>
            </a:r>
            <a:r>
              <a:rPr lang="cs-CZ" altLang="cs-CZ" sz="1600" b="1" i="1">
                <a:cs typeface="Arial" panose="020B0604020202020204" pitchFamily="34" charset="0"/>
              </a:rPr>
              <a:t>ductus thyroglossus - foramen caecum linguae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Variabilní lobus pyramidalis (1/3 populace)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Horní póly žlázy jsou limitovány </a:t>
            </a:r>
            <a:r>
              <a:rPr lang="cs-CZ" altLang="cs-CZ" sz="1600" b="1">
                <a:cs typeface="Arial" panose="020B0604020202020204" pitchFamily="34" charset="0"/>
              </a:rPr>
              <a:t>m. sternothyroideus </a:t>
            </a:r>
            <a:r>
              <a:rPr lang="cs-CZ" altLang="cs-CZ" sz="1400" b="1" i="1">
                <a:cs typeface="Arial" panose="020B0604020202020204" pitchFamily="34" charset="0"/>
              </a:rPr>
              <a:t>(linea obliqua)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cs typeface="Arial" panose="020B0604020202020204" pitchFamily="34" charset="0"/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54050"/>
            <a:ext cx="2062162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>
          <a:xfrm>
            <a:off x="2782889" y="1557338"/>
            <a:ext cx="217487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6" y="220664"/>
            <a:ext cx="2232025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276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288236" y="981075"/>
            <a:ext cx="670148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err="1">
                <a:solidFill>
                  <a:srgbClr val="C00000"/>
                </a:solidFill>
              </a:rPr>
              <a:t>Glandulae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parathyroideae</a:t>
            </a:r>
            <a:endParaRPr lang="cs-CZ" altLang="cs-CZ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Mezi </a:t>
            </a:r>
            <a:r>
              <a:rPr lang="cs-CZ" altLang="cs-CZ" sz="1800" dirty="0" err="1"/>
              <a:t>capsula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fibrosa</a:t>
            </a:r>
            <a:r>
              <a:rPr lang="cs-CZ" altLang="cs-CZ" sz="1800" dirty="0"/>
              <a:t> a propria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na dorsální straně štítné žlázy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rgbClr val="FF0000"/>
                </a:solidFill>
              </a:rPr>
              <a:t>Superiores</a:t>
            </a:r>
            <a:r>
              <a:rPr lang="cs-CZ" altLang="cs-CZ" sz="1800" b="1" dirty="0">
                <a:solidFill>
                  <a:srgbClr val="FF0000"/>
                </a:solidFill>
              </a:rPr>
              <a:t> 2</a:t>
            </a:r>
            <a:r>
              <a:rPr lang="cs-CZ" altLang="cs-CZ" sz="1800" dirty="0">
                <a:solidFill>
                  <a:srgbClr val="FFFF00"/>
                </a:solidFill>
              </a:rPr>
              <a:t> </a:t>
            </a:r>
            <a:r>
              <a:rPr lang="cs-CZ" altLang="cs-CZ" sz="1800" dirty="0"/>
              <a:t>(v úrovni dolního okraje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prsténčité chrupavky)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rgbClr val="FF0000"/>
                </a:solidFill>
              </a:rPr>
              <a:t>Inferiores</a:t>
            </a:r>
            <a:r>
              <a:rPr lang="cs-CZ" altLang="cs-CZ" sz="1800" b="1" dirty="0">
                <a:solidFill>
                  <a:srgbClr val="FF0000"/>
                </a:solidFill>
              </a:rPr>
              <a:t> 2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800" dirty="0"/>
              <a:t>(v úrovni dolního okraje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 štítné žlázy)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Septa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Trabeculae</a:t>
            </a:r>
            <a:r>
              <a:rPr lang="cs-CZ" altLang="cs-CZ" sz="1800" dirty="0"/>
              <a:t> s buňkami – produkují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 parathormon </a:t>
            </a:r>
            <a:r>
              <a:rPr lang="cs-CZ" altLang="cs-CZ" sz="1800" dirty="0"/>
              <a:t>– </a:t>
            </a:r>
            <a:r>
              <a:rPr lang="cs-CZ" altLang="cs-CZ" sz="1800" dirty="0" smtClean="0"/>
              <a:t>zvyšuje hladinu </a:t>
            </a:r>
            <a:r>
              <a:rPr lang="cs-CZ" altLang="cs-CZ" sz="1800" dirty="0"/>
              <a:t>Ca </a:t>
            </a:r>
            <a:r>
              <a:rPr lang="cs-CZ" altLang="cs-CZ" sz="1800" dirty="0" smtClean="0"/>
              <a:t>iontů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 </a:t>
            </a:r>
            <a:r>
              <a:rPr lang="cs-CZ" altLang="cs-CZ" sz="1800" dirty="0"/>
              <a:t>v </a:t>
            </a:r>
            <a:r>
              <a:rPr lang="cs-CZ" altLang="cs-CZ" sz="1800" dirty="0" smtClean="0"/>
              <a:t>krvi uvolňováním z kostní tkáně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Orientace – větve a. </a:t>
            </a:r>
            <a:r>
              <a:rPr lang="cs-CZ" altLang="cs-CZ" sz="1800" dirty="0" err="1"/>
              <a:t>thyroidea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inferior</a:t>
            </a:r>
            <a:endParaRPr lang="cs-CZ" altLang="cs-CZ" sz="1800" dirty="0"/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r="13164"/>
          <a:stretch>
            <a:fillRect/>
          </a:stretch>
        </p:blipFill>
        <p:spPr bwMode="auto">
          <a:xfrm>
            <a:off x="6888164" y="2852739"/>
            <a:ext cx="2498725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60350"/>
            <a:ext cx="2152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2782889" y="2852739"/>
            <a:ext cx="5545137" cy="1512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>
            <a:off x="3071813" y="3429001"/>
            <a:ext cx="5256212" cy="2016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09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894263"/>
            <a:ext cx="14049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5005389"/>
            <a:ext cx="9652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228850" y="185739"/>
            <a:ext cx="3500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C00000"/>
                </a:solidFill>
                <a:cs typeface="Arial" panose="020B0604020202020204" pitchFamily="34" charset="0"/>
              </a:rPr>
              <a:t>THYMUS </a:t>
            </a:r>
            <a:r>
              <a:rPr lang="cs-CZ" altLang="cs-CZ" sz="2400" b="1" dirty="0">
                <a:cs typeface="Arial" panose="020B0604020202020204" pitchFamily="34" charset="0"/>
              </a:rPr>
              <a:t>(brzlík)</a:t>
            </a:r>
            <a:endParaRPr lang="cs-CZ" altLang="cs-CZ" sz="4000" b="1" dirty="0">
              <a:cs typeface="Arial" panose="020B0604020202020204" pitchFamily="34" charset="0"/>
            </a:endParaRPr>
          </a:p>
        </p:txBody>
      </p:sp>
      <p:grpSp>
        <p:nvGrpSpPr>
          <p:cNvPr id="51205" name="Group 10"/>
          <p:cNvGrpSpPr>
            <a:grpSpLocks/>
          </p:cNvGrpSpPr>
          <p:nvPr/>
        </p:nvGrpSpPr>
        <p:grpSpPr bwMode="auto">
          <a:xfrm>
            <a:off x="6527800" y="3429000"/>
            <a:ext cx="1727200" cy="1727200"/>
            <a:chOff x="340" y="1071"/>
            <a:chExt cx="1960" cy="2178"/>
          </a:xfrm>
        </p:grpSpPr>
        <p:pic>
          <p:nvPicPr>
            <p:cNvPr id="51216" name="Picture 6" descr="05-novorozenec-thymus-brzlik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071"/>
              <a:ext cx="1960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7" name="Rectangle 7"/>
            <p:cNvSpPr>
              <a:spLocks noChangeArrowheads="1"/>
            </p:cNvSpPr>
            <p:nvPr/>
          </p:nvSpPr>
          <p:spPr bwMode="auto">
            <a:xfrm>
              <a:off x="385" y="2886"/>
              <a:ext cx="907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7175500" y="115888"/>
            <a:ext cx="145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max. rozvoj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 30-40 g </a:t>
            </a:r>
          </a:p>
        </p:txBody>
      </p:sp>
      <p:sp>
        <p:nvSpPr>
          <p:cNvPr id="51207" name="Text Box 9"/>
          <p:cNvSpPr txBox="1">
            <a:spLocks noChangeArrowheads="1"/>
          </p:cNvSpPr>
          <p:nvPr/>
        </p:nvSpPr>
        <p:spPr bwMode="auto">
          <a:xfrm>
            <a:off x="5303838" y="5734051"/>
            <a:ext cx="212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involutio - corpus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adiposum thymi</a:t>
            </a:r>
          </a:p>
        </p:txBody>
      </p:sp>
      <p:sp>
        <p:nvSpPr>
          <p:cNvPr id="51208" name="Text Box 12"/>
          <p:cNvSpPr txBox="1">
            <a:spLocks noChangeArrowheads="1"/>
          </p:cNvSpPr>
          <p:nvPr/>
        </p:nvSpPr>
        <p:spPr bwMode="auto">
          <a:xfrm>
            <a:off x="576470" y="1268414"/>
            <a:ext cx="5200443" cy="19383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cs typeface="Arial" panose="020B0604020202020204" pitchFamily="34" charset="0"/>
              </a:rPr>
              <a:t>Normální vývoj lymfatické tkáně </a:t>
            </a:r>
            <a:endParaRPr lang="cs-CZ" altLang="cs-CZ" sz="2000" b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smtClean="0">
                <a:cs typeface="Arial" panose="020B0604020202020204" pitchFamily="34" charset="0"/>
              </a:rPr>
              <a:t>Tvorba </a:t>
            </a:r>
            <a:r>
              <a:rPr lang="cs-CZ" altLang="cs-CZ" sz="2000" b="1" dirty="0">
                <a:cs typeface="Arial" panose="020B0604020202020204" pitchFamily="34" charset="0"/>
              </a:rPr>
              <a:t>T- lymfocytů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cs typeface="Arial" panose="020B0604020202020204" pitchFamily="34" charset="0"/>
              </a:rPr>
              <a:t>Diferenciace T- lymfocytů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latin typeface="Times New Roman" panose="02020603050405020304" pitchFamily="18" charset="0"/>
            </a:endParaRPr>
          </a:p>
        </p:txBody>
      </p:sp>
      <p:sp>
        <p:nvSpPr>
          <p:cNvPr id="51209" name="Text Box 13"/>
          <p:cNvSpPr txBox="1">
            <a:spLocks noChangeArrowheads="1"/>
          </p:cNvSpPr>
          <p:nvPr/>
        </p:nvSpPr>
        <p:spPr bwMode="auto">
          <a:xfrm>
            <a:off x="8956675" y="1001713"/>
            <a:ext cx="24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10" name="Text Box 14"/>
          <p:cNvSpPr txBox="1">
            <a:spLocks noChangeArrowheads="1"/>
          </p:cNvSpPr>
          <p:nvPr/>
        </p:nvSpPr>
        <p:spPr bwMode="auto">
          <a:xfrm>
            <a:off x="1847850" y="2727326"/>
            <a:ext cx="1849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cs typeface="Arial" panose="020B0604020202020204" pitchFamily="34" charset="0"/>
              </a:rPr>
              <a:t>lobus dexter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cs typeface="Arial" panose="020B0604020202020204" pitchFamily="34" charset="0"/>
              </a:rPr>
              <a:t>lobus sinister</a:t>
            </a:r>
          </a:p>
        </p:txBody>
      </p:sp>
      <p:sp>
        <p:nvSpPr>
          <p:cNvPr id="51211" name="Text Box 15"/>
          <p:cNvSpPr txBox="1">
            <a:spLocks noChangeArrowheads="1"/>
          </p:cNvSpPr>
          <p:nvPr/>
        </p:nvSpPr>
        <p:spPr bwMode="auto">
          <a:xfrm>
            <a:off x="1703388" y="3429000"/>
            <a:ext cx="50403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cs typeface="Arial" panose="020B0604020202020204" pitchFamily="34" charset="0"/>
              </a:rPr>
              <a:t>Nachází se v horním předním mediastinu –</a:t>
            </a:r>
            <a:r>
              <a:rPr lang="cs-CZ" altLang="cs-CZ" sz="1600" b="1" i="1">
                <a:cs typeface="Arial" panose="020B0604020202020204" pitchFamily="34" charset="0"/>
              </a:rPr>
              <a:t> area thymica (area interpleuralis superior)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cs typeface="Arial" panose="020B0604020202020204" pitchFamily="34" charset="0"/>
              </a:rPr>
              <a:t>Hlavní funkce – produkce T lymfocytů - imunita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cs typeface="Arial" panose="020B0604020202020204" pitchFamily="34" charset="0"/>
              </a:rPr>
              <a:t>Po pubertě atrofuje</a:t>
            </a:r>
            <a:endParaRPr lang="cs-CZ" altLang="cs-CZ" sz="1800" b="1">
              <a:cs typeface="Arial" panose="020B0604020202020204" pitchFamily="34" charset="0"/>
            </a:endParaRPr>
          </a:p>
        </p:txBody>
      </p:sp>
      <p:sp>
        <p:nvSpPr>
          <p:cNvPr id="51212" name="Text Box 16"/>
          <p:cNvSpPr txBox="1">
            <a:spLocks noChangeArrowheads="1"/>
          </p:cNvSpPr>
          <p:nvPr/>
        </p:nvSpPr>
        <p:spPr bwMode="auto">
          <a:xfrm>
            <a:off x="6888164" y="4868863"/>
            <a:ext cx="979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12-15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latin typeface="Times New Roman" panose="02020603050405020304" pitchFamily="18" charset="0"/>
            </a:endParaRPr>
          </a:p>
        </p:txBody>
      </p:sp>
      <p:pic>
        <p:nvPicPr>
          <p:cNvPr id="5121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04826"/>
            <a:ext cx="2300288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3429001"/>
            <a:ext cx="2106613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4" y="857250"/>
            <a:ext cx="1755775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052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7565" y="5312970"/>
            <a:ext cx="1137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Insulin</a:t>
            </a:r>
            <a:r>
              <a:rPr lang="cs-CZ" dirty="0" smtClean="0"/>
              <a:t>, hormon </a:t>
            </a:r>
            <a:r>
              <a:rPr lang="cs-CZ" dirty="0"/>
              <a:t>produkovaný </a:t>
            </a:r>
            <a:r>
              <a:rPr lang="cs-CZ" dirty="0" smtClean="0"/>
              <a:t>B buňkami Langerhansových ostrůvků slinivky břišní, který snižuje hladinu cukru v krvi. </a:t>
            </a:r>
            <a:r>
              <a:rPr lang="cs-CZ" dirty="0"/>
              <a:t>Inzulin má opačnou funkci než </a:t>
            </a:r>
            <a:r>
              <a:rPr lang="cs-CZ" b="1" dirty="0" err="1" smtClean="0"/>
              <a:t>glukagon</a:t>
            </a:r>
            <a:r>
              <a:rPr lang="cs-CZ" dirty="0" smtClean="0"/>
              <a:t> (antagonista).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44" y="1257300"/>
            <a:ext cx="3562350" cy="28194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17" y="350970"/>
            <a:ext cx="5536095" cy="41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7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14" y="2027581"/>
            <a:ext cx="3299567" cy="397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" y="2027582"/>
            <a:ext cx="2902983" cy="397503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TextovéPole 3"/>
          <p:cNvSpPr txBox="1">
            <a:spLocks noChangeArrowheads="1"/>
          </p:cNvSpPr>
          <p:nvPr/>
        </p:nvSpPr>
        <p:spPr bwMode="auto">
          <a:xfrm>
            <a:off x="298175" y="642587"/>
            <a:ext cx="1198327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C00000"/>
                </a:solidFill>
              </a:rPr>
              <a:t>GLANDULAE SUPRARENALES </a:t>
            </a:r>
            <a:r>
              <a:rPr lang="cs-CZ" altLang="cs-CZ" sz="1600" b="1" dirty="0"/>
              <a:t>(nadledviny</a:t>
            </a:r>
            <a:r>
              <a:rPr lang="cs-CZ" altLang="cs-CZ" sz="1600" b="1" dirty="0" smtClean="0"/>
              <a:t>)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800" b="1" dirty="0" smtClean="0"/>
              <a:t>výška </a:t>
            </a:r>
            <a:r>
              <a:rPr lang="cs-CZ" altLang="cs-CZ" sz="1800" b="1" dirty="0"/>
              <a:t>3-5 cm, váha 6-15g, facies </a:t>
            </a:r>
            <a:r>
              <a:rPr lang="cs-CZ" altLang="cs-CZ" sz="1800" b="1" dirty="0" err="1"/>
              <a:t>anterior</a:t>
            </a:r>
            <a:r>
              <a:rPr lang="cs-CZ" altLang="cs-CZ" sz="1800" b="1" dirty="0"/>
              <a:t> +hilus, </a:t>
            </a:r>
            <a:r>
              <a:rPr lang="cs-CZ" altLang="cs-CZ" sz="1800" b="1" dirty="0" smtClean="0"/>
              <a:t>facies </a:t>
            </a:r>
            <a:r>
              <a:rPr lang="cs-CZ" altLang="cs-CZ" sz="1800" b="1" dirty="0" err="1"/>
              <a:t>posterior</a:t>
            </a:r>
            <a:r>
              <a:rPr lang="cs-CZ" altLang="cs-CZ" sz="1800" b="1" dirty="0"/>
              <a:t>, facies </a:t>
            </a:r>
            <a:r>
              <a:rPr lang="cs-CZ" altLang="cs-CZ" sz="1800" b="1" dirty="0" err="1"/>
              <a:t>renalis</a:t>
            </a:r>
            <a:r>
              <a:rPr lang="cs-CZ" altLang="cs-CZ" sz="1800" b="1" dirty="0"/>
              <a:t>; </a:t>
            </a:r>
            <a:r>
              <a:rPr lang="cs-CZ" altLang="cs-CZ" sz="1800" b="1" dirty="0" err="1"/>
              <a:t>capsula</a:t>
            </a:r>
            <a:r>
              <a:rPr lang="cs-CZ" altLang="cs-CZ" sz="1800" b="1" dirty="0"/>
              <a:t>, septa, pravá nadledvina tvaru pyramidy, </a:t>
            </a:r>
            <a:r>
              <a:rPr lang="cs-CZ" altLang="cs-CZ" sz="1800" b="1" dirty="0" smtClean="0"/>
              <a:t>levá poloměsíčitá </a:t>
            </a: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/>
              <a:t> </a:t>
            </a:r>
            <a:endParaRPr lang="cs-CZ" altLang="cs-CZ" sz="24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25" y="2100540"/>
            <a:ext cx="1828691" cy="3077747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843" y="2100540"/>
            <a:ext cx="2362200" cy="310762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2387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629</Words>
  <Application>Microsoft Office PowerPoint</Application>
  <PresentationFormat>Širokoúhlá obrazovka</PresentationFormat>
  <Paragraphs>76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Žlázy s vnitřní sekrecí</dc:title>
  <dc:creator>Milan Horáček</dc:creator>
  <cp:lastModifiedBy>Ladislava</cp:lastModifiedBy>
  <cp:revision>26</cp:revision>
  <dcterms:created xsi:type="dcterms:W3CDTF">2020-02-08T14:14:51Z</dcterms:created>
  <dcterms:modified xsi:type="dcterms:W3CDTF">2020-05-05T09:18:52Z</dcterms:modified>
</cp:coreProperties>
</file>