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A054-EDAF-4EB5-9EB5-93C5A0E27486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B6A5-A763-400F-9AC0-41FA82A87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3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3084306-446B-421E-B170-13E0E46A0A83}" type="slidenum">
              <a:rPr lang="cs-CZ" altLang="cs-CZ" sz="1200" b="0">
                <a:solidFill>
                  <a:schemeClr val="tx1"/>
                </a:solidFill>
              </a:rPr>
              <a:pPr/>
              <a:t>13</a:t>
            </a:fld>
            <a:endParaRPr lang="cs-CZ" altLang="cs-CZ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1437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0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7D8398-D457-4ADE-A09F-AD364CDE5B7B}" type="slidenum">
              <a:rPr lang="cs-CZ" altLang="cs-CZ" sz="1200"/>
              <a:pPr algn="r" eaLnBrk="1" hangingPunct="1"/>
              <a:t>19</a:t>
            </a:fld>
            <a:endParaRPr lang="cs-CZ" altLang="cs-CZ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8" y="744538"/>
            <a:ext cx="6227762" cy="3503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4319588"/>
            <a:ext cx="6429375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5B69F-3A58-4A76-8B24-CAB2920F7E2D}" type="slidenum">
              <a:rPr lang="cs-CZ" altLang="cs-CZ" smtClean="0">
                <a:latin typeface="Calibri" panose="020F0502020204030204" pitchFamily="34" charset="0"/>
              </a:rPr>
              <a:pPr/>
              <a:t>21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2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978C71-B8F9-4BA1-AA62-0144344B26AD}" type="slidenum">
              <a:rPr lang="cs-CZ" altLang="cs-CZ" smtClean="0">
                <a:latin typeface="Calibri" panose="020F0502020204030204" pitchFamily="34" charset="0"/>
              </a:rPr>
              <a:pPr/>
              <a:t>22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0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9418C5-A4BF-47F0-9B16-150239C59138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1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FBAC7E-FD28-4399-9552-63CD8D245F2A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3625" y="787400"/>
            <a:ext cx="4668838" cy="2627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4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A5BFAE-4DF3-4978-BE01-AD3E8E66888D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5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909A77-1FD4-4DC3-8114-CA2B2907A505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2111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7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1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7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60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6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03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3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89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32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81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4FEF-F7E6-4767-98B1-A7E870725438}" type="datetimeFigureOut">
              <a:rPr lang="cs-CZ" smtClean="0"/>
              <a:t>10.4.2020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9945-A3C5-4113-BE08-210C4565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1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dislava.horackova@seznam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bartleby.com/107/213.html#i83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854242"/>
            <a:ext cx="1215518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Milí studenti,</a:t>
            </a:r>
          </a:p>
          <a:p>
            <a:r>
              <a:rPr lang="cs-CZ" dirty="0"/>
              <a:t>z</a:t>
            </a:r>
            <a:r>
              <a:rPr lang="cs-CZ" dirty="0" smtClean="0"/>
              <a:t>atím nemám žádné nové zprávy ohledně zkoušení, o formě zkoušení se rozhodne, až bude vyhlášený konec nouzového stavu.</a:t>
            </a:r>
          </a:p>
          <a:p>
            <a:r>
              <a:rPr lang="cs-CZ" dirty="0" smtClean="0"/>
              <a:t>Klidně se napište na vypsané termíny, podle instrukcí MU se pak přizpůsobíme. Nechávám zatím počet 8 studentů (2 od 8 hod. , </a:t>
            </a:r>
          </a:p>
          <a:p>
            <a:r>
              <a:rPr lang="cs-CZ" dirty="0" smtClean="0"/>
              <a:t>další 2 od 10hod., atd., takže bychom byli schopni dodržet i stanovené odstupy).</a:t>
            </a:r>
          </a:p>
          <a:p>
            <a:endParaRPr lang="cs-CZ" dirty="0" smtClean="0"/>
          </a:p>
          <a:p>
            <a:r>
              <a:rPr lang="cs-CZ" dirty="0" smtClean="0"/>
              <a:t>Přemýšlela jsem, jak Vám udělit zápočet z anatomie:</a:t>
            </a:r>
          </a:p>
          <a:p>
            <a:r>
              <a:rPr lang="cs-CZ" dirty="0" smtClean="0"/>
              <a:t>        Hned jakmile budu mít spravený skener (doufám do týdne), pak bych vám dala na IS pár schémat/obrázků s čísly a vy k nim </a:t>
            </a:r>
          </a:p>
          <a:p>
            <a:r>
              <a:rPr lang="cs-CZ" dirty="0" smtClean="0"/>
              <a:t>dopíšete názvy útvarů. Svoji práci mi pak pošlete na mail (</a:t>
            </a:r>
            <a:r>
              <a:rPr lang="cs-CZ" dirty="0" smtClean="0">
                <a:hlinkClick r:id="rId2"/>
              </a:rPr>
              <a:t>ladislava.horackova@seznam.cz</a:t>
            </a:r>
            <a:r>
              <a:rPr lang="cs-CZ" dirty="0" smtClean="0"/>
              <a:t>). Věřím Vám (a taky byste byli sami </a:t>
            </a:r>
          </a:p>
          <a:p>
            <a:r>
              <a:rPr lang="cs-CZ" dirty="0" smtClean="0"/>
              <a:t>proti sobě, pokud byste opisovali od </a:t>
            </a:r>
            <a:r>
              <a:rPr lang="cs-CZ" dirty="0" smtClean="0"/>
              <a:t>kolegů!). </a:t>
            </a:r>
            <a:r>
              <a:rPr lang="cs-CZ" dirty="0" smtClean="0"/>
              <a:t>I touto formou lze </a:t>
            </a:r>
            <a:r>
              <a:rPr lang="cs-CZ" dirty="0" smtClean="0"/>
              <a:t>totiž leccos </a:t>
            </a:r>
            <a:r>
              <a:rPr lang="cs-CZ" dirty="0" smtClean="0"/>
              <a:t>dostat do paměti.</a:t>
            </a:r>
          </a:p>
          <a:p>
            <a:r>
              <a:rPr lang="cs-CZ" dirty="0" smtClean="0"/>
              <a:t> Nevadí, pokud něco nebudete vědět (poradím). Bude to jakási kontrola, že se učíte.</a:t>
            </a:r>
          </a:p>
          <a:p>
            <a:endParaRPr lang="cs-CZ" dirty="0"/>
          </a:p>
          <a:p>
            <a:r>
              <a:rPr lang="cs-CZ" dirty="0" smtClean="0"/>
              <a:t>Opravdu se snažte </a:t>
            </a:r>
            <a:r>
              <a:rPr lang="cs-CZ" dirty="0" smtClean="0"/>
              <a:t>učit a opakovat, </a:t>
            </a:r>
            <a:r>
              <a:rPr lang="cs-CZ" dirty="0" smtClean="0"/>
              <a:t>buďte zdraví a plní optimismu! Určitě to zvládneme!</a:t>
            </a:r>
          </a:p>
          <a:p>
            <a:r>
              <a:rPr lang="cs-CZ" dirty="0" smtClean="0"/>
              <a:t>V úterý ve 13. hodin zase na slyšenou.</a:t>
            </a:r>
          </a:p>
          <a:p>
            <a:endParaRPr lang="cs-CZ" dirty="0" smtClean="0"/>
          </a:p>
          <a:p>
            <a:r>
              <a:rPr lang="cs-CZ" dirty="0" smtClean="0"/>
              <a:t>Zdraví Vás L. Horáčková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34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délník 1"/>
          <p:cNvSpPr>
            <a:spLocks noChangeArrowheads="1"/>
          </p:cNvSpPr>
          <p:nvPr/>
        </p:nvSpPr>
        <p:spPr bwMode="auto">
          <a:xfrm>
            <a:off x="596900" y="214313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4.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cutaneus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femoris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posterior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7891" name="Picture 5" descr="http://upload.wikimedia.org/wikipedia/commons/6/69/Gray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02" y="131765"/>
            <a:ext cx="157162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89" y="475923"/>
            <a:ext cx="2491136" cy="62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8442" y="628651"/>
            <a:ext cx="9070808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altLang="cs-CZ" dirty="0"/>
              <a:t>kožní (</a:t>
            </a:r>
            <a:r>
              <a:rPr lang="cs-CZ" altLang="cs-CZ" dirty="0" smtClean="0"/>
              <a:t>senzorický) </a:t>
            </a:r>
            <a:r>
              <a:rPr lang="cs-CZ" altLang="cs-CZ" dirty="0"/>
              <a:t>nerv, prochází skrze </a:t>
            </a:r>
            <a:r>
              <a:rPr lang="cs-CZ" altLang="cs-CZ" dirty="0" err="1"/>
              <a:t>foramen</a:t>
            </a:r>
            <a:r>
              <a:rPr lang="cs-CZ" altLang="cs-CZ" dirty="0"/>
              <a:t> </a:t>
            </a:r>
            <a:r>
              <a:rPr lang="cs-CZ" altLang="cs-CZ" dirty="0" err="1" smtClean="0"/>
              <a:t>infrapiriforme</a:t>
            </a:r>
            <a:r>
              <a:rPr lang="cs-CZ" altLang="cs-CZ" dirty="0" smtClean="0"/>
              <a:t> do kůže zadní strany stehna</a:t>
            </a:r>
            <a:endParaRPr lang="cs-CZ" altLang="cs-CZ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perineales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</a:t>
            </a:r>
            <a:r>
              <a:rPr lang="cs-CZ" altLang="cs-CZ" dirty="0" smtClean="0"/>
              <a:t>pro kůži </a:t>
            </a:r>
            <a:r>
              <a:rPr lang="cs-CZ" altLang="cs-CZ" dirty="0"/>
              <a:t>hráze a </a:t>
            </a:r>
            <a:r>
              <a:rPr lang="cs-CZ" altLang="cs-CZ" dirty="0" err="1"/>
              <a:t>scrota</a:t>
            </a:r>
            <a:r>
              <a:rPr lang="cs-CZ" altLang="cs-CZ" dirty="0"/>
              <a:t> </a:t>
            </a:r>
            <a:r>
              <a:rPr lang="cs-CZ" altLang="cs-CZ" sz="1600" dirty="0" smtClean="0"/>
              <a:t>(u žen do labia majora </a:t>
            </a:r>
            <a:r>
              <a:rPr lang="cs-CZ" altLang="cs-CZ" sz="1600" dirty="0" err="1" smtClean="0"/>
              <a:t>pudendi</a:t>
            </a:r>
            <a:r>
              <a:rPr lang="cs-CZ" altLang="cs-CZ" sz="1600" dirty="0" smtClean="0"/>
              <a:t>) </a:t>
            </a:r>
            <a:endParaRPr lang="cs-CZ" altLang="cs-CZ" sz="1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clunium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inferiores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</a:t>
            </a:r>
            <a:r>
              <a:rPr lang="cs-CZ" altLang="cs-CZ" dirty="0" smtClean="0"/>
              <a:t>pro kůži </a:t>
            </a:r>
            <a:r>
              <a:rPr lang="cs-CZ" altLang="cs-CZ" dirty="0"/>
              <a:t>hýžďové krajiny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cutanei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dirty="0" smtClean="0"/>
              <a:t>kůži zadní </a:t>
            </a:r>
            <a:r>
              <a:rPr lang="cs-CZ" altLang="cs-CZ" dirty="0"/>
              <a:t>strany stehna</a:t>
            </a:r>
          </a:p>
        </p:txBody>
      </p:sp>
      <p:pic>
        <p:nvPicPr>
          <p:cNvPr id="3789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51494"/>
            <a:ext cx="3660775" cy="41858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13" y="2385207"/>
            <a:ext cx="1658325" cy="43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4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560639" y="126592"/>
            <a:ext cx="437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5.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ischiadicus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68300" y="711367"/>
            <a:ext cx="11242174" cy="33778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altLang="cs-CZ" dirty="0"/>
              <a:t>nejsilnější periferní nerv v těle, prochází skrze </a:t>
            </a:r>
            <a:r>
              <a:rPr lang="cs-CZ" altLang="cs-CZ" dirty="0" err="1"/>
              <a:t>foramen</a:t>
            </a:r>
            <a:r>
              <a:rPr lang="cs-CZ" altLang="cs-CZ" dirty="0"/>
              <a:t> </a:t>
            </a:r>
            <a:r>
              <a:rPr lang="cs-CZ" altLang="cs-CZ" dirty="0" err="1" smtClean="0"/>
              <a:t>infrapiriforme</a:t>
            </a:r>
            <a:r>
              <a:rPr lang="cs-CZ" altLang="cs-CZ" dirty="0" smtClean="0"/>
              <a:t>, jde v ose stehna </a:t>
            </a:r>
          </a:p>
          <a:p>
            <a:pPr>
              <a:defRPr/>
            </a:pPr>
            <a:r>
              <a:rPr lang="cs-CZ" altLang="cs-CZ" dirty="0" smtClean="0"/>
              <a:t>a nad </a:t>
            </a:r>
            <a:r>
              <a:rPr lang="cs-CZ" altLang="cs-CZ" dirty="0" err="1" smtClean="0"/>
              <a:t>fossa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poplitea</a:t>
            </a:r>
            <a:r>
              <a:rPr lang="cs-CZ" altLang="cs-CZ" dirty="0" smtClean="0"/>
              <a:t> se dělí na n. </a:t>
            </a:r>
            <a:r>
              <a:rPr lang="cs-CZ" altLang="cs-CZ" dirty="0" err="1" smtClean="0"/>
              <a:t>tibialis</a:t>
            </a:r>
            <a:r>
              <a:rPr lang="cs-CZ" altLang="cs-CZ" dirty="0" smtClean="0"/>
              <a:t> a n. </a:t>
            </a:r>
            <a:r>
              <a:rPr lang="cs-CZ" altLang="cs-CZ" dirty="0" err="1" smtClean="0"/>
              <a:t>fibularis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peroneus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communis</a:t>
            </a:r>
            <a:endParaRPr lang="cs-CZ" altLang="cs-CZ" dirty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b="1" dirty="0" smtClean="0"/>
              <a:t>Větve:</a:t>
            </a:r>
            <a:endParaRPr lang="cs-CZ" altLang="cs-CZ" b="1" dirty="0"/>
          </a:p>
          <a:p>
            <a:pPr>
              <a:defRPr/>
            </a:pP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/>
              <a:t>(pro zadní </a:t>
            </a:r>
            <a:r>
              <a:rPr lang="cs-CZ" altLang="cs-CZ" dirty="0"/>
              <a:t>skupina svalů stehna + </a:t>
            </a:r>
            <a:r>
              <a:rPr lang="cs-CZ" altLang="cs-CZ" dirty="0" smtClean="0"/>
              <a:t>část m</a:t>
            </a:r>
            <a:r>
              <a:rPr lang="cs-CZ" altLang="cs-CZ" dirty="0"/>
              <a:t>. </a:t>
            </a:r>
            <a:r>
              <a:rPr lang="cs-CZ" altLang="cs-CZ" dirty="0" err="1"/>
              <a:t>adductor</a:t>
            </a:r>
            <a:r>
              <a:rPr lang="cs-CZ" altLang="cs-CZ" dirty="0"/>
              <a:t> </a:t>
            </a:r>
            <a:r>
              <a:rPr lang="cs-CZ" altLang="cs-CZ" dirty="0" err="1"/>
              <a:t>magnus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articulares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/>
              <a:t>(pro art</a:t>
            </a:r>
            <a:r>
              <a:rPr lang="cs-CZ" altLang="cs-CZ" dirty="0"/>
              <a:t>. </a:t>
            </a:r>
            <a:r>
              <a:rPr lang="cs-CZ" altLang="cs-CZ" dirty="0" err="1" smtClean="0"/>
              <a:t>coxae</a:t>
            </a:r>
            <a:r>
              <a:rPr lang="cs-CZ" altLang="cs-CZ" dirty="0" smtClean="0"/>
              <a:t> a art. genus)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  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 </a:t>
            </a:r>
            <a:endParaRPr lang="cs-CZ" altLang="cs-CZ" dirty="0"/>
          </a:p>
          <a:p>
            <a:pPr>
              <a:defRPr/>
            </a:pPr>
            <a:r>
              <a:rPr lang="cs-CZ" altLang="cs-CZ" b="1" dirty="0"/>
              <a:t>Konečné větve:</a:t>
            </a:r>
          </a:p>
          <a:p>
            <a:pPr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endParaRPr lang="cs-CZ" alt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</a:t>
            </a:r>
            <a:endParaRPr lang="cs-CZ" alt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97" y="-13275"/>
            <a:ext cx="2673349" cy="66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/>
          <a:stretch>
            <a:fillRect/>
          </a:stretch>
        </p:blipFill>
        <p:spPr bwMode="auto">
          <a:xfrm>
            <a:off x="4185907" y="2400300"/>
            <a:ext cx="389263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-139" b="14285"/>
          <a:stretch>
            <a:fillRect/>
          </a:stretch>
        </p:blipFill>
        <p:spPr bwMode="auto">
          <a:xfrm>
            <a:off x="914400" y="1343954"/>
            <a:ext cx="2988145" cy="38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4400" y="571500"/>
            <a:ext cx="11188699" cy="51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přímým pokračováním n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ischiadicus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prochází ve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poplitea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arcus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tendineus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solei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mediálním kotníkem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malleolaris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dostávají jeho konečné větve </a:t>
            </a:r>
            <a:r>
              <a:rPr lang="cs-CZ" altLang="cs-CZ" dirty="0" smtClean="0"/>
              <a:t>do </a:t>
            </a:r>
            <a:r>
              <a:rPr lang="cs-CZ" altLang="cs-CZ" dirty="0"/>
              <a:t>planty</a:t>
            </a:r>
          </a:p>
        </p:txBody>
      </p:sp>
      <p:sp>
        <p:nvSpPr>
          <p:cNvPr id="39940" name="Obdélník 4"/>
          <p:cNvSpPr>
            <a:spLocks noChangeArrowheads="1"/>
          </p:cNvSpPr>
          <p:nvPr/>
        </p:nvSpPr>
        <p:spPr bwMode="auto">
          <a:xfrm>
            <a:off x="439738" y="57656"/>
            <a:ext cx="3462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a)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tibialis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pic>
        <p:nvPicPr>
          <p:cNvPr id="3994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673" r="11111" b="2388"/>
          <a:stretch>
            <a:fillRect/>
          </a:stretch>
        </p:blipFill>
        <p:spPr bwMode="auto">
          <a:xfrm>
            <a:off x="4379914" y="1723161"/>
            <a:ext cx="1571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/>
          <a:stretch>
            <a:fillRect/>
          </a:stretch>
        </p:blipFill>
        <p:spPr bwMode="auto">
          <a:xfrm>
            <a:off x="6178227" y="1757612"/>
            <a:ext cx="173831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23" y="1723161"/>
            <a:ext cx="2381897" cy="50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1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2116027"/>
            <a:ext cx="1663699" cy="46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2186154"/>
            <a:ext cx="1506538" cy="45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35000" y="965088"/>
            <a:ext cx="113887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>
                <a:latin typeface="Arial" charset="0"/>
              </a:rPr>
              <a:t>rr</a:t>
            </a:r>
            <a:r>
              <a:rPr lang="cs-CZ" altLang="cs-CZ" sz="2000" b="1" dirty="0">
                <a:latin typeface="Arial" charset="0"/>
              </a:rPr>
              <a:t>. </a:t>
            </a:r>
            <a:r>
              <a:rPr lang="cs-CZ" altLang="cs-CZ" sz="2000" b="1" dirty="0" err="1">
                <a:latin typeface="Arial" charset="0"/>
              </a:rPr>
              <a:t>musculares</a:t>
            </a:r>
            <a:r>
              <a:rPr lang="cs-CZ" altLang="cs-CZ" sz="2000" b="1" dirty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– pro zadní skupinu </a:t>
            </a:r>
            <a:r>
              <a:rPr lang="cs-CZ" altLang="cs-CZ" dirty="0">
                <a:latin typeface="Arial" charset="0"/>
              </a:rPr>
              <a:t>svalů bérce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surae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</a:t>
            </a:r>
            <a:r>
              <a:rPr lang="cs-CZ" altLang="cs-CZ" sz="1600" dirty="0" smtClean="0"/>
              <a:t>spolu s  </a:t>
            </a:r>
            <a:r>
              <a:rPr lang="cs-CZ" altLang="cs-CZ" sz="1600" dirty="0"/>
              <a:t>r. </a:t>
            </a:r>
            <a:r>
              <a:rPr lang="cs-CZ" altLang="cs-CZ" sz="1600" dirty="0" err="1"/>
              <a:t>communicans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fibularis</a:t>
            </a:r>
            <a:r>
              <a:rPr lang="cs-CZ" altLang="cs-CZ" sz="1600" dirty="0"/>
              <a:t> vytvoří  </a:t>
            </a:r>
            <a:r>
              <a:rPr lang="cs-CZ" altLang="cs-CZ" sz="1600" b="1" dirty="0" err="1"/>
              <a:t>nervus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suralis</a:t>
            </a:r>
            <a:r>
              <a:rPr lang="cs-CZ" altLang="cs-CZ" sz="1600" b="1" dirty="0"/>
              <a:t> </a:t>
            </a:r>
            <a:r>
              <a:rPr lang="cs-CZ" altLang="cs-CZ" sz="1600" dirty="0" smtClean="0"/>
              <a:t>(pro inervaci </a:t>
            </a:r>
            <a:r>
              <a:rPr lang="cs-CZ" altLang="cs-CZ" sz="1600" dirty="0"/>
              <a:t>kůže na zadní a laterální straně bérce, za zevním kotníkem </a:t>
            </a:r>
            <a:r>
              <a:rPr lang="cs-CZ" altLang="cs-CZ" sz="1600" dirty="0" smtClean="0"/>
              <a:t>se dostává na hřbet nohy k malíku – </a:t>
            </a:r>
            <a:r>
              <a:rPr lang="cs-CZ" altLang="cs-CZ" sz="1400" dirty="0"/>
              <a:t>n. </a:t>
            </a:r>
            <a:r>
              <a:rPr lang="cs-CZ" altLang="cs-CZ" sz="1400" dirty="0" err="1"/>
              <a:t>cutaneus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dorsalis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pedis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lateralis</a:t>
            </a:r>
            <a:r>
              <a:rPr lang="cs-CZ" altLang="cs-CZ" dirty="0"/>
              <a:t>)</a:t>
            </a:r>
            <a:endParaRPr lang="cs-CZ" altLang="cs-CZ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calcanei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mediales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Obdélník 6"/>
          <p:cNvSpPr>
            <a:spLocks noChangeArrowheads="1"/>
          </p:cNvSpPr>
          <p:nvPr/>
        </p:nvSpPr>
        <p:spPr bwMode="auto">
          <a:xfrm>
            <a:off x="635000" y="331141"/>
            <a:ext cx="3166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Větve n. </a:t>
            </a:r>
            <a:r>
              <a:rPr lang="cs-CZ" altLang="cs-CZ" b="1" dirty="0" err="1">
                <a:solidFill>
                  <a:srgbClr val="C00000"/>
                </a:solidFill>
              </a:rPr>
              <a:t>tibialis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134" b="946"/>
          <a:stretch>
            <a:fillRect/>
          </a:stretch>
        </p:blipFill>
        <p:spPr bwMode="auto">
          <a:xfrm>
            <a:off x="7167564" y="1785939"/>
            <a:ext cx="2928937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 descr="91452c2c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7390" b="13416"/>
          <a:stretch>
            <a:fillRect/>
          </a:stretch>
        </p:blipFill>
        <p:spPr bwMode="auto">
          <a:xfrm>
            <a:off x="5004349" y="3330659"/>
            <a:ext cx="2143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5004349" y="5500689"/>
            <a:ext cx="1659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Obrna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pes calcaneus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691303" y="6380689"/>
            <a:ext cx="540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poškození – nelze zvedat patu a postavit se na špičky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70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776" y="758407"/>
            <a:ext cx="11887200" cy="20716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(pro svaly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palce s výjimkou 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adductor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pro m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flexor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brevis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1. a 2. m.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lumbricalis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senzorické větve - 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tři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plantares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ty se dělí na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igitales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plantares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proprii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 sousední strany 1.-4. prstu)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a)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(vydává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plantares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communes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ty se dělí na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plantares</a:t>
            </a:r>
            <a:r>
              <a:rPr lang="cs-CZ" alt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proprii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sousední strany 4. a 5. prstu)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profundus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(pro m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quadratus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plantae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svaly malíku, mm.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interossei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3., 4. m.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lumbricalis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adductor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cs-CZ" altLang="cs-CZ" sz="2000" dirty="0"/>
          </a:p>
        </p:txBody>
      </p:sp>
      <p:sp>
        <p:nvSpPr>
          <p:cNvPr id="43011" name="Obdélník 6"/>
          <p:cNvSpPr>
            <a:spLocks noChangeArrowheads="1"/>
          </p:cNvSpPr>
          <p:nvPr/>
        </p:nvSpPr>
        <p:spPr bwMode="auto">
          <a:xfrm>
            <a:off x="203201" y="74327"/>
            <a:ext cx="5256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C00000"/>
                </a:solidFill>
              </a:rPr>
              <a:t>Konečné větve </a:t>
            </a:r>
            <a:r>
              <a:rPr lang="cs-CZ" altLang="cs-CZ" sz="2400" b="1" dirty="0" err="1">
                <a:solidFill>
                  <a:srgbClr val="C00000"/>
                </a:solidFill>
              </a:rPr>
              <a:t>nervus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</a:rPr>
              <a:t>tibialis</a:t>
            </a:r>
            <a:endParaRPr lang="cs-CZ" altLang="cs-CZ" sz="2400" b="1" dirty="0">
              <a:solidFill>
                <a:srgbClr val="C00000"/>
              </a:solidFill>
            </a:endParaRPr>
          </a:p>
        </p:txBody>
      </p:sp>
      <p:pic>
        <p:nvPicPr>
          <p:cNvPr id="4301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07" y="3585411"/>
            <a:ext cx="1656605" cy="32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22" y="3585410"/>
            <a:ext cx="1560517" cy="32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image83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96" y="3585411"/>
            <a:ext cx="2358744" cy="31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5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délník 2"/>
          <p:cNvSpPr>
            <a:spLocks noChangeArrowheads="1"/>
          </p:cNvSpPr>
          <p:nvPr/>
        </p:nvSpPr>
        <p:spPr bwMode="auto">
          <a:xfrm>
            <a:off x="793154" y="58164"/>
            <a:ext cx="59458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b)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fibularis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communis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8126" y="642939"/>
            <a:ext cx="1180548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surae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lat. </a:t>
            </a:r>
            <a:r>
              <a:rPr lang="cs-CZ" altLang="cs-CZ" dirty="0"/>
              <a:t>(senzorický) – </a:t>
            </a:r>
            <a:r>
              <a:rPr lang="cs-CZ" altLang="cs-CZ" dirty="0" smtClean="0"/>
              <a:t>pro kůži </a:t>
            </a:r>
            <a:r>
              <a:rPr lang="cs-CZ" altLang="cs-CZ" dirty="0"/>
              <a:t>na laterální straně </a:t>
            </a:r>
            <a:r>
              <a:rPr lang="cs-CZ" altLang="cs-CZ" dirty="0" smtClean="0"/>
              <a:t>lýtka vydává </a:t>
            </a:r>
            <a:r>
              <a:rPr lang="cs-CZ" altLang="cs-CZ" b="1" dirty="0"/>
              <a:t>r. </a:t>
            </a:r>
            <a:r>
              <a:rPr lang="cs-CZ" altLang="cs-CZ" b="1" dirty="0" err="1"/>
              <a:t>communicans</a:t>
            </a:r>
            <a:r>
              <a:rPr lang="cs-CZ" altLang="cs-CZ" b="1" dirty="0"/>
              <a:t> </a:t>
            </a:r>
            <a:r>
              <a:rPr lang="cs-CZ" altLang="cs-CZ" b="1" dirty="0" err="1"/>
              <a:t>fibularis</a:t>
            </a:r>
            <a:r>
              <a:rPr lang="cs-CZ" altLang="cs-CZ" b="1" dirty="0"/>
              <a:t> </a:t>
            </a:r>
            <a:r>
              <a:rPr lang="cs-CZ" altLang="cs-CZ" dirty="0"/>
              <a:t>pro </a:t>
            </a:r>
            <a:r>
              <a:rPr lang="cs-CZ" altLang="cs-CZ" dirty="0" smtClean="0"/>
              <a:t>spojení s podobnou větví z n. </a:t>
            </a:r>
            <a:r>
              <a:rPr lang="cs-CZ" altLang="cs-CZ" dirty="0" err="1" smtClean="0"/>
              <a:t>tibialis</a:t>
            </a:r>
            <a:r>
              <a:rPr lang="cs-CZ" altLang="cs-CZ" dirty="0" smtClean="0"/>
              <a:t> a dohromady vytvoří </a:t>
            </a:r>
            <a:r>
              <a:rPr lang="cs-CZ" altLang="cs-CZ" b="1" dirty="0" smtClean="0"/>
              <a:t>n</a:t>
            </a:r>
            <a:r>
              <a:rPr lang="cs-CZ" altLang="cs-CZ" b="1" dirty="0"/>
              <a:t>. </a:t>
            </a:r>
            <a:r>
              <a:rPr lang="cs-CZ" altLang="cs-CZ" b="1" dirty="0" err="1"/>
              <a:t>suralis</a:t>
            </a:r>
            <a:endParaRPr lang="cs-CZ" altLang="cs-CZ" b="1" dirty="0"/>
          </a:p>
          <a:p>
            <a:pPr eaLnBrk="1" hangingPunct="1">
              <a:defRPr/>
            </a:pPr>
            <a:endParaRPr lang="cs-CZ" altLang="cs-CZ" sz="2800" b="1" dirty="0" smtClean="0"/>
          </a:p>
          <a:p>
            <a:pPr eaLnBrk="1" hangingPunct="1">
              <a:defRPr/>
            </a:pPr>
            <a:r>
              <a:rPr lang="cs-CZ" altLang="cs-CZ" sz="2800" b="1" dirty="0" smtClean="0"/>
              <a:t>Konečné</a:t>
            </a:r>
            <a:r>
              <a:rPr lang="cs-CZ" altLang="cs-CZ" b="1" dirty="0" smtClean="0"/>
              <a:t> </a:t>
            </a:r>
            <a:r>
              <a:rPr lang="cs-CZ" altLang="cs-CZ" b="1" dirty="0"/>
              <a:t>větve:</a:t>
            </a:r>
          </a:p>
          <a:p>
            <a:pPr eaLnBrk="1" hangingPunct="1">
              <a:defRPr/>
            </a:pPr>
            <a:r>
              <a:rPr lang="cs-CZ" altLang="cs-CZ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endParaRPr lang="cs-CZ" alt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profundus</a:t>
            </a:r>
            <a:endParaRPr lang="cs-CZ" alt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134" b="946"/>
          <a:stretch>
            <a:fillRect/>
          </a:stretch>
        </p:blipFill>
        <p:spPr bwMode="auto">
          <a:xfrm>
            <a:off x="8024813" y="1643063"/>
            <a:ext cx="24622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38126" y="5709196"/>
            <a:ext cx="7715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000" dirty="0"/>
              <a:t>Poranění n. </a:t>
            </a:r>
            <a:r>
              <a:rPr lang="cs-CZ" altLang="cs-CZ" sz="2000" dirty="0" err="1"/>
              <a:t>fibularis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communis</a:t>
            </a:r>
            <a:r>
              <a:rPr lang="cs-CZ" altLang="cs-CZ" sz="2000" dirty="0" smtClean="0"/>
              <a:t> (fraktura bércových kostí, </a:t>
            </a:r>
          </a:p>
          <a:p>
            <a:pPr eaLnBrk="1" hangingPunct="1">
              <a:defRPr/>
            </a:pPr>
            <a:r>
              <a:rPr lang="cs-CZ" altLang="cs-CZ" sz="2000" dirty="0" smtClean="0"/>
              <a:t>i těsný obvaz…. (</a:t>
            </a:r>
            <a:r>
              <a:rPr lang="cs-CZ" altLang="cs-CZ" sz="2000" dirty="0"/>
              <a:t>zakopávání o špičky)  kohoutí chůze</a:t>
            </a:r>
          </a:p>
        </p:txBody>
      </p:sp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34700" r="54413" b="29118"/>
          <a:stretch>
            <a:fillRect/>
          </a:stretch>
        </p:blipFill>
        <p:spPr bwMode="auto">
          <a:xfrm>
            <a:off x="1738313" y="3000375"/>
            <a:ext cx="20510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ANd9GcSdfW_eYSe6m83RMx6tZrkeQ3vXTGgbBXTLLZsitJXgvsT2SPb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000376"/>
            <a:ext cx="2063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643063"/>
            <a:ext cx="164306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2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9483" y="214314"/>
            <a:ext cx="631382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 err="1">
                <a:solidFill>
                  <a:srgbClr val="C00000"/>
                </a:solidFill>
                <a:latin typeface="Arial" charset="0"/>
              </a:rPr>
              <a:t>Nervus</a:t>
            </a:r>
            <a:r>
              <a:rPr lang="cs-CZ" altLang="cs-CZ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  <a:latin typeface="Arial" charset="0"/>
              </a:rPr>
              <a:t>fibularis</a:t>
            </a:r>
            <a:r>
              <a:rPr lang="cs-CZ" altLang="cs-CZ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Arial" charset="0"/>
              </a:rPr>
              <a:t>superficialis</a:t>
            </a:r>
            <a:endParaRPr lang="cs-CZ" altLang="cs-CZ" sz="2400" b="1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400" dirty="0">
                <a:latin typeface="Arial" charset="0"/>
              </a:rPr>
              <a:t>p</a:t>
            </a:r>
            <a:r>
              <a:rPr lang="cs-CZ" altLang="cs-CZ" sz="1400" dirty="0" smtClean="0">
                <a:latin typeface="Arial" charset="0"/>
              </a:rPr>
              <a:t>rochází mezi svaly laterální skupiny bérce</a:t>
            </a:r>
            <a:endParaRPr lang="cs-CZ" altLang="cs-CZ" sz="1400" dirty="0">
              <a:latin typeface="Arial" charset="0"/>
            </a:endParaRPr>
          </a:p>
          <a:p>
            <a:pPr eaLnBrk="1" hangingPunct="1">
              <a:defRPr/>
            </a:pPr>
            <a:endParaRPr lang="cs-CZ" altLang="cs-CZ" sz="2000" b="1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b="1" dirty="0" err="1" smtClean="0">
                <a:latin typeface="Arial" charset="0"/>
              </a:rPr>
              <a:t>rr</a:t>
            </a:r>
            <a:r>
              <a:rPr lang="cs-CZ" altLang="cs-CZ" b="1" dirty="0" smtClean="0">
                <a:latin typeface="Arial" charset="0"/>
              </a:rPr>
              <a:t>. </a:t>
            </a:r>
            <a:r>
              <a:rPr lang="cs-CZ" altLang="cs-CZ" b="1" dirty="0" err="1" smtClean="0">
                <a:latin typeface="Arial" charset="0"/>
              </a:rPr>
              <a:t>musculares</a:t>
            </a:r>
            <a:r>
              <a:rPr lang="cs-CZ" altLang="cs-CZ" b="1" dirty="0" smtClean="0">
                <a:latin typeface="Arial" charset="0"/>
              </a:rPr>
              <a:t> – </a:t>
            </a:r>
            <a:r>
              <a:rPr lang="cs-CZ" altLang="cs-CZ" dirty="0" smtClean="0">
                <a:latin typeface="Arial" charset="0"/>
              </a:rPr>
              <a:t>pro laterální skupinu svalů </a:t>
            </a:r>
            <a:r>
              <a:rPr lang="cs-CZ" altLang="cs-CZ" dirty="0">
                <a:latin typeface="Arial" charset="0"/>
              </a:rPr>
              <a:t>bérce</a:t>
            </a:r>
          </a:p>
          <a:p>
            <a:pPr>
              <a:defRPr/>
            </a:pP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dorsalis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edialis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intermedius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 smtClean="0"/>
              <a:t>pro </a:t>
            </a:r>
            <a:r>
              <a:rPr lang="cs-CZ" altLang="cs-CZ" dirty="0" smtClean="0">
                <a:latin typeface="Arial" charset="0"/>
              </a:rPr>
              <a:t>kůži</a:t>
            </a:r>
            <a:r>
              <a:rPr lang="cs-CZ" altLang="cs-CZ" b="1" dirty="0" smtClean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na hřbetu </a:t>
            </a:r>
            <a:r>
              <a:rPr lang="cs-CZ" altLang="cs-CZ" dirty="0" smtClean="0">
                <a:latin typeface="Arial" charset="0"/>
              </a:rPr>
              <a:t>nohy a prstů s výjimkou prostoru </a:t>
            </a:r>
          </a:p>
          <a:p>
            <a:pPr>
              <a:defRPr/>
            </a:pPr>
            <a:r>
              <a:rPr lang="cs-CZ" altLang="cs-CZ" dirty="0" smtClean="0">
                <a:latin typeface="Arial" charset="0"/>
              </a:rPr>
              <a:t>mezi 1.-2.prstem</a:t>
            </a:r>
            <a:endParaRPr lang="cs-CZ" altLang="cs-CZ" dirty="0">
              <a:latin typeface="Arial" charset="0"/>
            </a:endParaRPr>
          </a:p>
          <a:p>
            <a:pPr eaLnBrk="1" hangingPunct="1">
              <a:defRPr/>
            </a:pPr>
            <a:endParaRPr lang="cs-CZ" altLang="cs-CZ" i="1" dirty="0"/>
          </a:p>
          <a:p>
            <a:pPr eaLnBrk="1" hangingPunct="1">
              <a:defRPr/>
            </a:pPr>
            <a:endParaRPr lang="cs-CZ" altLang="cs-CZ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defRPr/>
            </a:pPr>
            <a:endParaRPr lang="cs-CZ" altLang="cs-CZ" dirty="0">
              <a:latin typeface="Arial" charset="0"/>
            </a:endParaRPr>
          </a:p>
        </p:txBody>
      </p:sp>
      <p:sp>
        <p:nvSpPr>
          <p:cNvPr id="45059" name="Obdélník 2"/>
          <p:cNvSpPr>
            <a:spLocks noChangeArrowheads="1"/>
          </p:cNvSpPr>
          <p:nvPr/>
        </p:nvSpPr>
        <p:spPr bwMode="auto">
          <a:xfrm>
            <a:off x="6400801" y="214314"/>
            <a:ext cx="5791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C00000"/>
                </a:solidFill>
              </a:rPr>
              <a:t>Nervus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</a:rPr>
              <a:t>fibularis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profundus</a:t>
            </a:r>
            <a:endParaRPr lang="cs-CZ" altLang="cs-CZ" sz="24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/>
              <a:t>p</a:t>
            </a:r>
            <a:r>
              <a:rPr lang="cs-CZ" altLang="cs-CZ" sz="1400" dirty="0" smtClean="0"/>
              <a:t>rochází mezi svaly přední skupiny bérce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/>
              <a:t>rr</a:t>
            </a:r>
            <a:r>
              <a:rPr lang="cs-CZ" altLang="cs-CZ" sz="1800" b="1" dirty="0" smtClean="0"/>
              <a:t>. </a:t>
            </a:r>
            <a:r>
              <a:rPr lang="cs-CZ" altLang="cs-CZ" sz="1800" b="1" dirty="0" err="1"/>
              <a:t>m</a:t>
            </a:r>
            <a:r>
              <a:rPr lang="cs-CZ" altLang="cs-CZ" sz="1800" b="1" dirty="0" err="1" smtClean="0"/>
              <a:t>usculares</a:t>
            </a:r>
            <a:r>
              <a:rPr lang="cs-CZ" altLang="cs-CZ" sz="1800" b="1" dirty="0" smtClean="0"/>
              <a:t> </a:t>
            </a:r>
            <a:r>
              <a:rPr lang="cs-CZ" altLang="cs-CZ" sz="1800" dirty="0" smtClean="0"/>
              <a:t>– pro přední skupinu bérce a </a:t>
            </a:r>
            <a:r>
              <a:rPr lang="cs-CZ" altLang="cs-CZ" sz="1800" dirty="0" err="1" smtClean="0"/>
              <a:t>dorsum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pedis</a:t>
            </a:r>
            <a:endParaRPr lang="cs-CZ" altLang="cs-CZ" sz="1800" dirty="0"/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 smtClean="0"/>
              <a:t>n. </a:t>
            </a:r>
            <a:r>
              <a:rPr lang="cs-CZ" altLang="cs-CZ" sz="1800" b="1" dirty="0" err="1"/>
              <a:t>d</a:t>
            </a:r>
            <a:r>
              <a:rPr lang="cs-CZ" altLang="cs-CZ" sz="1800" b="1" dirty="0" err="1" smtClean="0"/>
              <a:t>igitalis</a:t>
            </a:r>
            <a:r>
              <a:rPr lang="cs-CZ" altLang="cs-CZ" sz="1800" b="1" dirty="0" smtClean="0"/>
              <a:t> dorsalis </a:t>
            </a:r>
            <a:r>
              <a:rPr lang="cs-CZ" altLang="cs-CZ" sz="1800" dirty="0"/>
              <a:t>pro </a:t>
            </a:r>
            <a:r>
              <a:rPr lang="cs-CZ" altLang="cs-CZ" sz="1800" dirty="0" smtClean="0"/>
              <a:t>kůži </a:t>
            </a:r>
            <a:r>
              <a:rPr lang="cs-CZ" altLang="cs-CZ" sz="1800" dirty="0"/>
              <a:t>mezi 1. a 2. prstem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b="1" dirty="0"/>
              <a:t> </a:t>
            </a:r>
            <a:endParaRPr lang="cs-CZ" altLang="cs-CZ" sz="1800" dirty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8" y="2320925"/>
            <a:ext cx="15001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320925"/>
            <a:ext cx="192881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ant_thigh_cut_nerves_dist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5"/>
          <a:stretch>
            <a:fillRect/>
          </a:stretch>
        </p:blipFill>
        <p:spPr bwMode="auto">
          <a:xfrm>
            <a:off x="6950491" y="2540167"/>
            <a:ext cx="43576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99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délník 3"/>
          <p:cNvSpPr>
            <a:spLocks noChangeArrowheads="1"/>
          </p:cNvSpPr>
          <p:nvPr/>
        </p:nvSpPr>
        <p:spPr bwMode="auto">
          <a:xfrm>
            <a:off x="388938" y="0"/>
            <a:ext cx="4099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7. </a:t>
            </a:r>
            <a:r>
              <a:rPr lang="cs-CZ" altLang="cs-CZ" b="1" dirty="0" err="1" smtClean="0"/>
              <a:t>Nervus</a:t>
            </a:r>
            <a:r>
              <a:rPr lang="cs-CZ" altLang="cs-CZ" b="1" dirty="0" smtClean="0"/>
              <a:t> </a:t>
            </a:r>
            <a:r>
              <a:rPr lang="cs-CZ" altLang="cs-CZ" b="1" dirty="0" err="1"/>
              <a:t>pudendus</a:t>
            </a:r>
            <a:endParaRPr lang="cs-CZ" altLang="cs-CZ" b="1" dirty="0"/>
          </a:p>
        </p:txBody>
      </p:sp>
      <p:pic>
        <p:nvPicPr>
          <p:cNvPr id="4608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b="7341"/>
          <a:stretch>
            <a:fillRect/>
          </a:stretch>
        </p:blipFill>
        <p:spPr bwMode="auto">
          <a:xfrm>
            <a:off x="1933799" y="2555493"/>
            <a:ext cx="3398753" cy="38498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66700" y="584775"/>
            <a:ext cx="119253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Prochází skrze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infrapiriforme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pak skrze </a:t>
            </a:r>
            <a:r>
              <a:rPr lang="cs-CZ" alt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ischiadicum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minus do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ischiorectalis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pokračuje 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pudendalis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symfýze </a:t>
            </a: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rectales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inferiores</a:t>
            </a:r>
            <a:r>
              <a:rPr lang="cs-CZ" altLang="cs-CZ" dirty="0" smtClean="0"/>
              <a:t> (pro m</a:t>
            </a:r>
            <a:r>
              <a:rPr lang="cs-CZ" altLang="cs-CZ" dirty="0"/>
              <a:t>. </a:t>
            </a:r>
            <a:r>
              <a:rPr lang="cs-CZ" altLang="cs-CZ" dirty="0" err="1"/>
              <a:t>sphincter</a:t>
            </a:r>
            <a:r>
              <a:rPr lang="cs-CZ" altLang="cs-CZ" dirty="0"/>
              <a:t> ani </a:t>
            </a:r>
            <a:r>
              <a:rPr lang="cs-CZ" altLang="cs-CZ" dirty="0" err="1"/>
              <a:t>ext</a:t>
            </a:r>
            <a:r>
              <a:rPr lang="cs-CZ" altLang="cs-CZ" dirty="0"/>
              <a:t>., </a:t>
            </a:r>
            <a:r>
              <a:rPr lang="cs-CZ" altLang="cs-CZ" dirty="0" smtClean="0"/>
              <a:t>kůži </a:t>
            </a:r>
            <a:r>
              <a:rPr lang="cs-CZ" altLang="cs-CZ" dirty="0" err="1" smtClean="0"/>
              <a:t>anus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perineales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(pro svaly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pohlavních orgánů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urogenitale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pro kůži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hráze a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šourku</a:t>
            </a:r>
            <a:r>
              <a:rPr lang="cs-CZ" alt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velkých 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stydkých pysků)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svaly </a:t>
            </a:r>
            <a:r>
              <a:rPr lang="cs-CZ" alt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pelvis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dorsalis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penis/</a:t>
            </a:r>
            <a:r>
              <a:rPr lang="cs-CZ" alt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clitoridis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kůži penisu/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alt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litorisu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608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682" r="6061"/>
          <a:stretch>
            <a:fillRect/>
          </a:stretch>
        </p:blipFill>
        <p:spPr bwMode="auto">
          <a:xfrm>
            <a:off x="6402388" y="2555493"/>
            <a:ext cx="3732212" cy="43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9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87563" y="1008064"/>
            <a:ext cx="7648248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dirty="0"/>
              <a:t>Možnosti komprese periferních nervů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suprascapularis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(nošením těžkých břemen na rameni)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radialis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(spánek na tvrdé podložce)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ulnaris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(„brňavka“)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medianus</a:t>
            </a:r>
            <a:r>
              <a:rPr lang="cs-CZ" altLang="cs-CZ" sz="2000" b="1" dirty="0"/>
              <a:t> </a:t>
            </a:r>
            <a:r>
              <a:rPr lang="cs-CZ" altLang="cs-CZ" sz="2000" dirty="0" smtClean="0"/>
              <a:t>(mezi hlavami m. </a:t>
            </a:r>
            <a:r>
              <a:rPr lang="cs-CZ" altLang="cs-CZ" sz="2000" dirty="0" err="1" smtClean="0"/>
              <a:t>pronator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teres</a:t>
            </a:r>
            <a:r>
              <a:rPr lang="cs-CZ" altLang="cs-CZ" sz="2000" dirty="0" smtClean="0"/>
              <a:t>, v </a:t>
            </a:r>
            <a:r>
              <a:rPr lang="cs-CZ" altLang="cs-CZ" sz="2000" dirty="0" err="1"/>
              <a:t>canalis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carpi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 smtClean="0"/>
              <a:t>ilioinguinalis</a:t>
            </a:r>
            <a:r>
              <a:rPr lang="cs-CZ" altLang="cs-CZ" sz="2000" b="1" dirty="0" smtClean="0"/>
              <a:t> </a:t>
            </a:r>
            <a:r>
              <a:rPr lang="cs-CZ" altLang="cs-CZ" sz="2000" dirty="0"/>
              <a:t>(dráždění jizvami po břišních operacích)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femoralis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 operaci femorální kýly)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obturatorius</a:t>
            </a:r>
            <a:r>
              <a:rPr lang="cs-CZ" altLang="cs-CZ" sz="2000" b="1" dirty="0"/>
              <a:t> </a:t>
            </a:r>
            <a:r>
              <a:rPr lang="cs-CZ" altLang="cs-CZ" sz="2000" dirty="0"/>
              <a:t>(v </a:t>
            </a:r>
            <a:r>
              <a:rPr lang="cs-CZ" altLang="cs-CZ" sz="2000" dirty="0" err="1"/>
              <a:t>canalis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obturatorius</a:t>
            </a:r>
            <a:r>
              <a:rPr lang="cs-CZ" altLang="cs-CZ" sz="2000" dirty="0"/>
              <a:t> - kýlou)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cutaneus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femoris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lateralis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lig. </a:t>
            </a:r>
            <a:r>
              <a:rPr lang="cs-CZ" altLang="cs-CZ" sz="2000" dirty="0" err="1" smtClean="0"/>
              <a:t>inguinale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 smtClean="0"/>
              <a:t>fibularis</a:t>
            </a:r>
            <a:r>
              <a:rPr lang="cs-CZ" altLang="cs-CZ" sz="2000" b="1" dirty="0" smtClean="0"/>
              <a:t>/</a:t>
            </a:r>
            <a:r>
              <a:rPr lang="cs-CZ" altLang="cs-CZ" sz="2000" b="1" dirty="0" err="1" smtClean="0"/>
              <a:t>peroneus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/>
              <a:t>communis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</a:t>
            </a:r>
            <a:r>
              <a:rPr lang="cs-CZ" altLang="cs-CZ" sz="2000" dirty="0" err="1"/>
              <a:t>caput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fibulae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r>
              <a:rPr lang="cs-CZ" altLang="cs-CZ" sz="2000" b="1" dirty="0"/>
              <a:t> N. </a:t>
            </a:r>
            <a:r>
              <a:rPr lang="cs-CZ" altLang="cs-CZ" sz="2000" b="1" dirty="0" err="1"/>
              <a:t>tibialis</a:t>
            </a:r>
            <a:r>
              <a:rPr lang="cs-CZ" altLang="cs-CZ" sz="2000" b="1" dirty="0"/>
              <a:t> </a:t>
            </a:r>
            <a:r>
              <a:rPr lang="cs-CZ" altLang="cs-CZ" sz="2000" dirty="0"/>
              <a:t>(pod </a:t>
            </a:r>
            <a:r>
              <a:rPr lang="cs-CZ" altLang="cs-CZ" sz="2000" dirty="0" err="1"/>
              <a:t>retinaculum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flexorum</a:t>
            </a:r>
            <a:r>
              <a:rPr lang="cs-CZ" altLang="cs-CZ" sz="2000" dirty="0"/>
              <a:t>)</a:t>
            </a:r>
          </a:p>
          <a:p>
            <a:pPr>
              <a:buFontTx/>
              <a:buAutoNum type="arabicParenR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32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2"/>
          <p:cNvSpPr txBox="1">
            <a:spLocks noChangeArrowheads="1"/>
          </p:cNvSpPr>
          <p:nvPr/>
        </p:nvSpPr>
        <p:spPr bwMode="auto">
          <a:xfrm>
            <a:off x="1889125" y="411163"/>
            <a:ext cx="77041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4000" b="1">
                <a:solidFill>
                  <a:srgbClr val="080808"/>
                </a:solidFill>
                <a:latin typeface="Arial" panose="020B0604020202020204" pitchFamily="34" charset="0"/>
              </a:rPr>
              <a:t>Centrální nervový systém </a:t>
            </a:r>
            <a:r>
              <a:rPr lang="cs-CZ" altLang="cs-CZ" b="1">
                <a:solidFill>
                  <a:srgbClr val="080808"/>
                </a:solidFill>
                <a:latin typeface="Arial" panose="020B0604020202020204" pitchFamily="34" charset="0"/>
              </a:rPr>
              <a:t>(</a:t>
            </a:r>
            <a:r>
              <a:rPr lang="cs-CZ" altLang="cs-CZ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CNS)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5400" r="69749" b="55800"/>
          <a:stretch>
            <a:fillRect/>
          </a:stretch>
        </p:blipFill>
        <p:spPr bwMode="auto">
          <a:xfrm>
            <a:off x="8424863" y="995363"/>
            <a:ext cx="3767137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5770" r="10242" b="19713"/>
          <a:stretch>
            <a:fillRect/>
          </a:stretch>
        </p:blipFill>
        <p:spPr bwMode="auto">
          <a:xfrm>
            <a:off x="827088" y="2354263"/>
            <a:ext cx="511175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Pole 1"/>
          <p:cNvSpPr txBox="1">
            <a:spLocks noChangeArrowheads="1"/>
          </p:cNvSpPr>
          <p:nvPr/>
        </p:nvSpPr>
        <p:spPr bwMode="auto">
          <a:xfrm>
            <a:off x="511175" y="1181100"/>
            <a:ext cx="9120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NS - zprostředkování vztahů </a:t>
            </a:r>
            <a:r>
              <a:rPr lang="cs-CZ" altLang="cs-CZ" sz="1800" b="1">
                <a:latin typeface="Arial" panose="020B0604020202020204" pitchFamily="34" charset="0"/>
              </a:rPr>
              <a:t>mezi zevním prostředím a organismem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                                             </a:t>
            </a:r>
            <a:r>
              <a:rPr lang="cs-CZ" altLang="cs-CZ" sz="1800" b="1">
                <a:latin typeface="Arial" panose="020B0604020202020204" pitchFamily="34" charset="0"/>
              </a:rPr>
              <a:t>mezi částmi organismu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      zajišťuje </a:t>
            </a:r>
            <a:r>
              <a:rPr lang="cs-CZ" altLang="cs-CZ" sz="1800" b="1">
                <a:latin typeface="Arial" panose="020B0604020202020204" pitchFamily="34" charset="0"/>
              </a:rPr>
              <a:t>odpověď organismu </a:t>
            </a:r>
            <a:r>
              <a:rPr lang="cs-CZ" altLang="cs-CZ" sz="1800">
                <a:latin typeface="Arial" panose="020B0604020202020204" pitchFamily="34" charset="0"/>
              </a:rPr>
              <a:t>na podněty z vnějšího prostředí i z vlastních orgánů</a:t>
            </a:r>
          </a:p>
        </p:txBody>
      </p:sp>
    </p:spTree>
    <p:extLst>
      <p:ext uri="{BB962C8B-B14F-4D97-AF65-F5344CB8AC3E}">
        <p14:creationId xmlns:p14="http://schemas.microsoft.com/office/powerpoint/2010/main" val="104896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9575" y="296288"/>
            <a:ext cx="8504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cs-CZ" alt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3200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umbalis</a:t>
            </a:r>
            <a:r>
              <a:rPr lang="cs-CZ" altLang="cs-CZ" sz="3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(pleteň bederní)  – Th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cs-CZ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Obdélník 7"/>
          <p:cNvSpPr>
            <a:spLocks noChangeArrowheads="1"/>
          </p:cNvSpPr>
          <p:nvPr/>
        </p:nvSpPr>
        <p:spPr bwMode="auto">
          <a:xfrm>
            <a:off x="279400" y="1446213"/>
            <a:ext cx="588076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1.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iliohypogastricus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Th12-L1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2.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ilioinguinalis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L1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3.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/>
              <a:t>cutaneus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femoris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lateralis</a:t>
            </a:r>
            <a:r>
              <a:rPr lang="cs-CZ" altLang="cs-CZ" sz="1800" b="1" dirty="0"/>
              <a:t> </a:t>
            </a:r>
            <a:r>
              <a:rPr lang="cs-CZ" altLang="cs-CZ" sz="1400" dirty="0" smtClean="0"/>
              <a:t>L2-L3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4.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genitofemoralis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L1-L2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5.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femoralis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L2-L4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6.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obturatorius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L2-L4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7. </a:t>
            </a:r>
            <a:r>
              <a:rPr lang="cs-CZ" altLang="cs-CZ" sz="1800" b="1" dirty="0" err="1" smtClean="0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 smtClean="0"/>
              <a:t>musculares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(pro m. </a:t>
            </a:r>
            <a:r>
              <a:rPr lang="cs-CZ" altLang="cs-CZ" sz="1400" dirty="0" err="1" smtClean="0"/>
              <a:t>psoas</a:t>
            </a:r>
            <a:r>
              <a:rPr lang="cs-CZ" altLang="cs-CZ" sz="1400" dirty="0" smtClean="0"/>
              <a:t> major a m. </a:t>
            </a:r>
            <a:r>
              <a:rPr lang="cs-CZ" altLang="cs-CZ" sz="1400" dirty="0" err="1" smtClean="0"/>
              <a:t>quadratus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lumborum</a:t>
            </a:r>
            <a:r>
              <a:rPr lang="cs-CZ" altLang="cs-CZ" sz="1400" dirty="0" smtClean="0"/>
              <a:t>)</a:t>
            </a:r>
            <a:endParaRPr lang="cs-CZ" altLang="cs-CZ" sz="1400" b="1" dirty="0"/>
          </a:p>
        </p:txBody>
      </p:sp>
      <p:pic>
        <p:nvPicPr>
          <p:cNvPr id="29700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6329" r="4774" b="10127"/>
          <a:stretch>
            <a:fillRect/>
          </a:stretch>
        </p:blipFill>
        <p:spPr bwMode="auto">
          <a:xfrm>
            <a:off x="6620877" y="1167063"/>
            <a:ext cx="4585872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2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01neuron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92" y="0"/>
            <a:ext cx="5752408" cy="622044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73371" y="3773454"/>
            <a:ext cx="25320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Vzrušivost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Vodivost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Arial" panose="020B0604020202020204" pitchFamily="34" charset="0"/>
              </a:rPr>
              <a:t>Neuroglia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Výživa, podpora, obal..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0629" y="2527121"/>
            <a:ext cx="6342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 err="1">
                <a:solidFill>
                  <a:srgbClr val="FF0000"/>
                </a:solidFill>
              </a:rPr>
              <a:t>Nucleus</a:t>
            </a:r>
            <a:r>
              <a:rPr lang="cs-CZ" altLang="cs-CZ" b="1" dirty="0"/>
              <a:t> = jádro = nakupení těl nervových buněk </a:t>
            </a:r>
            <a:r>
              <a:rPr lang="cs-CZ" altLang="cs-CZ" b="1" dirty="0">
                <a:solidFill>
                  <a:srgbClr val="FF0000"/>
                </a:solidFill>
              </a:rPr>
              <a:t>v</a:t>
            </a:r>
            <a:r>
              <a:rPr lang="cs-CZ" altLang="cs-CZ" b="1" dirty="0"/>
              <a:t> CNS 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Ganglion</a:t>
            </a:r>
            <a:r>
              <a:rPr lang="cs-CZ" altLang="cs-CZ" b="1" dirty="0"/>
              <a:t> = nervová uzlina = nakupení těl nervových </a:t>
            </a:r>
            <a:r>
              <a:rPr lang="cs-CZ" altLang="cs-CZ" b="1" dirty="0" smtClean="0"/>
              <a:t>buněk</a:t>
            </a:r>
          </a:p>
          <a:p>
            <a:pPr eaLnBrk="1" hangingPunct="1"/>
            <a:r>
              <a:rPr lang="cs-CZ" altLang="cs-CZ" b="1" dirty="0"/>
              <a:t> </a:t>
            </a:r>
            <a:r>
              <a:rPr lang="cs-CZ" altLang="cs-CZ" b="1" dirty="0" smtClean="0"/>
              <a:t>                   </a:t>
            </a:r>
            <a:r>
              <a:rPr lang="cs-CZ" altLang="cs-CZ" b="1" dirty="0">
                <a:solidFill>
                  <a:srgbClr val="FF0000"/>
                </a:solidFill>
              </a:rPr>
              <a:t>mimo</a:t>
            </a:r>
            <a:r>
              <a:rPr lang="cs-CZ" altLang="cs-CZ" b="1" dirty="0"/>
              <a:t> </a:t>
            </a:r>
            <a:r>
              <a:rPr lang="cs-CZ" altLang="cs-CZ" b="1" dirty="0" smtClean="0"/>
              <a:t>CNS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 err="1">
                <a:solidFill>
                  <a:srgbClr val="FF0000"/>
                </a:solidFill>
              </a:rPr>
              <a:t>tractus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/>
              <a:t>– nervová dráha - od jednoho jádra k </a:t>
            </a:r>
            <a:r>
              <a:rPr lang="cs-CZ" altLang="cs-CZ" b="1" dirty="0" smtClean="0"/>
              <a:t>jinému</a:t>
            </a:r>
          </a:p>
          <a:p>
            <a:pPr eaLnBrk="1" hangingPunct="1"/>
            <a:r>
              <a:rPr lang="cs-CZ" altLang="cs-CZ" b="1" dirty="0" smtClean="0"/>
              <a:t> </a:t>
            </a:r>
            <a:r>
              <a:rPr lang="cs-CZ" altLang="cs-CZ" b="1" dirty="0"/>
              <a:t>(např. </a:t>
            </a:r>
            <a:r>
              <a:rPr lang="cs-CZ" altLang="cs-CZ" b="1" dirty="0" err="1"/>
              <a:t>tractus</a:t>
            </a:r>
            <a:r>
              <a:rPr lang="cs-CZ" altLang="cs-CZ" b="1" dirty="0"/>
              <a:t> </a:t>
            </a:r>
            <a:r>
              <a:rPr lang="cs-CZ" altLang="cs-CZ" b="1" dirty="0" err="1"/>
              <a:t>corticospinalis</a:t>
            </a:r>
            <a:r>
              <a:rPr lang="cs-CZ" altLang="cs-CZ" b="1" dirty="0" smtClean="0"/>
              <a:t>)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 err="1" smtClean="0">
                <a:solidFill>
                  <a:srgbClr val="FF0000"/>
                </a:solidFill>
              </a:rPr>
              <a:t>fasciculus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/>
              <a:t>– svazek axonů různých nervových drah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Synapse</a:t>
            </a:r>
            <a:r>
              <a:rPr lang="cs-CZ" altLang="cs-CZ" b="1" dirty="0"/>
              <a:t> – mezi neurony; nervově- svalová </a:t>
            </a:r>
            <a:r>
              <a:rPr lang="cs-CZ" altLang="cs-CZ" b="1" dirty="0" smtClean="0"/>
              <a:t>ploténka</a:t>
            </a:r>
          </a:p>
          <a:p>
            <a:pPr eaLnBrk="1" hangingPunct="1"/>
            <a:endParaRPr lang="cs-CZ" altLang="cs-CZ" b="1" dirty="0"/>
          </a:p>
          <a:p>
            <a:r>
              <a:rPr lang="cs-CZ" b="1" dirty="0" smtClean="0">
                <a:solidFill>
                  <a:srgbClr val="FF0000"/>
                </a:solidFill>
              </a:rPr>
              <a:t>CN</a:t>
            </a:r>
            <a:r>
              <a:rPr lang="cs-CZ" b="1" dirty="0" smtClean="0"/>
              <a:t> </a:t>
            </a:r>
            <a:r>
              <a:rPr lang="cs-CZ" b="1" dirty="0"/>
              <a:t>= </a:t>
            </a:r>
            <a:r>
              <a:rPr lang="cs-CZ" b="1" dirty="0" err="1"/>
              <a:t>cranial</a:t>
            </a:r>
            <a:r>
              <a:rPr lang="cs-CZ" b="1" dirty="0"/>
              <a:t> nerve = hlavový </a:t>
            </a:r>
            <a:r>
              <a:rPr lang="cs-CZ" b="1" dirty="0" smtClean="0"/>
              <a:t>nerv</a:t>
            </a:r>
            <a:endParaRPr 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 smtClean="0"/>
              <a:t> 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9303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779963" y="566738"/>
            <a:ext cx="41465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Funkce NS (reflex)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" y="1412875"/>
            <a:ext cx="3608388" cy="101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Receptor</a:t>
            </a:r>
            <a:r>
              <a:rPr lang="cs-CZ" altLang="cs-CZ" sz="2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(„přijímač“)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>
                <a:latin typeface="+mn-lt"/>
              </a:rPr>
              <a:t>nervová zakončení =(receptory),  smysly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11675" y="1412875"/>
            <a:ext cx="2290763" cy="1077913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   Analyzátor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CNS (mozek, mícha)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b="1"/>
              <a:t>Centrum reflexu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824788" y="1341438"/>
            <a:ext cx="3311525" cy="15700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D1114C"/>
                </a:solidFill>
              </a:rPr>
              <a:t>Efektor</a:t>
            </a:r>
            <a:r>
              <a:rPr lang="cs-CZ" altLang="cs-CZ" sz="2000" b="1">
                <a:solidFill>
                  <a:srgbClr val="D1114C"/>
                </a:solidFill>
              </a:rPr>
              <a:t> (výkonný orgán)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příčně pruhovaná svalovina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hladká svalovina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myokard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žlázy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779963" y="3448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3829050" y="171132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651625" y="3448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7175500" y="170021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D111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25438" y="3778250"/>
            <a:ext cx="5518150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Senzitivní dráhy </a:t>
            </a:r>
            <a:r>
              <a:rPr lang="cs-CZ" altLang="cs-CZ" b="1" dirty="0">
                <a:latin typeface="+mn-lt"/>
              </a:rPr>
              <a:t>(aferentní, dostředivé neurony)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6816725" y="4437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4151313" y="2060575"/>
            <a:ext cx="0" cy="15843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7535863" y="2205038"/>
            <a:ext cx="0" cy="1584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6361113" y="3778250"/>
            <a:ext cx="5541962" cy="461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Motorické dráhy </a:t>
            </a:r>
            <a:r>
              <a:rPr lang="cs-CZ" altLang="cs-CZ" sz="1800" b="1"/>
              <a:t>(eferentní, odstředivé neurony)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3868738" y="4992688"/>
            <a:ext cx="66135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u="sng"/>
              <a:t>Periferní nervový systém </a:t>
            </a:r>
            <a:r>
              <a:rPr lang="cs-CZ" altLang="cs-CZ" sz="2400" b="1" u="sng">
                <a:solidFill>
                  <a:srgbClr val="FF0000"/>
                </a:solidFill>
              </a:rPr>
              <a:t>(sm</a:t>
            </a:r>
            <a:r>
              <a:rPr lang="cs-CZ" altLang="cs-CZ" sz="2400" b="1" u="sng"/>
              <a:t>íš</a:t>
            </a:r>
            <a:r>
              <a:rPr lang="cs-CZ" altLang="cs-CZ" sz="2400" b="1" u="sng">
                <a:solidFill>
                  <a:srgbClr val="0070C0"/>
                </a:solidFill>
              </a:rPr>
              <a:t>ený)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Hlavové nervy (12 párů)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Míšní nervy (31 párů)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Autonomní nervový systém=parasympathicus a sympathicus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4619625" y="4311650"/>
            <a:ext cx="587375" cy="406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H="1">
            <a:off x="6743700" y="4357688"/>
            <a:ext cx="503238" cy="360362"/>
          </a:xfrm>
          <a:prstGeom prst="line">
            <a:avLst/>
          </a:prstGeom>
          <a:noFill/>
          <a:ln w="57150">
            <a:solidFill>
              <a:srgbClr val="D1114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4484688" y="4718050"/>
            <a:ext cx="2978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accent5">
                    <a:lumMod val="75000"/>
                  </a:schemeClr>
                </a:solidFill>
              </a:rPr>
              <a:t>jejich axony tvoří „nervy“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4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4978400" y="5753100"/>
            <a:ext cx="914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514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FUNKČNÍ TYPY AXONŮ V NS</a:t>
            </a:r>
            <a:endParaRPr lang="cs-CZ" sz="2400" u="sng" dirty="0">
              <a:cs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17600" y="3962400"/>
            <a:ext cx="10769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7600" y="3352800"/>
            <a:ext cx="275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somatomotorické</a:t>
            </a:r>
          </a:p>
        </p:txBody>
      </p:sp>
      <p:sp>
        <p:nvSpPr>
          <p:cNvPr id="9222" name="Text Box 6" descr="Čárkovaný šikmo nahoru"/>
          <p:cNvSpPr txBox="1">
            <a:spLocks noChangeArrowheads="1"/>
          </p:cNvSpPr>
          <p:nvPr/>
        </p:nvSpPr>
        <p:spPr bwMode="auto">
          <a:xfrm>
            <a:off x="6197600" y="3352800"/>
            <a:ext cx="4252913" cy="4619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příčně pruhovaná svalovina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17600" y="4076700"/>
            <a:ext cx="295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branchiomotorické</a:t>
            </a:r>
          </a:p>
        </p:txBody>
      </p:sp>
      <p:sp>
        <p:nvSpPr>
          <p:cNvPr id="9224" name="Text Box 8" descr="Čárkovaný šikmo nahoru"/>
          <p:cNvSpPr txBox="1">
            <a:spLocks noChangeArrowheads="1"/>
          </p:cNvSpPr>
          <p:nvPr/>
        </p:nvSpPr>
        <p:spPr bwMode="auto">
          <a:xfrm>
            <a:off x="6197600" y="3995738"/>
            <a:ext cx="4252913" cy="6778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příčně pruhovaná svalovina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3300"/>
                </a:solidFill>
                <a:latin typeface="Arial" panose="020B0604020202020204" pitchFamily="34" charset="0"/>
              </a:rPr>
              <a:t>(ke svalům branchiálního původu) 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133475" y="4881563"/>
            <a:ext cx="2762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Visceromotorické</a:t>
            </a:r>
            <a:endParaRPr lang="cs-CZ" sz="24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=</a:t>
            </a:r>
          </a:p>
        </p:txBody>
      </p:sp>
      <p:sp>
        <p:nvSpPr>
          <p:cNvPr id="9226" name="Text Box 10" descr="Tráva"/>
          <p:cNvSpPr txBox="1">
            <a:spLocks noChangeArrowheads="1"/>
          </p:cNvSpPr>
          <p:nvPr/>
        </p:nvSpPr>
        <p:spPr bwMode="auto">
          <a:xfrm>
            <a:off x="6299200" y="4757738"/>
            <a:ext cx="2646363" cy="4619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hladká svalovina</a:t>
            </a:r>
          </a:p>
        </p:txBody>
      </p:sp>
      <p:sp>
        <p:nvSpPr>
          <p:cNvPr id="9227" name="Text Box 11" descr="Cik cak"/>
          <p:cNvSpPr txBox="1">
            <a:spLocks noChangeArrowheads="1"/>
          </p:cNvSpPr>
          <p:nvPr/>
        </p:nvSpPr>
        <p:spPr bwMode="auto">
          <a:xfrm>
            <a:off x="6197600" y="5467350"/>
            <a:ext cx="1468438" cy="46196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myokard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197600" y="6172200"/>
            <a:ext cx="920750" cy="46196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cs typeface="Arial" panose="020B0604020202020204" pitchFamily="34" charset="0"/>
              </a:rPr>
              <a:t>žlázy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 rot="-5400000">
            <a:off x="-142874" y="4597400"/>
            <a:ext cx="151765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Eferentní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17600" y="5954713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parasympatické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123950" y="5670550"/>
            <a:ext cx="186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sympatické</a:t>
            </a:r>
            <a:endParaRPr lang="cs-CZ" altLang="cs-CZ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080000" y="3581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978400" y="5105400"/>
            <a:ext cx="914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978400" y="5105400"/>
            <a:ext cx="9144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080000" y="4343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78400" y="6400800"/>
            <a:ext cx="914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978400" y="57531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954588" y="6416675"/>
            <a:ext cx="9144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117600" y="2493963"/>
            <a:ext cx="107696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 rot="-5400000">
            <a:off x="-151605" y="1748631"/>
            <a:ext cx="1535112" cy="46037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Aferentní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907576" y="1077116"/>
            <a:ext cx="4160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Somatosenzitivní</a:t>
            </a:r>
            <a:r>
              <a:rPr lang="cs-CZ" altLang="cs-CZ" sz="1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8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somatosenzorické</a:t>
            </a:r>
            <a:endParaRPr lang="cs-CZ" altLang="cs-CZ" sz="1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018213" y="1066800"/>
            <a:ext cx="469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kožní čití, propriocepce, bolest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98498" y="1760022"/>
            <a:ext cx="4130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Viscerosenzitivní</a:t>
            </a:r>
            <a:r>
              <a:rPr lang="cs-CZ" altLang="cs-CZ" sz="18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altLang="cs-CZ" sz="18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viscerosenzorické</a:t>
            </a:r>
            <a:endParaRPr lang="cs-CZ" altLang="cs-CZ" sz="18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96000" y="1771650"/>
            <a:ext cx="348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mechanocepce, bolest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077913" y="2570163"/>
            <a:ext cx="1776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senzorické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721100" y="2552700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aferentace chuti, sluchu, vestibulárních informací</a:t>
            </a:r>
          </a:p>
        </p:txBody>
      </p:sp>
      <p:grpSp>
        <p:nvGrpSpPr>
          <p:cNvPr id="9247" name="Group 31"/>
          <p:cNvGrpSpPr>
            <a:grpSpLocks/>
          </p:cNvGrpSpPr>
          <p:nvPr/>
        </p:nvGrpSpPr>
        <p:grpSpPr bwMode="auto">
          <a:xfrm>
            <a:off x="4876800" y="1122363"/>
            <a:ext cx="992188" cy="274637"/>
            <a:chOff x="2400" y="2880"/>
            <a:chExt cx="469" cy="173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>
              <a:off x="2400" y="3053"/>
              <a:ext cx="46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262" name="Group 33"/>
            <p:cNvGrpSpPr>
              <a:grpSpLocks/>
            </p:cNvGrpSpPr>
            <p:nvPr/>
          </p:nvGrpSpPr>
          <p:grpSpPr bwMode="auto">
            <a:xfrm>
              <a:off x="2592" y="2880"/>
              <a:ext cx="96" cy="173"/>
              <a:chOff x="4416" y="2304"/>
              <a:chExt cx="96" cy="173"/>
            </a:xfrm>
          </p:grpSpPr>
          <p:sp>
            <p:nvSpPr>
              <p:cNvPr id="9263" name="Oval 34"/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96" cy="96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64" name="Line 35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7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9248" name="Group 36"/>
          <p:cNvGrpSpPr>
            <a:grpSpLocks/>
          </p:cNvGrpSpPr>
          <p:nvPr/>
        </p:nvGrpSpPr>
        <p:grpSpPr bwMode="auto">
          <a:xfrm>
            <a:off x="4876800" y="1731963"/>
            <a:ext cx="992188" cy="274637"/>
            <a:chOff x="2400" y="2880"/>
            <a:chExt cx="469" cy="173"/>
          </a:xfrm>
        </p:grpSpPr>
        <p:sp>
          <p:nvSpPr>
            <p:cNvPr id="9257" name="Line 37"/>
            <p:cNvSpPr>
              <a:spLocks noChangeShapeType="1"/>
            </p:cNvSpPr>
            <p:nvPr/>
          </p:nvSpPr>
          <p:spPr bwMode="auto">
            <a:xfrm>
              <a:off x="2400" y="3053"/>
              <a:ext cx="46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258" name="Group 38"/>
            <p:cNvGrpSpPr>
              <a:grpSpLocks/>
            </p:cNvGrpSpPr>
            <p:nvPr/>
          </p:nvGrpSpPr>
          <p:grpSpPr bwMode="auto">
            <a:xfrm>
              <a:off x="2592" y="2880"/>
              <a:ext cx="96" cy="173"/>
              <a:chOff x="4416" y="2304"/>
              <a:chExt cx="96" cy="173"/>
            </a:xfrm>
          </p:grpSpPr>
          <p:sp>
            <p:nvSpPr>
              <p:cNvPr id="9259" name="Oval 39"/>
              <p:cNvSpPr>
                <a:spLocks noChangeArrowheads="1"/>
              </p:cNvSpPr>
              <p:nvPr/>
            </p:nvSpPr>
            <p:spPr bwMode="auto">
              <a:xfrm>
                <a:off x="4416" y="2304"/>
                <a:ext cx="96" cy="96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9260" name="Line 40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77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9249" name="Line 41"/>
          <p:cNvSpPr>
            <a:spLocks noChangeShapeType="1"/>
          </p:cNvSpPr>
          <p:nvPr/>
        </p:nvSpPr>
        <p:spPr bwMode="auto">
          <a:xfrm>
            <a:off x="3149600" y="2819400"/>
            <a:ext cx="56038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50" name="AutoShape 42"/>
          <p:cNvSpPr>
            <a:spLocks/>
          </p:cNvSpPr>
          <p:nvPr/>
        </p:nvSpPr>
        <p:spPr bwMode="auto">
          <a:xfrm>
            <a:off x="6000750" y="4941888"/>
            <a:ext cx="190500" cy="1562100"/>
          </a:xfrm>
          <a:prstGeom prst="leftBracket">
            <a:avLst>
              <a:gd name="adj" fmla="val 68333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251" name="Oval 43"/>
          <p:cNvSpPr>
            <a:spLocks noChangeArrowheads="1"/>
          </p:cNvSpPr>
          <p:nvPr/>
        </p:nvSpPr>
        <p:spPr bwMode="auto">
          <a:xfrm>
            <a:off x="3556000" y="2743200"/>
            <a:ext cx="2032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cxnSp>
        <p:nvCxnSpPr>
          <p:cNvPr id="3" name="Přímá spojnice se šipkou 2"/>
          <p:cNvCxnSpPr>
            <a:stCxn id="9237" idx="0"/>
          </p:cNvCxnSpPr>
          <p:nvPr/>
        </p:nvCxnSpPr>
        <p:spPr>
          <a:xfrm>
            <a:off x="4978400" y="5753100"/>
            <a:ext cx="773113" cy="79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3149600" y="5722938"/>
            <a:ext cx="360363" cy="234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3662363" y="6069013"/>
            <a:ext cx="358775" cy="234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2987675" y="5840413"/>
            <a:ext cx="908050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86138" y="6199188"/>
            <a:ext cx="1071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9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17875" y="323850"/>
            <a:ext cx="533082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ROZDĚLENÍ NERVOVÉHO SYSTÉMU</a:t>
            </a:r>
            <a:endParaRPr lang="en-US" altLang="cs-CZ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4838" y="1198563"/>
            <a:ext cx="111188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2000" b="1" u="sng"/>
              <a:t>Centrální</a:t>
            </a:r>
            <a:r>
              <a:rPr lang="cs-CZ" altLang="cs-CZ" sz="2000" b="1"/>
              <a:t>  (CNS) – medulla spinalis (hřbetní mícha), mozkový kmen, koncový mozek</a:t>
            </a:r>
          </a:p>
          <a:p>
            <a:pPr lvl="4" eaLnBrk="1" hangingPunct="1"/>
            <a:endParaRPr lang="cs-CZ" altLang="cs-CZ"/>
          </a:p>
          <a:p>
            <a:pPr lvl="2" eaLnBrk="1" hangingPunct="1"/>
            <a:r>
              <a:rPr lang="cs-CZ" altLang="cs-CZ" b="1"/>
              <a:t>Substantia grisea </a:t>
            </a:r>
            <a:r>
              <a:rPr lang="cs-CZ" altLang="cs-CZ"/>
              <a:t>– </a:t>
            </a:r>
            <a:r>
              <a:rPr lang="cs-CZ" altLang="cs-CZ" b="1"/>
              <a:t>těla</a:t>
            </a:r>
            <a:r>
              <a:rPr lang="cs-CZ" altLang="cs-CZ"/>
              <a:t> nervových buněk </a:t>
            </a:r>
            <a:r>
              <a:rPr lang="cs-CZ" altLang="cs-CZ" sz="1200"/>
              <a:t>a neuropil, </a:t>
            </a:r>
            <a:r>
              <a:rPr lang="cs-CZ" altLang="cs-CZ"/>
              <a:t>tvoří </a:t>
            </a:r>
            <a:r>
              <a:rPr lang="cs-CZ" altLang="cs-CZ" sz="1200"/>
              <a:t> </a:t>
            </a:r>
            <a:r>
              <a:rPr lang="cs-CZ" altLang="cs-CZ" b="1"/>
              <a:t>cortex</a:t>
            </a:r>
            <a:r>
              <a:rPr lang="cs-CZ" altLang="cs-CZ"/>
              <a:t>-kůru, </a:t>
            </a:r>
            <a:r>
              <a:rPr lang="cs-CZ" altLang="cs-CZ" b="1"/>
              <a:t>nuclei</a:t>
            </a:r>
            <a:r>
              <a:rPr lang="cs-CZ" altLang="cs-CZ"/>
              <a:t>-jádra</a:t>
            </a:r>
          </a:p>
          <a:p>
            <a:pPr lvl="2" eaLnBrk="1" hangingPunct="1"/>
            <a:r>
              <a:rPr lang="cs-CZ" altLang="cs-CZ" b="1"/>
              <a:t>Substantia alba </a:t>
            </a:r>
            <a:r>
              <a:rPr lang="cs-CZ" altLang="cs-CZ"/>
              <a:t>– myelinizovaná </a:t>
            </a:r>
            <a:r>
              <a:rPr lang="cs-CZ" altLang="cs-CZ" b="1"/>
              <a:t>nervová vlákna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2. </a:t>
            </a:r>
            <a:r>
              <a:rPr lang="cs-CZ" altLang="cs-CZ" sz="2000" b="1" u="sng"/>
              <a:t>Peripherní NS</a:t>
            </a:r>
            <a:r>
              <a:rPr lang="cs-CZ" altLang="cs-CZ" sz="2000" b="1"/>
              <a:t> </a:t>
            </a:r>
            <a:r>
              <a:rPr lang="cs-CZ" altLang="cs-CZ"/>
              <a:t>– míšní, hlavové a autonomní nervy = (senzitivní + motorické = smíšené)</a:t>
            </a:r>
          </a:p>
          <a:p>
            <a:pPr eaLnBrk="1" hangingPunct="1"/>
            <a:r>
              <a:rPr lang="cs-CZ" altLang="cs-CZ"/>
              <a:t>                                  </a:t>
            </a:r>
            <a:r>
              <a:rPr lang="cs-CZ" altLang="cs-CZ" b="1"/>
              <a:t>svazky nervových vláken</a:t>
            </a:r>
          </a:p>
          <a:p>
            <a:pPr lvl="1" eaLnBrk="1" hangingPunct="1"/>
            <a:r>
              <a:rPr lang="cs-CZ" altLang="cs-CZ">
                <a:solidFill>
                  <a:srgbClr val="FF0000"/>
                </a:solidFill>
              </a:rPr>
              <a:t>                                              </a:t>
            </a:r>
          </a:p>
          <a:p>
            <a:pPr lvl="1" eaLnBrk="1" hangingPunct="1"/>
            <a:r>
              <a:rPr lang="cs-CZ" altLang="cs-CZ">
                <a:solidFill>
                  <a:schemeClr val="bg1"/>
                </a:solidFill>
              </a:rPr>
              <a:t>                                                  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581400"/>
            <a:ext cx="280511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kmenC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30600"/>
            <a:ext cx="24193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098800"/>
            <a:ext cx="302895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1" name="Object 16"/>
          <p:cNvGraphicFramePr>
            <a:graphicFrameLocks noChangeAspect="1"/>
          </p:cNvGraphicFramePr>
          <p:nvPr/>
        </p:nvGraphicFramePr>
        <p:xfrm>
          <a:off x="10133013" y="1800225"/>
          <a:ext cx="2058987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grafie" r:id="rId6" imgW="2857899" imgH="8819048" progId="MSPhotoEd.3">
                  <p:embed/>
                </p:oleObj>
              </mc:Choice>
              <mc:Fallback>
                <p:oleObj name="Fotografie" r:id="rId6" imgW="2857899" imgH="88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3013" y="1800225"/>
                        <a:ext cx="2058987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76200"/>
            <a:ext cx="9144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367213" y="5403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6888163" y="3660775"/>
            <a:ext cx="184150" cy="10255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lnTo>
                  <a:pt x="5400" y="10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365" name="AutoShape 15"/>
          <p:cNvSpPr>
            <a:spLocks noChangeArrowheads="1"/>
          </p:cNvSpPr>
          <p:nvPr/>
        </p:nvSpPr>
        <p:spPr bwMode="auto">
          <a:xfrm>
            <a:off x="4008438" y="3335338"/>
            <a:ext cx="4895850" cy="5207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782638" y="4073525"/>
            <a:ext cx="3736920" cy="1477328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Arial" panose="020B0604020202020204" pitchFamily="34" charset="0"/>
              </a:rPr>
              <a:t>Neurony z </a:t>
            </a:r>
            <a:r>
              <a:rPr lang="cs-CZ" altLang="cs-CZ" sz="1800" b="1" u="sng" dirty="0" err="1">
                <a:solidFill>
                  <a:srgbClr val="0070C0"/>
                </a:solidFill>
                <a:latin typeface="Arial" panose="020B0604020202020204" pitchFamily="34" charset="0"/>
              </a:rPr>
              <a:t>alární</a:t>
            </a:r>
            <a:r>
              <a:rPr lang="cs-CZ" altLang="cs-CZ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 ploténky </a:t>
            </a:r>
            <a:r>
              <a:rPr lang="cs-CZ" altLang="cs-CZ" sz="1800" u="sng" dirty="0">
                <a:latin typeface="Arial" panose="020B0604020202020204" pitchFamily="34" charset="0"/>
              </a:rPr>
              <a:t>- </a:t>
            </a:r>
            <a:r>
              <a:rPr lang="cs-CZ" altLang="cs-CZ" sz="1800" b="1" u="sng" dirty="0">
                <a:latin typeface="Arial" panose="020B0604020202020204" pitchFamily="34" charset="0"/>
              </a:rPr>
              <a:t>zóny</a:t>
            </a:r>
            <a:r>
              <a:rPr lang="cs-CZ" altLang="cs-CZ" sz="18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B0F0"/>
                </a:solidFill>
                <a:latin typeface="Arial" panose="020B0604020202020204" pitchFamily="34" charset="0"/>
              </a:rPr>
              <a:t>somatosensitivní</a:t>
            </a:r>
            <a:endParaRPr lang="cs-CZ" altLang="cs-CZ" sz="18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00589A"/>
                </a:solidFill>
                <a:latin typeface="Arial" panose="020B0604020202020204" pitchFamily="34" charset="0"/>
              </a:rPr>
              <a:t>viscerosensitivní</a:t>
            </a:r>
            <a:endParaRPr lang="cs-CZ" altLang="cs-CZ" sz="1800" b="1" dirty="0">
              <a:solidFill>
                <a:srgbClr val="00589A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7348538" y="4073525"/>
            <a:ext cx="3903633" cy="20313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latin typeface="Arial" panose="020B0604020202020204" pitchFamily="34" charset="0"/>
              </a:rPr>
              <a:t>Neurony z </a:t>
            </a:r>
            <a:r>
              <a:rPr lang="cs-CZ" altLang="cs-CZ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bazální ploténky </a:t>
            </a:r>
            <a:r>
              <a:rPr lang="cs-CZ" altLang="cs-CZ" sz="1800" u="sng" dirty="0">
                <a:latin typeface="Arial" panose="020B0604020202020204" pitchFamily="34" charset="0"/>
              </a:rPr>
              <a:t>- </a:t>
            </a:r>
            <a:r>
              <a:rPr lang="cs-CZ" altLang="cs-CZ" sz="1800" b="1" u="sng" dirty="0">
                <a:latin typeface="Arial" panose="020B0604020202020204" pitchFamily="34" charset="0"/>
              </a:rPr>
              <a:t>zóny</a:t>
            </a:r>
            <a:r>
              <a:rPr lang="cs-CZ" altLang="cs-CZ" sz="18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somatomotorická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cs-CZ" altLang="cs-CZ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branchiomotorická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6600"/>
                </a:solidFill>
                <a:latin typeface="Arial" panose="020B0604020202020204" pitchFamily="34" charset="0"/>
              </a:rPr>
              <a:t>visceromotorická</a:t>
            </a:r>
            <a:endParaRPr lang="cs-CZ" altLang="cs-CZ" sz="18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sp>
        <p:nvSpPr>
          <p:cNvPr id="15368" name="TextovéPole 1"/>
          <p:cNvSpPr txBox="1">
            <a:spLocks noChangeArrowheads="1"/>
          </p:cNvSpPr>
          <p:nvPr/>
        </p:nvSpPr>
        <p:spPr bwMode="auto">
          <a:xfrm>
            <a:off x="201613" y="293688"/>
            <a:ext cx="382587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Vývoj 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Z ektodermu nad chorda dorsalis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Neurální ploténka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Neurální rýha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Neurální trubice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Gangliová lišta</a:t>
            </a:r>
          </a:p>
        </p:txBody>
      </p:sp>
      <p:sp>
        <p:nvSpPr>
          <p:cNvPr id="15369" name="TextovéPole 2"/>
          <p:cNvSpPr txBox="1">
            <a:spLocks noChangeArrowheads="1"/>
          </p:cNvSpPr>
          <p:nvPr/>
        </p:nvSpPr>
        <p:spPr bwMode="auto">
          <a:xfrm>
            <a:off x="4529138" y="4038600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Odděleny sulcus limitans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479505" y="589547"/>
            <a:ext cx="141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Čtvrtá komora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6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3250" y="387350"/>
            <a:ext cx="1158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Medulla</a:t>
            </a:r>
            <a: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oblongata</a:t>
            </a:r>
            <a: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</a:rPr>
              <a:t>(prodloužená mícha)</a:t>
            </a:r>
            <a:r>
              <a:rPr lang="cs-CZ" altLang="cs-CZ" sz="32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</a:rPr>
              <a:t>(zdroj </a:t>
            </a:r>
            <a:r>
              <a:rPr lang="cs-CZ" altLang="cs-CZ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ncll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</a:rPr>
              <a:t>. CN XII., XI., X., IX., retikulární formace </a:t>
            </a:r>
            <a:r>
              <a:rPr lang="cs-CZ" altLang="cs-CZ" sz="1400" b="1" dirty="0">
                <a:latin typeface="Arial" panose="020B0604020202020204" pitchFamily="34" charset="0"/>
              </a:rPr>
              <a:t>(síťovitě uspořádaná šedá hmota – propojuje jednotlivé struktury CNS, dostává informace ze všech drah)</a:t>
            </a:r>
            <a:r>
              <a:rPr lang="cs-CZ" altLang="cs-CZ" sz="2000" b="1" dirty="0">
                <a:latin typeface="Arial" panose="020B0604020202020204" pitchFamily="34" charset="0"/>
              </a:rPr>
              <a:t>, 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</a:rPr>
              <a:t>vzestupné a sestupné nervové dráhy, </a:t>
            </a:r>
            <a:r>
              <a:rPr lang="cs-CZ" altLang="cs-CZ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centra důležitých reflexů</a:t>
            </a:r>
            <a:r>
              <a:rPr lang="cs-CZ" altLang="cs-CZ" sz="2000" b="1" dirty="0">
                <a:solidFill>
                  <a:srgbClr val="C00000"/>
                </a:solidFill>
                <a:latin typeface="Arial" panose="020B0604020202020204" pitchFamily="34" charset="0"/>
              </a:rPr>
              <a:t>: dýchací, polykací, zvracivý …….)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b="1659"/>
          <a:stretch>
            <a:fillRect/>
          </a:stretch>
        </p:blipFill>
        <p:spPr bwMode="auto">
          <a:xfrm>
            <a:off x="0" y="2009775"/>
            <a:ext cx="2763838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2"/>
          <p:cNvGraphicFramePr>
            <a:graphicFrameLocks noChangeAspect="1"/>
          </p:cNvGraphicFramePr>
          <p:nvPr/>
        </p:nvGraphicFramePr>
        <p:xfrm>
          <a:off x="6220619" y="2044700"/>
          <a:ext cx="255905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astrový obrázek" r:id="rId5" imgW="4401164" imgH="3801006" progId="PBrush">
                  <p:embed/>
                </p:oleObj>
              </mc:Choice>
              <mc:Fallback>
                <p:oleObj name="Rastrový obrázek" r:id="rId5" imgW="4401164" imgH="380100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44" r="21927" b="2632"/>
                      <a:stretch>
                        <a:fillRect/>
                      </a:stretch>
                    </p:blipFill>
                    <p:spPr bwMode="auto">
                      <a:xfrm>
                        <a:off x="6220619" y="2044700"/>
                        <a:ext cx="255905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5600700" y="4686300"/>
            <a:ext cx="0" cy="1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ovéPole 1"/>
          <p:cNvSpPr txBox="1">
            <a:spLocks noChangeArrowheads="1"/>
          </p:cNvSpPr>
          <p:nvPr/>
        </p:nvSpPr>
        <p:spPr bwMode="auto">
          <a:xfrm>
            <a:off x="2020515" y="4234081"/>
            <a:ext cx="39222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7030A0"/>
                </a:solidFill>
              </a:rPr>
              <a:t>Spojení s mozečkem (</a:t>
            </a:r>
            <a:r>
              <a:rPr lang="cs-CZ" altLang="cs-CZ" sz="1800" b="1" dirty="0" smtClean="0">
                <a:solidFill>
                  <a:srgbClr val="7030A0"/>
                </a:solidFill>
              </a:rPr>
              <a:t>cerebellum)skrze:</a:t>
            </a:r>
            <a:endParaRPr lang="cs-CZ" altLang="cs-CZ" sz="1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Pedunculi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cerebellares</a:t>
            </a:r>
            <a:r>
              <a:rPr lang="cs-CZ" altLang="cs-CZ" sz="2000" b="1" dirty="0"/>
              <a:t> </a:t>
            </a:r>
            <a:r>
              <a:rPr lang="cs-CZ" altLang="cs-CZ" sz="2000" b="1" dirty="0" err="1" smtClean="0"/>
              <a:t>inferiores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*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Fossa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rhomboidea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Tuberculum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ncl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gracilis</a:t>
            </a:r>
            <a:endParaRPr lang="cs-CZ" altLang="cs-CZ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Tuberculum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ncl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cuneati</a:t>
            </a:r>
            <a:endParaRPr lang="cs-CZ" altLang="cs-CZ" sz="1800" b="1" dirty="0"/>
          </a:p>
        </p:txBody>
      </p:sp>
      <p:sp>
        <p:nvSpPr>
          <p:cNvPr id="17415" name="TextovéPole 2"/>
          <p:cNvSpPr txBox="1">
            <a:spLocks noChangeArrowheads="1"/>
          </p:cNvSpPr>
          <p:nvPr/>
        </p:nvSpPr>
        <p:spPr bwMode="auto">
          <a:xfrm>
            <a:off x="8897938" y="4427776"/>
            <a:ext cx="33385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Decussatio</a:t>
            </a:r>
            <a:r>
              <a:rPr lang="cs-CZ" altLang="cs-CZ" sz="2000" b="1" dirty="0"/>
              <a:t> </a:t>
            </a:r>
            <a:r>
              <a:rPr lang="cs-CZ" altLang="cs-CZ" sz="2000" b="1" dirty="0" err="1" smtClean="0"/>
              <a:t>pyramidum</a:t>
            </a:r>
            <a:r>
              <a:rPr lang="cs-CZ" altLang="cs-CZ" sz="2000" b="1" dirty="0" smtClean="0"/>
              <a:t>*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Foramen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caecum</a:t>
            </a:r>
            <a:endParaRPr lang="cs-CZ" altLang="cs-CZ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Pyramis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medullae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oblongatae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Oliva</a:t>
            </a:r>
          </a:p>
        </p:txBody>
      </p:sp>
      <p:sp>
        <p:nvSpPr>
          <p:cNvPr id="17416" name="TextovéPole 3"/>
          <p:cNvSpPr txBox="1">
            <a:spLocks noChangeArrowheads="1"/>
          </p:cNvSpPr>
          <p:nvPr/>
        </p:nvSpPr>
        <p:spPr bwMode="auto">
          <a:xfrm>
            <a:off x="2495550" y="1824038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Dorsální pohled</a:t>
            </a:r>
          </a:p>
        </p:txBody>
      </p:sp>
      <p:sp>
        <p:nvSpPr>
          <p:cNvPr id="17417" name="TextovéPole 5"/>
          <p:cNvSpPr txBox="1">
            <a:spLocks noChangeArrowheads="1"/>
          </p:cNvSpPr>
          <p:nvPr/>
        </p:nvSpPr>
        <p:spPr bwMode="auto">
          <a:xfrm>
            <a:off x="9539288" y="1824038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Ventrální pohled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84873" y="405844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 dirty="0" smtClean="0">
                <a:solidFill>
                  <a:srgbClr val="FF0000"/>
                </a:solidFill>
              </a:rPr>
              <a:t>*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25710" y="4889222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 b="1" dirty="0" smtClean="0"/>
              <a:t>*</a:t>
            </a:r>
            <a:endParaRPr lang="cs-CZ" altLang="cs-CZ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8528905" y="6344722"/>
            <a:ext cx="3556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(CN = </a:t>
            </a:r>
            <a:r>
              <a:rPr lang="cs-CZ" dirty="0" err="1"/>
              <a:t>cranial</a:t>
            </a:r>
            <a:r>
              <a:rPr lang="cs-CZ" dirty="0"/>
              <a:t> nerve = hlavový nerv) </a:t>
            </a:r>
          </a:p>
        </p:txBody>
      </p:sp>
    </p:spTree>
    <p:extLst>
      <p:ext uri="{BB962C8B-B14F-4D97-AF65-F5344CB8AC3E}">
        <p14:creationId xmlns:p14="http://schemas.microsoft.com/office/powerpoint/2010/main" val="30022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309336" y="424089"/>
          <a:ext cx="3989388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astrový obrázek" r:id="rId3" imgW="4401164" imgH="3801006" progId="PBrush">
                  <p:embed/>
                </p:oleObj>
              </mc:Choice>
              <mc:Fallback>
                <p:oleObj name="Rastrový obrázek" r:id="rId3" imgW="4401164" imgH="380100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44" r="21927" b="2632"/>
                      <a:stretch>
                        <a:fillRect/>
                      </a:stretch>
                    </p:blipFill>
                    <p:spPr bwMode="auto">
                      <a:xfrm>
                        <a:off x="309336" y="424089"/>
                        <a:ext cx="3989388" cy="628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ovéPole 2"/>
          <p:cNvSpPr txBox="1">
            <a:spLocks noChangeArrowheads="1"/>
          </p:cNvSpPr>
          <p:nvPr/>
        </p:nvSpPr>
        <p:spPr bwMode="auto">
          <a:xfrm>
            <a:off x="4298724" y="2922361"/>
            <a:ext cx="79155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Sulcus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lateralis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anterior</a:t>
            </a:r>
            <a:r>
              <a:rPr lang="cs-CZ" altLang="cs-CZ" sz="2400" b="1" dirty="0"/>
              <a:t>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výstup 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hypoglossus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 XII.)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Sulcus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lateralis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posterior</a:t>
            </a:r>
            <a:r>
              <a:rPr lang="cs-CZ" altLang="cs-CZ" sz="2400" b="1" dirty="0"/>
              <a:t> </a:t>
            </a:r>
            <a:r>
              <a:rPr lang="cs-CZ" altLang="cs-CZ" sz="1800" b="1" dirty="0"/>
              <a:t>– </a:t>
            </a:r>
            <a:r>
              <a:rPr lang="cs-CZ" altLang="cs-CZ" sz="1800" b="1" dirty="0" smtClean="0"/>
              <a:t>výstup nervů postranního smíšeného systému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B050"/>
                </a:solidFill>
              </a:rPr>
              <a:t> </a:t>
            </a:r>
            <a:r>
              <a:rPr lang="cs-CZ" altLang="cs-CZ" sz="1800" b="1" dirty="0" smtClean="0">
                <a:solidFill>
                  <a:srgbClr val="00B050"/>
                </a:solidFill>
              </a:rPr>
              <a:t>                                                                            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cs-CZ" altLang="cs-CZ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glossopharyngeus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 IX.)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n. vagus (CN X.)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n. </a:t>
            </a:r>
            <a:r>
              <a:rPr lang="cs-CZ" altLang="cs-CZ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accessorius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 XI.)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00B050"/>
                </a:solidFill>
              </a:rPr>
              <a:t> </a:t>
            </a:r>
            <a:endParaRPr lang="cs-CZ" altLang="cs-CZ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4461101" y="1509713"/>
            <a:ext cx="7585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b="1" dirty="0" err="1">
                <a:solidFill>
                  <a:srgbClr val="C00000"/>
                </a:solidFill>
              </a:rPr>
              <a:t>Medulla</a:t>
            </a:r>
            <a:r>
              <a:rPr lang="cs-CZ" altLang="cs-CZ" sz="3600" b="1" dirty="0">
                <a:solidFill>
                  <a:srgbClr val="C00000"/>
                </a:solidFill>
              </a:rPr>
              <a:t> </a:t>
            </a:r>
            <a:r>
              <a:rPr lang="cs-CZ" altLang="cs-CZ" sz="3600" b="1" dirty="0" err="1">
                <a:solidFill>
                  <a:srgbClr val="C00000"/>
                </a:solidFill>
              </a:rPr>
              <a:t>oblongata</a:t>
            </a:r>
            <a:r>
              <a:rPr lang="cs-CZ" altLang="cs-CZ" sz="3600" b="1" dirty="0">
                <a:solidFill>
                  <a:srgbClr val="C00000"/>
                </a:solidFill>
              </a:rPr>
              <a:t> </a:t>
            </a:r>
            <a:r>
              <a:rPr lang="cs-CZ" altLang="cs-CZ" sz="1600" b="1" dirty="0"/>
              <a:t>(prodloužená </a:t>
            </a:r>
            <a:r>
              <a:rPr lang="cs-CZ" altLang="cs-CZ" sz="1600" b="1" dirty="0" smtClean="0"/>
              <a:t>mícha - </a:t>
            </a:r>
            <a:r>
              <a:rPr lang="cs-CZ" altLang="cs-CZ" sz="1800" dirty="0" smtClean="0"/>
              <a:t>ventrální </a:t>
            </a:r>
            <a:r>
              <a:rPr lang="cs-CZ" altLang="cs-CZ" sz="1800" dirty="0"/>
              <a:t>pohled</a:t>
            </a:r>
            <a:r>
              <a:rPr lang="cs-CZ" altLang="cs-CZ" sz="1800" b="1" dirty="0"/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689600" y="54864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(CN = </a:t>
            </a:r>
            <a:r>
              <a:rPr lang="cs-CZ" b="1" dirty="0" err="1" smtClean="0"/>
              <a:t>cranial</a:t>
            </a:r>
            <a:r>
              <a:rPr lang="cs-CZ" b="1" dirty="0" smtClean="0"/>
              <a:t> nerve = hlavový nerv)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8543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1283"/>
          <a:stretch>
            <a:fillRect/>
          </a:stretch>
        </p:blipFill>
        <p:spPr bwMode="auto">
          <a:xfrm>
            <a:off x="179388" y="1428750"/>
            <a:ext cx="36814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199313" y="1549400"/>
            <a:ext cx="4992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b="1" dirty="0" smtClean="0"/>
              <a:t>Rostrální část spodiny čtvrté </a:t>
            </a:r>
            <a:r>
              <a:rPr lang="cs-CZ" altLang="cs-CZ" sz="2000" b="1" dirty="0" err="1" smtClean="0"/>
              <a:t>homory</a:t>
            </a:r>
            <a:r>
              <a:rPr lang="cs-CZ" altLang="cs-CZ" sz="2000" b="1" dirty="0" smtClean="0"/>
              <a:t> mozkové (</a:t>
            </a:r>
            <a:r>
              <a:rPr lang="cs-CZ" altLang="cs-CZ" sz="2000" b="1" dirty="0" err="1" smtClean="0"/>
              <a:t>fossa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rhomboidea</a:t>
            </a:r>
            <a:r>
              <a:rPr lang="cs-CZ" altLang="cs-CZ" sz="2000" b="1" dirty="0" smtClean="0"/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rgbClr val="7030A0"/>
                </a:solidFill>
              </a:rPr>
              <a:t>Spojení s mozečkem (cerebellum):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 smtClean="0"/>
              <a:t> skrze </a:t>
            </a:r>
            <a:r>
              <a:rPr lang="cs-CZ" altLang="cs-CZ" sz="2000" b="1" dirty="0" err="1" smtClean="0"/>
              <a:t>pedunculi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cerebelares</a:t>
            </a:r>
            <a:r>
              <a:rPr lang="cs-CZ" altLang="cs-CZ" sz="2000" b="1" dirty="0" smtClean="0"/>
              <a:t> medii*</a:t>
            </a:r>
            <a:endParaRPr lang="cs-CZ" altLang="cs-CZ" sz="2000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C00000"/>
                </a:solidFill>
                <a:latin typeface="Arial" panose="020B0604020202020204" pitchFamily="34" charset="0"/>
              </a:rPr>
              <a:t>Pons </a:t>
            </a:r>
            <a:r>
              <a:rPr lang="cs-CZ" altLang="cs-CZ" sz="3600" b="1" dirty="0" err="1">
                <a:solidFill>
                  <a:srgbClr val="C00000"/>
                </a:solidFill>
                <a:latin typeface="Arial" panose="020B0604020202020204" pitchFamily="34" charset="0"/>
              </a:rPr>
              <a:t>Varoli</a:t>
            </a:r>
            <a:r>
              <a:rPr lang="cs-CZ" altLang="cs-CZ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</a:rPr>
              <a:t>(Varolův most)</a:t>
            </a:r>
            <a:r>
              <a:rPr lang="cs-CZ" altLang="cs-CZ" sz="1800" b="1" dirty="0">
                <a:latin typeface="Arial" panose="020B0604020202020204" pitchFamily="34" charset="0"/>
              </a:rPr>
              <a:t> – </a:t>
            </a:r>
            <a:r>
              <a:rPr lang="cs-CZ" altLang="cs-CZ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zdroj CN VI., VII., VIII., </a:t>
            </a:r>
            <a:r>
              <a:rPr lang="cs-CZ" altLang="cs-CZ" sz="1800" b="1" dirty="0" err="1">
                <a:latin typeface="Arial" panose="020B0604020202020204" pitchFamily="34" charset="0"/>
              </a:rPr>
              <a:t>ncll</a:t>
            </a:r>
            <a:r>
              <a:rPr lang="cs-CZ" altLang="cs-CZ" sz="1800" b="1" dirty="0">
                <a:latin typeface="Arial" panose="020B0604020202020204" pitchFamily="34" charset="0"/>
              </a:rPr>
              <a:t>. </a:t>
            </a:r>
            <a:r>
              <a:rPr lang="cs-CZ" altLang="cs-CZ" sz="1800" b="1" dirty="0" err="1">
                <a:latin typeface="Arial" panose="020B0604020202020204" pitchFamily="34" charset="0"/>
              </a:rPr>
              <a:t>pontis</a:t>
            </a:r>
            <a:r>
              <a:rPr lang="cs-CZ" altLang="cs-CZ" sz="1800" b="1" dirty="0">
                <a:latin typeface="Arial" panose="020B0604020202020204" pitchFamily="34" charset="0"/>
              </a:rPr>
              <a:t>,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vzestupné </a:t>
            </a:r>
            <a:r>
              <a:rPr lang="cs-CZ" altLang="cs-CZ" sz="1800" b="1" dirty="0">
                <a:latin typeface="Arial" panose="020B0604020202020204" pitchFamily="34" charset="0"/>
              </a:rPr>
              <a:t>a sestupné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nervové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                                                                                                      dráhy do vyšších center, dráhy do mozečku 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b="1659"/>
          <a:stretch>
            <a:fillRect/>
          </a:stretch>
        </p:blipFill>
        <p:spPr bwMode="auto">
          <a:xfrm>
            <a:off x="4079875" y="1549400"/>
            <a:ext cx="23272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68800" y="3249613"/>
            <a:ext cx="2038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ovéPole 1"/>
          <p:cNvSpPr txBox="1">
            <a:spLocks noChangeArrowheads="1"/>
          </p:cNvSpPr>
          <p:nvPr/>
        </p:nvSpPr>
        <p:spPr bwMode="auto">
          <a:xfrm>
            <a:off x="1347788" y="933450"/>
            <a:ext cx="177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Ventrální pohled</a:t>
            </a:r>
          </a:p>
        </p:txBody>
      </p:sp>
      <p:sp>
        <p:nvSpPr>
          <p:cNvPr id="20488" name="TextovéPole 3"/>
          <p:cNvSpPr txBox="1">
            <a:spLocks noChangeArrowheads="1"/>
          </p:cNvSpPr>
          <p:nvPr/>
        </p:nvSpPr>
        <p:spPr bwMode="auto">
          <a:xfrm>
            <a:off x="4610100" y="933450"/>
            <a:ext cx="169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Dorsální pohled</a:t>
            </a:r>
          </a:p>
        </p:txBody>
      </p:sp>
      <p:sp>
        <p:nvSpPr>
          <p:cNvPr id="20489" name="TextovéPole 6"/>
          <p:cNvSpPr txBox="1">
            <a:spLocks noChangeArrowheads="1"/>
          </p:cNvSpPr>
          <p:nvPr/>
        </p:nvSpPr>
        <p:spPr bwMode="auto">
          <a:xfrm>
            <a:off x="593725" y="5451475"/>
            <a:ext cx="107671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Sulcus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bulbopontinus</a:t>
            </a:r>
            <a:r>
              <a:rPr lang="cs-CZ" altLang="cs-CZ" sz="1800" b="1" dirty="0"/>
              <a:t> 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(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 n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abducens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 VI.; n.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facialis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 VII.; n.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vestibulocochlearis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 VIII.)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Angulus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pontocerebellaris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= úhel </a:t>
            </a:r>
            <a:r>
              <a:rPr lang="cs-CZ" altLang="cs-CZ" sz="1800" b="1" dirty="0" err="1" smtClean="0"/>
              <a:t>mostomozečkový</a:t>
            </a:r>
            <a:r>
              <a:rPr lang="cs-CZ" altLang="cs-CZ" sz="1800" b="1" dirty="0" smtClean="0"/>
              <a:t> 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(výstup n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trigeminus CN V.)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Sulcus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basilaris</a:t>
            </a:r>
            <a:r>
              <a:rPr lang="cs-CZ" altLang="cs-CZ" sz="1800" b="1" dirty="0"/>
              <a:t> </a:t>
            </a:r>
            <a:r>
              <a:rPr lang="cs-CZ" altLang="cs-CZ" sz="1800" dirty="0"/>
              <a:t>(a. </a:t>
            </a:r>
            <a:r>
              <a:rPr lang="cs-CZ" altLang="cs-CZ" sz="1800" dirty="0" err="1"/>
              <a:t>basilaris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caecum</a:t>
            </a:r>
            <a:endParaRPr lang="cs-CZ" altLang="cs-CZ" sz="1800" dirty="0"/>
          </a:p>
        </p:txBody>
      </p:sp>
      <p:sp>
        <p:nvSpPr>
          <p:cNvPr id="20490" name="TextovéPole 1"/>
          <p:cNvSpPr txBox="1">
            <a:spLocks noChangeArrowheads="1"/>
          </p:cNvSpPr>
          <p:nvPr/>
        </p:nvSpPr>
        <p:spPr bwMode="auto">
          <a:xfrm>
            <a:off x="7513638" y="4541838"/>
            <a:ext cx="333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Na dně IV. komory mozkové jádra XII. – V. hlavového nervu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550002" y="2730954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 b="1" dirty="0" smtClean="0"/>
              <a:t>*</a:t>
            </a:r>
            <a:endParaRPr lang="cs-CZ" alt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2285385" y="3285898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 b="1" dirty="0" smtClean="0"/>
              <a:t>*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09318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7096125" y="2163763"/>
            <a:ext cx="50292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altLang="cs-CZ" sz="2400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Struktura středního mozku: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1)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Tectum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</a:t>
            </a:r>
            <a:r>
              <a:rPr lang="cs-CZ" altLang="cs-CZ" sz="1600" b="1" dirty="0" smtClean="0">
                <a:latin typeface="Arial" panose="020B0604020202020204" pitchFamily="34" charset="0"/>
              </a:rPr>
              <a:t>(vznik z </a:t>
            </a:r>
            <a:r>
              <a:rPr lang="cs-CZ" altLang="cs-CZ" sz="1600" b="1" dirty="0" err="1" smtClean="0">
                <a:latin typeface="Arial" panose="020B0604020202020204" pitchFamily="34" charset="0"/>
              </a:rPr>
              <a:t>alární</a:t>
            </a:r>
            <a:r>
              <a:rPr lang="cs-CZ" altLang="cs-CZ" sz="1600" b="1" dirty="0" smtClean="0">
                <a:latin typeface="Arial" panose="020B0604020202020204" pitchFamily="34" charset="0"/>
              </a:rPr>
              <a:t> ploténky)</a:t>
            </a:r>
            <a:endParaRPr lang="cs-CZ" altLang="cs-CZ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2)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Tegmentum</a:t>
            </a:r>
            <a:r>
              <a:rPr lang="cs-CZ" altLang="cs-CZ" b="1" dirty="0" smtClean="0">
                <a:latin typeface="Arial" panose="020B0604020202020204" pitchFamily="34" charset="0"/>
              </a:rPr>
              <a:t> </a:t>
            </a:r>
            <a:r>
              <a:rPr lang="cs-CZ" altLang="cs-CZ" sz="1600" b="1" dirty="0" smtClean="0">
                <a:latin typeface="Arial" panose="020B0604020202020204" pitchFamily="34" charset="0"/>
              </a:rPr>
              <a:t>(vznik z basální ploténky)</a:t>
            </a:r>
            <a:endParaRPr lang="cs-CZ" altLang="cs-CZ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3)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Substantia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nigra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(tvorba 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dopaminu)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4) </a:t>
            </a:r>
            <a:r>
              <a:rPr lang="cs-CZ" altLang="cs-CZ" sz="2400" b="1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Crura</a:t>
            </a:r>
            <a:r>
              <a:rPr lang="cs-CZ" altLang="cs-CZ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cerebri</a:t>
            </a:r>
            <a:r>
              <a:rPr lang="cs-CZ" altLang="cs-CZ" sz="2400" b="1" dirty="0">
                <a:latin typeface="Arial" panose="020B0604020202020204" pitchFamily="34" charset="0"/>
              </a:rPr>
              <a:t> </a:t>
            </a:r>
            <a:r>
              <a:rPr lang="cs-CZ" altLang="cs-CZ" sz="1600" b="1" dirty="0">
                <a:latin typeface="Arial" panose="020B0604020202020204" pitchFamily="34" charset="0"/>
              </a:rPr>
              <a:t>(pro sestupné= motorické dráhy k motorickým jádrům v kmeni mozkovém a mozečku)</a:t>
            </a: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Tegmentum</a:t>
            </a: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+ </a:t>
            </a:r>
            <a:r>
              <a:rPr lang="cs-CZ" altLang="cs-CZ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crura</a:t>
            </a: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cerebri</a:t>
            </a: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cs-CZ" altLang="cs-CZ" sz="2400" b="1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pedunculus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cerebri</a:t>
            </a:r>
            <a:endParaRPr lang="cs-CZ" altLang="cs-CZ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3648075" y="260350"/>
            <a:ext cx="489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</a:rPr>
              <a:t>Příčný řez mesencephalem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549400"/>
            <a:ext cx="55451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10"/>
          <p:cNvSpPr>
            <a:spLocks noChangeShapeType="1"/>
          </p:cNvSpPr>
          <p:nvPr/>
        </p:nvSpPr>
        <p:spPr bwMode="auto">
          <a:xfrm rot="10800000" flipH="1">
            <a:off x="5053013" y="4054475"/>
            <a:ext cx="1511300" cy="1295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rot="10800000">
            <a:off x="2278063" y="3856038"/>
            <a:ext cx="1152525" cy="1295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 rot="10800000">
            <a:off x="2854325" y="3005138"/>
            <a:ext cx="2951163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3648075" y="580072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/>
              <a:t>Ventrální část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008438" y="11969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dorsálně</a:t>
            </a:r>
          </a:p>
        </p:txBody>
      </p:sp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4242" r="15411" b="27524"/>
          <a:stretch>
            <a:fillRect/>
          </a:stretch>
        </p:blipFill>
        <p:spPr bwMode="auto">
          <a:xfrm>
            <a:off x="1588" y="0"/>
            <a:ext cx="23162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2687" r="2960" b="-179"/>
          <a:stretch>
            <a:fillRect/>
          </a:stretch>
        </p:blipFill>
        <p:spPr bwMode="auto">
          <a:xfrm>
            <a:off x="9966325" y="53975"/>
            <a:ext cx="23717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ovéPole 1"/>
          <p:cNvSpPr txBox="1">
            <a:spLocks noChangeArrowheads="1"/>
          </p:cNvSpPr>
          <p:nvPr/>
        </p:nvSpPr>
        <p:spPr bwMode="auto">
          <a:xfrm>
            <a:off x="2317799" y="156677"/>
            <a:ext cx="76485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 err="1">
                <a:solidFill>
                  <a:srgbClr val="C00000"/>
                </a:solidFill>
              </a:rPr>
              <a:t>Mesencephalon</a:t>
            </a:r>
            <a:r>
              <a:rPr lang="cs-CZ" altLang="cs-CZ" sz="1800" dirty="0"/>
              <a:t> (střední mozek</a:t>
            </a:r>
            <a:r>
              <a:rPr lang="cs-CZ" alt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CN III. - n.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oculomotorius</a:t>
            </a:r>
            <a:endParaRPr lang="cs-CZ" altLang="cs-CZ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CN IV. - n. </a:t>
            </a:r>
            <a:r>
              <a:rPr lang="cs-CZ" altLang="cs-CZ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trochlearis</a:t>
            </a:r>
            <a:r>
              <a:rPr lang="cs-CZ" altLang="cs-CZ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 smtClean="0"/>
              <a:t>ncll</a:t>
            </a:r>
            <a:r>
              <a:rPr lang="cs-CZ" altLang="cs-CZ" sz="1800" dirty="0"/>
              <a:t>. pro </a:t>
            </a:r>
            <a:r>
              <a:rPr lang="cs-CZ" altLang="cs-CZ" sz="1800" b="1" dirty="0"/>
              <a:t>opticko- a </a:t>
            </a:r>
            <a:r>
              <a:rPr lang="cs-CZ" altLang="cs-CZ" sz="1800" b="1" dirty="0" err="1"/>
              <a:t>acusticko</a:t>
            </a:r>
            <a:r>
              <a:rPr lang="cs-CZ" altLang="cs-CZ" sz="1800" b="1" dirty="0"/>
              <a:t>-motorické </a:t>
            </a:r>
            <a:r>
              <a:rPr lang="cs-CZ" altLang="cs-CZ" sz="1800" b="1" dirty="0" smtClean="0"/>
              <a:t>reflexy (otáčení hlavy na světelný či zvukový podnět)</a:t>
            </a:r>
            <a:r>
              <a:rPr lang="cs-CZ" altLang="cs-CZ" sz="1800" dirty="0" smtClean="0"/>
              <a:t>, </a:t>
            </a:r>
            <a:r>
              <a:rPr lang="cs-CZ" altLang="cs-CZ" sz="1800" b="1" dirty="0"/>
              <a:t>vzestupné a sestupné nervové dráhy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992270" y="249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76863" y="34206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28158" y="4171802"/>
            <a:ext cx="27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3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51195" y="4882803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38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2687" r="2960" b="-179"/>
          <a:stretch>
            <a:fillRect/>
          </a:stretch>
        </p:blipFill>
        <p:spPr bwMode="auto">
          <a:xfrm>
            <a:off x="-26988" y="1008063"/>
            <a:ext cx="3390901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79650" y="5157788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cs-CZ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cs-CZ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80" name="Text Box 14"/>
          <p:cNvSpPr txBox="1">
            <a:spLocks noChangeArrowheads="1"/>
          </p:cNvSpPr>
          <p:nvPr/>
        </p:nvSpPr>
        <p:spPr bwMode="auto">
          <a:xfrm>
            <a:off x="6888163" y="1196975"/>
            <a:ext cx="316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Ventrální plocha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187825" y="307975"/>
            <a:ext cx="643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Mesencephalon</a:t>
            </a:r>
            <a:r>
              <a:rPr lang="cs-CZ" altLang="cs-CZ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(střední mozek)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4242" r="15411" b="27524"/>
          <a:stretch>
            <a:fillRect/>
          </a:stretch>
        </p:blipFill>
        <p:spPr bwMode="auto">
          <a:xfrm>
            <a:off x="3789363" y="1573213"/>
            <a:ext cx="3402012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Obdélník 1"/>
          <p:cNvSpPr>
            <a:spLocks noChangeArrowheads="1"/>
          </p:cNvSpPr>
          <p:nvPr/>
        </p:nvSpPr>
        <p:spPr bwMode="auto">
          <a:xfrm>
            <a:off x="7537450" y="1457325"/>
            <a:ext cx="6096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Colliculi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superiores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Brachium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colliculi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superioris</a:t>
            </a:r>
            <a:r>
              <a:rPr lang="cs-CZ" altLang="cs-CZ" sz="18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Colliculi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inferiores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Brachium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colliculi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inferioris</a:t>
            </a:r>
            <a:r>
              <a:rPr lang="cs-CZ" altLang="cs-CZ" sz="18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Velum </a:t>
            </a:r>
            <a:r>
              <a:rPr lang="cs-CZ" altLang="cs-CZ" sz="2400" b="1" dirty="0" err="1"/>
              <a:t>medullare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superius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Frenulum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veli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medullaris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superioris</a:t>
            </a:r>
            <a:endParaRPr lang="cs-CZ" altLang="cs-CZ" sz="1800" b="1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 b="1" dirty="0" smtClean="0"/>
              <a:t>(výstup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N</a:t>
            </a:r>
            <a:r>
              <a:rPr lang="cs-CZ" altLang="cs-CZ" sz="2000" b="1" dirty="0">
                <a:solidFill>
                  <a:srgbClr val="C00000"/>
                </a:solidFill>
              </a:rPr>
              <a:t>. </a:t>
            </a:r>
            <a:r>
              <a:rPr lang="cs-CZ" altLang="cs-CZ" sz="2000" b="1" dirty="0" err="1">
                <a:solidFill>
                  <a:srgbClr val="C00000"/>
                </a:solidFill>
              </a:rPr>
              <a:t>trochlearis</a:t>
            </a:r>
            <a:r>
              <a:rPr lang="cs-CZ" altLang="cs-CZ" sz="2000" b="1" dirty="0">
                <a:solidFill>
                  <a:srgbClr val="C00000"/>
                </a:solidFill>
              </a:rPr>
              <a:t> - CN IV.</a:t>
            </a:r>
            <a:r>
              <a:rPr lang="cs-CZ" altLang="cs-CZ" sz="2000" b="1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Spojení s mozečkem (cerebellum):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/>
              <a:t> </a:t>
            </a:r>
            <a:r>
              <a:rPr lang="cs-CZ" altLang="cs-CZ" sz="2400" b="1" dirty="0" err="1"/>
              <a:t>pedunculi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cerebellares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superiores</a:t>
            </a:r>
            <a:r>
              <a:rPr lang="cs-CZ" altLang="cs-CZ" sz="2400" b="1" dirty="0" smtClean="0"/>
              <a:t>*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b="1" dirty="0"/>
          </a:p>
        </p:txBody>
      </p:sp>
      <p:sp>
        <p:nvSpPr>
          <p:cNvPr id="24584" name="TextovéPole 2"/>
          <p:cNvSpPr txBox="1">
            <a:spLocks noChangeArrowheads="1"/>
          </p:cNvSpPr>
          <p:nvPr/>
        </p:nvSpPr>
        <p:spPr bwMode="auto">
          <a:xfrm>
            <a:off x="304800" y="4895850"/>
            <a:ext cx="63520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/>
              <a:t>Ventrální pohled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Pedunculi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cerebri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Fossa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interpeduncularis</a:t>
            </a:r>
            <a:r>
              <a:rPr lang="cs-CZ" altLang="cs-CZ" sz="2000" b="1" dirty="0"/>
              <a:t> </a:t>
            </a:r>
            <a:r>
              <a:rPr lang="cs-CZ" altLang="cs-CZ" sz="2000" b="1" dirty="0" smtClean="0"/>
              <a:t>(výstup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N</a:t>
            </a:r>
            <a:r>
              <a:rPr lang="cs-CZ" altLang="cs-CZ" sz="2000" b="1" dirty="0">
                <a:solidFill>
                  <a:srgbClr val="C00000"/>
                </a:solidFill>
              </a:rPr>
              <a:t>. </a:t>
            </a:r>
            <a:r>
              <a:rPr lang="cs-CZ" altLang="cs-CZ" sz="2000" b="1" dirty="0" err="1">
                <a:solidFill>
                  <a:srgbClr val="C00000"/>
                </a:solidFill>
              </a:rPr>
              <a:t>oculomotorius</a:t>
            </a:r>
            <a:r>
              <a:rPr lang="cs-CZ" altLang="cs-CZ" sz="2000" b="1" dirty="0">
                <a:solidFill>
                  <a:srgbClr val="C00000"/>
                </a:solidFill>
              </a:rPr>
              <a:t> = CN III.</a:t>
            </a:r>
            <a:r>
              <a:rPr lang="cs-CZ" altLang="cs-CZ" sz="2000" b="1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Substantia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perforata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posterior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000" b="1" dirty="0"/>
          </a:p>
        </p:txBody>
      </p:sp>
      <p:sp>
        <p:nvSpPr>
          <p:cNvPr id="24585" name="TextovéPole 3"/>
          <p:cNvSpPr txBox="1">
            <a:spLocks noChangeArrowheads="1"/>
          </p:cNvSpPr>
          <p:nvPr/>
        </p:nvSpPr>
        <p:spPr bwMode="auto">
          <a:xfrm>
            <a:off x="4684713" y="4879975"/>
            <a:ext cx="1866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Dorsální pohled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06027" y="3340606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 smtClean="0"/>
              <a:t>*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128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5"/>
          <p:cNvSpPr>
            <a:spLocks noChangeArrowheads="1"/>
          </p:cNvSpPr>
          <p:nvPr/>
        </p:nvSpPr>
        <p:spPr bwMode="auto">
          <a:xfrm>
            <a:off x="266700" y="161925"/>
            <a:ext cx="523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1.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iliohypogastricus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  <p:sp>
        <p:nvSpPr>
          <p:cNvPr id="30723" name="Obdélník 6"/>
          <p:cNvSpPr>
            <a:spLocks noChangeArrowheads="1"/>
          </p:cNvSpPr>
          <p:nvPr/>
        </p:nvSpPr>
        <p:spPr bwMode="auto">
          <a:xfrm>
            <a:off x="6672263" y="1619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2.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ilioinguinalis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  <p:pic>
        <p:nvPicPr>
          <p:cNvPr id="3072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8375" r="51837" b="52197"/>
          <a:stretch>
            <a:fillRect/>
          </a:stretch>
        </p:blipFill>
        <p:spPr bwMode="auto">
          <a:xfrm>
            <a:off x="4897439" y="2740025"/>
            <a:ext cx="312578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nerve-gr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r="2687" b="2673"/>
          <a:stretch>
            <a:fillRect/>
          </a:stretch>
        </p:blipFill>
        <p:spPr bwMode="auto">
          <a:xfrm>
            <a:off x="8398962" y="2740025"/>
            <a:ext cx="3440112" cy="351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685145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/>
              <a:t>Průběh: </a:t>
            </a:r>
            <a:r>
              <a:rPr lang="cs-CZ" altLang="cs-CZ" dirty="0"/>
              <a:t>mezi m. </a:t>
            </a:r>
            <a:r>
              <a:rPr lang="cs-CZ" altLang="cs-CZ" dirty="0" err="1"/>
              <a:t>obliquus</a:t>
            </a:r>
            <a:r>
              <a:rPr lang="cs-CZ" altLang="cs-CZ" dirty="0"/>
              <a:t> </a:t>
            </a:r>
            <a:r>
              <a:rPr lang="cs-CZ" altLang="cs-CZ" dirty="0" err="1"/>
              <a:t>int</a:t>
            </a:r>
            <a:r>
              <a:rPr lang="cs-CZ" altLang="cs-CZ" dirty="0"/>
              <a:t>. </a:t>
            </a:r>
            <a:r>
              <a:rPr lang="cs-CZ" altLang="cs-CZ" dirty="0" err="1"/>
              <a:t>abdominis</a:t>
            </a:r>
            <a:r>
              <a:rPr lang="cs-CZ" altLang="cs-CZ" dirty="0"/>
              <a:t> a m. </a:t>
            </a:r>
            <a:r>
              <a:rPr lang="cs-CZ" altLang="cs-CZ" dirty="0" err="1"/>
              <a:t>transversus</a:t>
            </a:r>
            <a:r>
              <a:rPr lang="cs-CZ" altLang="cs-CZ" dirty="0"/>
              <a:t> </a:t>
            </a:r>
            <a:r>
              <a:rPr lang="cs-CZ" altLang="cs-CZ" dirty="0" err="1"/>
              <a:t>abdominis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 smtClean="0"/>
              <a:t>Inervace </a:t>
            </a:r>
            <a:r>
              <a:rPr lang="cs-CZ" altLang="cs-CZ" dirty="0" smtClean="0"/>
              <a:t>– motorické větve</a:t>
            </a:r>
            <a:r>
              <a:rPr lang="cs-CZ" altLang="cs-CZ" b="1" dirty="0" smtClean="0"/>
              <a:t>: </a:t>
            </a:r>
            <a:r>
              <a:rPr lang="cs-CZ" altLang="cs-CZ" dirty="0"/>
              <a:t>m. </a:t>
            </a:r>
            <a:r>
              <a:rPr lang="cs-CZ" altLang="cs-CZ" dirty="0" err="1"/>
              <a:t>obliquus</a:t>
            </a:r>
            <a:r>
              <a:rPr lang="cs-CZ" altLang="cs-CZ" dirty="0"/>
              <a:t> </a:t>
            </a:r>
            <a:r>
              <a:rPr lang="cs-CZ" altLang="cs-CZ" dirty="0" err="1"/>
              <a:t>int</a:t>
            </a:r>
            <a:r>
              <a:rPr lang="cs-CZ" altLang="cs-CZ" dirty="0"/>
              <a:t>. </a:t>
            </a:r>
            <a:r>
              <a:rPr lang="cs-CZ" altLang="cs-CZ" dirty="0" err="1"/>
              <a:t>abdominis</a:t>
            </a:r>
            <a:r>
              <a:rPr lang="cs-CZ" altLang="cs-CZ" dirty="0"/>
              <a:t> a m. </a:t>
            </a:r>
            <a:r>
              <a:rPr lang="cs-CZ" altLang="cs-CZ" dirty="0" err="1"/>
              <a:t>transversus</a:t>
            </a:r>
            <a:r>
              <a:rPr lang="cs-CZ" altLang="cs-CZ" dirty="0"/>
              <a:t> </a:t>
            </a:r>
            <a:r>
              <a:rPr lang="cs-CZ" altLang="cs-CZ" dirty="0" err="1"/>
              <a:t>abdominis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 smtClean="0"/>
              <a:t>Inervace </a:t>
            </a:r>
            <a:r>
              <a:rPr lang="cs-CZ" altLang="cs-CZ" dirty="0" smtClean="0"/>
              <a:t>– senzorické větve </a:t>
            </a:r>
            <a:r>
              <a:rPr lang="cs-CZ" altLang="cs-CZ" b="1" dirty="0" smtClean="0"/>
              <a:t>n</a:t>
            </a:r>
            <a:r>
              <a:rPr lang="cs-CZ" altLang="cs-CZ" b="1" dirty="0"/>
              <a:t>. </a:t>
            </a:r>
            <a:r>
              <a:rPr lang="cs-CZ" altLang="cs-CZ" b="1" dirty="0" err="1"/>
              <a:t>iliohypogastricus</a:t>
            </a:r>
            <a:r>
              <a:rPr lang="cs-CZ" altLang="cs-CZ" b="1" dirty="0"/>
              <a:t>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/>
              <a:t>r. </a:t>
            </a:r>
            <a:r>
              <a:rPr lang="cs-CZ" altLang="cs-CZ" dirty="0" err="1"/>
              <a:t>cutaneus</a:t>
            </a:r>
            <a:r>
              <a:rPr lang="cs-CZ" altLang="cs-CZ" dirty="0"/>
              <a:t> lat. et med. p</a:t>
            </a:r>
            <a:r>
              <a:rPr lang="cs-CZ" altLang="cs-CZ" dirty="0" smtClean="0"/>
              <a:t>ro kůži podbřišku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                     </a:t>
            </a:r>
            <a:r>
              <a:rPr lang="cs-CZ" altLang="cs-CZ" dirty="0" smtClean="0"/>
              <a:t>                             </a:t>
            </a:r>
            <a:r>
              <a:rPr lang="cs-CZ" altLang="cs-CZ" b="1" dirty="0"/>
              <a:t>n. </a:t>
            </a:r>
            <a:r>
              <a:rPr lang="cs-CZ" altLang="cs-CZ" b="1" dirty="0" err="1" smtClean="0"/>
              <a:t>ilioinguinalis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(probíhá asi 2 cm pod n. </a:t>
            </a:r>
            <a:r>
              <a:rPr lang="cs-CZ" altLang="cs-CZ" dirty="0" err="1" smtClean="0"/>
              <a:t>iliohypogastricus</a:t>
            </a:r>
            <a:r>
              <a:rPr lang="cs-CZ" altLang="cs-CZ" dirty="0" smtClean="0"/>
              <a:t>, vystupuje v </a:t>
            </a:r>
            <a:r>
              <a:rPr lang="cs-CZ" altLang="cs-CZ" dirty="0" err="1" smtClean="0"/>
              <a:t>anulus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inguinalis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                                            vydává –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 err="1"/>
              <a:t>nn</a:t>
            </a:r>
            <a:r>
              <a:rPr lang="cs-CZ" altLang="cs-CZ" dirty="0"/>
              <a:t>. </a:t>
            </a:r>
            <a:r>
              <a:rPr lang="cs-CZ" altLang="cs-CZ" dirty="0" err="1" smtClean="0"/>
              <a:t>scrotales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labiales</a:t>
            </a:r>
            <a:r>
              <a:rPr lang="cs-CZ" altLang="cs-CZ" dirty="0" smtClean="0"/>
              <a:t> </a:t>
            </a:r>
            <a:r>
              <a:rPr lang="cs-CZ" altLang="cs-CZ" dirty="0"/>
              <a:t>ant.</a:t>
            </a:r>
          </a:p>
          <a:p>
            <a:pPr eaLnBrk="1" hangingPunct="1">
              <a:defRPr/>
            </a:pPr>
            <a:r>
              <a:rPr lang="cs-CZ" altLang="cs-CZ" dirty="0"/>
              <a:t>     </a:t>
            </a:r>
          </a:p>
        </p:txBody>
      </p:sp>
      <p:pic>
        <p:nvPicPr>
          <p:cNvPr id="30727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6738"/>
          <a:stretch>
            <a:fillRect/>
          </a:stretch>
        </p:blipFill>
        <p:spPr bwMode="auto">
          <a:xfrm>
            <a:off x="1644651" y="2740025"/>
            <a:ext cx="30892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52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9"/>
          <p:cNvGraphicFramePr>
            <a:graphicFrameLocks noChangeAspect="1"/>
          </p:cNvGraphicFramePr>
          <p:nvPr/>
        </p:nvGraphicFramePr>
        <p:xfrm>
          <a:off x="610507" y="620713"/>
          <a:ext cx="35687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Rastrový obrázek" r:id="rId4" imgW="4401164" imgH="3801006" progId="PBrush">
                  <p:embed/>
                </p:oleObj>
              </mc:Choice>
              <mc:Fallback>
                <p:oleObj name="Rastrový obrázek" r:id="rId4" imgW="4401164" imgH="380100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644" r="21927" b="2632"/>
                      <a:stretch>
                        <a:fillRect/>
                      </a:stretch>
                    </p:blipFill>
                    <p:spPr bwMode="auto">
                      <a:xfrm>
                        <a:off x="610507" y="620713"/>
                        <a:ext cx="35687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6600825" y="2498725"/>
            <a:ext cx="367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>
                <a:solidFill>
                  <a:schemeClr val="bg1"/>
                </a:solidFill>
                <a:latin typeface="Arial" panose="020B0604020202020204" pitchFamily="34" charset="0"/>
              </a:rPr>
              <a:t>Výstupy hl. nervů</a:t>
            </a:r>
            <a:endParaRPr lang="cs-CZ" altLang="cs-CZ" sz="32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455432" y="620713"/>
            <a:ext cx="73301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Výstup hlavových nervů z ventrální strany mozkového kmene 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ovéPole 1"/>
          <p:cNvSpPr txBox="1">
            <a:spLocks noChangeArrowheads="1"/>
          </p:cNvSpPr>
          <p:nvPr/>
        </p:nvSpPr>
        <p:spPr bwMode="auto">
          <a:xfrm>
            <a:off x="5933621" y="1725386"/>
            <a:ext cx="461331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/>
              <a:t>Hlavové nervy (kraniální - CN)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 dirty="0"/>
              <a:t>     </a:t>
            </a:r>
            <a:r>
              <a:rPr lang="cs-CZ" altLang="cs-CZ" sz="2000" b="1" dirty="0"/>
              <a:t>I. – n. </a:t>
            </a:r>
            <a:r>
              <a:rPr lang="cs-CZ" altLang="cs-CZ" sz="2000" b="1" dirty="0" err="1"/>
              <a:t>oftalmicus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    II. – n. </a:t>
            </a:r>
            <a:r>
              <a:rPr lang="cs-CZ" altLang="cs-CZ" sz="2000" b="1" dirty="0" err="1"/>
              <a:t>opticus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/>
              <a:t>       </a:t>
            </a:r>
            <a:endParaRPr lang="cs-CZ" altLang="cs-CZ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  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III</a:t>
            </a:r>
            <a:r>
              <a:rPr lang="cs-CZ" altLang="cs-CZ" sz="2000" b="1" dirty="0">
                <a:solidFill>
                  <a:srgbClr val="C00000"/>
                </a:solidFill>
              </a:rPr>
              <a:t>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oculomotorius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C00000"/>
                </a:solidFill>
              </a:rPr>
              <a:t>       </a:t>
            </a:r>
            <a:r>
              <a:rPr lang="cs-CZ" altLang="cs-CZ" sz="2000" b="1" dirty="0">
                <a:solidFill>
                  <a:srgbClr val="C00000"/>
                </a:solidFill>
              </a:rPr>
              <a:t>V. – n. trigeminus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VI.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abducens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VII.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facialis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VIII.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vestibulocochlearis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 IX.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glossopharyngeus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  X. – n. vagus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  XI.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accessorius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         XII. – n. </a:t>
            </a:r>
            <a:r>
              <a:rPr lang="cs-CZ" altLang="cs-CZ" sz="2000" b="1" dirty="0" err="1">
                <a:solidFill>
                  <a:srgbClr val="C00000"/>
                </a:solidFill>
              </a:rPr>
              <a:t>hypoglossus</a:t>
            </a:r>
            <a:endParaRPr lang="cs-CZ" alt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4242" r="15411" b="27524"/>
          <a:stretch>
            <a:fillRect/>
          </a:stretch>
        </p:blipFill>
        <p:spPr bwMode="auto">
          <a:xfrm>
            <a:off x="3229382" y="1747384"/>
            <a:ext cx="5014733" cy="46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1324" y="649968"/>
            <a:ext cx="11241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Výstup hlavových nervů z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dorsální strany mozkového kmene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cs-CZ" altLang="cs-CZ" sz="2000" b="1" dirty="0" smtClean="0"/>
              <a:t>(pouze n. </a:t>
            </a:r>
            <a:r>
              <a:rPr lang="cs-CZ" altLang="cs-CZ" sz="2000" b="1" dirty="0" err="1" smtClean="0"/>
              <a:t>trochlearis</a:t>
            </a:r>
            <a:r>
              <a:rPr lang="cs-CZ" altLang="cs-CZ" sz="2000" b="1" dirty="0" smtClean="0"/>
              <a:t> (CN IV.*) </a:t>
            </a:r>
            <a:endParaRPr lang="cs-CZ" alt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66971" y="3962400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*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153516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518025" y="260350"/>
            <a:ext cx="3154363" cy="5794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3200" b="1">
                <a:latin typeface="Arial" panose="020B0604020202020204" pitchFamily="34" charset="0"/>
              </a:rPr>
              <a:t>Mozkový kmen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591175" y="1341438"/>
            <a:ext cx="38830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7A5D00"/>
                </a:solidFill>
                <a:latin typeface="Arial" panose="020B0604020202020204" pitchFamily="34" charset="0"/>
              </a:rPr>
              <a:t>Mesencephalon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7A5D00"/>
                </a:solidFill>
                <a:latin typeface="Arial" panose="020B0604020202020204" pitchFamily="34" charset="0"/>
              </a:rPr>
              <a:t>Pons Varoli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7A5D00"/>
                </a:solidFill>
                <a:latin typeface="Arial" panose="020B0604020202020204" pitchFamily="34" charset="0"/>
              </a:rPr>
              <a:t>Medulla oblongata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247147" y="3213100"/>
            <a:ext cx="7865478" cy="26776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/>
              <a:t>nuclei</a:t>
            </a:r>
            <a:r>
              <a:rPr lang="cs-CZ" altLang="cs-CZ" sz="2800" b="1" dirty="0" smtClean="0"/>
              <a:t> III</a:t>
            </a:r>
            <a:r>
              <a:rPr lang="cs-CZ" altLang="cs-CZ" sz="2800" b="1" dirty="0"/>
              <a:t>. – XII. h</a:t>
            </a:r>
            <a:r>
              <a:rPr lang="cs-CZ" altLang="cs-CZ" sz="2800" b="1" dirty="0" smtClean="0"/>
              <a:t>lavového nervu</a:t>
            </a:r>
            <a:endParaRPr lang="cs-CZ" altLang="cs-CZ" sz="2800" b="1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s</a:t>
            </a:r>
            <a:r>
              <a:rPr lang="cs-CZ" altLang="cs-CZ" sz="2800" b="1" dirty="0" smtClean="0"/>
              <a:t>pojení s mozečkem </a:t>
            </a:r>
            <a:r>
              <a:rPr lang="cs-CZ" altLang="cs-CZ" sz="1600" b="1" dirty="0" smtClean="0"/>
              <a:t>(cerebellum)</a:t>
            </a:r>
            <a:endParaRPr lang="cs-CZ" altLang="cs-CZ" sz="1600" b="1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b</a:t>
            </a:r>
            <a:r>
              <a:rPr lang="cs-CZ" altLang="cs-CZ" sz="2800" b="1" dirty="0" smtClean="0"/>
              <a:t>ohatá retikulární  formace </a:t>
            </a:r>
            <a:r>
              <a:rPr lang="cs-CZ" altLang="cs-CZ" sz="1600" b="1" dirty="0" smtClean="0"/>
              <a:t>(životně důležitá centra)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v</a:t>
            </a:r>
            <a:r>
              <a:rPr lang="cs-CZ" sz="2800" b="1" dirty="0" smtClean="0"/>
              <a:t>zestupné a sestupné nervové dráhy</a:t>
            </a:r>
            <a:endParaRPr lang="cs-CZ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28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2867" r="8755"/>
          <a:stretch>
            <a:fillRect/>
          </a:stretch>
        </p:blipFill>
        <p:spPr bwMode="auto">
          <a:xfrm>
            <a:off x="962102" y="981075"/>
            <a:ext cx="29781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1840832" y="2363350"/>
            <a:ext cx="2262427" cy="3165227"/>
          </a:xfrm>
          <a:prstGeom prst="ellips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1913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ovéPole 1"/>
          <p:cNvSpPr txBox="1">
            <a:spLocks noChangeArrowheads="1"/>
          </p:cNvSpPr>
          <p:nvPr/>
        </p:nvSpPr>
        <p:spPr bwMode="auto">
          <a:xfrm>
            <a:off x="0" y="0"/>
            <a:ext cx="1203483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Perikaryon=tělo buňky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Dendrity=krátké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výběžky nervové buňky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Neurit = axon (</a:t>
            </a:r>
            <a:r>
              <a:rPr lang="cs-CZ" altLang="cs-CZ" sz="1800" b="1" dirty="0" err="1">
                <a:latin typeface="Arial" panose="020B0604020202020204" pitchFamily="34" charset="0"/>
              </a:rPr>
              <a:t>myelinizované</a:t>
            </a:r>
            <a:r>
              <a:rPr lang="cs-CZ" altLang="cs-CZ" sz="1800" b="1" dirty="0">
                <a:latin typeface="Arial" panose="020B0604020202020204" pitchFamily="34" charset="0"/>
              </a:rPr>
              <a:t> vlákno, </a:t>
            </a:r>
            <a:r>
              <a:rPr lang="cs-CZ" altLang="cs-CZ" sz="1800" b="1" dirty="0" err="1">
                <a:latin typeface="Arial" panose="020B0604020202020204" pitchFamily="34" charset="0"/>
              </a:rPr>
              <a:t>nemyelinizovaná</a:t>
            </a:r>
            <a:r>
              <a:rPr lang="cs-CZ" altLang="cs-CZ" sz="1800" b="1" dirty="0">
                <a:latin typeface="Arial" panose="020B0604020202020204" pitchFamily="34" charset="0"/>
              </a:rPr>
              <a:t> vlákna, Ranvierovy zářezy)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Arial" panose="020B0604020202020204" pitchFamily="34" charset="0"/>
              </a:rPr>
              <a:t>Pseudounipolární</a:t>
            </a:r>
            <a:r>
              <a:rPr lang="cs-CZ" altLang="cs-CZ" sz="1800" b="1" dirty="0">
                <a:latin typeface="Arial" panose="020B0604020202020204" pitchFamily="34" charset="0"/>
              </a:rPr>
              <a:t> nervová buňka (s centrálním a periferním raménkem –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senzorická/senzitivní</a:t>
            </a:r>
            <a:r>
              <a:rPr lang="cs-CZ" altLang="cs-CZ" sz="1800" b="1" dirty="0">
                <a:latin typeface="Arial" panose="020B0604020202020204" pitchFamily="34" charset="0"/>
              </a:rPr>
              <a:t>) – obvykle </a:t>
            </a:r>
            <a:r>
              <a:rPr lang="cs-CZ" altLang="cs-CZ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mimo</a:t>
            </a:r>
            <a:r>
              <a:rPr lang="cs-CZ" altLang="cs-CZ" sz="1800" b="1" u="sng" dirty="0"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CNS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Nucleus</a:t>
            </a:r>
            <a:r>
              <a:rPr lang="cs-CZ" altLang="cs-CZ" sz="1800" b="1" dirty="0">
                <a:latin typeface="Arial" panose="020B0604020202020204" pitchFamily="34" charset="0"/>
              </a:rPr>
              <a:t> = jádro = nakupení těl nervových buněk 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cs-CZ" altLang="cs-CZ" sz="1800" b="1" dirty="0">
                <a:latin typeface="Arial" panose="020B0604020202020204" pitchFamily="34" charset="0"/>
              </a:rPr>
              <a:t> CNS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Ganglion</a:t>
            </a:r>
            <a:r>
              <a:rPr lang="cs-CZ" altLang="cs-CZ" sz="1800" b="1" dirty="0">
                <a:latin typeface="Arial" panose="020B0604020202020204" pitchFamily="34" charset="0"/>
              </a:rPr>
              <a:t> = nervová uzlina = nakupení těl nervových buněk 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mimo</a:t>
            </a:r>
            <a:r>
              <a:rPr lang="cs-CZ" altLang="cs-CZ" sz="1800" b="1" dirty="0">
                <a:latin typeface="Arial" panose="020B0604020202020204" pitchFamily="34" charset="0"/>
              </a:rPr>
              <a:t> CNS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Nervová zakončení – sbírají informace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z </a:t>
            </a:r>
            <a:r>
              <a:rPr lang="cs-CZ" altLang="cs-CZ" sz="1800" b="1" dirty="0">
                <a:latin typeface="Arial" panose="020B0604020202020204" pitchFamily="34" charset="0"/>
              </a:rPr>
              <a:t>prostředí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- exteroreceptory, z vnitřních orgánů - </a:t>
            </a:r>
            <a:r>
              <a:rPr lang="cs-CZ" altLang="cs-CZ" sz="1800" b="1" dirty="0" err="1">
                <a:latin typeface="Arial" panose="020B0604020202020204" pitchFamily="34" charset="0"/>
              </a:rPr>
              <a:t>interoreceptory</a:t>
            </a:r>
            <a:r>
              <a:rPr lang="cs-CZ" altLang="cs-CZ" sz="1800" b="1" dirty="0">
                <a:latin typeface="Arial" panose="020B0604020202020204" pitchFamily="34" charset="0"/>
              </a:rPr>
              <a:t>, </a:t>
            </a:r>
            <a:endParaRPr lang="cs-CZ" altLang="cs-CZ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z </a:t>
            </a:r>
            <a:r>
              <a:rPr lang="cs-CZ" altLang="cs-CZ" sz="1800" b="1" dirty="0">
                <a:latin typeface="Arial" panose="020B0604020202020204" pitchFamily="34" charset="0"/>
              </a:rPr>
              <a:t>pohybového aparátu -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proprioreceptory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tractus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– nervová dráha - od jednoho jádra k jinému (např. </a:t>
            </a:r>
            <a:r>
              <a:rPr lang="cs-CZ" altLang="cs-CZ" sz="1800" b="1" dirty="0" err="1">
                <a:latin typeface="Arial" panose="020B0604020202020204" pitchFamily="34" charset="0"/>
              </a:rPr>
              <a:t>tractus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</a:rPr>
              <a:t>corticospinalis</a:t>
            </a:r>
            <a:r>
              <a:rPr lang="cs-CZ" altLang="cs-CZ" sz="1800" b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fasciculus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– svazek axonů různých nervových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drah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Synapse (zápoj) – mezi neurony; nervově- svalová ploténka (synaptický uzlík, mediátor, štěrbina</a:t>
            </a:r>
            <a:r>
              <a:rPr lang="cs-CZ" altLang="cs-CZ" sz="1800" b="1" dirty="0" smtClean="0">
                <a:latin typeface="Arial" panose="020B0604020202020204" pitchFamily="34" charset="0"/>
              </a:rPr>
              <a:t>…)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Aferentní dráhy (centripetální,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dostředivé, senzitivní/senzorické)   </a:t>
            </a:r>
            <a:r>
              <a:rPr lang="cs-CZ" altLang="cs-CZ" sz="1800" b="1" dirty="0">
                <a:latin typeface="Arial" panose="020B0604020202020204" pitchFamily="34" charset="0"/>
              </a:rPr>
              <a:t>z nižšího k vyššímu útvaru CNS – např. </a:t>
            </a:r>
            <a:r>
              <a:rPr lang="cs-CZ" altLang="cs-CZ" sz="1800" b="1" dirty="0" err="1">
                <a:latin typeface="Arial" panose="020B0604020202020204" pitchFamily="34" charset="0"/>
              </a:rPr>
              <a:t>tractus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spinothalamicus</a:t>
            </a:r>
            <a:endParaRPr lang="cs-CZ" altLang="cs-CZ" sz="1800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Eferentní dráhy (centrifugální,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odstředivé, motorické) </a:t>
            </a:r>
            <a:r>
              <a:rPr lang="cs-CZ" altLang="cs-CZ" sz="1800" b="1" dirty="0">
                <a:latin typeface="Arial" panose="020B0604020202020204" pitchFamily="34" charset="0"/>
              </a:rPr>
              <a:t>z vyššího k nižšímu útvaru CNS – např. </a:t>
            </a:r>
            <a:r>
              <a:rPr lang="cs-CZ" altLang="cs-CZ" sz="1800" b="1" dirty="0" err="1">
                <a:latin typeface="Arial" panose="020B0604020202020204" pitchFamily="34" charset="0"/>
              </a:rPr>
              <a:t>tractus</a:t>
            </a:r>
            <a:r>
              <a:rPr lang="cs-CZ" altLang="cs-CZ" sz="1800" b="1" dirty="0">
                <a:latin typeface="Arial" panose="020B0604020202020204" pitchFamily="34" charset="0"/>
              </a:rPr>
              <a:t>  </a:t>
            </a:r>
            <a:r>
              <a:rPr lang="cs-CZ" altLang="cs-CZ" sz="1800" b="1" dirty="0" err="1">
                <a:latin typeface="Arial" panose="020B0604020202020204" pitchFamily="34" charset="0"/>
              </a:rPr>
              <a:t>corticospinalis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3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délník 2"/>
          <p:cNvSpPr>
            <a:spLocks noChangeArrowheads="1"/>
          </p:cNvSpPr>
          <p:nvPr/>
        </p:nvSpPr>
        <p:spPr bwMode="auto">
          <a:xfrm>
            <a:off x="266700" y="936625"/>
            <a:ext cx="114808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CC0000"/>
                </a:solidFill>
                <a:latin typeface="Arial" panose="020B0604020202020204" pitchFamily="34" charset="0"/>
              </a:rPr>
              <a:t>Použité obrázky:</a:t>
            </a:r>
            <a:endParaRPr lang="cs-CZ" altLang="cs-CZ" sz="3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Čihák, R. (2016): </a:t>
            </a:r>
            <a:r>
              <a:rPr lang="cs-CZ" altLang="cs-CZ" sz="2400">
                <a:latin typeface="Arial" panose="020B0604020202020204" pitchFamily="34" charset="0"/>
              </a:rPr>
              <a:t>Anatomie 3. Grada.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Gilroy, A. M. et al. (2009):</a:t>
            </a:r>
            <a:r>
              <a:rPr lang="cs-CZ" altLang="cs-CZ" sz="2400">
                <a:latin typeface="Arial" panose="020B0604020202020204" pitchFamily="34" charset="0"/>
              </a:rPr>
              <a:t> Atlas of Anatomy. Thieme New York, Stuttgart.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Moore, K. L. (1992):</a:t>
            </a:r>
            <a:r>
              <a:rPr lang="cs-CZ" altLang="cs-CZ" sz="2400">
                <a:latin typeface="Arial" panose="020B0604020202020204" pitchFamily="34" charset="0"/>
              </a:rPr>
              <a:t> Clinical oriented anatomy. Third edition. Williams</a:t>
            </a:r>
            <a:r>
              <a:rPr lang="en-US" altLang="cs-CZ" sz="2400">
                <a:latin typeface="Arial" panose="020B0604020202020204" pitchFamily="34" charset="0"/>
              </a:rPr>
              <a:t>&amp;</a:t>
            </a:r>
            <a:r>
              <a:rPr lang="cs-CZ" altLang="cs-CZ" sz="2400">
                <a:latin typeface="Arial" panose="020B0604020202020204" pitchFamily="34" charset="0"/>
              </a:rPr>
              <a:t>Wilkins, A Waverly Company.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Putz, R. (2008): </a:t>
            </a:r>
            <a:r>
              <a:rPr lang="cs-CZ" altLang="cs-CZ" sz="2400">
                <a:latin typeface="Arial" panose="020B0604020202020204" pitchFamily="34" charset="0"/>
              </a:rPr>
              <a:t>Atlas of Human Anatomy Sobotta. Elsevier Books.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Rohen, J.W., Yokochi, Ch. (1988): </a:t>
            </a:r>
            <a:r>
              <a:rPr lang="cs-CZ" altLang="cs-CZ" sz="2400">
                <a:latin typeface="Arial" panose="020B0604020202020204" pitchFamily="34" charset="0"/>
              </a:rPr>
              <a:t>Anatómia človeka. Schattauer Stuttgart- New York.</a:t>
            </a:r>
          </a:p>
        </p:txBody>
      </p:sp>
    </p:spTree>
    <p:extLst>
      <p:ext uri="{BB962C8B-B14F-4D97-AF65-F5344CB8AC3E}">
        <p14:creationId xmlns:p14="http://schemas.microsoft.com/office/powerpoint/2010/main" val="35536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21" y="1557338"/>
            <a:ext cx="116681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1092201" y="149225"/>
            <a:ext cx="707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3.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cutaneus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femoris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lateralis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1748" name="Picture 5" descr="2109_f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227" r="6013" b="8052"/>
          <a:stretch>
            <a:fillRect/>
          </a:stretch>
        </p:blipFill>
        <p:spPr bwMode="auto">
          <a:xfrm>
            <a:off x="2371725" y="1922991"/>
            <a:ext cx="3940175" cy="455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92200" y="692150"/>
            <a:ext cx="9791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dirty="0"/>
              <a:t>čistě </a:t>
            </a:r>
            <a:r>
              <a:rPr lang="cs-CZ" altLang="cs-CZ" sz="2000" dirty="0" smtClean="0"/>
              <a:t>senzorický nerv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Průběh: </a:t>
            </a:r>
            <a:r>
              <a:rPr lang="cs-CZ" altLang="cs-CZ" sz="2000" dirty="0"/>
              <a:t>směřuje ke spina </a:t>
            </a:r>
            <a:r>
              <a:rPr lang="cs-CZ" altLang="cs-CZ" sz="2000" dirty="0" err="1"/>
              <a:t>iliaca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anterior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superior,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prochází </a:t>
            </a:r>
            <a:r>
              <a:rPr lang="cs-CZ" altLang="cs-CZ" sz="2000" dirty="0"/>
              <a:t>skrze </a:t>
            </a:r>
            <a:r>
              <a:rPr lang="cs-CZ" altLang="cs-CZ" sz="2000" dirty="0" err="1"/>
              <a:t>lacuna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musculorum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I</a:t>
            </a:r>
            <a:r>
              <a:rPr lang="cs-CZ" altLang="cs-CZ" sz="2000" b="1" dirty="0" smtClean="0"/>
              <a:t>nervace: </a:t>
            </a:r>
            <a:r>
              <a:rPr lang="cs-CZ" altLang="cs-CZ" sz="2000" dirty="0" smtClean="0"/>
              <a:t>kůže </a:t>
            </a:r>
            <a:r>
              <a:rPr lang="cs-CZ" altLang="cs-CZ" sz="2000" dirty="0"/>
              <a:t>laterální strany stehna</a:t>
            </a:r>
          </a:p>
        </p:txBody>
      </p:sp>
    </p:spTree>
    <p:extLst>
      <p:ext uri="{BB962C8B-B14F-4D97-AF65-F5344CB8AC3E}">
        <p14:creationId xmlns:p14="http://schemas.microsoft.com/office/powerpoint/2010/main" val="296771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2"/>
          <p:cNvSpPr>
            <a:spLocks noChangeArrowheads="1"/>
          </p:cNvSpPr>
          <p:nvPr/>
        </p:nvSpPr>
        <p:spPr bwMode="auto">
          <a:xfrm>
            <a:off x="431132" y="194112"/>
            <a:ext cx="7031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4.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genitofemoralis</a:t>
            </a:r>
            <a:endParaRPr lang="cs-CZ" altLang="cs-CZ" sz="28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 smtClean="0"/>
              <a:t>proráží ventrální stranu m. </a:t>
            </a:r>
            <a:r>
              <a:rPr lang="cs-CZ" altLang="cs-CZ" sz="1600" dirty="0" err="1" smtClean="0"/>
              <a:t>psoas</a:t>
            </a:r>
            <a:r>
              <a:rPr lang="cs-CZ" altLang="cs-CZ" sz="1600" dirty="0" smtClean="0"/>
              <a:t> major</a:t>
            </a:r>
            <a:endParaRPr lang="cs-CZ" alt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431133" y="1036638"/>
            <a:ext cx="11516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R. </a:t>
            </a:r>
            <a:r>
              <a:rPr lang="cs-CZ" altLang="cs-CZ" sz="2000" b="1" dirty="0" err="1">
                <a:solidFill>
                  <a:srgbClr val="C00000"/>
                </a:solidFill>
              </a:rPr>
              <a:t>femoralis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–  </a:t>
            </a:r>
            <a:r>
              <a:rPr lang="cs-CZ" altLang="cs-CZ" sz="1600" dirty="0"/>
              <a:t>prochází skrze </a:t>
            </a:r>
            <a:r>
              <a:rPr lang="cs-CZ" altLang="cs-CZ" sz="1600" b="1" dirty="0" err="1"/>
              <a:t>lacuna</a:t>
            </a:r>
            <a:r>
              <a:rPr lang="cs-CZ" altLang="cs-CZ" sz="1600" b="1" dirty="0"/>
              <a:t> </a:t>
            </a:r>
            <a:r>
              <a:rPr lang="cs-CZ" altLang="cs-CZ" sz="1600" b="1" dirty="0" err="1" smtClean="0"/>
              <a:t>musculorum</a:t>
            </a:r>
            <a:r>
              <a:rPr lang="cs-CZ" altLang="cs-CZ" sz="1600" b="1" dirty="0" smtClean="0"/>
              <a:t>, </a:t>
            </a:r>
            <a:r>
              <a:rPr lang="cs-CZ" altLang="cs-CZ" sz="1600" dirty="0" smtClean="0"/>
              <a:t>inervuje </a:t>
            </a:r>
            <a:r>
              <a:rPr lang="cs-CZ" altLang="cs-CZ" sz="1600" dirty="0"/>
              <a:t>kůži v oblasti </a:t>
            </a:r>
            <a:r>
              <a:rPr lang="cs-CZ" altLang="cs-CZ" sz="1600" b="1" dirty="0" err="1"/>
              <a:t>hiatus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saphenus</a:t>
            </a:r>
            <a:r>
              <a:rPr lang="cs-CZ" altLang="cs-CZ" sz="1600" b="1" dirty="0"/>
              <a:t>  </a:t>
            </a:r>
          </a:p>
          <a:p>
            <a:pPr eaLnBrk="1" hangingPunct="1">
              <a:defRPr/>
            </a:pPr>
            <a:r>
              <a:rPr lang="cs-CZ" altLang="cs-CZ" sz="2000" b="1" dirty="0" smtClean="0">
                <a:solidFill>
                  <a:srgbClr val="C00000"/>
                </a:solidFill>
              </a:rPr>
              <a:t>R</a:t>
            </a:r>
            <a:r>
              <a:rPr lang="cs-CZ" altLang="cs-CZ" sz="2000" b="1" dirty="0">
                <a:solidFill>
                  <a:srgbClr val="C00000"/>
                </a:solidFill>
              </a:rPr>
              <a:t>. </a:t>
            </a:r>
            <a:r>
              <a:rPr lang="cs-CZ" altLang="cs-CZ" sz="2000" b="1" dirty="0" err="1">
                <a:solidFill>
                  <a:srgbClr val="C00000"/>
                </a:solidFill>
              </a:rPr>
              <a:t>genitalis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– </a:t>
            </a:r>
            <a:r>
              <a:rPr lang="cs-CZ" altLang="cs-CZ" sz="1600" dirty="0"/>
              <a:t>prochází skrze </a:t>
            </a:r>
            <a:r>
              <a:rPr lang="cs-CZ" altLang="cs-CZ" sz="1600" b="1" dirty="0" err="1"/>
              <a:t>canalis</a:t>
            </a:r>
            <a:r>
              <a:rPr lang="cs-CZ" altLang="cs-CZ" sz="1600" b="1" dirty="0"/>
              <a:t> </a:t>
            </a:r>
            <a:r>
              <a:rPr lang="cs-CZ" altLang="cs-CZ" sz="1600" b="1" dirty="0" err="1" smtClean="0"/>
              <a:t>inguinalis</a:t>
            </a:r>
            <a:r>
              <a:rPr lang="cs-CZ" altLang="cs-CZ" sz="1600" b="1" dirty="0" smtClean="0"/>
              <a:t>, </a:t>
            </a:r>
            <a:r>
              <a:rPr lang="cs-CZ" altLang="cs-CZ" sz="1600" dirty="0" smtClean="0"/>
              <a:t>inervuje </a:t>
            </a:r>
            <a:r>
              <a:rPr lang="cs-CZ" altLang="cs-CZ" sz="1600" dirty="0"/>
              <a:t>m. </a:t>
            </a:r>
            <a:r>
              <a:rPr lang="cs-CZ" altLang="cs-CZ" sz="1600" dirty="0" err="1"/>
              <a:t>cremaster</a:t>
            </a:r>
            <a:r>
              <a:rPr lang="cs-CZ" altLang="cs-CZ" sz="1600" dirty="0"/>
              <a:t>, kůži </a:t>
            </a:r>
            <a:r>
              <a:rPr lang="cs-CZ" altLang="cs-CZ" sz="1600" dirty="0" smtClean="0"/>
              <a:t>skrota </a:t>
            </a:r>
            <a:r>
              <a:rPr lang="cs-CZ" altLang="cs-CZ" sz="1400" dirty="0" smtClean="0"/>
              <a:t>(u ženy jde podél lig. </a:t>
            </a:r>
            <a:r>
              <a:rPr lang="cs-CZ" altLang="cs-CZ" sz="1400" dirty="0" err="1" smtClean="0"/>
              <a:t>teres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uteri</a:t>
            </a:r>
            <a:r>
              <a:rPr lang="cs-CZ" altLang="cs-CZ" sz="1400" dirty="0" smtClean="0"/>
              <a:t> do labia majora </a:t>
            </a:r>
            <a:r>
              <a:rPr lang="cs-CZ" altLang="cs-CZ" sz="1400" dirty="0" err="1" smtClean="0"/>
              <a:t>pudendi</a:t>
            </a:r>
            <a:r>
              <a:rPr lang="cs-CZ" altLang="cs-CZ" sz="1400" dirty="0" smtClean="0"/>
              <a:t>)</a:t>
            </a:r>
            <a:r>
              <a:rPr lang="cs-CZ" altLang="cs-CZ" sz="1600" dirty="0" smtClean="0"/>
              <a:t> </a:t>
            </a:r>
          </a:p>
          <a:p>
            <a:pPr eaLnBrk="1" hangingPunct="1">
              <a:defRPr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                                                                                                    a mediální stranu </a:t>
            </a:r>
            <a:r>
              <a:rPr lang="cs-CZ" altLang="cs-CZ" sz="1600" dirty="0"/>
              <a:t>stehna</a:t>
            </a:r>
          </a:p>
        </p:txBody>
      </p:sp>
      <p:pic>
        <p:nvPicPr>
          <p:cNvPr id="3277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22301" r="4774" b="13260"/>
          <a:stretch>
            <a:fillRect/>
          </a:stretch>
        </p:blipFill>
        <p:spPr bwMode="auto">
          <a:xfrm>
            <a:off x="119374" y="2109996"/>
            <a:ext cx="4907027" cy="43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01" y="2382253"/>
            <a:ext cx="6920807" cy="410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3"/>
          <p:cNvSpPr>
            <a:spLocks noChangeArrowheads="1"/>
          </p:cNvSpPr>
          <p:nvPr/>
        </p:nvSpPr>
        <p:spPr bwMode="auto">
          <a:xfrm>
            <a:off x="587376" y="104775"/>
            <a:ext cx="3966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5.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>
                <a:solidFill>
                  <a:srgbClr val="C00000"/>
                </a:solidFill>
              </a:rPr>
              <a:t>femoralis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8031" r="3622" b="957"/>
          <a:stretch>
            <a:fillRect/>
          </a:stretch>
        </p:blipFill>
        <p:spPr bwMode="auto">
          <a:xfrm>
            <a:off x="1488240" y="3033581"/>
            <a:ext cx="3263900" cy="30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34" y="917575"/>
            <a:ext cx="21621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329" y="2989032"/>
            <a:ext cx="180249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"/>
          <a:stretch>
            <a:fillRect/>
          </a:stretch>
        </p:blipFill>
        <p:spPr bwMode="auto">
          <a:xfrm>
            <a:off x="9202150" y="917575"/>
            <a:ext cx="1393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Obdélník 8"/>
          <p:cNvSpPr>
            <a:spLocks noChangeArrowheads="1"/>
          </p:cNvSpPr>
          <p:nvPr/>
        </p:nvSpPr>
        <p:spPr bwMode="auto">
          <a:xfrm>
            <a:off x="272256" y="689550"/>
            <a:ext cx="7259637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Průběh: </a:t>
            </a:r>
            <a:r>
              <a:rPr lang="cs-CZ" altLang="cs-CZ" sz="1600" dirty="0" smtClean="0"/>
              <a:t>skrze </a:t>
            </a:r>
            <a:r>
              <a:rPr lang="cs-CZ" altLang="cs-CZ" sz="1600" dirty="0" err="1" smtClean="0"/>
              <a:t>lacuna</a:t>
            </a:r>
            <a:r>
              <a:rPr lang="cs-CZ" altLang="cs-CZ" sz="1600" dirty="0" smtClean="0"/>
              <a:t> </a:t>
            </a:r>
            <a:r>
              <a:rPr lang="cs-CZ" altLang="cs-CZ" sz="1600" dirty="0" err="1"/>
              <a:t>musculorum</a:t>
            </a:r>
            <a:r>
              <a:rPr lang="cs-CZ" altLang="cs-CZ" sz="1600" dirty="0"/>
              <a:t> do </a:t>
            </a:r>
            <a:r>
              <a:rPr lang="cs-CZ" altLang="cs-CZ" sz="1600" dirty="0" err="1"/>
              <a:t>trigonum</a:t>
            </a:r>
            <a:r>
              <a:rPr lang="cs-CZ" altLang="cs-CZ" sz="1600" dirty="0"/>
              <a:t> </a:t>
            </a:r>
            <a:r>
              <a:rPr lang="cs-CZ" altLang="cs-CZ" sz="1600" dirty="0" err="1" smtClean="0"/>
              <a:t>femorale</a:t>
            </a:r>
            <a:r>
              <a:rPr lang="cs-CZ" altLang="cs-CZ" sz="1600" dirty="0" smtClean="0"/>
              <a:t> a </a:t>
            </a:r>
            <a:r>
              <a:rPr lang="cs-CZ" altLang="cs-CZ" sz="1600" dirty="0" err="1" smtClean="0"/>
              <a:t>fossa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iliopectinea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 smtClean="0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musculares</a:t>
            </a:r>
            <a:r>
              <a:rPr lang="cs-CZ" altLang="cs-CZ" sz="1800" b="1" dirty="0"/>
              <a:t> </a:t>
            </a:r>
            <a:r>
              <a:rPr lang="cs-CZ" altLang="cs-CZ" sz="1600" dirty="0" smtClean="0"/>
              <a:t>(pro přední skupinu </a:t>
            </a:r>
            <a:r>
              <a:rPr lang="cs-CZ" altLang="cs-CZ" sz="1600" dirty="0"/>
              <a:t>svalů stehna, </a:t>
            </a:r>
            <a:r>
              <a:rPr lang="cs-CZ" altLang="cs-CZ" sz="1600" dirty="0" smtClean="0"/>
              <a:t>+ část m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pectineus</a:t>
            </a:r>
            <a:r>
              <a:rPr lang="cs-CZ" altLang="cs-CZ" sz="160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err="1" smtClean="0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cutanei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anteriores</a:t>
            </a:r>
            <a:r>
              <a:rPr lang="cs-CZ" altLang="cs-CZ" sz="1800" b="1" dirty="0"/>
              <a:t> </a:t>
            </a:r>
            <a:r>
              <a:rPr lang="cs-CZ" altLang="cs-CZ" sz="1600" dirty="0" smtClean="0"/>
              <a:t>(pro kůži </a:t>
            </a:r>
            <a:r>
              <a:rPr lang="cs-CZ" altLang="cs-CZ" sz="1600" dirty="0"/>
              <a:t>na ventrální straně stehna)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n</a:t>
            </a:r>
            <a:r>
              <a:rPr lang="cs-CZ" altLang="cs-CZ" sz="1800" b="1" dirty="0"/>
              <a:t>. </a:t>
            </a:r>
            <a:r>
              <a:rPr lang="cs-CZ" altLang="cs-CZ" sz="1800" b="1" dirty="0" err="1"/>
              <a:t>saphenus</a:t>
            </a:r>
            <a:r>
              <a:rPr lang="cs-CZ" altLang="cs-CZ" sz="18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/>
              <a:t>(pro kůži </a:t>
            </a:r>
            <a:r>
              <a:rPr lang="cs-CZ" altLang="cs-CZ" sz="1600" dirty="0"/>
              <a:t>na mediální straně bérce </a:t>
            </a:r>
            <a:r>
              <a:rPr lang="cs-CZ" altLang="cs-CZ" sz="1600" dirty="0" smtClean="0"/>
              <a:t>až ke kotníku – podél v. </a:t>
            </a:r>
            <a:r>
              <a:rPr lang="cs-CZ" altLang="cs-CZ" sz="1600" dirty="0" err="1" smtClean="0"/>
              <a:t>saphena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magna</a:t>
            </a:r>
            <a:r>
              <a:rPr lang="cs-CZ" altLang="cs-CZ" sz="1600" dirty="0" smtClean="0"/>
              <a:t>)</a:t>
            </a:r>
            <a:r>
              <a:rPr lang="cs-CZ" altLang="cs-CZ" sz="1600" dirty="0" smtClean="0">
                <a:solidFill>
                  <a:schemeClr val="bg1"/>
                </a:solidFill>
              </a:rPr>
              <a:t>)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25285" y="6349484"/>
            <a:ext cx="939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Při poškození - závažné změny hybnosti a senzitivity DK (omezení flexe v kyčli a extenze v koleni).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918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025525"/>
            <a:ext cx="2312988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579438" y="0"/>
            <a:ext cx="8937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6.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b="1" dirty="0" err="1" smtClean="0">
                <a:solidFill>
                  <a:srgbClr val="C00000"/>
                </a:solidFill>
              </a:rPr>
              <a:t>obturatorius</a:t>
            </a:r>
            <a:r>
              <a:rPr lang="cs-CZ" altLang="cs-CZ" b="1" dirty="0" smtClean="0">
                <a:solidFill>
                  <a:srgbClr val="C00000"/>
                </a:solidFill>
              </a:rPr>
              <a:t> </a:t>
            </a:r>
            <a:r>
              <a:rPr lang="cs-CZ" altLang="cs-CZ" sz="1600" dirty="0" smtClean="0"/>
              <a:t>(prochází skrze </a:t>
            </a:r>
            <a:r>
              <a:rPr lang="cs-CZ" altLang="cs-CZ" sz="1600" dirty="0" err="1" smtClean="0"/>
              <a:t>canalis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obturatorius</a:t>
            </a:r>
            <a:r>
              <a:rPr lang="cs-CZ" altLang="cs-CZ" sz="1600" dirty="0" smtClean="0"/>
              <a:t> na stehno)</a:t>
            </a:r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1060451" y="646072"/>
            <a:ext cx="83534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inervace mediální skupiny stehenních svalů 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/>
              <a:t>– kůže na mediální straně </a:t>
            </a:r>
            <a:r>
              <a:rPr lang="cs-CZ" altLang="cs-CZ" dirty="0" smtClean="0"/>
              <a:t>stehna**</a:t>
            </a:r>
            <a:endParaRPr lang="cs-CZ" altLang="cs-CZ" dirty="0"/>
          </a:p>
        </p:txBody>
      </p:sp>
      <p:pic>
        <p:nvPicPr>
          <p:cNvPr id="34821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451100"/>
            <a:ext cx="31146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2" y="850536"/>
            <a:ext cx="2763837" cy="5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1379" y="3107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**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96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6" y="852189"/>
            <a:ext cx="3787773" cy="5639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1289" y="175767"/>
            <a:ext cx="11796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PLEXUS </a:t>
            </a:r>
            <a:r>
              <a:rPr lang="cs-CZ" altLang="cs-CZ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SACR</a:t>
            </a:r>
            <a:r>
              <a:rPr lang="cs-CZ" altLang="cs-CZ" sz="3200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cs-CZ" altLang="cs-CZ" sz="32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(pleteň křížová)  – L</a:t>
            </a:r>
            <a:r>
              <a:rPr lang="cs-CZ" altLang="cs-CZ" sz="3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až </a:t>
            </a:r>
            <a:r>
              <a:rPr lang="cs-CZ" alt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2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alt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endParaRPr lang="en-US" alt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Obdélník 4"/>
          <p:cNvSpPr>
            <a:spLocks noChangeArrowheads="1"/>
          </p:cNvSpPr>
          <p:nvPr/>
        </p:nvSpPr>
        <p:spPr bwMode="auto">
          <a:xfrm>
            <a:off x="311150" y="1038669"/>
            <a:ext cx="5905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cs-CZ" altLang="cs-CZ" sz="1800" b="1" dirty="0" err="1" smtClean="0"/>
              <a:t>rr</a:t>
            </a:r>
            <a:r>
              <a:rPr lang="cs-CZ" altLang="cs-CZ" sz="1800" b="1" dirty="0"/>
              <a:t>. </a:t>
            </a:r>
            <a:r>
              <a:rPr lang="cs-CZ" altLang="cs-CZ" sz="1800" b="1" dirty="0" err="1" smtClean="0"/>
              <a:t>musculares</a:t>
            </a:r>
            <a:endParaRPr lang="cs-CZ" altLang="cs-CZ" sz="1800" b="1" dirty="0" smtClean="0"/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2.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/>
              <a:t>gluteus</a:t>
            </a:r>
            <a:r>
              <a:rPr lang="cs-CZ" altLang="cs-CZ" sz="1800" b="1" dirty="0"/>
              <a:t> </a:t>
            </a:r>
            <a:r>
              <a:rPr lang="cs-CZ" altLang="cs-CZ" sz="1800" b="1" dirty="0" smtClean="0"/>
              <a:t>superior </a:t>
            </a:r>
            <a:r>
              <a:rPr lang="cs-CZ" altLang="cs-CZ" sz="1400" dirty="0" smtClean="0"/>
              <a:t>L4-S1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3.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/>
              <a:t>gluteus</a:t>
            </a:r>
            <a:r>
              <a:rPr lang="cs-CZ" altLang="cs-CZ" sz="1800" b="1" dirty="0"/>
              <a:t> </a:t>
            </a:r>
            <a:r>
              <a:rPr lang="cs-CZ" altLang="cs-CZ" sz="1800" b="1" dirty="0" err="1" smtClean="0"/>
              <a:t>inferior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L5-S2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4.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/>
              <a:t>cutaneus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femoris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posterior</a:t>
            </a:r>
            <a:r>
              <a:rPr lang="cs-CZ" altLang="cs-CZ" sz="1800" b="1" dirty="0"/>
              <a:t> </a:t>
            </a:r>
            <a:r>
              <a:rPr lang="cs-CZ" altLang="cs-CZ" sz="1400" dirty="0" smtClean="0"/>
              <a:t>S1-S3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5.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ischiadicus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L4-S3</a:t>
            </a:r>
            <a:endParaRPr lang="cs-CZ" altLang="cs-CZ" sz="14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6.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pudendus</a:t>
            </a:r>
            <a:r>
              <a:rPr lang="cs-CZ" altLang="cs-CZ" sz="1800" b="1" dirty="0" smtClean="0"/>
              <a:t> </a:t>
            </a:r>
            <a:r>
              <a:rPr lang="cs-CZ" altLang="cs-CZ" sz="1400" dirty="0" smtClean="0"/>
              <a:t>S2-S4</a:t>
            </a: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7. </a:t>
            </a:r>
            <a:r>
              <a:rPr lang="cs-CZ" altLang="cs-CZ" sz="1800" b="1" dirty="0" err="1" smtClean="0"/>
              <a:t>nervus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/>
              <a:t>coccygeus</a:t>
            </a:r>
            <a:r>
              <a:rPr lang="cs-CZ" altLang="cs-CZ" sz="1800" b="1" dirty="0"/>
              <a:t> </a:t>
            </a:r>
            <a:r>
              <a:rPr lang="cs-CZ" altLang="cs-CZ" sz="1800" dirty="0" smtClean="0"/>
              <a:t>(S5-Co)</a:t>
            </a:r>
            <a:endParaRPr lang="cs-CZ" altLang="cs-CZ" sz="1800" dirty="0"/>
          </a:p>
        </p:txBody>
      </p:sp>
      <p:pic>
        <p:nvPicPr>
          <p:cNvPr id="3584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1" y="3302793"/>
            <a:ext cx="2633039" cy="3011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2793"/>
            <a:ext cx="2500408" cy="28583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99" y="673769"/>
            <a:ext cx="4736580" cy="54147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Obdélník 5"/>
          <p:cNvSpPr>
            <a:spLocks noChangeArrowheads="1"/>
          </p:cNvSpPr>
          <p:nvPr/>
        </p:nvSpPr>
        <p:spPr bwMode="auto">
          <a:xfrm>
            <a:off x="204537" y="503753"/>
            <a:ext cx="6735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cs-CZ" altLang="cs-CZ" sz="2800" b="1" dirty="0" err="1" smtClean="0">
                <a:solidFill>
                  <a:srgbClr val="C00000"/>
                </a:solidFill>
              </a:rPr>
              <a:t>rr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musculares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(pro </a:t>
            </a:r>
            <a:r>
              <a:rPr lang="cs-CZ" altLang="cs-CZ" sz="2000" dirty="0" err="1"/>
              <a:t>pelvitrochanterické</a:t>
            </a:r>
            <a:r>
              <a:rPr lang="cs-CZ" altLang="cs-CZ" sz="2000" dirty="0"/>
              <a:t> svaly) </a:t>
            </a:r>
            <a:endParaRPr lang="cs-CZ" altLang="cs-CZ" sz="2000" b="1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800" b="1" dirty="0" smtClean="0">
                <a:solidFill>
                  <a:srgbClr val="C00000"/>
                </a:solidFill>
              </a:rPr>
              <a:t>2. 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nervus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 </a:t>
            </a:r>
            <a:r>
              <a:rPr lang="cs-CZ" altLang="cs-CZ" sz="2800" b="1" dirty="0" err="1" smtClean="0">
                <a:solidFill>
                  <a:srgbClr val="C00000"/>
                </a:solidFill>
              </a:rPr>
              <a:t>gluteus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 superior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  <p:sp>
        <p:nvSpPr>
          <p:cNvPr id="36868" name="Obdélník 8"/>
          <p:cNvSpPr>
            <a:spLocks noChangeArrowheads="1"/>
          </p:cNvSpPr>
          <p:nvPr/>
        </p:nvSpPr>
        <p:spPr bwMode="auto">
          <a:xfrm>
            <a:off x="204537" y="1374775"/>
            <a:ext cx="6521116" cy="34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prochází </a:t>
            </a:r>
            <a:r>
              <a:rPr lang="cs-CZ" altLang="cs-CZ" sz="1800" dirty="0"/>
              <a:t>skrze 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suprapiriforme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Inervace:</a:t>
            </a:r>
            <a:endParaRPr lang="cs-CZ" altLang="cs-CZ" sz="1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m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gluteus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medius</a:t>
            </a:r>
            <a:r>
              <a:rPr lang="cs-CZ" altLang="cs-CZ" sz="1800" dirty="0"/>
              <a:t> et </a:t>
            </a:r>
            <a:r>
              <a:rPr lang="cs-CZ" altLang="cs-CZ" sz="1800" dirty="0" err="1"/>
              <a:t>minimus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m</a:t>
            </a:r>
            <a:r>
              <a:rPr lang="cs-CZ" altLang="cs-CZ" sz="1800" dirty="0"/>
              <a:t>. tensor </a:t>
            </a:r>
            <a:r>
              <a:rPr lang="cs-CZ" altLang="cs-CZ" sz="1800" dirty="0" err="1"/>
              <a:t>fasciae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latae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3. </a:t>
            </a:r>
            <a:r>
              <a:rPr lang="cs-CZ" altLang="cs-CZ" sz="2800" b="1" dirty="0" err="1">
                <a:solidFill>
                  <a:srgbClr val="C00000"/>
                </a:solidFill>
              </a:rPr>
              <a:t>nervus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gluteus</a:t>
            </a:r>
            <a:r>
              <a:rPr lang="cs-CZ" altLang="cs-CZ" sz="2800" b="1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 err="1">
                <a:solidFill>
                  <a:srgbClr val="C00000"/>
                </a:solidFill>
              </a:rPr>
              <a:t>inferior</a:t>
            </a:r>
            <a:endParaRPr lang="cs-CZ" altLang="cs-CZ" sz="2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prochází </a:t>
            </a:r>
            <a:r>
              <a:rPr lang="cs-CZ" altLang="cs-CZ" sz="1800" dirty="0"/>
              <a:t>skrze </a:t>
            </a:r>
            <a:r>
              <a:rPr lang="cs-CZ" altLang="cs-CZ" sz="1800" dirty="0" err="1"/>
              <a:t>foramen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infrapiriforme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Inervace:</a:t>
            </a:r>
            <a:endParaRPr lang="cs-CZ" altLang="cs-CZ" sz="18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m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gluteus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maximus</a:t>
            </a:r>
            <a:endParaRPr lang="cs-CZ" altLang="cs-CZ" sz="1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/>
              <a:t>v</a:t>
            </a:r>
            <a:r>
              <a:rPr lang="cs-CZ" altLang="cs-CZ" sz="1800" dirty="0" smtClean="0"/>
              <a:t>ětve pro kyčelní kloub</a:t>
            </a:r>
            <a:endParaRPr lang="cs-CZ" altLang="cs-CZ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855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2563</Words>
  <Application>Microsoft Office PowerPoint</Application>
  <PresentationFormat>Širokoúhlá obrazovka</PresentationFormat>
  <Paragraphs>398</Paragraphs>
  <Slides>34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Motiv Office</vt:lpstr>
      <vt:lpstr>Fotografie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</dc:creator>
  <cp:lastModifiedBy>Ladislava</cp:lastModifiedBy>
  <cp:revision>20</cp:revision>
  <dcterms:created xsi:type="dcterms:W3CDTF">2020-04-08T12:10:23Z</dcterms:created>
  <dcterms:modified xsi:type="dcterms:W3CDTF">2020-04-10T07:17:56Z</dcterms:modified>
</cp:coreProperties>
</file>