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47" r:id="rId2"/>
    <p:sldId id="346" r:id="rId3"/>
    <p:sldId id="257" r:id="rId4"/>
    <p:sldId id="258" r:id="rId5"/>
    <p:sldId id="259" r:id="rId6"/>
    <p:sldId id="260" r:id="rId7"/>
    <p:sldId id="261" r:id="rId8"/>
    <p:sldId id="262" r:id="rId9"/>
    <p:sldId id="263" r:id="rId10"/>
    <p:sldId id="264" r:id="rId11"/>
    <p:sldId id="266" r:id="rId12"/>
    <p:sldId id="269" r:id="rId13"/>
    <p:sldId id="267" r:id="rId14"/>
    <p:sldId id="268" r:id="rId15"/>
    <p:sldId id="277" r:id="rId16"/>
    <p:sldId id="270" r:id="rId17"/>
    <p:sldId id="281" r:id="rId18"/>
    <p:sldId id="284" r:id="rId19"/>
    <p:sldId id="285" r:id="rId20"/>
    <p:sldId id="286" r:id="rId21"/>
    <p:sldId id="288" r:id="rId22"/>
    <p:sldId id="291" r:id="rId23"/>
    <p:sldId id="292" r:id="rId24"/>
    <p:sldId id="293" r:id="rId25"/>
    <p:sldId id="294" r:id="rId26"/>
    <p:sldId id="295" r:id="rId27"/>
    <p:sldId id="297" r:id="rId28"/>
    <p:sldId id="302" r:id="rId29"/>
    <p:sldId id="304" r:id="rId30"/>
    <p:sldId id="307" r:id="rId31"/>
    <p:sldId id="308" r:id="rId32"/>
    <p:sldId id="317" r:id="rId33"/>
    <p:sldId id="318" r:id="rId34"/>
    <p:sldId id="311" r:id="rId35"/>
    <p:sldId id="325" r:id="rId36"/>
    <p:sldId id="319" r:id="rId37"/>
    <p:sldId id="321" r:id="rId38"/>
    <p:sldId id="326" r:id="rId39"/>
    <p:sldId id="328" r:id="rId40"/>
    <p:sldId id="348" r:id="rId41"/>
    <p:sldId id="349" r:id="rId42"/>
    <p:sldId id="350" r:id="rId43"/>
    <p:sldId id="351" r:id="rId44"/>
    <p:sldId id="352" r:id="rId45"/>
    <p:sldId id="353" r:id="rId46"/>
    <p:sldId id="354" r:id="rId47"/>
    <p:sldId id="355" r:id="rId48"/>
    <p:sldId id="356" r:id="rId49"/>
    <p:sldId id="357" r:id="rId50"/>
    <p:sldId id="358" r:id="rId51"/>
    <p:sldId id="359" r:id="rId52"/>
    <p:sldId id="360" r:id="rId53"/>
    <p:sldId id="361" r:id="rId5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67" y="106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71E3E-FB72-459D-85C2-3C512D6938F2}" type="datetimeFigureOut">
              <a:rPr lang="cs-CZ" smtClean="0"/>
              <a:t>14.5.2020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50B11-C269-4300-A357-F0DC713E90AA}" type="slidenum">
              <a:rPr lang="cs-CZ" smtClean="0"/>
              <a:t>‹#›</a:t>
            </a:fld>
            <a:endParaRPr lang="cs-CZ"/>
          </a:p>
        </p:txBody>
      </p:sp>
    </p:spTree>
    <p:extLst>
      <p:ext uri="{BB962C8B-B14F-4D97-AF65-F5344CB8AC3E}">
        <p14:creationId xmlns:p14="http://schemas.microsoft.com/office/powerpoint/2010/main" val="1223251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ln/>
        </p:spPr>
      </p:sp>
      <p:sp>
        <p:nvSpPr>
          <p:cNvPr id="2867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
        <p:nvSpPr>
          <p:cNvPr id="2867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849E12-4828-434A-963F-1E7392304F37}" type="slidenum">
              <a:rPr lang="cs-CZ" altLang="cs-CZ"/>
              <a:pPr>
                <a:spcBef>
                  <a:spcPct val="0"/>
                </a:spcBef>
              </a:pPr>
              <a:t>13</a:t>
            </a:fld>
            <a:endParaRPr lang="cs-CZ" altLang="cs-CZ"/>
          </a:p>
        </p:txBody>
      </p:sp>
    </p:spTree>
    <p:extLst>
      <p:ext uri="{BB962C8B-B14F-4D97-AF65-F5344CB8AC3E}">
        <p14:creationId xmlns:p14="http://schemas.microsoft.com/office/powerpoint/2010/main" val="2190078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C609A6-1397-4A62-8767-4367A84ADB7A}" type="slidenum">
              <a:rPr lang="cs-CZ" altLang="cs-CZ"/>
              <a:pPr fontAlgn="base">
                <a:spcBef>
                  <a:spcPct val="0"/>
                </a:spcBef>
                <a:spcAft>
                  <a:spcPct val="0"/>
                </a:spcAft>
              </a:pPr>
              <a:t>49</a:t>
            </a:fld>
            <a:endParaRPr lang="cs-CZ" altLang="cs-CZ"/>
          </a:p>
        </p:txBody>
      </p:sp>
      <p:sp>
        <p:nvSpPr>
          <p:cNvPr id="3379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cs-CZ">
              <a:latin typeface="Calibri" pitchFamily="34" charset="0"/>
            </a:endParaRPr>
          </a:p>
        </p:txBody>
      </p:sp>
      <p:sp>
        <p:nvSpPr>
          <p:cNvPr id="33796" name="Rectangle 2"/>
          <p:cNvSpPr txBox="1">
            <a:spLocks noGrp="1" noChangeArrowheads="1"/>
          </p:cNvSpPr>
          <p:nvPr>
            <p:ph type="body"/>
          </p:nvPr>
        </p:nvSpPr>
        <p:spPr bwMode="auto">
          <a:xfrm>
            <a:off x="685800" y="4343400"/>
            <a:ext cx="5486400" cy="4208463"/>
          </a:xfrm>
          <a:noFill/>
        </p:spPr>
        <p:txBody>
          <a:bodyPr wrap="none" numCol="1" anchor="ctr" anchorCtr="0" compatLnSpc="1">
            <a:prstTxWarp prst="textNoShape">
              <a:avLst/>
            </a:prstTxWarp>
          </a:bodyPr>
          <a:lstStyle/>
          <a:p>
            <a:pPr>
              <a:spcBef>
                <a:spcPct val="0"/>
              </a:spcBef>
            </a:pPr>
            <a:endParaRPr lang="cs-CZ" altLang="cs-CZ" smtClean="0"/>
          </a:p>
        </p:txBody>
      </p:sp>
    </p:spTree>
    <p:extLst>
      <p:ext uri="{BB962C8B-B14F-4D97-AF65-F5344CB8AC3E}">
        <p14:creationId xmlns:p14="http://schemas.microsoft.com/office/powerpoint/2010/main" val="3699081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C4733CB-E38A-4EFE-8E3A-BB32FDDDE4F4}" type="slidenum">
              <a:rPr lang="cs-CZ" altLang="cs-CZ"/>
              <a:pPr fontAlgn="base">
                <a:spcBef>
                  <a:spcPct val="0"/>
                </a:spcBef>
                <a:spcAft>
                  <a:spcPct val="0"/>
                </a:spcAft>
              </a:pPr>
              <a:t>51</a:t>
            </a:fld>
            <a:endParaRPr lang="cs-CZ" altLang="cs-CZ"/>
          </a:p>
        </p:txBody>
      </p:sp>
      <p:sp>
        <p:nvSpPr>
          <p:cNvPr id="3993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cs-CZ">
              <a:latin typeface="Calibri" pitchFamily="34" charset="0"/>
            </a:endParaRPr>
          </a:p>
        </p:txBody>
      </p:sp>
      <p:sp>
        <p:nvSpPr>
          <p:cNvPr id="39940" name="Rectangle 2"/>
          <p:cNvSpPr txBox="1">
            <a:spLocks noGrp="1" noChangeArrowheads="1"/>
          </p:cNvSpPr>
          <p:nvPr>
            <p:ph type="body"/>
          </p:nvPr>
        </p:nvSpPr>
        <p:spPr bwMode="auto">
          <a:xfrm>
            <a:off x="685800" y="4343400"/>
            <a:ext cx="5486400" cy="4208463"/>
          </a:xfrm>
          <a:noFill/>
        </p:spPr>
        <p:txBody>
          <a:bodyPr wrap="none" numCol="1" anchor="ctr" anchorCtr="0" compatLnSpc="1">
            <a:prstTxWarp prst="textNoShape">
              <a:avLst/>
            </a:prstTxWarp>
          </a:bodyPr>
          <a:lstStyle/>
          <a:p>
            <a:pPr>
              <a:spcBef>
                <a:spcPct val="0"/>
              </a:spcBef>
            </a:pPr>
            <a:endParaRPr lang="cs-CZ" altLang="cs-CZ" smtClean="0"/>
          </a:p>
        </p:txBody>
      </p:sp>
    </p:spTree>
    <p:extLst>
      <p:ext uri="{BB962C8B-B14F-4D97-AF65-F5344CB8AC3E}">
        <p14:creationId xmlns:p14="http://schemas.microsoft.com/office/powerpoint/2010/main" val="642582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659125-EB30-4802-B8EA-B9AA7379DA17}" type="slidenum">
              <a:rPr lang="cs-CZ" altLang="cs-CZ"/>
              <a:pPr fontAlgn="base">
                <a:spcBef>
                  <a:spcPct val="0"/>
                </a:spcBef>
                <a:spcAft>
                  <a:spcPct val="0"/>
                </a:spcAft>
              </a:pPr>
              <a:t>52</a:t>
            </a:fld>
            <a:endParaRPr lang="cs-CZ" altLang="cs-CZ"/>
          </a:p>
        </p:txBody>
      </p:sp>
      <p:sp>
        <p:nvSpPr>
          <p:cNvPr id="4403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cs-CZ">
              <a:latin typeface="Calibri" pitchFamily="34" charset="0"/>
            </a:endParaRPr>
          </a:p>
        </p:txBody>
      </p:sp>
      <p:sp>
        <p:nvSpPr>
          <p:cNvPr id="44036" name="Text Box 2"/>
          <p:cNvSpPr txBox="1">
            <a:spLocks noGrp="1" noChangeArrowheads="1"/>
          </p:cNvSpPr>
          <p:nvPr>
            <p:ph type="body"/>
          </p:nvPr>
        </p:nvSpPr>
        <p:spPr bwMode="auto">
          <a:xfrm>
            <a:off x="685800" y="4343400"/>
            <a:ext cx="5486400" cy="4114800"/>
          </a:xfrm>
          <a:noFill/>
        </p:spPr>
        <p:txBody>
          <a:bodyPr wrap="squar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cs typeface="Lucida Sans Unicode" pitchFamily="34" charset="0"/>
              </a:rPr>
              <a:t>Fig. 789  Lymphatic drainage of the mammary gland and location of the regional lymph nodes. Note the connections between the lymphatic vessels of both sides and the lymphatic drainage into the intrathoracic lymph nodes. Fig. 789  Lymphatic drainage of the mammary gland and location of the regional lymph nodes. Note the connections between the lymphatic vessels of both sides and the lymphatic drainage into the intrathoracic lymph nodes.</a:t>
            </a:r>
          </a:p>
        </p:txBody>
      </p:sp>
    </p:spTree>
    <p:extLst>
      <p:ext uri="{BB962C8B-B14F-4D97-AF65-F5344CB8AC3E}">
        <p14:creationId xmlns:p14="http://schemas.microsoft.com/office/powerpoint/2010/main" val="1884064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020716-CDFE-49C4-841F-C28747EF0E93}" type="slidenum">
              <a:rPr lang="cs-CZ" altLang="cs-CZ" smtClean="0"/>
              <a:pPr>
                <a:spcBef>
                  <a:spcPct val="0"/>
                </a:spcBef>
              </a:pPr>
              <a:t>17</a:t>
            </a:fld>
            <a:endParaRPr lang="cs-CZ" altLang="cs-CZ" smtClean="0"/>
          </a:p>
        </p:txBody>
      </p:sp>
      <p:sp>
        <p:nvSpPr>
          <p:cNvPr id="45059" name="Rectangle 2"/>
          <p:cNvSpPr>
            <a:spLocks noGrp="1" noRot="1" noChangeAspect="1" noChangeArrowheads="1" noTextEdit="1"/>
          </p:cNvSpPr>
          <p:nvPr>
            <p:ph type="sldImg"/>
          </p:nvPr>
        </p:nvSpPr>
        <p:spPr>
          <a:xfrm>
            <a:off x="117475" y="738188"/>
            <a:ext cx="6565900" cy="3694112"/>
          </a:xfrm>
          <a:ln/>
        </p:spPr>
      </p:sp>
      <p:sp>
        <p:nvSpPr>
          <p:cNvPr id="45060" name="Rectangle 6"/>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latin typeface="Arial" panose="020B0604020202020204" pitchFamily="34" charset="0"/>
            </a:endParaRPr>
          </a:p>
        </p:txBody>
      </p:sp>
    </p:spTree>
    <p:extLst>
      <p:ext uri="{BB962C8B-B14F-4D97-AF65-F5344CB8AC3E}">
        <p14:creationId xmlns:p14="http://schemas.microsoft.com/office/powerpoint/2010/main" val="364978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A29610C-521E-4FDE-ACC9-9E8561569578}" type="slidenum">
              <a:rPr lang="cs-CZ" altLang="cs-CZ" smtClean="0"/>
              <a:pPr/>
              <a:t>25</a:t>
            </a:fld>
            <a:endParaRPr lang="cs-CZ" altLang="cs-CZ"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endParaRPr lang="cs-CZ" altLang="cs-CZ" smtClean="0">
              <a:latin typeface="Arial" charset="0"/>
            </a:endParaRPr>
          </a:p>
        </p:txBody>
      </p:sp>
    </p:spTree>
    <p:extLst>
      <p:ext uri="{BB962C8B-B14F-4D97-AF65-F5344CB8AC3E}">
        <p14:creationId xmlns:p14="http://schemas.microsoft.com/office/powerpoint/2010/main" val="3238294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4EEE2D4-914B-4951-BDCD-A558F07634FF}" type="slidenum">
              <a:rPr lang="cs-CZ" altLang="cs-CZ" smtClean="0"/>
              <a:pPr/>
              <a:t>35</a:t>
            </a:fld>
            <a:endParaRPr lang="cs-CZ" altLang="cs-CZ" smtClean="0"/>
          </a:p>
        </p:txBody>
      </p:sp>
      <p:sp>
        <p:nvSpPr>
          <p:cNvPr id="583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CAB49A0B-E1DD-4880-BB21-79592B19EB43}" type="slidenum">
              <a:rPr lang="cs-CZ" altLang="cs-CZ" sz="1200"/>
              <a:pPr algn="r" eaLnBrk="1" hangingPunct="1"/>
              <a:t>35</a:t>
            </a:fld>
            <a:endParaRPr lang="cs-CZ" altLang="cs-CZ" sz="1200"/>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p:spPr>
        <p:txBody>
          <a:bodyPr/>
          <a:lstStyle/>
          <a:p>
            <a:pPr eaLnBrk="1" hangingPunct="1"/>
            <a:endParaRPr lang="cs-CZ" altLang="cs-CZ" smtClean="0">
              <a:latin typeface="Arial" charset="0"/>
            </a:endParaRPr>
          </a:p>
        </p:txBody>
      </p:sp>
    </p:spTree>
    <p:extLst>
      <p:ext uri="{BB962C8B-B14F-4D97-AF65-F5344CB8AC3E}">
        <p14:creationId xmlns:p14="http://schemas.microsoft.com/office/powerpoint/2010/main" val="317982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15E0327-2EB4-4D94-B1EF-99DEE81C5D6E}" type="slidenum">
              <a:rPr lang="cs-CZ" altLang="cs-CZ" smtClean="0"/>
              <a:pPr/>
              <a:t>36</a:t>
            </a:fld>
            <a:endParaRPr lang="cs-CZ" altLang="cs-CZ" smtClean="0"/>
          </a:p>
        </p:txBody>
      </p:sp>
      <p:sp>
        <p:nvSpPr>
          <p:cNvPr id="552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C85EBF74-A584-4076-A35E-8507F6781657}" type="slidenum">
              <a:rPr lang="cs-CZ" altLang="cs-CZ" sz="1200"/>
              <a:pPr algn="r" eaLnBrk="1" hangingPunct="1"/>
              <a:t>36</a:t>
            </a:fld>
            <a:endParaRPr lang="cs-CZ" altLang="cs-CZ" sz="1200"/>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p:spPr>
        <p:txBody>
          <a:bodyPr/>
          <a:lstStyle/>
          <a:p>
            <a:pPr eaLnBrk="1" hangingPunct="1"/>
            <a:endParaRPr lang="cs-CZ" altLang="cs-CZ" smtClean="0">
              <a:latin typeface="Arial" charset="0"/>
            </a:endParaRPr>
          </a:p>
        </p:txBody>
      </p:sp>
    </p:spTree>
    <p:extLst>
      <p:ext uri="{BB962C8B-B14F-4D97-AF65-F5344CB8AC3E}">
        <p14:creationId xmlns:p14="http://schemas.microsoft.com/office/powerpoint/2010/main" val="1643769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E4776A6-DC01-47F1-B662-D2607C463462}" type="slidenum">
              <a:rPr lang="cs-CZ" altLang="cs-CZ" smtClean="0"/>
              <a:pPr/>
              <a:t>37</a:t>
            </a:fld>
            <a:endParaRPr lang="cs-CZ" altLang="cs-CZ" smtClean="0"/>
          </a:p>
        </p:txBody>
      </p:sp>
      <p:sp>
        <p:nvSpPr>
          <p:cNvPr id="563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4E3CD35D-41BD-476A-BEC2-4C69F886E37F}" type="slidenum">
              <a:rPr lang="cs-CZ" altLang="cs-CZ" sz="1200"/>
              <a:pPr algn="r" eaLnBrk="1" hangingPunct="1"/>
              <a:t>37</a:t>
            </a:fld>
            <a:endParaRPr lang="cs-CZ" altLang="cs-CZ" sz="1200"/>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p:spPr>
        <p:txBody>
          <a:bodyPr/>
          <a:lstStyle/>
          <a:p>
            <a:pPr eaLnBrk="1" hangingPunct="1"/>
            <a:endParaRPr lang="cs-CZ" altLang="cs-CZ" smtClean="0">
              <a:latin typeface="Arial" charset="0"/>
            </a:endParaRPr>
          </a:p>
        </p:txBody>
      </p:sp>
    </p:spTree>
    <p:extLst>
      <p:ext uri="{BB962C8B-B14F-4D97-AF65-F5344CB8AC3E}">
        <p14:creationId xmlns:p14="http://schemas.microsoft.com/office/powerpoint/2010/main" val="897020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32920EC-7516-401F-AAF8-436CEB579837}" type="slidenum">
              <a:rPr lang="cs-CZ" altLang="cs-CZ" smtClean="0"/>
              <a:pPr/>
              <a:t>38</a:t>
            </a:fld>
            <a:endParaRPr lang="cs-CZ" altLang="cs-CZ"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cs-CZ" altLang="cs-CZ" smtClean="0">
              <a:latin typeface="Arial" charset="0"/>
            </a:endParaRPr>
          </a:p>
        </p:txBody>
      </p:sp>
    </p:spTree>
    <p:extLst>
      <p:ext uri="{BB962C8B-B14F-4D97-AF65-F5344CB8AC3E}">
        <p14:creationId xmlns:p14="http://schemas.microsoft.com/office/powerpoint/2010/main" val="2151303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72B6FD-9828-4A30-83A5-9F09DBC6AC3E}" type="slidenum">
              <a:rPr lang="cs-CZ" altLang="cs-CZ"/>
              <a:pPr fontAlgn="base">
                <a:spcBef>
                  <a:spcPct val="0"/>
                </a:spcBef>
                <a:spcAft>
                  <a:spcPct val="0"/>
                </a:spcAft>
              </a:pPr>
              <a:t>42</a:t>
            </a:fld>
            <a:endParaRPr lang="cs-CZ" altLang="cs-CZ"/>
          </a:p>
        </p:txBody>
      </p:sp>
      <p:sp>
        <p:nvSpPr>
          <p:cNvPr id="2048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cs-CZ">
              <a:latin typeface="Calibri" pitchFamily="34" charset="0"/>
            </a:endParaRPr>
          </a:p>
        </p:txBody>
      </p:sp>
      <p:sp>
        <p:nvSpPr>
          <p:cNvPr id="20484" name="Rectangle 2"/>
          <p:cNvSpPr txBox="1">
            <a:spLocks noGrp="1" noChangeArrowheads="1"/>
          </p:cNvSpPr>
          <p:nvPr>
            <p:ph type="body"/>
          </p:nvPr>
        </p:nvSpPr>
        <p:spPr bwMode="auto">
          <a:xfrm>
            <a:off x="685800" y="4343400"/>
            <a:ext cx="5486400" cy="4208463"/>
          </a:xfrm>
          <a:noFill/>
        </p:spPr>
        <p:txBody>
          <a:bodyPr wrap="none" numCol="1" anchor="ctr" anchorCtr="0" compatLnSpc="1">
            <a:prstTxWarp prst="textNoShape">
              <a:avLst/>
            </a:prstTxWarp>
          </a:bodyPr>
          <a:lstStyle/>
          <a:p>
            <a:pPr>
              <a:spcBef>
                <a:spcPct val="0"/>
              </a:spcBef>
            </a:pPr>
            <a:endParaRPr lang="cs-CZ" altLang="cs-CZ" smtClean="0"/>
          </a:p>
        </p:txBody>
      </p:sp>
    </p:spTree>
    <p:extLst>
      <p:ext uri="{BB962C8B-B14F-4D97-AF65-F5344CB8AC3E}">
        <p14:creationId xmlns:p14="http://schemas.microsoft.com/office/powerpoint/2010/main" val="1488468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608E61-74A7-4C25-A5FC-CBA69A9279CB}" type="slidenum">
              <a:rPr lang="cs-CZ" altLang="cs-CZ"/>
              <a:pPr fontAlgn="base">
                <a:spcBef>
                  <a:spcPct val="0"/>
                </a:spcBef>
                <a:spcAft>
                  <a:spcPct val="0"/>
                </a:spcAft>
              </a:pPr>
              <a:t>45</a:t>
            </a:fld>
            <a:endParaRPr lang="cs-CZ" altLang="cs-CZ"/>
          </a:p>
        </p:txBody>
      </p:sp>
      <p:sp>
        <p:nvSpPr>
          <p:cNvPr id="2867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cs-CZ">
              <a:latin typeface="Calibri" pitchFamily="34" charset="0"/>
            </a:endParaRPr>
          </a:p>
        </p:txBody>
      </p:sp>
      <p:sp>
        <p:nvSpPr>
          <p:cNvPr id="28676" name="Rectangle 2"/>
          <p:cNvSpPr txBox="1">
            <a:spLocks noGrp="1" noChangeArrowheads="1"/>
          </p:cNvSpPr>
          <p:nvPr>
            <p:ph type="body"/>
          </p:nvPr>
        </p:nvSpPr>
        <p:spPr bwMode="auto">
          <a:xfrm>
            <a:off x="685800" y="4343400"/>
            <a:ext cx="5486400" cy="4208463"/>
          </a:xfrm>
          <a:noFill/>
        </p:spPr>
        <p:txBody>
          <a:bodyPr wrap="none" numCol="1" anchor="ctr" anchorCtr="0" compatLnSpc="1">
            <a:prstTxWarp prst="textNoShape">
              <a:avLst/>
            </a:prstTxWarp>
          </a:bodyPr>
          <a:lstStyle/>
          <a:p>
            <a:pPr>
              <a:spcBef>
                <a:spcPct val="0"/>
              </a:spcBef>
            </a:pPr>
            <a:endParaRPr lang="cs-CZ" altLang="cs-CZ" smtClean="0"/>
          </a:p>
        </p:txBody>
      </p:sp>
    </p:spTree>
    <p:extLst>
      <p:ext uri="{BB962C8B-B14F-4D97-AF65-F5344CB8AC3E}">
        <p14:creationId xmlns:p14="http://schemas.microsoft.com/office/powerpoint/2010/main" val="500758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AE5D8DA3-0589-4D1D-9B76-285BC50BB866}" type="datetimeFigureOut">
              <a:rPr lang="cs-CZ" smtClean="0"/>
              <a:t>14.5.2020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CAB80-64B7-4EC7-A979-1C576F3B9DD1}" type="slidenum">
              <a:rPr lang="cs-CZ" smtClean="0"/>
              <a:t>‹#›</a:t>
            </a:fld>
            <a:endParaRPr lang="cs-CZ"/>
          </a:p>
        </p:txBody>
      </p:sp>
    </p:spTree>
    <p:extLst>
      <p:ext uri="{BB962C8B-B14F-4D97-AF65-F5344CB8AC3E}">
        <p14:creationId xmlns:p14="http://schemas.microsoft.com/office/powerpoint/2010/main" val="272227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E5D8DA3-0589-4D1D-9B76-285BC50BB866}" type="datetimeFigureOut">
              <a:rPr lang="cs-CZ" smtClean="0"/>
              <a:t>14.5.2020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CAB80-64B7-4EC7-A979-1C576F3B9DD1}" type="slidenum">
              <a:rPr lang="cs-CZ" smtClean="0"/>
              <a:t>‹#›</a:t>
            </a:fld>
            <a:endParaRPr lang="cs-CZ"/>
          </a:p>
        </p:txBody>
      </p:sp>
    </p:spTree>
    <p:extLst>
      <p:ext uri="{BB962C8B-B14F-4D97-AF65-F5344CB8AC3E}">
        <p14:creationId xmlns:p14="http://schemas.microsoft.com/office/powerpoint/2010/main" val="2313451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E5D8DA3-0589-4D1D-9B76-285BC50BB866}" type="datetimeFigureOut">
              <a:rPr lang="cs-CZ" smtClean="0"/>
              <a:t>14.5.2020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CAB80-64B7-4EC7-A979-1C576F3B9DD1}" type="slidenum">
              <a:rPr lang="cs-CZ" smtClean="0"/>
              <a:t>‹#›</a:t>
            </a:fld>
            <a:endParaRPr lang="cs-CZ"/>
          </a:p>
        </p:txBody>
      </p:sp>
    </p:spTree>
    <p:extLst>
      <p:ext uri="{BB962C8B-B14F-4D97-AF65-F5344CB8AC3E}">
        <p14:creationId xmlns:p14="http://schemas.microsoft.com/office/powerpoint/2010/main" val="654172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E5D8DA3-0589-4D1D-9B76-285BC50BB866}" type="datetimeFigureOut">
              <a:rPr lang="cs-CZ" smtClean="0"/>
              <a:t>14.5.2020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CAB80-64B7-4EC7-A979-1C576F3B9DD1}" type="slidenum">
              <a:rPr lang="cs-CZ" smtClean="0"/>
              <a:t>‹#›</a:t>
            </a:fld>
            <a:endParaRPr lang="cs-CZ"/>
          </a:p>
        </p:txBody>
      </p:sp>
    </p:spTree>
    <p:extLst>
      <p:ext uri="{BB962C8B-B14F-4D97-AF65-F5344CB8AC3E}">
        <p14:creationId xmlns:p14="http://schemas.microsoft.com/office/powerpoint/2010/main" val="1702437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AE5D8DA3-0589-4D1D-9B76-285BC50BB866}" type="datetimeFigureOut">
              <a:rPr lang="cs-CZ" smtClean="0"/>
              <a:t>14.5.2020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CAB80-64B7-4EC7-A979-1C576F3B9DD1}" type="slidenum">
              <a:rPr lang="cs-CZ" smtClean="0"/>
              <a:t>‹#›</a:t>
            </a:fld>
            <a:endParaRPr lang="cs-CZ"/>
          </a:p>
        </p:txBody>
      </p:sp>
    </p:spTree>
    <p:extLst>
      <p:ext uri="{BB962C8B-B14F-4D97-AF65-F5344CB8AC3E}">
        <p14:creationId xmlns:p14="http://schemas.microsoft.com/office/powerpoint/2010/main" val="2905098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AE5D8DA3-0589-4D1D-9B76-285BC50BB866}" type="datetimeFigureOut">
              <a:rPr lang="cs-CZ" smtClean="0"/>
              <a:t>14.5.2020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1DCAB80-64B7-4EC7-A979-1C576F3B9DD1}" type="slidenum">
              <a:rPr lang="cs-CZ" smtClean="0"/>
              <a:t>‹#›</a:t>
            </a:fld>
            <a:endParaRPr lang="cs-CZ"/>
          </a:p>
        </p:txBody>
      </p:sp>
    </p:spTree>
    <p:extLst>
      <p:ext uri="{BB962C8B-B14F-4D97-AF65-F5344CB8AC3E}">
        <p14:creationId xmlns:p14="http://schemas.microsoft.com/office/powerpoint/2010/main" val="1570887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AE5D8DA3-0589-4D1D-9B76-285BC50BB866}" type="datetimeFigureOut">
              <a:rPr lang="cs-CZ" smtClean="0"/>
              <a:t>14.5.2020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1DCAB80-64B7-4EC7-A979-1C576F3B9DD1}" type="slidenum">
              <a:rPr lang="cs-CZ" smtClean="0"/>
              <a:t>‹#›</a:t>
            </a:fld>
            <a:endParaRPr lang="cs-CZ"/>
          </a:p>
        </p:txBody>
      </p:sp>
    </p:spTree>
    <p:extLst>
      <p:ext uri="{BB962C8B-B14F-4D97-AF65-F5344CB8AC3E}">
        <p14:creationId xmlns:p14="http://schemas.microsoft.com/office/powerpoint/2010/main" val="312840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AE5D8DA3-0589-4D1D-9B76-285BC50BB866}" type="datetimeFigureOut">
              <a:rPr lang="cs-CZ" smtClean="0"/>
              <a:t>14.5.2020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1DCAB80-64B7-4EC7-A979-1C576F3B9DD1}" type="slidenum">
              <a:rPr lang="cs-CZ" smtClean="0"/>
              <a:t>‹#›</a:t>
            </a:fld>
            <a:endParaRPr lang="cs-CZ"/>
          </a:p>
        </p:txBody>
      </p:sp>
    </p:spTree>
    <p:extLst>
      <p:ext uri="{BB962C8B-B14F-4D97-AF65-F5344CB8AC3E}">
        <p14:creationId xmlns:p14="http://schemas.microsoft.com/office/powerpoint/2010/main" val="1273051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E5D8DA3-0589-4D1D-9B76-285BC50BB866}" type="datetimeFigureOut">
              <a:rPr lang="cs-CZ" smtClean="0"/>
              <a:t>14.5.2020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1DCAB80-64B7-4EC7-A979-1C576F3B9DD1}" type="slidenum">
              <a:rPr lang="cs-CZ" smtClean="0"/>
              <a:t>‹#›</a:t>
            </a:fld>
            <a:endParaRPr lang="cs-CZ"/>
          </a:p>
        </p:txBody>
      </p:sp>
    </p:spTree>
    <p:extLst>
      <p:ext uri="{BB962C8B-B14F-4D97-AF65-F5344CB8AC3E}">
        <p14:creationId xmlns:p14="http://schemas.microsoft.com/office/powerpoint/2010/main" val="809723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AE5D8DA3-0589-4D1D-9B76-285BC50BB866}" type="datetimeFigureOut">
              <a:rPr lang="cs-CZ" smtClean="0"/>
              <a:t>14.5.2020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1DCAB80-64B7-4EC7-A979-1C576F3B9DD1}" type="slidenum">
              <a:rPr lang="cs-CZ" smtClean="0"/>
              <a:t>‹#›</a:t>
            </a:fld>
            <a:endParaRPr lang="cs-CZ"/>
          </a:p>
        </p:txBody>
      </p:sp>
    </p:spTree>
    <p:extLst>
      <p:ext uri="{BB962C8B-B14F-4D97-AF65-F5344CB8AC3E}">
        <p14:creationId xmlns:p14="http://schemas.microsoft.com/office/powerpoint/2010/main" val="1487931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AE5D8DA3-0589-4D1D-9B76-285BC50BB866}" type="datetimeFigureOut">
              <a:rPr lang="cs-CZ" smtClean="0"/>
              <a:t>14.5.2020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1DCAB80-64B7-4EC7-A979-1C576F3B9DD1}" type="slidenum">
              <a:rPr lang="cs-CZ" smtClean="0"/>
              <a:t>‹#›</a:t>
            </a:fld>
            <a:endParaRPr lang="cs-CZ"/>
          </a:p>
        </p:txBody>
      </p:sp>
    </p:spTree>
    <p:extLst>
      <p:ext uri="{BB962C8B-B14F-4D97-AF65-F5344CB8AC3E}">
        <p14:creationId xmlns:p14="http://schemas.microsoft.com/office/powerpoint/2010/main" val="1573764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D8DA3-0589-4D1D-9B76-285BC50BB866}" type="datetimeFigureOut">
              <a:rPr lang="cs-CZ" smtClean="0"/>
              <a:t>14.5.2020</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CAB80-64B7-4EC7-A979-1C576F3B9DD1}" type="slidenum">
              <a:rPr lang="cs-CZ" smtClean="0"/>
              <a:t>‹#›</a:t>
            </a:fld>
            <a:endParaRPr lang="cs-CZ"/>
          </a:p>
        </p:txBody>
      </p:sp>
    </p:spTree>
    <p:extLst>
      <p:ext uri="{BB962C8B-B14F-4D97-AF65-F5344CB8AC3E}">
        <p14:creationId xmlns:p14="http://schemas.microsoft.com/office/powerpoint/2010/main" val="3253162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4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jpg"/><Relationship Id="rId5" Type="http://schemas.openxmlformats.org/officeDocument/2006/relationships/image" Target="../media/image102.jpeg"/><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27000" y="419100"/>
            <a:ext cx="11135421" cy="1877437"/>
          </a:xfrm>
          <a:prstGeom prst="rect">
            <a:avLst/>
          </a:prstGeom>
          <a:noFill/>
        </p:spPr>
        <p:txBody>
          <a:bodyPr wrap="none" rtlCol="0">
            <a:spAutoFit/>
          </a:bodyPr>
          <a:lstStyle/>
          <a:p>
            <a:r>
              <a:rPr lang="cs-CZ" sz="6000" b="1" dirty="0" smtClean="0"/>
              <a:t>Čichové ústrojí</a:t>
            </a:r>
          </a:p>
          <a:p>
            <a:r>
              <a:rPr lang="cs-CZ" sz="2800" b="1" dirty="0" err="1" smtClean="0"/>
              <a:t>Regio</a:t>
            </a:r>
            <a:r>
              <a:rPr lang="cs-CZ" sz="2800" b="1" dirty="0" smtClean="0"/>
              <a:t> </a:t>
            </a:r>
            <a:r>
              <a:rPr lang="cs-CZ" sz="2800" b="1" dirty="0" err="1" smtClean="0"/>
              <a:t>olfactoria</a:t>
            </a:r>
            <a:r>
              <a:rPr lang="cs-CZ" sz="2800" b="1" dirty="0" smtClean="0"/>
              <a:t> </a:t>
            </a:r>
            <a:r>
              <a:rPr lang="cs-CZ" b="1" dirty="0" smtClean="0"/>
              <a:t>v dutině nosní </a:t>
            </a:r>
            <a:r>
              <a:rPr lang="cs-CZ" sz="2800" b="1" dirty="0" smtClean="0"/>
              <a:t>– </a:t>
            </a:r>
            <a:r>
              <a:rPr lang="cs-CZ" sz="2400" b="1" dirty="0" smtClean="0"/>
              <a:t>čichové buňky - neurity </a:t>
            </a:r>
            <a:r>
              <a:rPr lang="cs-CZ" sz="1600" b="1" dirty="0" smtClean="0"/>
              <a:t>skrze</a:t>
            </a:r>
            <a:r>
              <a:rPr lang="cs-CZ" sz="2800" b="1" dirty="0" smtClean="0"/>
              <a:t> </a:t>
            </a:r>
            <a:r>
              <a:rPr lang="cs-CZ" sz="2400" b="1" dirty="0" smtClean="0"/>
              <a:t>lamina </a:t>
            </a:r>
            <a:r>
              <a:rPr lang="cs-CZ" sz="2400" b="1" dirty="0" err="1" smtClean="0"/>
              <a:t>cribrosa</a:t>
            </a:r>
            <a:r>
              <a:rPr lang="cs-CZ" sz="2400" b="1" dirty="0" smtClean="0"/>
              <a:t> </a:t>
            </a:r>
            <a:r>
              <a:rPr lang="cs-CZ" b="1" dirty="0" smtClean="0"/>
              <a:t>čichové kosti </a:t>
            </a:r>
          </a:p>
          <a:p>
            <a:r>
              <a:rPr lang="cs-CZ" sz="2800" b="1" dirty="0" smtClean="0"/>
              <a:t>do </a:t>
            </a:r>
            <a:r>
              <a:rPr lang="cs-CZ" dirty="0" smtClean="0"/>
              <a:t> bulbus </a:t>
            </a:r>
            <a:r>
              <a:rPr lang="cs-CZ" dirty="0" err="1" smtClean="0"/>
              <a:t>olfactorius</a:t>
            </a:r>
            <a:r>
              <a:rPr lang="cs-CZ" dirty="0" smtClean="0"/>
              <a:t> – čichová kůra – nejstarší část = </a:t>
            </a:r>
            <a:r>
              <a:rPr lang="cs-CZ" dirty="0" err="1" smtClean="0"/>
              <a:t>paleocortex</a:t>
            </a:r>
            <a:endParaRPr lang="cs-CZ" dirty="0"/>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480486"/>
            <a:ext cx="3238500" cy="2591072"/>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Scan0050"/>
          <p:cNvPicPr>
            <a:picLocks noChangeAspect="1" noChangeArrowheads="1"/>
          </p:cNvPicPr>
          <p:nvPr/>
        </p:nvPicPr>
        <p:blipFill>
          <a:blip r:embed="rId3" cstate="print">
            <a:extLst>
              <a:ext uri="{28A0092B-C50C-407E-A947-70E740481C1C}">
                <a14:useLocalDpi xmlns:a14="http://schemas.microsoft.com/office/drawing/2010/main" val="0"/>
              </a:ext>
            </a:extLst>
          </a:blip>
          <a:srcRect b="21771"/>
          <a:stretch>
            <a:fillRect/>
          </a:stretch>
        </p:blipFill>
        <p:spPr bwMode="auto">
          <a:xfrm>
            <a:off x="3592513" y="2480486"/>
            <a:ext cx="3504540" cy="2180414"/>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Scan0042"/>
          <p:cNvPicPr>
            <a:picLocks noChangeAspect="1" noChangeArrowheads="1"/>
          </p:cNvPicPr>
          <p:nvPr/>
        </p:nvPicPr>
        <p:blipFill rotWithShape="1">
          <a:blip r:embed="rId4">
            <a:extLst>
              <a:ext uri="{28A0092B-C50C-407E-A947-70E740481C1C}">
                <a14:useLocalDpi xmlns:a14="http://schemas.microsoft.com/office/drawing/2010/main" val="0"/>
              </a:ext>
            </a:extLst>
          </a:blip>
          <a:srcRect l="13925" t="4078" r="17152" b="5345"/>
          <a:stretch/>
        </p:blipFill>
        <p:spPr bwMode="auto">
          <a:xfrm>
            <a:off x="7378699" y="2480486"/>
            <a:ext cx="3344483" cy="40346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721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155" y="188915"/>
            <a:ext cx="2082189" cy="1390503"/>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12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4460" y="188915"/>
            <a:ext cx="2082190" cy="1390504"/>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7998" y="188915"/>
            <a:ext cx="2082190" cy="1390504"/>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766" y="1701944"/>
            <a:ext cx="2030578" cy="2038782"/>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127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6942" y="1701944"/>
            <a:ext cx="3077226" cy="2162606"/>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127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5788" y="1701944"/>
            <a:ext cx="1463374" cy="2200706"/>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1272" name="Text Box 10"/>
          <p:cNvSpPr txBox="1">
            <a:spLocks noChangeArrowheads="1"/>
          </p:cNvSpPr>
          <p:nvPr/>
        </p:nvSpPr>
        <p:spPr bwMode="auto">
          <a:xfrm>
            <a:off x="341822" y="4072448"/>
            <a:ext cx="11739698"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600"/>
              </a:spcAft>
              <a:buFontTx/>
              <a:buNone/>
            </a:pPr>
            <a:r>
              <a:rPr lang="cs-CZ" altLang="cs-CZ" sz="2000" b="1" dirty="0" smtClean="0"/>
              <a:t>Ad 1. </a:t>
            </a:r>
            <a:r>
              <a:rPr lang="cs-CZ" altLang="cs-CZ" sz="2000" b="1" dirty="0" err="1" smtClean="0"/>
              <a:t>Palpebra</a:t>
            </a:r>
            <a:r>
              <a:rPr lang="cs-CZ" altLang="cs-CZ" sz="2000" b="1" dirty="0" smtClean="0"/>
              <a:t> </a:t>
            </a:r>
            <a:r>
              <a:rPr lang="cs-CZ" altLang="cs-CZ" sz="2000" b="1" dirty="0"/>
              <a:t>superior </a:t>
            </a:r>
            <a:r>
              <a:rPr lang="cs-CZ" altLang="cs-CZ" sz="2000" b="1" dirty="0" smtClean="0"/>
              <a:t>a </a:t>
            </a:r>
            <a:r>
              <a:rPr lang="cs-CZ" altLang="cs-CZ" sz="2000" b="1" dirty="0" err="1" smtClean="0"/>
              <a:t>inferior</a:t>
            </a:r>
            <a:r>
              <a:rPr lang="cs-CZ" altLang="cs-CZ" sz="2000" b="1" dirty="0" smtClean="0"/>
              <a:t> </a:t>
            </a:r>
            <a:r>
              <a:rPr lang="cs-CZ" altLang="cs-CZ" sz="1600" dirty="0" smtClean="0"/>
              <a:t>(kožní řasy podložené vazivem a tarzálními ploténkami), </a:t>
            </a:r>
            <a:r>
              <a:rPr lang="cs-CZ" altLang="cs-CZ" sz="2000" b="1" dirty="0" err="1" smtClean="0"/>
              <a:t>ciliae</a:t>
            </a:r>
            <a:r>
              <a:rPr lang="cs-CZ" altLang="cs-CZ" sz="2000" b="1" dirty="0" smtClean="0"/>
              <a:t> </a:t>
            </a:r>
            <a:r>
              <a:rPr lang="cs-CZ" altLang="cs-CZ" sz="1600" dirty="0" smtClean="0"/>
              <a:t>(řasy)</a:t>
            </a:r>
            <a:r>
              <a:rPr lang="cs-CZ" altLang="cs-CZ" sz="2000" b="1" dirty="0" smtClean="0"/>
              <a:t>, </a:t>
            </a:r>
            <a:r>
              <a:rPr lang="cs-CZ" altLang="cs-CZ" sz="2000" b="1" dirty="0" err="1" smtClean="0"/>
              <a:t>angulus</a:t>
            </a:r>
            <a:r>
              <a:rPr lang="cs-CZ" altLang="cs-CZ" sz="2000" b="1" dirty="0" smtClean="0"/>
              <a:t> </a:t>
            </a:r>
            <a:r>
              <a:rPr lang="cs-CZ" altLang="cs-CZ" sz="2000" b="1" dirty="0" err="1"/>
              <a:t>oculi</a:t>
            </a:r>
            <a:r>
              <a:rPr lang="cs-CZ" altLang="cs-CZ" sz="2000" b="1" dirty="0"/>
              <a:t> </a:t>
            </a:r>
            <a:r>
              <a:rPr lang="cs-CZ" altLang="cs-CZ" sz="2000" b="1" dirty="0" err="1"/>
              <a:t>medialis</a:t>
            </a:r>
            <a:r>
              <a:rPr lang="cs-CZ" altLang="cs-CZ" sz="2000" b="1" dirty="0"/>
              <a:t> </a:t>
            </a:r>
            <a:r>
              <a:rPr lang="cs-CZ" altLang="cs-CZ" sz="2000" b="1" dirty="0" smtClean="0"/>
              <a:t>a </a:t>
            </a:r>
            <a:r>
              <a:rPr lang="cs-CZ" altLang="cs-CZ" sz="2000" b="1" dirty="0" err="1"/>
              <a:t>lateralis</a:t>
            </a:r>
            <a:r>
              <a:rPr lang="cs-CZ" altLang="cs-CZ" sz="2000" b="1" dirty="0"/>
              <a:t>, limbus </a:t>
            </a:r>
            <a:r>
              <a:rPr lang="cs-CZ" altLang="cs-CZ" sz="2000" b="1" dirty="0" err="1" smtClean="0"/>
              <a:t>palpebralis</a:t>
            </a:r>
            <a:r>
              <a:rPr lang="cs-CZ" altLang="cs-CZ" sz="2000" b="1" dirty="0"/>
              <a:t> </a:t>
            </a:r>
            <a:r>
              <a:rPr lang="cs-CZ" altLang="cs-CZ" sz="2000" b="1" dirty="0" err="1" smtClean="0"/>
              <a:t>anterior</a:t>
            </a:r>
            <a:r>
              <a:rPr lang="cs-CZ" altLang="cs-CZ" sz="2000" b="1" dirty="0" smtClean="0"/>
              <a:t> a </a:t>
            </a:r>
            <a:r>
              <a:rPr lang="cs-CZ" altLang="cs-CZ" sz="2000" b="1" dirty="0" err="1" smtClean="0"/>
              <a:t>posterior</a:t>
            </a:r>
            <a:r>
              <a:rPr lang="cs-CZ" altLang="cs-CZ" sz="2000" b="1" dirty="0" smtClean="0"/>
              <a:t> </a:t>
            </a:r>
            <a:r>
              <a:rPr lang="cs-CZ" altLang="cs-CZ" sz="1600" dirty="0" smtClean="0"/>
              <a:t>(okraje víček s řasami a žlázkami), </a:t>
            </a:r>
            <a:r>
              <a:rPr lang="cs-CZ" altLang="cs-CZ" sz="2000" b="1" dirty="0" err="1" smtClean="0"/>
              <a:t>caruncula</a:t>
            </a:r>
            <a:r>
              <a:rPr lang="cs-CZ" altLang="cs-CZ" sz="2000" b="1" dirty="0"/>
              <a:t> </a:t>
            </a:r>
            <a:r>
              <a:rPr lang="cs-CZ" altLang="cs-CZ" sz="2000" b="1" dirty="0" err="1" smtClean="0"/>
              <a:t>lacrimalis</a:t>
            </a:r>
            <a:r>
              <a:rPr lang="cs-CZ" altLang="cs-CZ" sz="2000" b="1" dirty="0" smtClean="0"/>
              <a:t> </a:t>
            </a:r>
            <a:r>
              <a:rPr lang="cs-CZ" altLang="cs-CZ" sz="1600" dirty="0" smtClean="0"/>
              <a:t>(slzná jahůdka)</a:t>
            </a:r>
            <a:endParaRPr lang="cs-CZ" altLang="cs-CZ" sz="2000" b="1" dirty="0"/>
          </a:p>
          <a:p>
            <a:pPr>
              <a:spcBef>
                <a:spcPct val="0"/>
              </a:spcBef>
              <a:spcAft>
                <a:spcPts val="600"/>
              </a:spcAft>
              <a:buNone/>
            </a:pPr>
            <a:endParaRPr lang="cs-CZ" altLang="cs-CZ" sz="2000" b="1" dirty="0" smtClean="0"/>
          </a:p>
          <a:p>
            <a:pPr>
              <a:spcBef>
                <a:spcPct val="0"/>
              </a:spcBef>
              <a:spcAft>
                <a:spcPts val="600"/>
              </a:spcAft>
              <a:buNone/>
            </a:pPr>
            <a:r>
              <a:rPr lang="cs-CZ" altLang="cs-CZ" sz="2000" b="1" dirty="0" smtClean="0"/>
              <a:t>Ad 2)  </a:t>
            </a:r>
            <a:r>
              <a:rPr lang="cs-CZ" altLang="cs-CZ" sz="2000" b="1" dirty="0"/>
              <a:t>tunica </a:t>
            </a:r>
            <a:r>
              <a:rPr lang="cs-CZ" altLang="cs-CZ" sz="2000" b="1" dirty="0" err="1"/>
              <a:t>conjunctiva</a:t>
            </a:r>
            <a:r>
              <a:rPr lang="cs-CZ" altLang="cs-CZ" sz="2000" b="1" dirty="0"/>
              <a:t> </a:t>
            </a:r>
            <a:r>
              <a:rPr lang="cs-CZ" altLang="cs-CZ" sz="2000" b="1" dirty="0" err="1"/>
              <a:t>bulbaris</a:t>
            </a:r>
            <a:r>
              <a:rPr lang="cs-CZ" altLang="cs-CZ" sz="2000" b="1" dirty="0"/>
              <a:t> </a:t>
            </a:r>
            <a:r>
              <a:rPr lang="cs-CZ" altLang="cs-CZ" sz="2000" b="1" dirty="0" smtClean="0"/>
              <a:t>a </a:t>
            </a:r>
            <a:r>
              <a:rPr lang="cs-CZ" altLang="cs-CZ" sz="2000" b="1" dirty="0" err="1" smtClean="0"/>
              <a:t>palpebralis</a:t>
            </a:r>
            <a:r>
              <a:rPr lang="cs-CZ" altLang="cs-CZ" sz="2000" b="1" dirty="0" smtClean="0"/>
              <a:t> </a:t>
            </a:r>
            <a:r>
              <a:rPr lang="cs-CZ" altLang="cs-CZ" sz="1600" dirty="0" smtClean="0"/>
              <a:t>(spojivka=tenká blána charakteru sliznice, dosahuje až k okraji rohovky), </a:t>
            </a:r>
            <a:r>
              <a:rPr lang="cs-CZ" altLang="cs-CZ" sz="2000" b="1" dirty="0" err="1" smtClean="0"/>
              <a:t>plica</a:t>
            </a:r>
            <a:r>
              <a:rPr lang="cs-CZ" altLang="cs-CZ" sz="2000" b="1" dirty="0" smtClean="0"/>
              <a:t> </a:t>
            </a:r>
            <a:r>
              <a:rPr lang="cs-CZ" altLang="cs-CZ" sz="2000" b="1" dirty="0" err="1"/>
              <a:t>semilunaris</a:t>
            </a:r>
            <a:r>
              <a:rPr lang="cs-CZ" altLang="cs-CZ" sz="2000" b="1" dirty="0"/>
              <a:t> </a:t>
            </a:r>
            <a:r>
              <a:rPr lang="cs-CZ" altLang="cs-CZ" sz="2000" b="1" dirty="0" err="1" smtClean="0"/>
              <a:t>conjunctivae</a:t>
            </a:r>
            <a:r>
              <a:rPr lang="cs-CZ" altLang="cs-CZ" sz="2000" b="1" dirty="0" smtClean="0"/>
              <a:t> </a:t>
            </a:r>
            <a:r>
              <a:rPr lang="cs-CZ" altLang="cs-CZ" sz="1600" dirty="0" smtClean="0"/>
              <a:t>(řasa u vnitřního koutku), </a:t>
            </a:r>
            <a:r>
              <a:rPr lang="cs-CZ" altLang="cs-CZ" sz="2000" b="1" dirty="0" err="1"/>
              <a:t>lacus</a:t>
            </a:r>
            <a:r>
              <a:rPr lang="cs-CZ" altLang="cs-CZ" sz="2000" b="1" dirty="0"/>
              <a:t> </a:t>
            </a:r>
            <a:r>
              <a:rPr lang="cs-CZ" altLang="cs-CZ" sz="2000" b="1" dirty="0" err="1"/>
              <a:t>lacrimalis</a:t>
            </a:r>
            <a:r>
              <a:rPr lang="cs-CZ" altLang="cs-CZ" sz="2000" b="1" dirty="0"/>
              <a:t> </a:t>
            </a:r>
            <a:r>
              <a:rPr lang="cs-CZ" altLang="cs-CZ" sz="1600" dirty="0"/>
              <a:t>(slzné jezírko</a:t>
            </a:r>
            <a:r>
              <a:rPr lang="cs-CZ" altLang="cs-CZ" sz="1600" dirty="0" smtClean="0"/>
              <a:t>)</a:t>
            </a:r>
            <a:endParaRPr lang="cs-CZ" altLang="cs-CZ" sz="2000" dirty="0"/>
          </a:p>
        </p:txBody>
      </p:sp>
    </p:spTree>
    <p:extLst>
      <p:ext uri="{BB962C8B-B14F-4D97-AF65-F5344CB8AC3E}">
        <p14:creationId xmlns:p14="http://schemas.microsoft.com/office/powerpoint/2010/main" val="3744149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500" y="1604169"/>
            <a:ext cx="24130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225" y="1614345"/>
            <a:ext cx="3024188"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10"/>
          <p:cNvSpPr txBox="1">
            <a:spLocks noChangeArrowheads="1"/>
          </p:cNvSpPr>
          <p:nvPr/>
        </p:nvSpPr>
        <p:spPr bwMode="auto">
          <a:xfrm>
            <a:off x="458466" y="1091125"/>
            <a:ext cx="57679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smtClean="0"/>
              <a:t>Ad 3) Slzní ústrojí </a:t>
            </a:r>
            <a:r>
              <a:rPr lang="cs-CZ" altLang="cs-CZ" sz="2000" dirty="0" smtClean="0"/>
              <a:t>(</a:t>
            </a:r>
            <a:r>
              <a:rPr lang="cs-CZ" altLang="cs-CZ" sz="2000" dirty="0" err="1" smtClean="0"/>
              <a:t>apparatus</a:t>
            </a:r>
            <a:r>
              <a:rPr lang="cs-CZ" altLang="cs-CZ" sz="2000" dirty="0" smtClean="0"/>
              <a:t> </a:t>
            </a:r>
            <a:r>
              <a:rPr lang="cs-CZ" altLang="cs-CZ" sz="2000" dirty="0" err="1" smtClean="0"/>
              <a:t>lacrimalis</a:t>
            </a:r>
            <a:r>
              <a:rPr lang="cs-CZ" altLang="cs-CZ" sz="2000" dirty="0" smtClean="0"/>
              <a:t>)</a:t>
            </a:r>
            <a:endParaRPr lang="cs-CZ" altLang="cs-CZ" sz="2000" dirty="0"/>
          </a:p>
        </p:txBody>
      </p:sp>
      <p:sp>
        <p:nvSpPr>
          <p:cNvPr id="13318" name="Text Box 11"/>
          <p:cNvSpPr txBox="1">
            <a:spLocks noChangeArrowheads="1"/>
          </p:cNvSpPr>
          <p:nvPr/>
        </p:nvSpPr>
        <p:spPr bwMode="auto">
          <a:xfrm>
            <a:off x="180110" y="4797426"/>
            <a:ext cx="118179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dirty="0" err="1"/>
              <a:t>punctum</a:t>
            </a:r>
            <a:r>
              <a:rPr lang="cs-CZ" altLang="cs-CZ" sz="2400" b="1" dirty="0"/>
              <a:t> </a:t>
            </a:r>
            <a:r>
              <a:rPr lang="cs-CZ" altLang="cs-CZ" sz="2400" b="1" dirty="0" err="1"/>
              <a:t>lacrimale</a:t>
            </a:r>
            <a:r>
              <a:rPr lang="cs-CZ" altLang="cs-CZ" sz="2400" b="1" dirty="0"/>
              <a:t>, </a:t>
            </a:r>
            <a:r>
              <a:rPr lang="cs-CZ" altLang="cs-CZ" sz="2400" b="1" dirty="0" err="1"/>
              <a:t>canaliculus</a:t>
            </a:r>
            <a:r>
              <a:rPr lang="cs-CZ" altLang="cs-CZ" sz="2400" b="1" dirty="0"/>
              <a:t> </a:t>
            </a:r>
            <a:r>
              <a:rPr lang="cs-CZ" altLang="cs-CZ" sz="2400" b="1" dirty="0" err="1"/>
              <a:t>lacrimalis</a:t>
            </a:r>
            <a:r>
              <a:rPr lang="cs-CZ" altLang="cs-CZ" sz="2400" b="1" dirty="0"/>
              <a:t> superior </a:t>
            </a:r>
            <a:r>
              <a:rPr lang="cs-CZ" altLang="cs-CZ" sz="2400" b="1" dirty="0" smtClean="0"/>
              <a:t>a </a:t>
            </a:r>
            <a:r>
              <a:rPr lang="cs-CZ" altLang="cs-CZ" sz="2400" b="1" dirty="0" err="1"/>
              <a:t>inferior</a:t>
            </a:r>
            <a:r>
              <a:rPr lang="cs-CZ" altLang="cs-CZ" sz="2400" b="1" dirty="0"/>
              <a:t>, </a:t>
            </a:r>
            <a:r>
              <a:rPr lang="cs-CZ" altLang="cs-CZ" sz="2400" b="1" dirty="0" err="1"/>
              <a:t>saccus</a:t>
            </a:r>
            <a:r>
              <a:rPr lang="cs-CZ" altLang="cs-CZ" sz="2400" b="1" dirty="0"/>
              <a:t> </a:t>
            </a:r>
            <a:r>
              <a:rPr lang="cs-CZ" altLang="cs-CZ" sz="2400" b="1" dirty="0" err="1"/>
              <a:t>lacrimalis</a:t>
            </a:r>
            <a:r>
              <a:rPr lang="cs-CZ" altLang="cs-CZ" sz="2400" b="1" dirty="0" smtClean="0"/>
              <a:t>,</a:t>
            </a:r>
          </a:p>
          <a:p>
            <a:pPr eaLnBrk="1" hangingPunct="1">
              <a:spcBef>
                <a:spcPct val="0"/>
              </a:spcBef>
              <a:buFontTx/>
              <a:buNone/>
            </a:pPr>
            <a:r>
              <a:rPr lang="cs-CZ" altLang="cs-CZ" sz="2400" b="1" dirty="0" err="1" smtClean="0"/>
              <a:t>fornix</a:t>
            </a:r>
            <a:r>
              <a:rPr lang="cs-CZ" altLang="cs-CZ" sz="2400" b="1" dirty="0" smtClean="0"/>
              <a:t> </a:t>
            </a:r>
            <a:r>
              <a:rPr lang="cs-CZ" altLang="cs-CZ" sz="2400" b="1" dirty="0" err="1"/>
              <a:t>sacci</a:t>
            </a:r>
            <a:r>
              <a:rPr lang="cs-CZ" altLang="cs-CZ" sz="2400" b="1" dirty="0"/>
              <a:t> </a:t>
            </a:r>
            <a:r>
              <a:rPr lang="cs-CZ" altLang="cs-CZ" sz="2400" b="1" dirty="0" err="1"/>
              <a:t>lacrimalis</a:t>
            </a:r>
            <a:r>
              <a:rPr lang="cs-CZ" altLang="cs-CZ" sz="2400" b="1" dirty="0"/>
              <a:t>, </a:t>
            </a:r>
            <a:r>
              <a:rPr lang="cs-CZ" altLang="cs-CZ" sz="2400" b="1" dirty="0" err="1"/>
              <a:t>ductus</a:t>
            </a:r>
            <a:r>
              <a:rPr lang="cs-CZ" altLang="cs-CZ" sz="2400" b="1" dirty="0"/>
              <a:t> </a:t>
            </a:r>
            <a:r>
              <a:rPr lang="cs-CZ" altLang="cs-CZ" sz="2400" b="1" dirty="0" err="1" smtClean="0"/>
              <a:t>nasolacrimalis</a:t>
            </a:r>
            <a:r>
              <a:rPr lang="cs-CZ" altLang="cs-CZ" sz="2400" b="1" dirty="0" smtClean="0"/>
              <a:t>, inervace </a:t>
            </a:r>
            <a:r>
              <a:rPr lang="cs-CZ" altLang="cs-CZ" sz="2400" b="1" dirty="0" err="1" smtClean="0"/>
              <a:t>glandula</a:t>
            </a:r>
            <a:r>
              <a:rPr lang="cs-CZ" altLang="cs-CZ" sz="2400" b="1" dirty="0" smtClean="0"/>
              <a:t> </a:t>
            </a:r>
            <a:r>
              <a:rPr lang="cs-CZ" altLang="cs-CZ" sz="2400" b="1" dirty="0" err="1" smtClean="0"/>
              <a:t>lacrimalis</a:t>
            </a:r>
            <a:endParaRPr lang="cs-CZ" altLang="cs-CZ" sz="2400" b="1" dirty="0"/>
          </a:p>
        </p:txBody>
      </p:sp>
    </p:spTree>
    <p:extLst>
      <p:ext uri="{BB962C8B-B14F-4D97-AF65-F5344CB8AC3E}">
        <p14:creationId xmlns:p14="http://schemas.microsoft.com/office/powerpoint/2010/main" val="14403598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9" y="868437"/>
            <a:ext cx="4513261" cy="4699359"/>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Scan0070"/>
          <p:cNvPicPr>
            <a:picLocks noChangeAspect="1" noChangeArrowheads="1"/>
          </p:cNvPicPr>
          <p:nvPr/>
        </p:nvPicPr>
        <p:blipFill>
          <a:blip r:embed="rId3"/>
          <a:srcRect b="2303"/>
          <a:stretch>
            <a:fillRect/>
          </a:stretch>
        </p:blipFill>
        <p:spPr bwMode="auto">
          <a:xfrm>
            <a:off x="5276908" y="878141"/>
            <a:ext cx="5857817" cy="4679950"/>
          </a:xfrm>
          <a:prstGeom prst="rect">
            <a:avLst/>
          </a:prstGeom>
          <a:noFill/>
          <a:ln w="57150">
            <a:solidFill>
              <a:schemeClr val="bg2"/>
            </a:solidFill>
            <a:miter lim="800000"/>
            <a:headEnd/>
            <a:tailEnd/>
          </a:ln>
        </p:spPr>
      </p:pic>
      <p:sp>
        <p:nvSpPr>
          <p:cNvPr id="2" name="TextovéPole 1"/>
          <p:cNvSpPr txBox="1"/>
          <p:nvPr/>
        </p:nvSpPr>
        <p:spPr>
          <a:xfrm>
            <a:off x="2452256" y="5676900"/>
            <a:ext cx="5649303" cy="584775"/>
          </a:xfrm>
          <a:prstGeom prst="rect">
            <a:avLst/>
          </a:prstGeom>
          <a:noFill/>
        </p:spPr>
        <p:txBody>
          <a:bodyPr wrap="none" rtlCol="0">
            <a:spAutoFit/>
          </a:bodyPr>
          <a:lstStyle/>
          <a:p>
            <a:r>
              <a:rPr lang="cs-CZ" sz="3200" b="1" dirty="0" smtClean="0">
                <a:latin typeface="Arial" panose="020B0604020202020204" pitchFamily="34" charset="0"/>
                <a:cs typeface="Arial" panose="020B0604020202020204" pitchFamily="34" charset="0"/>
              </a:rPr>
              <a:t>Inervace </a:t>
            </a:r>
            <a:r>
              <a:rPr lang="cs-CZ" sz="3200" b="1" dirty="0" err="1" smtClean="0">
                <a:latin typeface="Arial" panose="020B0604020202020204" pitchFamily="34" charset="0"/>
                <a:cs typeface="Arial" panose="020B0604020202020204" pitchFamily="34" charset="0"/>
              </a:rPr>
              <a:t>glandula</a:t>
            </a:r>
            <a:r>
              <a:rPr lang="cs-CZ" sz="3200" b="1" dirty="0" smtClean="0">
                <a:latin typeface="Arial" panose="020B0604020202020204" pitchFamily="34" charset="0"/>
                <a:cs typeface="Arial" panose="020B0604020202020204" pitchFamily="34" charset="0"/>
              </a:rPr>
              <a:t> </a:t>
            </a:r>
            <a:r>
              <a:rPr lang="cs-CZ" sz="3200" b="1" dirty="0" err="1" smtClean="0">
                <a:latin typeface="Arial" panose="020B0604020202020204" pitchFamily="34" charset="0"/>
                <a:cs typeface="Arial" panose="020B0604020202020204" pitchFamily="34" charset="0"/>
              </a:rPr>
              <a:t>lacrimalis</a:t>
            </a:r>
            <a:endParaRPr lang="cs-CZ"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3331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5106" y="2492375"/>
            <a:ext cx="2468435" cy="2368609"/>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433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414" y="2492374"/>
            <a:ext cx="3393499" cy="2368609"/>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5577" y="252413"/>
            <a:ext cx="2160587" cy="206057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434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6262" y="252413"/>
            <a:ext cx="2087563" cy="2068513"/>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434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0092" y="260351"/>
            <a:ext cx="2181225" cy="207645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4343" name="TextovéPole 8"/>
          <p:cNvSpPr txBox="1">
            <a:spLocks noChangeArrowheads="1"/>
          </p:cNvSpPr>
          <p:nvPr/>
        </p:nvSpPr>
        <p:spPr bwMode="auto">
          <a:xfrm>
            <a:off x="138545" y="4974270"/>
            <a:ext cx="11887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cs-CZ" altLang="cs-CZ" sz="1800" dirty="0">
                <a:solidFill>
                  <a:schemeClr val="bg1"/>
                </a:solidFill>
              </a:rPr>
              <a:t> </a:t>
            </a:r>
            <a:r>
              <a:rPr lang="cs-CZ" altLang="cs-CZ" sz="2000" b="1" dirty="0"/>
              <a:t>M. levator </a:t>
            </a:r>
            <a:r>
              <a:rPr lang="cs-CZ" altLang="cs-CZ" sz="2000" b="1" dirty="0" err="1"/>
              <a:t>palpebrae</a:t>
            </a:r>
            <a:r>
              <a:rPr lang="cs-CZ" altLang="cs-CZ" sz="2000" b="1" dirty="0"/>
              <a:t> superior, m. </a:t>
            </a:r>
            <a:r>
              <a:rPr lang="cs-CZ" altLang="cs-CZ" sz="2000" b="1" dirty="0" err="1"/>
              <a:t>rectus</a:t>
            </a:r>
            <a:r>
              <a:rPr lang="cs-CZ" altLang="cs-CZ" sz="2000" b="1" dirty="0"/>
              <a:t> superior, </a:t>
            </a:r>
            <a:r>
              <a:rPr lang="cs-CZ" altLang="cs-CZ" sz="2000" b="1" dirty="0" err="1"/>
              <a:t>inferior</a:t>
            </a:r>
            <a:r>
              <a:rPr lang="cs-CZ" altLang="cs-CZ" sz="2000" b="1" dirty="0"/>
              <a:t>, </a:t>
            </a:r>
            <a:r>
              <a:rPr lang="cs-CZ" altLang="cs-CZ" sz="2000" b="1" dirty="0" err="1"/>
              <a:t>medialis</a:t>
            </a:r>
            <a:r>
              <a:rPr lang="cs-CZ" altLang="cs-CZ" sz="2000" b="1" dirty="0"/>
              <a:t> </a:t>
            </a:r>
            <a:r>
              <a:rPr lang="cs-CZ" altLang="cs-CZ" sz="2000" b="1" dirty="0" smtClean="0"/>
              <a:t>a </a:t>
            </a:r>
            <a:r>
              <a:rPr lang="cs-CZ" altLang="cs-CZ" sz="2000" b="1" dirty="0" err="1"/>
              <a:t>lateralis</a:t>
            </a:r>
            <a:r>
              <a:rPr lang="cs-CZ" altLang="cs-CZ" sz="2000" b="1" dirty="0"/>
              <a:t>, m. </a:t>
            </a:r>
            <a:r>
              <a:rPr lang="cs-CZ" altLang="cs-CZ" sz="2000" b="1" dirty="0" err="1"/>
              <a:t>obliquus</a:t>
            </a:r>
            <a:r>
              <a:rPr lang="cs-CZ" altLang="cs-CZ" sz="2000" b="1" dirty="0"/>
              <a:t> </a:t>
            </a:r>
            <a:r>
              <a:rPr lang="cs-CZ" altLang="cs-CZ" sz="2000" b="1" dirty="0" err="1" smtClean="0"/>
              <a:t>bulbi</a:t>
            </a:r>
            <a:endParaRPr lang="cs-CZ" altLang="cs-CZ" sz="2000" b="1" dirty="0" smtClean="0"/>
          </a:p>
          <a:p>
            <a:pPr eaLnBrk="1" hangingPunct="1">
              <a:spcBef>
                <a:spcPct val="0"/>
              </a:spcBef>
              <a:buNone/>
            </a:pPr>
            <a:r>
              <a:rPr lang="cs-CZ" altLang="cs-CZ" sz="2000" b="1" dirty="0"/>
              <a:t> </a:t>
            </a:r>
            <a:r>
              <a:rPr lang="cs-CZ" altLang="cs-CZ" sz="2000" b="1" dirty="0" smtClean="0"/>
              <a:t>                                                                                            superior </a:t>
            </a:r>
            <a:r>
              <a:rPr lang="cs-CZ" altLang="cs-CZ" sz="1600" dirty="0" smtClean="0"/>
              <a:t>(dolů a  </a:t>
            </a:r>
            <a:r>
              <a:rPr lang="cs-CZ" altLang="cs-CZ" sz="1600" dirty="0"/>
              <a:t>lat.) </a:t>
            </a:r>
            <a:r>
              <a:rPr lang="cs-CZ" altLang="cs-CZ" sz="1600" dirty="0" smtClean="0"/>
              <a:t>a </a:t>
            </a:r>
            <a:r>
              <a:rPr lang="cs-CZ" altLang="cs-CZ" sz="1600" dirty="0" err="1"/>
              <a:t>inferior</a:t>
            </a:r>
            <a:r>
              <a:rPr lang="cs-CZ" altLang="cs-CZ" sz="1600" dirty="0"/>
              <a:t> </a:t>
            </a:r>
            <a:r>
              <a:rPr lang="cs-CZ" altLang="cs-CZ" sz="1600" dirty="0" smtClean="0"/>
              <a:t>(nahoru a </a:t>
            </a:r>
            <a:r>
              <a:rPr lang="cs-CZ" altLang="cs-CZ" sz="1600" dirty="0"/>
              <a:t>lat</a:t>
            </a:r>
            <a:r>
              <a:rPr lang="cs-CZ" altLang="cs-CZ" sz="1600" dirty="0" smtClean="0"/>
              <a:t>.)</a:t>
            </a:r>
            <a:endParaRPr lang="cs-CZ" altLang="cs-CZ" sz="1600" dirty="0"/>
          </a:p>
          <a:p>
            <a:pPr eaLnBrk="1" hangingPunct="1">
              <a:spcBef>
                <a:spcPct val="0"/>
              </a:spcBef>
              <a:buFontTx/>
              <a:buNone/>
            </a:pPr>
            <a:r>
              <a:rPr lang="cs-CZ" altLang="cs-CZ" sz="2000" b="1" dirty="0" smtClean="0"/>
              <a:t>  Mm</a:t>
            </a:r>
            <a:r>
              <a:rPr lang="cs-CZ" altLang="cs-CZ" sz="2000" b="1" dirty="0"/>
              <a:t>. </a:t>
            </a:r>
            <a:r>
              <a:rPr lang="cs-CZ" altLang="cs-CZ" sz="2000" b="1" dirty="0" err="1"/>
              <a:t>tarsales</a:t>
            </a:r>
            <a:r>
              <a:rPr lang="cs-CZ" altLang="cs-CZ" sz="2000" b="1" dirty="0"/>
              <a:t>, m. </a:t>
            </a:r>
            <a:r>
              <a:rPr lang="cs-CZ" altLang="cs-CZ" sz="2000" b="1" dirty="0" err="1"/>
              <a:t>orbitalis</a:t>
            </a:r>
            <a:r>
              <a:rPr lang="cs-CZ" altLang="cs-CZ" sz="2000" b="1" dirty="0"/>
              <a:t> </a:t>
            </a:r>
            <a:r>
              <a:rPr lang="cs-CZ" altLang="cs-CZ" sz="2000" b="1" dirty="0" smtClean="0"/>
              <a:t>– </a:t>
            </a:r>
            <a:r>
              <a:rPr lang="cs-CZ" altLang="cs-CZ" sz="2000" dirty="0" smtClean="0"/>
              <a:t>hladká svalovina (</a:t>
            </a:r>
            <a:r>
              <a:rPr lang="cs-CZ" altLang="cs-CZ" sz="2000" dirty="0" err="1" smtClean="0"/>
              <a:t>enophtalmus+ptosis+miosis</a:t>
            </a:r>
            <a:r>
              <a:rPr lang="cs-CZ" altLang="cs-CZ" sz="2000" dirty="0" smtClean="0"/>
              <a:t>=</a:t>
            </a:r>
            <a:r>
              <a:rPr lang="cs-CZ" altLang="cs-CZ" sz="2000" dirty="0" err="1" smtClean="0"/>
              <a:t>Hornerův</a:t>
            </a:r>
            <a:r>
              <a:rPr lang="cs-CZ" altLang="cs-CZ" sz="2000" dirty="0" smtClean="0"/>
              <a:t> syndrom) </a:t>
            </a:r>
            <a:endParaRPr lang="cs-CZ" altLang="cs-CZ" sz="2000" dirty="0"/>
          </a:p>
        </p:txBody>
      </p:sp>
      <p:sp>
        <p:nvSpPr>
          <p:cNvPr id="2" name="TextovéPole 1"/>
          <p:cNvSpPr txBox="1"/>
          <p:nvPr/>
        </p:nvSpPr>
        <p:spPr>
          <a:xfrm>
            <a:off x="199491" y="355753"/>
            <a:ext cx="3847272" cy="584775"/>
          </a:xfrm>
          <a:prstGeom prst="rect">
            <a:avLst/>
          </a:prstGeom>
          <a:noFill/>
        </p:spPr>
        <p:txBody>
          <a:bodyPr wrap="none" rtlCol="0">
            <a:spAutoFit/>
          </a:bodyPr>
          <a:lstStyle/>
          <a:p>
            <a:r>
              <a:rPr lang="cs-CZ" sz="3200" b="1" dirty="0" smtClean="0"/>
              <a:t>Ad 4) Okohybné svaly</a:t>
            </a:r>
            <a:endParaRPr lang="cs-CZ" sz="3200" b="1" dirty="0"/>
          </a:p>
        </p:txBody>
      </p:sp>
      <p:sp>
        <p:nvSpPr>
          <p:cNvPr id="3" name="TextovéPole 2"/>
          <p:cNvSpPr txBox="1"/>
          <p:nvPr/>
        </p:nvSpPr>
        <p:spPr>
          <a:xfrm>
            <a:off x="1330469" y="817418"/>
            <a:ext cx="1074590" cy="369332"/>
          </a:xfrm>
          <a:prstGeom prst="rect">
            <a:avLst/>
          </a:prstGeom>
          <a:noFill/>
        </p:spPr>
        <p:txBody>
          <a:bodyPr wrap="none" rtlCol="0">
            <a:spAutoFit/>
          </a:bodyPr>
          <a:lstStyle/>
          <a:p>
            <a:r>
              <a:rPr lang="cs-CZ" b="1" dirty="0" smtClean="0"/>
              <a:t>Inervace!</a:t>
            </a:r>
            <a:endParaRPr lang="cs-CZ" b="1" dirty="0"/>
          </a:p>
        </p:txBody>
      </p:sp>
      <p:sp>
        <p:nvSpPr>
          <p:cNvPr id="4" name="TextovéPole 3"/>
          <p:cNvSpPr txBox="1"/>
          <p:nvPr/>
        </p:nvSpPr>
        <p:spPr>
          <a:xfrm>
            <a:off x="647700" y="1892300"/>
            <a:ext cx="3203313" cy="369332"/>
          </a:xfrm>
          <a:prstGeom prst="rect">
            <a:avLst/>
          </a:prstGeom>
          <a:noFill/>
        </p:spPr>
        <p:txBody>
          <a:bodyPr wrap="none" rtlCol="0">
            <a:spAutoFit/>
          </a:bodyPr>
          <a:lstStyle/>
          <a:p>
            <a:r>
              <a:rPr lang="cs-CZ" dirty="0" err="1" smtClean="0"/>
              <a:t>Anulus</a:t>
            </a:r>
            <a:r>
              <a:rPr lang="cs-CZ" dirty="0" smtClean="0"/>
              <a:t> </a:t>
            </a:r>
            <a:r>
              <a:rPr lang="cs-CZ" dirty="0" err="1" smtClean="0"/>
              <a:t>tendineus</a:t>
            </a:r>
            <a:r>
              <a:rPr lang="cs-CZ" dirty="0" smtClean="0"/>
              <a:t> v hrotu očnice</a:t>
            </a:r>
            <a:endParaRPr lang="cs-CZ" dirty="0"/>
          </a:p>
        </p:txBody>
      </p:sp>
    </p:spTree>
    <p:extLst>
      <p:ext uri="{BB962C8B-B14F-4D97-AF65-F5344CB8AC3E}">
        <p14:creationId xmlns:p14="http://schemas.microsoft.com/office/powerpoint/2010/main" val="4091381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633413" y="166689"/>
            <a:ext cx="11226078"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dirty="0" smtClean="0"/>
              <a:t>Ad 5) Vazivový aparát očnice</a:t>
            </a:r>
          </a:p>
          <a:p>
            <a:pPr eaLnBrk="1" hangingPunct="1">
              <a:spcBef>
                <a:spcPct val="0"/>
              </a:spcBef>
              <a:buFontTx/>
              <a:buNone/>
            </a:pPr>
            <a:endParaRPr lang="cs-CZ" altLang="cs-CZ" sz="2400" b="1" dirty="0">
              <a:solidFill>
                <a:srgbClr val="C00000"/>
              </a:solidFill>
            </a:endParaRPr>
          </a:p>
          <a:p>
            <a:pPr eaLnBrk="1" hangingPunct="1">
              <a:spcBef>
                <a:spcPct val="0"/>
              </a:spcBef>
              <a:buFontTx/>
              <a:buNone/>
            </a:pPr>
            <a:r>
              <a:rPr lang="cs-CZ" altLang="cs-CZ" sz="1800" b="1" dirty="0" err="1">
                <a:solidFill>
                  <a:srgbClr val="C00000"/>
                </a:solidFill>
              </a:rPr>
              <a:t>Periorbita</a:t>
            </a:r>
            <a:r>
              <a:rPr lang="cs-CZ" altLang="cs-CZ" sz="1800" dirty="0">
                <a:solidFill>
                  <a:schemeClr val="bg1"/>
                </a:solidFill>
              </a:rPr>
              <a:t> </a:t>
            </a:r>
            <a:endParaRPr lang="cs-CZ" altLang="cs-CZ" sz="1800" dirty="0" smtClean="0">
              <a:solidFill>
                <a:schemeClr val="bg1"/>
              </a:solidFill>
            </a:endParaRPr>
          </a:p>
          <a:p>
            <a:pPr eaLnBrk="1" hangingPunct="1">
              <a:spcBef>
                <a:spcPct val="0"/>
              </a:spcBef>
              <a:buFontTx/>
              <a:buNone/>
            </a:pPr>
            <a:r>
              <a:rPr lang="cs-CZ" altLang="cs-CZ" sz="1800" b="1" dirty="0" smtClean="0">
                <a:solidFill>
                  <a:srgbClr val="C00000"/>
                </a:solidFill>
              </a:rPr>
              <a:t>Vagina </a:t>
            </a:r>
            <a:r>
              <a:rPr lang="cs-CZ" altLang="cs-CZ" sz="1800" b="1" dirty="0" err="1">
                <a:solidFill>
                  <a:srgbClr val="C00000"/>
                </a:solidFill>
              </a:rPr>
              <a:t>bulbi</a:t>
            </a:r>
            <a:r>
              <a:rPr lang="cs-CZ" altLang="cs-CZ" sz="1800" b="1" dirty="0">
                <a:solidFill>
                  <a:srgbClr val="C00000"/>
                </a:solidFill>
              </a:rPr>
              <a:t> </a:t>
            </a:r>
            <a:r>
              <a:rPr lang="cs-CZ" altLang="cs-CZ" sz="1600" i="1" dirty="0"/>
              <a:t>(</a:t>
            </a:r>
            <a:r>
              <a:rPr lang="cs-CZ" altLang="cs-CZ" sz="1600" i="1" dirty="0" err="1"/>
              <a:t>fascia</a:t>
            </a:r>
            <a:r>
              <a:rPr lang="cs-CZ" altLang="cs-CZ" sz="1600" i="1" dirty="0"/>
              <a:t>) </a:t>
            </a:r>
            <a:r>
              <a:rPr lang="cs-CZ" altLang="cs-CZ" sz="1800" dirty="0"/>
              <a:t>– </a:t>
            </a:r>
            <a:r>
              <a:rPr lang="cs-CZ" altLang="cs-CZ" sz="1800" dirty="0" smtClean="0"/>
              <a:t>vazivová membrána pokrývá </a:t>
            </a:r>
            <a:r>
              <a:rPr lang="cs-CZ" altLang="cs-CZ" sz="1800" dirty="0"/>
              <a:t>bulbus </a:t>
            </a:r>
            <a:r>
              <a:rPr lang="cs-CZ" altLang="cs-CZ" sz="1800" dirty="0" smtClean="0"/>
              <a:t>až ke skléře, dorsálně pokračuje ve fascie okohybných svalů, mezi </a:t>
            </a:r>
            <a:r>
              <a:rPr lang="cs-CZ" altLang="cs-CZ" sz="1800" dirty="0"/>
              <a:t>bulbus </a:t>
            </a:r>
            <a:r>
              <a:rPr lang="cs-CZ" altLang="cs-CZ" sz="1800" dirty="0" smtClean="0"/>
              <a:t>a </a:t>
            </a:r>
            <a:r>
              <a:rPr lang="cs-CZ" altLang="cs-CZ" sz="1800" dirty="0"/>
              <a:t>vagina </a:t>
            </a:r>
            <a:r>
              <a:rPr lang="cs-CZ" altLang="cs-CZ" sz="1800" dirty="0" err="1"/>
              <a:t>bulbi</a:t>
            </a:r>
            <a:r>
              <a:rPr lang="cs-CZ" altLang="cs-CZ" sz="1800" dirty="0"/>
              <a:t> </a:t>
            </a:r>
            <a:r>
              <a:rPr lang="cs-CZ" altLang="cs-CZ" sz="1800" dirty="0" smtClean="0"/>
              <a:t>je</a:t>
            </a:r>
            <a:r>
              <a:rPr lang="cs-CZ" altLang="cs-CZ" sz="1800" dirty="0"/>
              <a:t> </a:t>
            </a:r>
            <a:r>
              <a:rPr lang="cs-CZ" altLang="cs-CZ" sz="1800" dirty="0" err="1" smtClean="0"/>
              <a:t>spatium</a:t>
            </a:r>
            <a:r>
              <a:rPr lang="cs-CZ" altLang="cs-CZ" sz="1800" dirty="0" smtClean="0"/>
              <a:t> </a:t>
            </a:r>
            <a:r>
              <a:rPr lang="cs-CZ" altLang="cs-CZ" sz="1800" dirty="0" err="1" smtClean="0"/>
              <a:t>episclerale</a:t>
            </a:r>
            <a:r>
              <a:rPr lang="cs-CZ" altLang="cs-CZ" sz="1800" dirty="0" smtClean="0"/>
              <a:t> s cévami</a:t>
            </a:r>
            <a:endParaRPr lang="cs-CZ" altLang="cs-CZ" sz="1800" dirty="0"/>
          </a:p>
          <a:p>
            <a:pPr eaLnBrk="1" hangingPunct="1">
              <a:spcBef>
                <a:spcPct val="0"/>
              </a:spcBef>
              <a:buFontTx/>
              <a:buNone/>
            </a:pPr>
            <a:r>
              <a:rPr lang="cs-CZ" altLang="cs-CZ" sz="1800" b="1" dirty="0">
                <a:solidFill>
                  <a:srgbClr val="C00000"/>
                </a:solidFill>
              </a:rPr>
              <a:t>Corpus </a:t>
            </a:r>
            <a:r>
              <a:rPr lang="cs-CZ" altLang="cs-CZ" sz="1800" b="1" dirty="0" err="1">
                <a:solidFill>
                  <a:srgbClr val="C00000"/>
                </a:solidFill>
              </a:rPr>
              <a:t>adiposum</a:t>
            </a:r>
            <a:r>
              <a:rPr lang="cs-CZ" altLang="cs-CZ" sz="1800" b="1" dirty="0">
                <a:solidFill>
                  <a:srgbClr val="C00000"/>
                </a:solidFill>
              </a:rPr>
              <a:t> </a:t>
            </a:r>
            <a:r>
              <a:rPr lang="cs-CZ" altLang="cs-CZ" sz="1800" b="1" dirty="0" err="1">
                <a:solidFill>
                  <a:srgbClr val="C00000"/>
                </a:solidFill>
              </a:rPr>
              <a:t>orbitae</a:t>
            </a:r>
            <a:r>
              <a:rPr lang="cs-CZ" altLang="cs-CZ" sz="1800" b="1" dirty="0">
                <a:solidFill>
                  <a:srgbClr val="C00000"/>
                </a:solidFill>
              </a:rPr>
              <a:t> </a:t>
            </a:r>
            <a:r>
              <a:rPr lang="cs-CZ" altLang="cs-CZ" sz="1800" dirty="0" smtClean="0"/>
              <a:t>– tuková vrstva vyplňující štěrbiny, nejsilnější je v </a:t>
            </a:r>
            <a:r>
              <a:rPr lang="cs-CZ" altLang="cs-CZ" sz="1800" dirty="0" err="1" smtClean="0"/>
              <a:t>retrobulbárním</a:t>
            </a:r>
            <a:r>
              <a:rPr lang="cs-CZ" altLang="cs-CZ" sz="1800" dirty="0" smtClean="0"/>
              <a:t> prostoru</a:t>
            </a:r>
          </a:p>
          <a:p>
            <a:pPr eaLnBrk="1" hangingPunct="1">
              <a:spcBef>
                <a:spcPct val="0"/>
              </a:spcBef>
              <a:buFontTx/>
              <a:buNone/>
            </a:pPr>
            <a:r>
              <a:rPr lang="cs-CZ" altLang="cs-CZ" sz="1800" b="1" dirty="0" smtClean="0">
                <a:solidFill>
                  <a:srgbClr val="C00000"/>
                </a:solidFill>
              </a:rPr>
              <a:t>Septum orbitale </a:t>
            </a:r>
            <a:r>
              <a:rPr lang="cs-CZ" altLang="cs-CZ" sz="1600" dirty="0" smtClean="0"/>
              <a:t>(od okrajů orbity, ztluštění = tarsální ploténky)</a:t>
            </a:r>
            <a:endParaRPr lang="cs-CZ" altLang="cs-CZ" sz="1600" dirty="0"/>
          </a:p>
          <a:p>
            <a:pPr eaLnBrk="1" hangingPunct="1">
              <a:spcBef>
                <a:spcPct val="0"/>
              </a:spcBef>
              <a:buFontTx/>
              <a:buNone/>
            </a:pPr>
            <a:endParaRPr lang="cs-CZ" altLang="cs-CZ" sz="1800" dirty="0">
              <a:solidFill>
                <a:schemeClr val="bg1"/>
              </a:solidFill>
            </a:endParaRPr>
          </a:p>
        </p:txBody>
      </p:sp>
      <p:pic>
        <p:nvPicPr>
          <p:cNvPr id="1536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3" y="3132495"/>
            <a:ext cx="3028950" cy="316865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163" y="3138846"/>
            <a:ext cx="3714750" cy="31623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5276" y="3132495"/>
            <a:ext cx="4088934" cy="345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21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235239" y="953800"/>
            <a:ext cx="11303159"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dirty="0" smtClean="0">
                <a:solidFill>
                  <a:srgbClr val="C00000"/>
                </a:solidFill>
              </a:rPr>
              <a:t>Tepny očnice</a:t>
            </a:r>
            <a:endParaRPr lang="cs-CZ" altLang="cs-CZ" sz="2400" b="1" dirty="0">
              <a:solidFill>
                <a:srgbClr val="C00000"/>
              </a:solidFill>
            </a:endParaRPr>
          </a:p>
          <a:p>
            <a:pPr eaLnBrk="1" hangingPunct="1">
              <a:spcBef>
                <a:spcPct val="0"/>
              </a:spcBef>
              <a:buFontTx/>
              <a:buNone/>
            </a:pPr>
            <a:endParaRPr lang="cs-CZ" altLang="cs-CZ" sz="2400" b="1" dirty="0">
              <a:solidFill>
                <a:srgbClr val="C00000"/>
              </a:solidFill>
            </a:endParaRPr>
          </a:p>
          <a:p>
            <a:pPr eaLnBrk="1" hangingPunct="1">
              <a:spcBef>
                <a:spcPct val="0"/>
              </a:spcBef>
              <a:buFontTx/>
              <a:buAutoNum type="alphaUcPeriod"/>
            </a:pPr>
            <a:r>
              <a:rPr lang="cs-CZ" altLang="cs-CZ" sz="1800" b="1" dirty="0" err="1">
                <a:solidFill>
                  <a:srgbClr val="C00000"/>
                </a:solidFill>
              </a:rPr>
              <a:t>ophtalmica</a:t>
            </a:r>
            <a:r>
              <a:rPr lang="cs-CZ" altLang="cs-CZ" sz="1800" dirty="0">
                <a:solidFill>
                  <a:schemeClr val="bg1"/>
                </a:solidFill>
              </a:rPr>
              <a:t> </a:t>
            </a:r>
            <a:r>
              <a:rPr lang="cs-CZ" altLang="cs-CZ" sz="1800" dirty="0" smtClean="0"/>
              <a:t>(větev a. </a:t>
            </a:r>
            <a:r>
              <a:rPr lang="cs-CZ" altLang="cs-CZ" sz="1800" dirty="0" err="1" smtClean="0"/>
              <a:t>carotis</a:t>
            </a:r>
            <a:r>
              <a:rPr lang="cs-CZ" altLang="cs-CZ" sz="1800" dirty="0" smtClean="0"/>
              <a:t> interna, probíhá spolu s n</a:t>
            </a:r>
            <a:r>
              <a:rPr lang="cs-CZ" altLang="cs-CZ" sz="1800" dirty="0"/>
              <a:t>. </a:t>
            </a:r>
            <a:r>
              <a:rPr lang="cs-CZ" altLang="cs-CZ" sz="1800" dirty="0" err="1"/>
              <a:t>opticus</a:t>
            </a:r>
            <a:r>
              <a:rPr lang="cs-CZ" altLang="cs-CZ" sz="1800" dirty="0"/>
              <a:t>)</a:t>
            </a:r>
          </a:p>
          <a:p>
            <a:pPr marL="0" indent="0">
              <a:spcBef>
                <a:spcPct val="0"/>
              </a:spcBef>
              <a:buNone/>
            </a:pPr>
            <a:endParaRPr lang="cs-CZ" altLang="cs-CZ" sz="1800" dirty="0"/>
          </a:p>
          <a:p>
            <a:pPr eaLnBrk="1" hangingPunct="1">
              <a:spcBef>
                <a:spcPct val="0"/>
              </a:spcBef>
              <a:buFontTx/>
              <a:buNone/>
            </a:pPr>
            <a:r>
              <a:rPr lang="cs-CZ" altLang="cs-CZ" sz="1800" dirty="0">
                <a:solidFill>
                  <a:schemeClr val="bg1"/>
                </a:solidFill>
              </a:rPr>
              <a:t>     </a:t>
            </a:r>
            <a:r>
              <a:rPr lang="cs-CZ" altLang="cs-CZ" sz="1800" b="1" dirty="0" smtClean="0"/>
              <a:t>A</a:t>
            </a:r>
            <a:r>
              <a:rPr lang="cs-CZ" altLang="cs-CZ" sz="1800" b="1" dirty="0"/>
              <a:t>. </a:t>
            </a:r>
            <a:r>
              <a:rPr lang="cs-CZ" altLang="cs-CZ" sz="1800" b="1" dirty="0" err="1"/>
              <a:t>centralis</a:t>
            </a:r>
            <a:r>
              <a:rPr lang="cs-CZ" altLang="cs-CZ" sz="1800" b="1" dirty="0"/>
              <a:t> </a:t>
            </a:r>
            <a:r>
              <a:rPr lang="cs-CZ" altLang="cs-CZ" sz="1800" b="1" dirty="0" err="1"/>
              <a:t>retinae</a:t>
            </a:r>
            <a:r>
              <a:rPr lang="cs-CZ" altLang="cs-CZ" sz="1800" b="1" dirty="0"/>
              <a:t> </a:t>
            </a:r>
            <a:r>
              <a:rPr lang="cs-CZ" altLang="cs-CZ" sz="1400" dirty="0" smtClean="0"/>
              <a:t>(v </a:t>
            </a:r>
            <a:r>
              <a:rPr lang="cs-CZ" altLang="cs-CZ" sz="1400" dirty="0" err="1" smtClean="0"/>
              <a:t>macula</a:t>
            </a:r>
            <a:r>
              <a:rPr lang="cs-CZ" altLang="cs-CZ" sz="1400" dirty="0" smtClean="0"/>
              <a:t> </a:t>
            </a:r>
            <a:r>
              <a:rPr lang="cs-CZ" altLang="cs-CZ" sz="1400" dirty="0" err="1" smtClean="0"/>
              <a:t>caeca</a:t>
            </a:r>
            <a:r>
              <a:rPr lang="cs-CZ" altLang="cs-CZ" sz="1400" dirty="0" smtClean="0"/>
              <a:t> s n. </a:t>
            </a:r>
            <a:r>
              <a:rPr lang="cs-CZ" altLang="cs-CZ" sz="1400" dirty="0" err="1" smtClean="0"/>
              <a:t>opticus</a:t>
            </a:r>
            <a:r>
              <a:rPr lang="cs-CZ" altLang="cs-CZ" sz="1400" dirty="0" smtClean="0"/>
              <a:t>)</a:t>
            </a:r>
          </a:p>
          <a:p>
            <a:pPr eaLnBrk="1" hangingPunct="1">
              <a:spcBef>
                <a:spcPct val="0"/>
              </a:spcBef>
              <a:buFontTx/>
              <a:buNone/>
            </a:pPr>
            <a:r>
              <a:rPr lang="cs-CZ" altLang="cs-CZ" sz="1800" b="1" dirty="0">
                <a:solidFill>
                  <a:schemeClr val="bg1"/>
                </a:solidFill>
              </a:rPr>
              <a:t> </a:t>
            </a:r>
            <a:r>
              <a:rPr lang="cs-CZ" altLang="cs-CZ" sz="1800" b="1" dirty="0" smtClean="0">
                <a:solidFill>
                  <a:schemeClr val="bg1"/>
                </a:solidFill>
              </a:rPr>
              <a:t>    </a:t>
            </a:r>
          </a:p>
          <a:p>
            <a:pPr eaLnBrk="1" hangingPunct="1">
              <a:spcBef>
                <a:spcPct val="0"/>
              </a:spcBef>
              <a:buFontTx/>
              <a:buNone/>
            </a:pPr>
            <a:r>
              <a:rPr lang="cs-CZ" altLang="cs-CZ" sz="1800" b="1" dirty="0">
                <a:solidFill>
                  <a:schemeClr val="bg1"/>
                </a:solidFill>
              </a:rPr>
              <a:t> </a:t>
            </a:r>
            <a:r>
              <a:rPr lang="cs-CZ" altLang="cs-CZ" sz="1800" b="1" dirty="0" smtClean="0">
                <a:solidFill>
                  <a:schemeClr val="bg1"/>
                </a:solidFill>
              </a:rPr>
              <a:t>    </a:t>
            </a:r>
            <a:r>
              <a:rPr lang="cs-CZ" altLang="cs-CZ" sz="1800" b="1" dirty="0" smtClean="0"/>
              <a:t>A</a:t>
            </a:r>
            <a:r>
              <a:rPr lang="cs-CZ" altLang="cs-CZ" sz="1800" b="1" dirty="0"/>
              <a:t>. </a:t>
            </a:r>
            <a:r>
              <a:rPr lang="cs-CZ" altLang="cs-CZ" sz="1800" b="1" dirty="0" err="1" smtClean="0"/>
              <a:t>lacrimalis</a:t>
            </a:r>
            <a:endParaRPr lang="cs-CZ" altLang="cs-CZ" sz="1800" dirty="0"/>
          </a:p>
          <a:p>
            <a:pPr eaLnBrk="1" hangingPunct="1">
              <a:spcBef>
                <a:spcPct val="0"/>
              </a:spcBef>
              <a:buFontTx/>
              <a:buNone/>
            </a:pPr>
            <a:r>
              <a:rPr lang="cs-CZ" altLang="cs-CZ" sz="1800" b="1" dirty="0">
                <a:solidFill>
                  <a:schemeClr val="bg1"/>
                </a:solidFill>
              </a:rPr>
              <a:t>     </a:t>
            </a:r>
            <a:endParaRPr lang="cs-CZ" altLang="cs-CZ" sz="1800" b="1" dirty="0" smtClean="0">
              <a:solidFill>
                <a:schemeClr val="bg1"/>
              </a:solidFill>
            </a:endParaRPr>
          </a:p>
          <a:p>
            <a:pPr eaLnBrk="1" hangingPunct="1">
              <a:spcBef>
                <a:spcPct val="0"/>
              </a:spcBef>
              <a:buFontTx/>
              <a:buNone/>
            </a:pPr>
            <a:r>
              <a:rPr lang="cs-CZ" altLang="cs-CZ" sz="1800" b="1" dirty="0">
                <a:solidFill>
                  <a:schemeClr val="bg1"/>
                </a:solidFill>
              </a:rPr>
              <a:t> </a:t>
            </a:r>
            <a:r>
              <a:rPr lang="cs-CZ" altLang="cs-CZ" sz="1800" b="1" dirty="0" smtClean="0">
                <a:solidFill>
                  <a:schemeClr val="bg1"/>
                </a:solidFill>
              </a:rPr>
              <a:t>    </a:t>
            </a:r>
            <a:r>
              <a:rPr lang="cs-CZ" altLang="cs-CZ" sz="1800" b="1" dirty="0" smtClean="0"/>
              <a:t>Rami </a:t>
            </a:r>
            <a:r>
              <a:rPr lang="cs-CZ" altLang="cs-CZ" sz="1800" b="1" dirty="0" err="1"/>
              <a:t>musculares</a:t>
            </a:r>
            <a:endParaRPr lang="cs-CZ" altLang="cs-CZ" sz="1800" b="1" dirty="0"/>
          </a:p>
          <a:p>
            <a:pPr eaLnBrk="1" hangingPunct="1">
              <a:spcBef>
                <a:spcPct val="0"/>
              </a:spcBef>
              <a:buFontTx/>
              <a:buNone/>
            </a:pPr>
            <a:r>
              <a:rPr lang="cs-CZ" altLang="cs-CZ" sz="1800" dirty="0">
                <a:solidFill>
                  <a:schemeClr val="bg1"/>
                </a:solidFill>
              </a:rPr>
              <a:t>     </a:t>
            </a:r>
          </a:p>
          <a:p>
            <a:pPr eaLnBrk="1" hangingPunct="1">
              <a:spcBef>
                <a:spcPct val="0"/>
              </a:spcBef>
              <a:buFontTx/>
              <a:buNone/>
            </a:pPr>
            <a:r>
              <a:rPr lang="cs-CZ" altLang="cs-CZ" sz="1800" b="1" dirty="0" smtClean="0">
                <a:solidFill>
                  <a:schemeClr val="bg1"/>
                </a:solidFill>
              </a:rPr>
              <a:t>     </a:t>
            </a:r>
            <a:r>
              <a:rPr lang="cs-CZ" altLang="cs-CZ" sz="1800" b="1" dirty="0" err="1" smtClean="0"/>
              <a:t>Aa</a:t>
            </a:r>
            <a:r>
              <a:rPr lang="cs-CZ" altLang="cs-CZ" sz="1800" b="1" dirty="0"/>
              <a:t>. </a:t>
            </a:r>
            <a:r>
              <a:rPr lang="cs-CZ" altLang="cs-CZ" sz="1800" b="1" dirty="0" err="1"/>
              <a:t>ciliares</a:t>
            </a:r>
            <a:r>
              <a:rPr lang="cs-CZ" altLang="cs-CZ" sz="1800" b="1" dirty="0"/>
              <a:t> </a:t>
            </a:r>
            <a:r>
              <a:rPr lang="cs-CZ" altLang="cs-CZ" sz="1800" b="1" dirty="0" err="1"/>
              <a:t>posteriores</a:t>
            </a:r>
            <a:r>
              <a:rPr lang="cs-CZ" altLang="cs-CZ" sz="1800" b="1" dirty="0"/>
              <a:t> </a:t>
            </a:r>
            <a:r>
              <a:rPr lang="cs-CZ" altLang="cs-CZ" sz="1800" b="1" dirty="0" err="1"/>
              <a:t>breves</a:t>
            </a:r>
            <a:r>
              <a:rPr lang="cs-CZ" altLang="cs-CZ" sz="1800" b="1" dirty="0"/>
              <a:t> </a:t>
            </a:r>
            <a:r>
              <a:rPr lang="cs-CZ" altLang="cs-CZ" sz="1800" dirty="0"/>
              <a:t>– </a:t>
            </a:r>
            <a:r>
              <a:rPr lang="cs-CZ" altLang="cs-CZ" sz="1800" dirty="0" smtClean="0"/>
              <a:t>k cévnatce a tyčinkám a čípkům retiny</a:t>
            </a:r>
            <a:endParaRPr lang="cs-CZ" altLang="cs-CZ" sz="1800" dirty="0"/>
          </a:p>
          <a:p>
            <a:pPr eaLnBrk="1" hangingPunct="1">
              <a:spcBef>
                <a:spcPct val="0"/>
              </a:spcBef>
              <a:buFontTx/>
              <a:buNone/>
            </a:pPr>
            <a:r>
              <a:rPr lang="cs-CZ" altLang="cs-CZ" sz="1800" dirty="0">
                <a:solidFill>
                  <a:schemeClr val="bg1"/>
                </a:solidFill>
              </a:rPr>
              <a:t>   </a:t>
            </a:r>
            <a:r>
              <a:rPr lang="cs-CZ" altLang="cs-CZ" sz="1800" dirty="0"/>
              <a:t> </a:t>
            </a:r>
            <a:r>
              <a:rPr lang="cs-CZ" altLang="cs-CZ" sz="1800" dirty="0" smtClean="0"/>
              <a:t> </a:t>
            </a:r>
            <a:r>
              <a:rPr lang="cs-CZ" altLang="cs-CZ" sz="1800" b="1" dirty="0" err="1" smtClean="0"/>
              <a:t>Aa</a:t>
            </a:r>
            <a:r>
              <a:rPr lang="cs-CZ" altLang="cs-CZ" sz="1800" b="1" dirty="0"/>
              <a:t>. </a:t>
            </a:r>
            <a:r>
              <a:rPr lang="cs-CZ" altLang="cs-CZ" sz="1800" b="1" dirty="0" err="1"/>
              <a:t>ciliares</a:t>
            </a:r>
            <a:r>
              <a:rPr lang="cs-CZ" altLang="cs-CZ" sz="1800" b="1" dirty="0"/>
              <a:t> </a:t>
            </a:r>
            <a:r>
              <a:rPr lang="cs-CZ" altLang="cs-CZ" sz="1800" b="1" dirty="0" err="1"/>
              <a:t>posteriores</a:t>
            </a:r>
            <a:r>
              <a:rPr lang="cs-CZ" altLang="cs-CZ" sz="1800" b="1" dirty="0"/>
              <a:t> </a:t>
            </a:r>
            <a:r>
              <a:rPr lang="cs-CZ" altLang="cs-CZ" sz="1800" b="1" dirty="0" err="1"/>
              <a:t>longae</a:t>
            </a:r>
            <a:r>
              <a:rPr lang="cs-CZ" altLang="cs-CZ" sz="1800" b="1" dirty="0"/>
              <a:t> </a:t>
            </a:r>
            <a:r>
              <a:rPr lang="cs-CZ" altLang="cs-CZ" sz="1800" b="1" dirty="0" err="1"/>
              <a:t>nasalis</a:t>
            </a:r>
            <a:r>
              <a:rPr lang="cs-CZ" altLang="cs-CZ" sz="1800" b="1" dirty="0"/>
              <a:t> and </a:t>
            </a:r>
            <a:r>
              <a:rPr lang="cs-CZ" altLang="cs-CZ" sz="1800" b="1" dirty="0" err="1"/>
              <a:t>temporalis</a:t>
            </a:r>
            <a:r>
              <a:rPr lang="cs-CZ" altLang="cs-CZ" sz="1800" b="1" dirty="0"/>
              <a:t> </a:t>
            </a:r>
            <a:r>
              <a:rPr lang="cs-CZ" altLang="cs-CZ" sz="1800" dirty="0"/>
              <a:t>– </a:t>
            </a:r>
            <a:r>
              <a:rPr lang="cs-CZ" altLang="cs-CZ" sz="1800" dirty="0" smtClean="0"/>
              <a:t>tvoří </a:t>
            </a:r>
            <a:r>
              <a:rPr lang="cs-CZ" altLang="cs-CZ" sz="1800" b="1" dirty="0" smtClean="0">
                <a:solidFill>
                  <a:srgbClr val="FF0000"/>
                </a:solidFill>
              </a:rPr>
              <a:t>circulus </a:t>
            </a:r>
            <a:r>
              <a:rPr lang="cs-CZ" altLang="cs-CZ" sz="1800" b="1" dirty="0" err="1">
                <a:solidFill>
                  <a:srgbClr val="FF0000"/>
                </a:solidFill>
              </a:rPr>
              <a:t>arteriosus</a:t>
            </a:r>
            <a:r>
              <a:rPr lang="cs-CZ" altLang="cs-CZ" sz="1800" b="1" dirty="0">
                <a:solidFill>
                  <a:srgbClr val="FF0000"/>
                </a:solidFill>
              </a:rPr>
              <a:t> </a:t>
            </a:r>
            <a:r>
              <a:rPr lang="cs-CZ" altLang="cs-CZ" sz="1800" b="1" dirty="0" err="1">
                <a:solidFill>
                  <a:srgbClr val="FF0000"/>
                </a:solidFill>
              </a:rPr>
              <a:t>iridis</a:t>
            </a:r>
            <a:r>
              <a:rPr lang="cs-CZ" altLang="cs-CZ" sz="1800" b="1" dirty="0">
                <a:solidFill>
                  <a:srgbClr val="FF0000"/>
                </a:solidFill>
              </a:rPr>
              <a:t> major, minor</a:t>
            </a:r>
          </a:p>
          <a:p>
            <a:pPr eaLnBrk="1" hangingPunct="1">
              <a:spcBef>
                <a:spcPct val="0"/>
              </a:spcBef>
              <a:buFontTx/>
              <a:buNone/>
            </a:pPr>
            <a:r>
              <a:rPr lang="cs-CZ" altLang="cs-CZ" sz="1800" b="1" dirty="0">
                <a:solidFill>
                  <a:schemeClr val="bg1"/>
                </a:solidFill>
              </a:rPr>
              <a:t>     </a:t>
            </a:r>
            <a:endParaRPr lang="cs-CZ" altLang="cs-CZ" sz="1800" b="1" dirty="0" smtClean="0">
              <a:solidFill>
                <a:schemeClr val="bg1"/>
              </a:solidFill>
            </a:endParaRPr>
          </a:p>
          <a:p>
            <a:pPr eaLnBrk="1" hangingPunct="1">
              <a:spcBef>
                <a:spcPct val="0"/>
              </a:spcBef>
              <a:buFontTx/>
              <a:buNone/>
            </a:pPr>
            <a:r>
              <a:rPr lang="cs-CZ" altLang="cs-CZ" sz="1800" b="1" dirty="0">
                <a:solidFill>
                  <a:schemeClr val="bg1"/>
                </a:solidFill>
              </a:rPr>
              <a:t> </a:t>
            </a:r>
            <a:r>
              <a:rPr lang="cs-CZ" altLang="cs-CZ" sz="1800" b="1" dirty="0" smtClean="0">
                <a:solidFill>
                  <a:schemeClr val="bg1"/>
                </a:solidFill>
              </a:rPr>
              <a:t>    </a:t>
            </a:r>
            <a:r>
              <a:rPr lang="cs-CZ" altLang="cs-CZ" sz="1200" b="1" dirty="0" smtClean="0"/>
              <a:t>A</a:t>
            </a:r>
            <a:r>
              <a:rPr lang="cs-CZ" altLang="cs-CZ" sz="1200" b="1" dirty="0"/>
              <a:t>. </a:t>
            </a:r>
            <a:r>
              <a:rPr lang="cs-CZ" altLang="cs-CZ" sz="1200" b="1" dirty="0" err="1"/>
              <a:t>supraorbitalis</a:t>
            </a:r>
            <a:r>
              <a:rPr lang="cs-CZ" altLang="cs-CZ" sz="1200" b="1" dirty="0"/>
              <a:t> </a:t>
            </a:r>
            <a:r>
              <a:rPr lang="cs-CZ" altLang="cs-CZ" sz="1200" b="1" dirty="0" smtClean="0"/>
              <a:t>a </a:t>
            </a:r>
            <a:r>
              <a:rPr lang="cs-CZ" altLang="cs-CZ" sz="1200" b="1" dirty="0" err="1"/>
              <a:t>supratrochlearis</a:t>
            </a:r>
            <a:endParaRPr lang="cs-CZ" altLang="cs-CZ" sz="1200" b="1" dirty="0"/>
          </a:p>
          <a:p>
            <a:pPr eaLnBrk="1" hangingPunct="1">
              <a:spcBef>
                <a:spcPct val="0"/>
              </a:spcBef>
              <a:buFontTx/>
              <a:buNone/>
            </a:pPr>
            <a:r>
              <a:rPr lang="cs-CZ" altLang="cs-CZ" sz="1800" dirty="0">
                <a:solidFill>
                  <a:schemeClr val="bg1"/>
                </a:solidFill>
              </a:rPr>
              <a:t>     </a:t>
            </a:r>
            <a:endParaRPr lang="cs-CZ" altLang="cs-CZ" sz="1800" dirty="0" smtClean="0">
              <a:solidFill>
                <a:schemeClr val="bg1"/>
              </a:solidFill>
            </a:endParaRPr>
          </a:p>
          <a:p>
            <a:pPr eaLnBrk="1" hangingPunct="1">
              <a:spcBef>
                <a:spcPct val="0"/>
              </a:spcBef>
              <a:buFontTx/>
              <a:buNone/>
            </a:pPr>
            <a:r>
              <a:rPr lang="cs-CZ" altLang="cs-CZ" sz="1800" b="1" dirty="0">
                <a:solidFill>
                  <a:schemeClr val="bg1"/>
                </a:solidFill>
              </a:rPr>
              <a:t> </a:t>
            </a:r>
            <a:r>
              <a:rPr lang="cs-CZ" altLang="cs-CZ" sz="1800" b="1" dirty="0" smtClean="0">
                <a:solidFill>
                  <a:schemeClr val="bg1"/>
                </a:solidFill>
              </a:rPr>
              <a:t>    </a:t>
            </a:r>
            <a:r>
              <a:rPr lang="cs-CZ" altLang="cs-CZ" sz="1200" b="1" dirty="0" smtClean="0"/>
              <a:t>A</a:t>
            </a:r>
            <a:r>
              <a:rPr lang="cs-CZ" altLang="cs-CZ" sz="1200" b="1" dirty="0"/>
              <a:t>. </a:t>
            </a:r>
            <a:r>
              <a:rPr lang="cs-CZ" altLang="cs-CZ" sz="1200" b="1" dirty="0" err="1"/>
              <a:t>ethmoidalis</a:t>
            </a:r>
            <a:r>
              <a:rPr lang="cs-CZ" altLang="cs-CZ" sz="1200" b="1" dirty="0"/>
              <a:t> </a:t>
            </a:r>
            <a:r>
              <a:rPr lang="cs-CZ" altLang="cs-CZ" sz="1200" b="1" dirty="0" err="1"/>
              <a:t>posterior</a:t>
            </a:r>
            <a:r>
              <a:rPr lang="cs-CZ" altLang="cs-CZ" sz="1200" b="1" dirty="0"/>
              <a:t> </a:t>
            </a:r>
            <a:r>
              <a:rPr lang="cs-CZ" altLang="cs-CZ" sz="1200" dirty="0"/>
              <a:t>– sinus </a:t>
            </a:r>
            <a:r>
              <a:rPr lang="cs-CZ" altLang="cs-CZ" sz="1200" dirty="0" err="1"/>
              <a:t>sphenoidalis</a:t>
            </a:r>
            <a:r>
              <a:rPr lang="cs-CZ" altLang="cs-CZ" sz="1200" dirty="0"/>
              <a:t> and </a:t>
            </a:r>
            <a:r>
              <a:rPr lang="cs-CZ" altLang="cs-CZ" sz="1200" dirty="0" err="1"/>
              <a:t>cellulae</a:t>
            </a:r>
            <a:r>
              <a:rPr lang="cs-CZ" altLang="cs-CZ" sz="1200" dirty="0"/>
              <a:t> </a:t>
            </a:r>
            <a:r>
              <a:rPr lang="cs-CZ" altLang="cs-CZ" sz="1200" dirty="0" err="1"/>
              <a:t>ethmoidales</a:t>
            </a:r>
            <a:r>
              <a:rPr lang="cs-CZ" altLang="cs-CZ" sz="1200" dirty="0"/>
              <a:t> </a:t>
            </a:r>
            <a:r>
              <a:rPr lang="cs-CZ" altLang="cs-CZ" sz="1200" dirty="0" err="1"/>
              <a:t>posteriores</a:t>
            </a:r>
            <a:endParaRPr lang="cs-CZ" altLang="cs-CZ" sz="1200" dirty="0"/>
          </a:p>
          <a:p>
            <a:pPr eaLnBrk="1" hangingPunct="1">
              <a:spcBef>
                <a:spcPct val="0"/>
              </a:spcBef>
              <a:buFontTx/>
              <a:buNone/>
            </a:pPr>
            <a:r>
              <a:rPr lang="cs-CZ" altLang="cs-CZ" sz="1200" dirty="0">
                <a:solidFill>
                  <a:schemeClr val="bg1"/>
                </a:solidFill>
              </a:rPr>
              <a:t>     </a:t>
            </a:r>
            <a:r>
              <a:rPr lang="cs-CZ" altLang="cs-CZ" sz="1200" dirty="0" smtClean="0">
                <a:solidFill>
                  <a:schemeClr val="bg1"/>
                </a:solidFill>
              </a:rPr>
              <a:t>  </a:t>
            </a:r>
            <a:r>
              <a:rPr lang="cs-CZ" altLang="cs-CZ" sz="1200" b="1" dirty="0" smtClean="0"/>
              <a:t>A</a:t>
            </a:r>
            <a:r>
              <a:rPr lang="cs-CZ" altLang="cs-CZ" sz="1200" b="1" dirty="0"/>
              <a:t>. </a:t>
            </a:r>
            <a:r>
              <a:rPr lang="cs-CZ" altLang="cs-CZ" sz="1200" b="1" dirty="0" err="1"/>
              <a:t>ethmoidalis</a:t>
            </a:r>
            <a:r>
              <a:rPr lang="cs-CZ" altLang="cs-CZ" sz="1200" b="1" dirty="0"/>
              <a:t> </a:t>
            </a:r>
            <a:r>
              <a:rPr lang="cs-CZ" altLang="cs-CZ" sz="1200" b="1" dirty="0" err="1"/>
              <a:t>anterior</a:t>
            </a:r>
            <a:r>
              <a:rPr lang="cs-CZ" altLang="cs-CZ" sz="1200" b="1" dirty="0"/>
              <a:t> </a:t>
            </a:r>
            <a:r>
              <a:rPr lang="cs-CZ" altLang="cs-CZ" sz="1200" dirty="0"/>
              <a:t>– sinus </a:t>
            </a:r>
            <a:r>
              <a:rPr lang="cs-CZ" altLang="cs-CZ" sz="1200" dirty="0" err="1"/>
              <a:t>frontalis</a:t>
            </a:r>
            <a:r>
              <a:rPr lang="cs-CZ" altLang="cs-CZ" sz="1200" dirty="0"/>
              <a:t>, </a:t>
            </a:r>
            <a:r>
              <a:rPr lang="cs-CZ" altLang="cs-CZ" sz="1200" dirty="0" err="1"/>
              <a:t>cellulae</a:t>
            </a:r>
            <a:r>
              <a:rPr lang="cs-CZ" altLang="cs-CZ" sz="1200" dirty="0"/>
              <a:t> </a:t>
            </a:r>
            <a:r>
              <a:rPr lang="cs-CZ" altLang="cs-CZ" sz="1200" dirty="0" err="1"/>
              <a:t>ethmoidales</a:t>
            </a:r>
            <a:r>
              <a:rPr lang="cs-CZ" altLang="cs-CZ" sz="1200" dirty="0"/>
              <a:t> </a:t>
            </a:r>
            <a:r>
              <a:rPr lang="cs-CZ" altLang="cs-CZ" sz="1200" dirty="0" err="1" smtClean="0"/>
              <a:t>anteriores</a:t>
            </a:r>
            <a:r>
              <a:rPr lang="cs-CZ" altLang="cs-CZ" sz="1200" dirty="0" smtClean="0"/>
              <a:t> </a:t>
            </a:r>
            <a:endParaRPr lang="cs-CZ" altLang="cs-CZ" sz="1200" dirty="0"/>
          </a:p>
          <a:p>
            <a:pPr eaLnBrk="1" hangingPunct="1">
              <a:spcBef>
                <a:spcPct val="0"/>
              </a:spcBef>
              <a:buFontTx/>
              <a:buNone/>
            </a:pPr>
            <a:r>
              <a:rPr lang="cs-CZ" altLang="cs-CZ" sz="1800" b="1" dirty="0">
                <a:solidFill>
                  <a:srgbClr val="FF3300"/>
                </a:solidFill>
              </a:rPr>
              <a:t>     </a:t>
            </a:r>
            <a:endParaRPr lang="cs-CZ" altLang="cs-CZ" sz="1800" dirty="0" smtClean="0">
              <a:solidFill>
                <a:srgbClr val="FF3300"/>
              </a:solidFill>
            </a:endParaRPr>
          </a:p>
          <a:p>
            <a:pPr eaLnBrk="1" hangingPunct="1">
              <a:spcBef>
                <a:spcPct val="0"/>
              </a:spcBef>
              <a:buFontTx/>
              <a:buNone/>
            </a:pPr>
            <a:endParaRPr lang="cs-CZ" altLang="cs-CZ" sz="1600" dirty="0"/>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8085" y="342640"/>
            <a:ext cx="3640007" cy="3365760"/>
          </a:xfrm>
          <a:prstGeom prst="rect">
            <a:avLst/>
          </a:prstGeom>
        </p:spPr>
      </p:pic>
    </p:spTree>
    <p:extLst>
      <p:ext uri="{BB962C8B-B14F-4D97-AF65-F5344CB8AC3E}">
        <p14:creationId xmlns:p14="http://schemas.microsoft.com/office/powerpoint/2010/main" val="3513586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480" y="1122217"/>
            <a:ext cx="2808820" cy="3226699"/>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7411" name="TextovéPole 1"/>
          <p:cNvSpPr txBox="1">
            <a:spLocks noChangeArrowheads="1"/>
          </p:cNvSpPr>
          <p:nvPr/>
        </p:nvSpPr>
        <p:spPr bwMode="auto">
          <a:xfrm>
            <a:off x="240598" y="4481927"/>
            <a:ext cx="11730943" cy="23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0"/>
              </a:spcBef>
              <a:buFontTx/>
              <a:buAutoNum type="arabicPeriod"/>
            </a:pPr>
            <a:r>
              <a:rPr lang="cs-CZ" altLang="cs-CZ" sz="1800" b="1" dirty="0" smtClean="0"/>
              <a:t>Neuron tyčinky a čípky; 2. neuron </a:t>
            </a:r>
            <a:r>
              <a:rPr lang="cs-CZ" altLang="cs-CZ" sz="1800" b="1" dirty="0" err="1" smtClean="0"/>
              <a:t>ggl</a:t>
            </a:r>
            <a:r>
              <a:rPr lang="cs-CZ" altLang="cs-CZ" sz="1800" b="1" dirty="0" smtClean="0"/>
              <a:t>. </a:t>
            </a:r>
            <a:r>
              <a:rPr lang="cs-CZ" altLang="cs-CZ" sz="1800" b="1" dirty="0" err="1" smtClean="0"/>
              <a:t>retinae</a:t>
            </a:r>
            <a:r>
              <a:rPr lang="cs-CZ" altLang="cs-CZ" sz="1800" b="1" dirty="0" smtClean="0"/>
              <a:t>; 3. neuron </a:t>
            </a:r>
            <a:r>
              <a:rPr lang="cs-CZ" altLang="cs-CZ" sz="1800" b="1" dirty="0" err="1" smtClean="0"/>
              <a:t>ggl</a:t>
            </a:r>
            <a:r>
              <a:rPr lang="cs-CZ" altLang="cs-CZ" sz="1800" b="1" dirty="0" smtClean="0"/>
              <a:t>. n. optici – n. </a:t>
            </a:r>
            <a:r>
              <a:rPr lang="cs-CZ" altLang="cs-CZ" sz="1800" b="1" dirty="0" err="1" smtClean="0"/>
              <a:t>opticus</a:t>
            </a:r>
            <a:r>
              <a:rPr lang="cs-CZ" altLang="cs-CZ" sz="1800" b="1" dirty="0" smtClean="0"/>
              <a:t>. Vlákna z mediální poloviny sítnice a mediální poloviny </a:t>
            </a:r>
            <a:r>
              <a:rPr lang="cs-CZ" altLang="cs-CZ" sz="1800" b="1" dirty="0" err="1" smtClean="0"/>
              <a:t>macula</a:t>
            </a:r>
            <a:r>
              <a:rPr lang="cs-CZ" altLang="cs-CZ" sz="1800" b="1" dirty="0" smtClean="0"/>
              <a:t> lutea se kříží - </a:t>
            </a:r>
            <a:r>
              <a:rPr lang="cs-CZ" altLang="cs-CZ" sz="1800" b="1" dirty="0" err="1"/>
              <a:t>t</a:t>
            </a:r>
            <a:r>
              <a:rPr lang="cs-CZ" altLang="cs-CZ" sz="1800" b="1" dirty="0" err="1" smtClean="0"/>
              <a:t>ractus</a:t>
            </a:r>
            <a:r>
              <a:rPr lang="cs-CZ" altLang="cs-CZ" sz="1800" b="1" dirty="0" smtClean="0"/>
              <a:t> </a:t>
            </a:r>
            <a:r>
              <a:rPr lang="cs-CZ" altLang="cs-CZ" sz="1800" b="1" dirty="0" err="1" smtClean="0"/>
              <a:t>opticus</a:t>
            </a:r>
            <a:r>
              <a:rPr lang="cs-CZ" altLang="cs-CZ" sz="1800" b="1" dirty="0" smtClean="0"/>
              <a:t> - obsahuje informace z polovin obou sítnic. </a:t>
            </a:r>
          </a:p>
          <a:p>
            <a:pPr>
              <a:spcBef>
                <a:spcPct val="0"/>
              </a:spcBef>
              <a:buNone/>
            </a:pPr>
            <a:r>
              <a:rPr lang="cs-CZ" altLang="cs-CZ" sz="1800" b="1" dirty="0"/>
              <a:t> </a:t>
            </a:r>
            <a:r>
              <a:rPr lang="cs-CZ" altLang="cs-CZ" sz="1800" b="1" dirty="0" smtClean="0"/>
              <a:t>    4. neuron v corpus </a:t>
            </a:r>
            <a:r>
              <a:rPr lang="cs-CZ" altLang="cs-CZ" sz="1800" b="1" dirty="0" err="1" smtClean="0"/>
              <a:t>geniculatum</a:t>
            </a:r>
            <a:r>
              <a:rPr lang="cs-CZ" altLang="cs-CZ" sz="1800" b="1" dirty="0" smtClean="0"/>
              <a:t> </a:t>
            </a:r>
            <a:r>
              <a:rPr lang="cs-CZ" altLang="cs-CZ" sz="1800" b="1" dirty="0" err="1" smtClean="0"/>
              <a:t>laterale</a:t>
            </a:r>
            <a:r>
              <a:rPr lang="cs-CZ" altLang="cs-CZ" sz="1800" b="1" dirty="0" smtClean="0">
                <a:solidFill>
                  <a:srgbClr val="FF0000"/>
                </a:solidFill>
              </a:rPr>
              <a:t>*</a:t>
            </a:r>
            <a:r>
              <a:rPr lang="cs-CZ" altLang="cs-CZ" sz="1800" b="1" dirty="0" smtClean="0"/>
              <a:t> </a:t>
            </a:r>
            <a:r>
              <a:rPr lang="cs-CZ" altLang="cs-CZ" sz="1200" b="1" dirty="0" smtClean="0"/>
              <a:t>(v </a:t>
            </a:r>
            <a:r>
              <a:rPr lang="cs-CZ" altLang="cs-CZ" sz="1200" b="1" dirty="0" err="1" smtClean="0"/>
              <a:t>metathalamu</a:t>
            </a:r>
            <a:r>
              <a:rPr lang="cs-CZ" altLang="cs-CZ" sz="1200" b="1" dirty="0" smtClean="0"/>
              <a:t>) </a:t>
            </a:r>
            <a:r>
              <a:rPr lang="cs-CZ" altLang="cs-CZ" sz="1800" b="1" dirty="0" smtClean="0"/>
              <a:t>– pak </a:t>
            </a:r>
            <a:r>
              <a:rPr lang="cs-CZ" altLang="cs-CZ" sz="1800" b="1" dirty="0" err="1" smtClean="0"/>
              <a:t>radiatio</a:t>
            </a:r>
            <a:r>
              <a:rPr lang="cs-CZ" altLang="cs-CZ" sz="1800" b="1" dirty="0" smtClean="0"/>
              <a:t> </a:t>
            </a:r>
            <a:r>
              <a:rPr lang="cs-CZ" altLang="cs-CZ" sz="1800" b="1" dirty="0" err="1" smtClean="0"/>
              <a:t>optica</a:t>
            </a:r>
            <a:r>
              <a:rPr lang="cs-CZ" altLang="cs-CZ" sz="1800" b="1" dirty="0" smtClean="0"/>
              <a:t> skrze </a:t>
            </a:r>
            <a:r>
              <a:rPr lang="cs-CZ" altLang="cs-CZ" sz="1800" b="1" dirty="0" err="1" smtClean="0"/>
              <a:t>capsula</a:t>
            </a:r>
            <a:r>
              <a:rPr lang="cs-CZ" altLang="cs-CZ" sz="1800" b="1" dirty="0"/>
              <a:t> interna do </a:t>
            </a:r>
            <a:r>
              <a:rPr lang="cs-CZ" altLang="cs-CZ" sz="1800" b="1" dirty="0" smtClean="0"/>
              <a:t>kůry</a:t>
            </a:r>
          </a:p>
          <a:p>
            <a:pPr>
              <a:spcBef>
                <a:spcPct val="0"/>
              </a:spcBef>
              <a:buNone/>
            </a:pPr>
            <a:r>
              <a:rPr lang="cs-CZ" altLang="cs-CZ" sz="1800" b="1" dirty="0"/>
              <a:t> </a:t>
            </a:r>
            <a:r>
              <a:rPr lang="cs-CZ" altLang="cs-CZ" sz="1800" b="1" dirty="0" smtClean="0"/>
              <a:t>    </a:t>
            </a:r>
            <a:r>
              <a:rPr lang="cs-CZ" altLang="cs-CZ" sz="1800" b="1" dirty="0" err="1" smtClean="0"/>
              <a:t>occipitálního</a:t>
            </a:r>
            <a:r>
              <a:rPr lang="cs-CZ" altLang="cs-CZ" sz="1800" b="1" dirty="0" smtClean="0"/>
              <a:t> </a:t>
            </a:r>
            <a:r>
              <a:rPr lang="cs-CZ" altLang="cs-CZ" sz="1800" b="1" dirty="0"/>
              <a:t>laloku (area 17, 19</a:t>
            </a:r>
            <a:r>
              <a:rPr lang="cs-CZ" altLang="cs-CZ" sz="1800" b="1" dirty="0" smtClean="0"/>
              <a:t>).</a:t>
            </a:r>
          </a:p>
          <a:p>
            <a:pPr>
              <a:spcBef>
                <a:spcPct val="0"/>
              </a:spcBef>
              <a:buNone/>
            </a:pPr>
            <a:endParaRPr lang="cs-CZ" altLang="cs-CZ" sz="1800" b="1" dirty="0"/>
          </a:p>
          <a:p>
            <a:pPr>
              <a:spcBef>
                <a:spcPct val="0"/>
              </a:spcBef>
              <a:spcAft>
                <a:spcPts val="600"/>
              </a:spcAft>
              <a:buFontTx/>
              <a:buNone/>
            </a:pPr>
            <a:r>
              <a:rPr lang="cs-CZ" altLang="cs-CZ" sz="1800" b="1" dirty="0"/>
              <a:t>Area </a:t>
            </a:r>
            <a:r>
              <a:rPr lang="cs-CZ" altLang="cs-CZ" sz="1800" b="1" dirty="0" err="1"/>
              <a:t>praetectalis</a:t>
            </a:r>
            <a:r>
              <a:rPr lang="cs-CZ" altLang="cs-CZ" sz="1800" b="1" dirty="0"/>
              <a:t> </a:t>
            </a:r>
            <a:r>
              <a:rPr lang="cs-CZ" altLang="cs-CZ" sz="1800" b="1" dirty="0" smtClean="0"/>
              <a:t>(ve středním mozku) </a:t>
            </a:r>
            <a:r>
              <a:rPr lang="cs-CZ" altLang="cs-CZ" sz="1800" b="1" dirty="0"/>
              <a:t>– </a:t>
            </a:r>
            <a:r>
              <a:rPr lang="cs-CZ" altLang="cs-CZ" sz="1800" b="1" dirty="0" smtClean="0"/>
              <a:t>centrum pupilárního reflexu.</a:t>
            </a:r>
            <a:endParaRPr lang="cs-CZ" altLang="cs-CZ" sz="1800" b="1" dirty="0"/>
          </a:p>
          <a:p>
            <a:pPr>
              <a:spcBef>
                <a:spcPct val="0"/>
              </a:spcBef>
              <a:spcAft>
                <a:spcPts val="600"/>
              </a:spcAft>
              <a:buFontTx/>
              <a:buNone/>
            </a:pPr>
            <a:r>
              <a:rPr lang="cs-CZ" altLang="cs-CZ" sz="1800" b="1" dirty="0" err="1"/>
              <a:t>Colliculus</a:t>
            </a:r>
            <a:r>
              <a:rPr lang="cs-CZ" altLang="cs-CZ" sz="1800" b="1" dirty="0"/>
              <a:t> superior </a:t>
            </a:r>
            <a:r>
              <a:rPr lang="cs-CZ" altLang="cs-CZ" sz="1800" b="1" dirty="0" smtClean="0"/>
              <a:t>středního mozku – opticko-motorické reflexy.</a:t>
            </a:r>
            <a:endParaRPr lang="cs-CZ" altLang="cs-CZ" sz="1800" b="1"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5772" y="316681"/>
            <a:ext cx="331107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0637" y="2307895"/>
            <a:ext cx="1730488" cy="2149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1870" y="316681"/>
            <a:ext cx="1342345" cy="199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l="21172" t="34242" r="15411" b="27524"/>
          <a:stretch>
            <a:fillRect/>
          </a:stretch>
        </p:blipFill>
        <p:spPr bwMode="auto">
          <a:xfrm>
            <a:off x="5113609" y="367150"/>
            <a:ext cx="1984922"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595745" y="512618"/>
            <a:ext cx="2587503" cy="584775"/>
          </a:xfrm>
          <a:prstGeom prst="rect">
            <a:avLst/>
          </a:prstGeom>
          <a:noFill/>
        </p:spPr>
        <p:txBody>
          <a:bodyPr wrap="none" rtlCol="0">
            <a:spAutoFit/>
          </a:bodyPr>
          <a:lstStyle/>
          <a:p>
            <a:r>
              <a:rPr lang="cs-CZ" sz="3200" b="1" dirty="0" smtClean="0"/>
              <a:t>Zraková dráha</a:t>
            </a:r>
            <a:endParaRPr lang="cs-CZ" sz="3200" b="1" dirty="0"/>
          </a:p>
        </p:txBody>
      </p:sp>
      <p:sp>
        <p:nvSpPr>
          <p:cNvPr id="3" name="TextovéPole 2"/>
          <p:cNvSpPr txBox="1"/>
          <p:nvPr/>
        </p:nvSpPr>
        <p:spPr>
          <a:xfrm>
            <a:off x="11277600" y="1312287"/>
            <a:ext cx="45719" cy="369332"/>
          </a:xfrm>
          <a:prstGeom prst="rect">
            <a:avLst/>
          </a:prstGeom>
          <a:noFill/>
        </p:spPr>
        <p:txBody>
          <a:bodyPr wrap="square" rtlCol="0">
            <a:spAutoFit/>
          </a:bodyPr>
          <a:lstStyle/>
          <a:p>
            <a:r>
              <a:rPr lang="cs-CZ" b="1" dirty="0" smtClean="0">
                <a:solidFill>
                  <a:srgbClr val="FF0000"/>
                </a:solidFill>
              </a:rPr>
              <a:t>*</a:t>
            </a:r>
            <a:endParaRPr lang="cs-CZ" b="1" dirty="0">
              <a:solidFill>
                <a:srgbClr val="FF0000"/>
              </a:solidFill>
            </a:endParaRPr>
          </a:p>
        </p:txBody>
      </p:sp>
    </p:spTree>
    <p:extLst>
      <p:ext uri="{BB962C8B-B14F-4D97-AF65-F5344CB8AC3E}">
        <p14:creationId xmlns:p14="http://schemas.microsoft.com/office/powerpoint/2010/main" val="8477332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6"/>
          <p:cNvSpPr txBox="1">
            <a:spLocks noChangeArrowheads="1"/>
          </p:cNvSpPr>
          <p:nvPr/>
        </p:nvSpPr>
        <p:spPr bwMode="auto">
          <a:xfrm>
            <a:off x="5880100" y="2420938"/>
            <a:ext cx="1150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dirty="0">
                <a:solidFill>
                  <a:srgbClr val="FFCC00"/>
                </a:solidFill>
              </a:rPr>
              <a:t>Genu</a:t>
            </a:r>
          </a:p>
        </p:txBody>
      </p:sp>
      <p:graphicFrame>
        <p:nvGraphicFramePr>
          <p:cNvPr id="44035" name="Object 24"/>
          <p:cNvGraphicFramePr>
            <a:graphicFrameLocks noChangeAspect="1"/>
          </p:cNvGraphicFramePr>
          <p:nvPr>
            <p:extLst>
              <p:ext uri="{D42A27DB-BD31-4B8C-83A1-F6EECF244321}">
                <p14:modId xmlns:p14="http://schemas.microsoft.com/office/powerpoint/2010/main" val="1771901197"/>
              </p:ext>
            </p:extLst>
          </p:nvPr>
        </p:nvGraphicFramePr>
        <p:xfrm>
          <a:off x="6896153" y="240966"/>
          <a:ext cx="3103562" cy="6031067"/>
        </p:xfrm>
        <a:graphic>
          <a:graphicData uri="http://schemas.openxmlformats.org/presentationml/2006/ole">
            <mc:AlternateContent xmlns:mc="http://schemas.openxmlformats.org/markup-compatibility/2006">
              <mc:Choice xmlns:v="urn:schemas-microsoft-com:vml" Requires="v">
                <p:oleObj spid="_x0000_s2089" name="Rastrový obrázek" r:id="rId4" imgW="2324424" imgH="4695238" progId="Paint.Picture">
                  <p:embed/>
                </p:oleObj>
              </mc:Choice>
              <mc:Fallback>
                <p:oleObj name="Rastrový obrázek" r:id="rId4" imgW="2324424" imgH="4695238" progId="Paint.Picture">
                  <p:embed/>
                  <p:pic>
                    <p:nvPicPr>
                      <p:cNvPr id="44035" name="Object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6153" y="240966"/>
                        <a:ext cx="3103562" cy="6031067"/>
                      </a:xfrm>
                      <a:prstGeom prst="rect">
                        <a:avLst/>
                      </a:prstGeom>
                      <a:noFill/>
                      <a:ln>
                        <a:noFill/>
                      </a:ln>
                      <a:effectLst/>
                      <a:extLst/>
                    </p:spPr>
                  </p:pic>
                </p:oleObj>
              </mc:Fallback>
            </mc:AlternateContent>
          </a:graphicData>
        </a:graphic>
      </p:graphicFrame>
      <p:sp>
        <p:nvSpPr>
          <p:cNvPr id="44036" name="Text Box 25"/>
          <p:cNvSpPr txBox="1">
            <a:spLocks noChangeArrowheads="1"/>
          </p:cNvSpPr>
          <p:nvPr/>
        </p:nvSpPr>
        <p:spPr bwMode="auto">
          <a:xfrm>
            <a:off x="6456363" y="719138"/>
            <a:ext cx="1835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a:solidFill>
                  <a:srgbClr val="FFCC00"/>
                </a:solidFill>
              </a:rPr>
              <a:t>Crus ant.</a:t>
            </a:r>
          </a:p>
        </p:txBody>
      </p:sp>
      <p:sp>
        <p:nvSpPr>
          <p:cNvPr id="44037" name="Text Box 27"/>
          <p:cNvSpPr txBox="1">
            <a:spLocks noChangeArrowheads="1"/>
          </p:cNvSpPr>
          <p:nvPr/>
        </p:nvSpPr>
        <p:spPr bwMode="auto">
          <a:xfrm>
            <a:off x="6096000" y="4679950"/>
            <a:ext cx="216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a:solidFill>
                  <a:srgbClr val="FFCC00"/>
                </a:solidFill>
              </a:rPr>
              <a:t>Crus post.</a:t>
            </a:r>
          </a:p>
        </p:txBody>
      </p:sp>
      <p:sp>
        <p:nvSpPr>
          <p:cNvPr id="44038" name="Text Box 28"/>
          <p:cNvSpPr txBox="1">
            <a:spLocks noChangeArrowheads="1"/>
          </p:cNvSpPr>
          <p:nvPr/>
        </p:nvSpPr>
        <p:spPr bwMode="auto">
          <a:xfrm rot="18827972">
            <a:off x="7584281" y="946944"/>
            <a:ext cx="20716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chemeClr val="bg1"/>
                </a:solidFill>
              </a:rPr>
              <a:t> </a:t>
            </a:r>
            <a:r>
              <a:rPr lang="cs-CZ" altLang="cs-CZ" sz="1600" b="1">
                <a:solidFill>
                  <a:schemeClr val="bg1"/>
                </a:solidFill>
              </a:rPr>
              <a:t>trr. co-pontini</a:t>
            </a:r>
          </a:p>
          <a:p>
            <a:pPr eaLnBrk="1" hangingPunct="1">
              <a:spcBef>
                <a:spcPct val="0"/>
              </a:spcBef>
              <a:buFontTx/>
              <a:buNone/>
            </a:pPr>
            <a:r>
              <a:rPr lang="cs-CZ" altLang="cs-CZ" sz="1600" b="1">
                <a:solidFill>
                  <a:schemeClr val="bg1"/>
                </a:solidFill>
              </a:rPr>
              <a:t>tr. thal.-cort.ant</a:t>
            </a:r>
          </a:p>
        </p:txBody>
      </p:sp>
      <p:sp>
        <p:nvSpPr>
          <p:cNvPr id="44039" name="Text Box 29"/>
          <p:cNvSpPr txBox="1">
            <a:spLocks noChangeArrowheads="1"/>
          </p:cNvSpPr>
          <p:nvPr/>
        </p:nvSpPr>
        <p:spPr bwMode="auto">
          <a:xfrm>
            <a:off x="7067551" y="2606675"/>
            <a:ext cx="1368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b="1">
                <a:solidFill>
                  <a:schemeClr val="bg1"/>
                </a:solidFill>
              </a:rPr>
              <a:t>trr.co-nucleares</a:t>
            </a:r>
          </a:p>
        </p:txBody>
      </p:sp>
      <p:sp>
        <p:nvSpPr>
          <p:cNvPr id="44040" name="Text Box 30"/>
          <p:cNvSpPr txBox="1">
            <a:spLocks noChangeArrowheads="1"/>
          </p:cNvSpPr>
          <p:nvPr/>
        </p:nvSpPr>
        <p:spPr bwMode="auto">
          <a:xfrm rot="3804137">
            <a:off x="7114382" y="4142582"/>
            <a:ext cx="23241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200" b="1">
                <a:solidFill>
                  <a:schemeClr val="bg1"/>
                </a:solidFill>
              </a:rPr>
              <a:t>tr. rubr., retic.</a:t>
            </a:r>
          </a:p>
          <a:p>
            <a:pPr eaLnBrk="1" hangingPunct="1">
              <a:spcBef>
                <a:spcPct val="50000"/>
              </a:spcBef>
              <a:buFontTx/>
              <a:buNone/>
            </a:pPr>
            <a:r>
              <a:rPr lang="cs-CZ" altLang="cs-CZ" sz="1200" b="1">
                <a:solidFill>
                  <a:schemeClr val="bg1"/>
                </a:solidFill>
              </a:rPr>
              <a:t>trr. co-spinales</a:t>
            </a:r>
          </a:p>
        </p:txBody>
      </p:sp>
      <p:sp>
        <p:nvSpPr>
          <p:cNvPr id="44041" name="Line 31"/>
          <p:cNvSpPr>
            <a:spLocks noChangeShapeType="1"/>
          </p:cNvSpPr>
          <p:nvPr/>
        </p:nvSpPr>
        <p:spPr bwMode="auto">
          <a:xfrm>
            <a:off x="7248525" y="2349500"/>
            <a:ext cx="863600" cy="215900"/>
          </a:xfrm>
          <a:prstGeom prst="line">
            <a:avLst/>
          </a:prstGeom>
          <a:noFill/>
          <a:ln w="38100">
            <a:solidFill>
              <a:srgbClr val="FFFF99"/>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44042" name="Line 32"/>
          <p:cNvSpPr>
            <a:spLocks noChangeShapeType="1"/>
          </p:cNvSpPr>
          <p:nvPr/>
        </p:nvSpPr>
        <p:spPr bwMode="auto">
          <a:xfrm flipV="1">
            <a:off x="7283451" y="3240089"/>
            <a:ext cx="936625" cy="142875"/>
          </a:xfrm>
          <a:prstGeom prst="line">
            <a:avLst/>
          </a:prstGeom>
          <a:noFill/>
          <a:ln w="38100">
            <a:solidFill>
              <a:srgbClr val="FFFF99"/>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44043" name="Text Box 34"/>
          <p:cNvSpPr txBox="1">
            <a:spLocks noChangeArrowheads="1"/>
          </p:cNvSpPr>
          <p:nvPr/>
        </p:nvSpPr>
        <p:spPr bwMode="auto">
          <a:xfrm rot="20339728">
            <a:off x="8108950" y="4668839"/>
            <a:ext cx="189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400" b="1">
                <a:solidFill>
                  <a:schemeClr val="bg1"/>
                </a:solidFill>
              </a:rPr>
              <a:t>trr. co-pontini</a:t>
            </a:r>
          </a:p>
        </p:txBody>
      </p:sp>
      <p:sp>
        <p:nvSpPr>
          <p:cNvPr id="44044" name="Text Box 37"/>
          <p:cNvSpPr txBox="1">
            <a:spLocks noChangeArrowheads="1"/>
          </p:cNvSpPr>
          <p:nvPr/>
        </p:nvSpPr>
        <p:spPr bwMode="auto">
          <a:xfrm rot="977431">
            <a:off x="7307263" y="5564873"/>
            <a:ext cx="17081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a:solidFill>
                  <a:schemeClr val="bg1"/>
                </a:solidFill>
              </a:rPr>
              <a:t>Radiatio optica</a:t>
            </a:r>
          </a:p>
        </p:txBody>
      </p:sp>
      <p:sp>
        <p:nvSpPr>
          <p:cNvPr id="44045" name="Text Box 38"/>
          <p:cNvSpPr txBox="1">
            <a:spLocks noChangeArrowheads="1"/>
          </p:cNvSpPr>
          <p:nvPr/>
        </p:nvSpPr>
        <p:spPr bwMode="auto">
          <a:xfrm rot="18445583">
            <a:off x="8969375" y="4834623"/>
            <a:ext cx="1657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b="1">
                <a:solidFill>
                  <a:schemeClr val="bg1"/>
                </a:solidFill>
              </a:rPr>
              <a:t>Radiatio acustica</a:t>
            </a:r>
          </a:p>
        </p:txBody>
      </p:sp>
      <p:pic>
        <p:nvPicPr>
          <p:cNvPr id="4404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776" y="328613"/>
            <a:ext cx="4284662" cy="532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48" name="TextovéPole 2"/>
          <p:cNvSpPr txBox="1">
            <a:spLocks noChangeArrowheads="1"/>
          </p:cNvSpPr>
          <p:nvPr/>
        </p:nvSpPr>
        <p:spPr bwMode="auto">
          <a:xfrm>
            <a:off x="8048626" y="4468813"/>
            <a:ext cx="9572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100" b="1">
                <a:solidFill>
                  <a:schemeClr val="bg1"/>
                </a:solidFill>
              </a:rPr>
              <a:t>tr.cort.-thal.</a:t>
            </a:r>
          </a:p>
          <a:p>
            <a:pPr>
              <a:spcBef>
                <a:spcPct val="0"/>
              </a:spcBef>
              <a:buFontTx/>
              <a:buNone/>
            </a:pPr>
            <a:r>
              <a:rPr lang="cs-CZ" altLang="cs-CZ" sz="1100" b="1">
                <a:solidFill>
                  <a:schemeClr val="bg1"/>
                </a:solidFill>
              </a:rPr>
              <a:t>tr.thal.cort.</a:t>
            </a:r>
            <a:endParaRPr lang="cs-CZ" altLang="cs-CZ" sz="1100" b="1"/>
          </a:p>
        </p:txBody>
      </p:sp>
      <p:sp>
        <p:nvSpPr>
          <p:cNvPr id="44049" name="TextovéPole 3"/>
          <p:cNvSpPr txBox="1">
            <a:spLocks noChangeArrowheads="1"/>
          </p:cNvSpPr>
          <p:nvPr/>
        </p:nvSpPr>
        <p:spPr bwMode="auto">
          <a:xfrm>
            <a:off x="6261100" y="98426"/>
            <a:ext cx="3530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b="1" dirty="0" err="1">
                <a:solidFill>
                  <a:srgbClr val="FF0000"/>
                </a:solidFill>
              </a:rPr>
              <a:t>Capsula</a:t>
            </a:r>
            <a:r>
              <a:rPr lang="cs-CZ" altLang="cs-CZ" sz="2400" b="1" dirty="0">
                <a:solidFill>
                  <a:srgbClr val="FF0000"/>
                </a:solidFill>
              </a:rPr>
              <a:t> interna</a:t>
            </a:r>
          </a:p>
        </p:txBody>
      </p:sp>
    </p:spTree>
    <p:extLst>
      <p:ext uri="{BB962C8B-B14F-4D97-AF65-F5344CB8AC3E}">
        <p14:creationId xmlns:p14="http://schemas.microsoft.com/office/powerpoint/2010/main" val="27229937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2424175" y="1857375"/>
            <a:ext cx="6917278"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b="1" dirty="0"/>
              <a:t>      </a:t>
            </a:r>
            <a:r>
              <a:rPr lang="cs-CZ" altLang="cs-CZ" b="1" dirty="0" smtClean="0"/>
              <a:t>  </a:t>
            </a:r>
            <a:r>
              <a:rPr lang="cs-CZ" altLang="cs-CZ" b="1" dirty="0" err="1" smtClean="0"/>
              <a:t>Sluchověrovnovážný</a:t>
            </a:r>
            <a:r>
              <a:rPr lang="cs-CZ" altLang="cs-CZ" b="1" dirty="0" smtClean="0"/>
              <a:t> </a:t>
            </a:r>
            <a:r>
              <a:rPr lang="cs-CZ" altLang="cs-CZ" b="1" dirty="0"/>
              <a:t>systém </a:t>
            </a:r>
          </a:p>
          <a:p>
            <a:pPr eaLnBrk="1" hangingPunct="1">
              <a:spcBef>
                <a:spcPct val="0"/>
              </a:spcBef>
              <a:buFontTx/>
              <a:buNone/>
            </a:pPr>
            <a:r>
              <a:rPr lang="cs-CZ" altLang="cs-CZ" b="1" dirty="0"/>
              <a:t>            </a:t>
            </a:r>
            <a:r>
              <a:rPr lang="cs-CZ" altLang="cs-CZ" sz="1800" b="1" dirty="0"/>
              <a:t>(ORGANUM VESTIBULOCOCHLEARE)</a:t>
            </a:r>
          </a:p>
          <a:p>
            <a:pPr eaLnBrk="1" hangingPunct="1">
              <a:spcBef>
                <a:spcPct val="0"/>
              </a:spcBef>
              <a:buFontTx/>
              <a:buNone/>
            </a:pPr>
            <a:r>
              <a:rPr lang="cs-CZ" altLang="cs-CZ" sz="1800" b="1" dirty="0" smtClean="0"/>
              <a:t>         příjem statických, kinetických a sluchových informací</a:t>
            </a:r>
            <a:endParaRPr lang="cs-CZ" altLang="cs-CZ" sz="1800" b="1" dirty="0"/>
          </a:p>
          <a:p>
            <a:pPr eaLnBrk="1" hangingPunct="1">
              <a:spcBef>
                <a:spcPct val="0"/>
              </a:spcBef>
              <a:buFontTx/>
              <a:buNone/>
            </a:pPr>
            <a:r>
              <a:rPr lang="cs-CZ" altLang="cs-CZ" sz="2000" dirty="0"/>
              <a:t>                     </a:t>
            </a:r>
            <a:endParaRPr lang="cs-CZ" altLang="cs-CZ" dirty="0">
              <a:solidFill>
                <a:schemeClr val="bg1"/>
              </a:solidFill>
            </a:endParaRPr>
          </a:p>
        </p:txBody>
      </p:sp>
    </p:spTree>
    <p:extLst>
      <p:ext uri="{BB962C8B-B14F-4D97-AF65-F5344CB8AC3E}">
        <p14:creationId xmlns:p14="http://schemas.microsoft.com/office/powerpoint/2010/main" val="29772932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752601" y="404813"/>
            <a:ext cx="59105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400" b="1">
                <a:solidFill>
                  <a:srgbClr val="660033"/>
                </a:solidFill>
              </a:rPr>
              <a:t>Rozdělení organum vestibulocochleare</a:t>
            </a:r>
          </a:p>
        </p:txBody>
      </p:sp>
      <p:sp>
        <p:nvSpPr>
          <p:cNvPr id="3075" name="Text Box 5"/>
          <p:cNvSpPr txBox="1">
            <a:spLocks noChangeArrowheads="1"/>
          </p:cNvSpPr>
          <p:nvPr/>
        </p:nvSpPr>
        <p:spPr bwMode="auto">
          <a:xfrm>
            <a:off x="963084" y="1268413"/>
            <a:ext cx="10640483"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eaLnBrk="0" fontAlgn="base" hangingPunct="0">
              <a:spcBef>
                <a:spcPct val="0"/>
              </a:spcBef>
              <a:spcAft>
                <a:spcPct val="0"/>
              </a:spcAft>
              <a:defRPr>
                <a:solidFill>
                  <a:schemeClr val="tx1"/>
                </a:solidFill>
                <a:latin typeface="Arial" charset="0"/>
              </a:defRPr>
            </a:lvl6pPr>
            <a:lvl7pPr marL="3200400" indent="-457200" eaLnBrk="0" fontAlgn="base" hangingPunct="0">
              <a:spcBef>
                <a:spcPct val="0"/>
              </a:spcBef>
              <a:spcAft>
                <a:spcPct val="0"/>
              </a:spcAft>
              <a:defRPr>
                <a:solidFill>
                  <a:schemeClr val="tx1"/>
                </a:solidFill>
                <a:latin typeface="Arial" charset="0"/>
              </a:defRPr>
            </a:lvl7pPr>
            <a:lvl8pPr marL="3657600" indent="-457200" eaLnBrk="0" fontAlgn="base" hangingPunct="0">
              <a:spcBef>
                <a:spcPct val="0"/>
              </a:spcBef>
              <a:spcAft>
                <a:spcPct val="0"/>
              </a:spcAft>
              <a:defRPr>
                <a:solidFill>
                  <a:schemeClr val="tx1"/>
                </a:solidFill>
                <a:latin typeface="Arial" charset="0"/>
              </a:defRPr>
            </a:lvl8pPr>
            <a:lvl9pPr marL="4114800" indent="-457200" eaLnBrk="0" fontAlgn="base" hangingPunct="0">
              <a:spcBef>
                <a:spcPct val="0"/>
              </a:spcBef>
              <a:spcAft>
                <a:spcPct val="0"/>
              </a:spcAft>
              <a:defRPr>
                <a:solidFill>
                  <a:schemeClr val="tx1"/>
                </a:solidFill>
                <a:latin typeface="Arial" charset="0"/>
              </a:defRPr>
            </a:lvl9pPr>
          </a:lstStyle>
          <a:p>
            <a:pPr eaLnBrk="1" hangingPunct="1">
              <a:buFontTx/>
              <a:buAutoNum type="romanUcPeriod"/>
            </a:pPr>
            <a:r>
              <a:rPr lang="cs-CZ" altLang="cs-CZ" b="1" dirty="0" err="1">
                <a:solidFill>
                  <a:srgbClr val="FF0000"/>
                </a:solidFill>
              </a:rPr>
              <a:t>Auris</a:t>
            </a:r>
            <a:r>
              <a:rPr lang="cs-CZ" altLang="cs-CZ" b="1" dirty="0">
                <a:solidFill>
                  <a:srgbClr val="FF0000"/>
                </a:solidFill>
              </a:rPr>
              <a:t> </a:t>
            </a:r>
            <a:r>
              <a:rPr lang="cs-CZ" altLang="cs-CZ" b="1" dirty="0" err="1">
                <a:solidFill>
                  <a:srgbClr val="FF0000"/>
                </a:solidFill>
              </a:rPr>
              <a:t>externa</a:t>
            </a:r>
            <a:r>
              <a:rPr lang="cs-CZ" altLang="cs-CZ" b="1" dirty="0">
                <a:solidFill>
                  <a:srgbClr val="FF0000"/>
                </a:solidFill>
              </a:rPr>
              <a:t> </a:t>
            </a:r>
            <a:r>
              <a:rPr lang="cs-CZ" altLang="cs-CZ" sz="1600" b="1" dirty="0">
                <a:solidFill>
                  <a:srgbClr val="660033"/>
                </a:solidFill>
              </a:rPr>
              <a:t>(zevní ucho)</a:t>
            </a:r>
            <a:r>
              <a:rPr lang="cs-CZ" altLang="cs-CZ" sz="1600" b="1" dirty="0">
                <a:solidFill>
                  <a:srgbClr val="FFFF00"/>
                </a:solidFill>
              </a:rPr>
              <a:t> </a:t>
            </a:r>
            <a:r>
              <a:rPr lang="cs-CZ" altLang="cs-CZ" sz="1600" b="1" dirty="0"/>
              <a:t>– </a:t>
            </a:r>
            <a:r>
              <a:rPr lang="cs-CZ" altLang="cs-CZ" sz="1600" dirty="0"/>
              <a:t>zachycuje zvukové </a:t>
            </a:r>
            <a:r>
              <a:rPr lang="cs-CZ" altLang="cs-CZ" sz="1600" dirty="0" smtClean="0"/>
              <a:t>vlny a </a:t>
            </a:r>
            <a:r>
              <a:rPr lang="cs-CZ" altLang="cs-CZ" sz="1600" dirty="0"/>
              <a:t>transportuje je do středoušní dutiny </a:t>
            </a:r>
          </a:p>
          <a:p>
            <a:pPr eaLnBrk="1" hangingPunct="1"/>
            <a:r>
              <a:rPr lang="cs-CZ" altLang="cs-CZ" b="1" dirty="0" smtClean="0"/>
              <a:t>         1</a:t>
            </a:r>
            <a:r>
              <a:rPr lang="cs-CZ" altLang="cs-CZ" b="1" dirty="0"/>
              <a:t>) </a:t>
            </a:r>
            <a:r>
              <a:rPr lang="cs-CZ" altLang="cs-CZ" b="1" dirty="0" err="1" smtClean="0"/>
              <a:t>Auricula</a:t>
            </a:r>
            <a:r>
              <a:rPr lang="cs-CZ" altLang="cs-CZ" b="1" dirty="0" smtClean="0"/>
              <a:t> </a:t>
            </a:r>
            <a:r>
              <a:rPr lang="cs-CZ" altLang="cs-CZ" sz="1400" b="1" dirty="0" smtClean="0"/>
              <a:t>(boltec ušní)</a:t>
            </a:r>
            <a:endParaRPr lang="cs-CZ" altLang="cs-CZ" b="1" dirty="0"/>
          </a:p>
          <a:p>
            <a:pPr eaLnBrk="1" hangingPunct="1"/>
            <a:r>
              <a:rPr lang="cs-CZ" altLang="cs-CZ" b="1" dirty="0"/>
              <a:t>         2) </a:t>
            </a:r>
            <a:r>
              <a:rPr lang="cs-CZ" altLang="cs-CZ" b="1" dirty="0" err="1"/>
              <a:t>Meatus</a:t>
            </a:r>
            <a:r>
              <a:rPr lang="cs-CZ" altLang="cs-CZ" b="1" dirty="0"/>
              <a:t> </a:t>
            </a:r>
            <a:r>
              <a:rPr lang="cs-CZ" altLang="cs-CZ" b="1" dirty="0" err="1"/>
              <a:t>acusticus</a:t>
            </a:r>
            <a:r>
              <a:rPr lang="cs-CZ" altLang="cs-CZ" b="1" dirty="0"/>
              <a:t> </a:t>
            </a:r>
            <a:r>
              <a:rPr lang="cs-CZ" altLang="cs-CZ" b="1" dirty="0" err="1" smtClean="0"/>
              <a:t>externus</a:t>
            </a:r>
            <a:r>
              <a:rPr lang="cs-CZ" altLang="cs-CZ" b="1" dirty="0" smtClean="0"/>
              <a:t> </a:t>
            </a:r>
            <a:r>
              <a:rPr lang="cs-CZ" altLang="cs-CZ" sz="1400" b="1" dirty="0" smtClean="0"/>
              <a:t>(zevní zvukovod)</a:t>
            </a:r>
            <a:endParaRPr lang="cs-CZ" altLang="cs-CZ" sz="1400" b="1" dirty="0"/>
          </a:p>
          <a:p>
            <a:pPr eaLnBrk="1" hangingPunct="1"/>
            <a:r>
              <a:rPr lang="cs-CZ" altLang="cs-CZ" b="1" dirty="0"/>
              <a:t>         3) </a:t>
            </a:r>
            <a:r>
              <a:rPr lang="cs-CZ" altLang="cs-CZ" b="1" dirty="0" err="1"/>
              <a:t>Membrana</a:t>
            </a:r>
            <a:r>
              <a:rPr lang="cs-CZ" altLang="cs-CZ" b="1" dirty="0"/>
              <a:t> </a:t>
            </a:r>
            <a:r>
              <a:rPr lang="cs-CZ" altLang="cs-CZ" b="1" dirty="0" err="1" smtClean="0"/>
              <a:t>tympani</a:t>
            </a:r>
            <a:r>
              <a:rPr lang="cs-CZ" altLang="cs-CZ" b="1" dirty="0" smtClean="0"/>
              <a:t> </a:t>
            </a:r>
            <a:r>
              <a:rPr lang="cs-CZ" altLang="cs-CZ" sz="1400" b="1" dirty="0" smtClean="0"/>
              <a:t>(bubínek)</a:t>
            </a:r>
            <a:endParaRPr lang="cs-CZ" altLang="cs-CZ" sz="1400" b="1" dirty="0"/>
          </a:p>
          <a:p>
            <a:pPr eaLnBrk="1" hangingPunct="1"/>
            <a:endParaRPr lang="cs-CZ" altLang="cs-CZ" b="1" dirty="0"/>
          </a:p>
          <a:p>
            <a:pPr eaLnBrk="1" hangingPunct="1"/>
            <a:r>
              <a:rPr lang="cs-CZ" altLang="cs-CZ" b="1" dirty="0">
                <a:solidFill>
                  <a:srgbClr val="FF0000"/>
                </a:solidFill>
              </a:rPr>
              <a:t>II. </a:t>
            </a:r>
            <a:r>
              <a:rPr lang="cs-CZ" altLang="cs-CZ" b="1" dirty="0" err="1">
                <a:solidFill>
                  <a:srgbClr val="FF0000"/>
                </a:solidFill>
              </a:rPr>
              <a:t>Auris</a:t>
            </a:r>
            <a:r>
              <a:rPr lang="cs-CZ" altLang="cs-CZ" b="1" dirty="0">
                <a:solidFill>
                  <a:srgbClr val="FF0000"/>
                </a:solidFill>
              </a:rPr>
              <a:t> media </a:t>
            </a:r>
            <a:r>
              <a:rPr lang="cs-CZ" altLang="cs-CZ" sz="1600" b="1" dirty="0">
                <a:solidFill>
                  <a:srgbClr val="660033"/>
                </a:solidFill>
              </a:rPr>
              <a:t>(střední ucho)</a:t>
            </a:r>
          </a:p>
          <a:p>
            <a:pPr eaLnBrk="1" hangingPunct="1"/>
            <a:r>
              <a:rPr lang="cs-CZ" altLang="cs-CZ" b="1" dirty="0">
                <a:solidFill>
                  <a:schemeClr val="bg1"/>
                </a:solidFill>
              </a:rPr>
              <a:t>          </a:t>
            </a:r>
            <a:r>
              <a:rPr lang="cs-CZ" altLang="cs-CZ" b="1" dirty="0"/>
              <a:t>1) </a:t>
            </a:r>
            <a:r>
              <a:rPr lang="cs-CZ" altLang="cs-CZ" b="1" dirty="0" err="1"/>
              <a:t>Cavum</a:t>
            </a:r>
            <a:r>
              <a:rPr lang="cs-CZ" altLang="cs-CZ" b="1" dirty="0"/>
              <a:t> </a:t>
            </a:r>
            <a:r>
              <a:rPr lang="cs-CZ" altLang="cs-CZ" b="1" dirty="0" err="1"/>
              <a:t>tympani</a:t>
            </a:r>
            <a:r>
              <a:rPr lang="cs-CZ" altLang="cs-CZ" b="1" dirty="0"/>
              <a:t> </a:t>
            </a:r>
            <a:r>
              <a:rPr lang="cs-CZ" altLang="cs-CZ" sz="1400" b="1" dirty="0"/>
              <a:t>(středoušní dutina)</a:t>
            </a:r>
          </a:p>
          <a:p>
            <a:pPr eaLnBrk="1" hangingPunct="1"/>
            <a:r>
              <a:rPr lang="cs-CZ" altLang="cs-CZ" b="1" dirty="0"/>
              <a:t>          2) Středoušní kosti a jejich spoje</a:t>
            </a:r>
          </a:p>
          <a:p>
            <a:pPr eaLnBrk="1" hangingPunct="1"/>
            <a:r>
              <a:rPr lang="cs-CZ" altLang="cs-CZ" b="1" dirty="0"/>
              <a:t>          3) Svaly</a:t>
            </a:r>
          </a:p>
          <a:p>
            <a:pPr eaLnBrk="1" hangingPunct="1"/>
            <a:r>
              <a:rPr lang="cs-CZ" altLang="cs-CZ" b="1" dirty="0"/>
              <a:t>          4) Tunica </a:t>
            </a:r>
            <a:r>
              <a:rPr lang="cs-CZ" altLang="cs-CZ" b="1" dirty="0" err="1"/>
              <a:t>mucosa</a:t>
            </a:r>
            <a:r>
              <a:rPr lang="cs-CZ" altLang="cs-CZ" b="1" dirty="0"/>
              <a:t> </a:t>
            </a:r>
            <a:r>
              <a:rPr lang="cs-CZ" altLang="cs-CZ" b="1" dirty="0" err="1"/>
              <a:t>cavi</a:t>
            </a:r>
            <a:r>
              <a:rPr lang="cs-CZ" altLang="cs-CZ" b="1" dirty="0"/>
              <a:t> </a:t>
            </a:r>
            <a:r>
              <a:rPr lang="cs-CZ" altLang="cs-CZ" b="1" dirty="0" err="1" smtClean="0"/>
              <a:t>tympani</a:t>
            </a:r>
            <a:r>
              <a:rPr lang="cs-CZ" altLang="cs-CZ" b="1" dirty="0" smtClean="0"/>
              <a:t> </a:t>
            </a:r>
            <a:endParaRPr lang="cs-CZ" altLang="cs-CZ" b="1" dirty="0"/>
          </a:p>
          <a:p>
            <a:pPr eaLnBrk="1" hangingPunct="1"/>
            <a:r>
              <a:rPr lang="cs-CZ" altLang="cs-CZ" b="1" dirty="0"/>
              <a:t>          5) Tuba </a:t>
            </a:r>
            <a:r>
              <a:rPr lang="cs-CZ" altLang="cs-CZ" b="1" dirty="0" err="1"/>
              <a:t>auditiva</a:t>
            </a:r>
            <a:r>
              <a:rPr lang="cs-CZ" altLang="cs-CZ" b="1" dirty="0"/>
              <a:t> (sluchová,  Eustachova trubice)</a:t>
            </a:r>
          </a:p>
          <a:p>
            <a:pPr eaLnBrk="1" hangingPunct="1"/>
            <a:r>
              <a:rPr lang="cs-CZ" altLang="cs-CZ" b="1" dirty="0"/>
              <a:t>          6) </a:t>
            </a:r>
            <a:r>
              <a:rPr lang="cs-CZ" altLang="cs-CZ" b="1" dirty="0" err="1"/>
              <a:t>Cellulae</a:t>
            </a:r>
            <a:r>
              <a:rPr lang="cs-CZ" altLang="cs-CZ" b="1" dirty="0"/>
              <a:t> </a:t>
            </a:r>
            <a:r>
              <a:rPr lang="cs-CZ" altLang="cs-CZ" b="1" dirty="0" err="1"/>
              <a:t>mastoideae</a:t>
            </a:r>
            <a:endParaRPr lang="cs-CZ" altLang="cs-CZ" b="1" dirty="0"/>
          </a:p>
          <a:p>
            <a:pPr eaLnBrk="1" hangingPunct="1"/>
            <a:endParaRPr lang="cs-CZ" altLang="cs-CZ" b="1" dirty="0"/>
          </a:p>
          <a:p>
            <a:pPr eaLnBrk="1" hangingPunct="1"/>
            <a:r>
              <a:rPr lang="cs-CZ" altLang="cs-CZ" b="1" dirty="0">
                <a:solidFill>
                  <a:srgbClr val="FF0000"/>
                </a:solidFill>
              </a:rPr>
              <a:t>III. </a:t>
            </a:r>
            <a:r>
              <a:rPr lang="cs-CZ" altLang="cs-CZ" b="1" dirty="0" err="1">
                <a:solidFill>
                  <a:srgbClr val="FF0000"/>
                </a:solidFill>
              </a:rPr>
              <a:t>Auris</a:t>
            </a:r>
            <a:r>
              <a:rPr lang="cs-CZ" altLang="cs-CZ" b="1" dirty="0">
                <a:solidFill>
                  <a:srgbClr val="FF0000"/>
                </a:solidFill>
              </a:rPr>
              <a:t> interna </a:t>
            </a:r>
            <a:r>
              <a:rPr lang="cs-CZ" altLang="cs-CZ" sz="1600" b="1" dirty="0">
                <a:solidFill>
                  <a:srgbClr val="660033"/>
                </a:solidFill>
              </a:rPr>
              <a:t>(vnitřní ucho)</a:t>
            </a:r>
          </a:p>
          <a:p>
            <a:pPr eaLnBrk="1" hangingPunct="1"/>
            <a:r>
              <a:rPr lang="cs-CZ" altLang="cs-CZ" b="1" dirty="0">
                <a:solidFill>
                  <a:schemeClr val="bg1"/>
                </a:solidFill>
              </a:rPr>
              <a:t>          </a:t>
            </a:r>
            <a:r>
              <a:rPr lang="cs-CZ" altLang="cs-CZ" b="1" dirty="0"/>
              <a:t>1) </a:t>
            </a:r>
            <a:r>
              <a:rPr lang="cs-CZ" altLang="cs-CZ" b="1" dirty="0" err="1"/>
              <a:t>Labyrinthus</a:t>
            </a:r>
            <a:r>
              <a:rPr lang="cs-CZ" altLang="cs-CZ" b="1" dirty="0"/>
              <a:t> </a:t>
            </a:r>
            <a:r>
              <a:rPr lang="cs-CZ" altLang="cs-CZ" b="1" dirty="0" err="1"/>
              <a:t>osseus</a:t>
            </a:r>
            <a:r>
              <a:rPr lang="cs-CZ" altLang="cs-CZ" b="1" dirty="0"/>
              <a:t> (kostěný labyrint)</a:t>
            </a:r>
          </a:p>
          <a:p>
            <a:pPr eaLnBrk="1" hangingPunct="1"/>
            <a:r>
              <a:rPr lang="cs-CZ" altLang="cs-CZ" b="1" dirty="0"/>
              <a:t>          2) </a:t>
            </a:r>
            <a:r>
              <a:rPr lang="cs-CZ" altLang="cs-CZ" b="1" dirty="0" err="1"/>
              <a:t>Labyrinthus</a:t>
            </a:r>
            <a:r>
              <a:rPr lang="cs-CZ" altLang="cs-CZ" b="1" dirty="0"/>
              <a:t> </a:t>
            </a:r>
            <a:r>
              <a:rPr lang="cs-CZ" altLang="cs-CZ" b="1" dirty="0" err="1"/>
              <a:t>membranaceus</a:t>
            </a:r>
            <a:r>
              <a:rPr lang="cs-CZ" altLang="cs-CZ" b="1" dirty="0"/>
              <a:t> (</a:t>
            </a:r>
            <a:r>
              <a:rPr lang="cs-CZ" altLang="cs-CZ" b="1" dirty="0" err="1"/>
              <a:t>membranózní</a:t>
            </a:r>
            <a:r>
              <a:rPr lang="cs-CZ" altLang="cs-CZ" b="1" dirty="0"/>
              <a:t> labyrint)</a:t>
            </a:r>
          </a:p>
          <a:p>
            <a:pPr eaLnBrk="1" hangingPunct="1"/>
            <a:endParaRPr lang="cs-CZ" altLang="cs-CZ" b="1" dirty="0"/>
          </a:p>
        </p:txBody>
      </p:sp>
      <p:pic>
        <p:nvPicPr>
          <p:cNvPr id="307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3193" y="2430463"/>
            <a:ext cx="3266017" cy="2273300"/>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2713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945713" cy="1015663"/>
          </a:xfrm>
          <a:prstGeom prst="rect">
            <a:avLst/>
          </a:prstGeom>
          <a:noFill/>
        </p:spPr>
        <p:txBody>
          <a:bodyPr wrap="none" rtlCol="0">
            <a:spAutoFit/>
          </a:bodyPr>
          <a:lstStyle/>
          <a:p>
            <a:r>
              <a:rPr lang="cs-CZ" sz="6000" dirty="0" smtClean="0"/>
              <a:t>Chuťové ústrojí</a:t>
            </a:r>
            <a:endParaRPr lang="cs-CZ" sz="6000" dirty="0"/>
          </a:p>
        </p:txBody>
      </p:sp>
      <p:pic>
        <p:nvPicPr>
          <p:cNvPr id="3" name="Picture 5" descr="Scan00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6699" y="1921992"/>
            <a:ext cx="2722301" cy="4415308"/>
          </a:xfrm>
          <a:prstGeom prst="rect">
            <a:avLst/>
          </a:prstGeom>
          <a:noFill/>
          <a:ln w="571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descr="Scan007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735" y="1794992"/>
            <a:ext cx="2919881" cy="4542308"/>
          </a:xfrm>
          <a:prstGeom prst="rect">
            <a:avLst/>
          </a:prstGeom>
          <a:noFill/>
          <a:ln w="571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99793" y="1072124"/>
            <a:ext cx="11382347" cy="646331"/>
          </a:xfrm>
          <a:prstGeom prst="rect">
            <a:avLst/>
          </a:prstGeom>
          <a:noFill/>
        </p:spPr>
        <p:txBody>
          <a:bodyPr wrap="none" rtlCol="0">
            <a:spAutoFit/>
          </a:bodyPr>
          <a:lstStyle/>
          <a:p>
            <a:r>
              <a:rPr lang="cs-CZ" dirty="0" err="1" smtClean="0"/>
              <a:t>Caliculi</a:t>
            </a:r>
            <a:r>
              <a:rPr lang="cs-CZ" dirty="0" smtClean="0"/>
              <a:t> </a:t>
            </a:r>
            <a:r>
              <a:rPr lang="cs-CZ" dirty="0" err="1" smtClean="0"/>
              <a:t>gustatorii</a:t>
            </a:r>
            <a:r>
              <a:rPr lang="cs-CZ" dirty="0"/>
              <a:t> </a:t>
            </a:r>
            <a:r>
              <a:rPr lang="cs-CZ" dirty="0" smtClean="0"/>
              <a:t>(chuťové pohárky) – cestou vláken VII., IX., X CN do jádra v </a:t>
            </a:r>
            <a:r>
              <a:rPr lang="cs-CZ" dirty="0" err="1" smtClean="0"/>
              <a:t>medulla</a:t>
            </a:r>
            <a:r>
              <a:rPr lang="cs-CZ" dirty="0" smtClean="0"/>
              <a:t> </a:t>
            </a:r>
            <a:r>
              <a:rPr lang="cs-CZ" dirty="0" err="1" smtClean="0"/>
              <a:t>oblongata</a:t>
            </a:r>
            <a:r>
              <a:rPr lang="cs-CZ" dirty="0" smtClean="0"/>
              <a:t> </a:t>
            </a:r>
            <a:r>
              <a:rPr lang="cs-CZ" sz="1400" dirty="0" smtClean="0"/>
              <a:t>(</a:t>
            </a:r>
            <a:r>
              <a:rPr lang="cs-CZ" sz="1400" dirty="0" err="1" smtClean="0"/>
              <a:t>ncl</a:t>
            </a:r>
            <a:r>
              <a:rPr lang="cs-CZ" sz="1400" dirty="0" smtClean="0"/>
              <a:t>. </a:t>
            </a:r>
            <a:r>
              <a:rPr lang="cs-CZ" sz="1400" dirty="0" err="1" smtClean="0"/>
              <a:t>solitarius-ncl</a:t>
            </a:r>
            <a:r>
              <a:rPr lang="cs-CZ" sz="1400" dirty="0" smtClean="0"/>
              <a:t>. </a:t>
            </a:r>
            <a:r>
              <a:rPr lang="cs-CZ" sz="1400" dirty="0" err="1" smtClean="0"/>
              <a:t>gustatorius</a:t>
            </a:r>
            <a:r>
              <a:rPr lang="cs-CZ" sz="1400" dirty="0" smtClean="0"/>
              <a:t>)</a:t>
            </a:r>
          </a:p>
          <a:p>
            <a:r>
              <a:rPr lang="cs-CZ" dirty="0" smtClean="0"/>
              <a:t>- </a:t>
            </a:r>
            <a:r>
              <a:rPr lang="cs-CZ" dirty="0"/>
              <a:t>r</a:t>
            </a:r>
            <a:r>
              <a:rPr lang="cs-CZ" dirty="0" smtClean="0"/>
              <a:t>etikulární formace - jádra thalamu  - </a:t>
            </a:r>
            <a:r>
              <a:rPr lang="cs-CZ" dirty="0" err="1" smtClean="0"/>
              <a:t>capsula</a:t>
            </a:r>
            <a:r>
              <a:rPr lang="cs-CZ" dirty="0" smtClean="0"/>
              <a:t> interna – </a:t>
            </a:r>
            <a:r>
              <a:rPr lang="cs-CZ" dirty="0" err="1" smtClean="0"/>
              <a:t>gyrus</a:t>
            </a:r>
            <a:r>
              <a:rPr lang="cs-CZ" dirty="0" smtClean="0"/>
              <a:t> </a:t>
            </a:r>
            <a:r>
              <a:rPr lang="cs-CZ" dirty="0" err="1" smtClean="0"/>
              <a:t>postcentralis</a:t>
            </a:r>
            <a:r>
              <a:rPr lang="cs-CZ" dirty="0" smtClean="0"/>
              <a:t> (area 43)</a:t>
            </a:r>
            <a:endParaRPr lang="cs-CZ" dirty="0"/>
          </a:p>
        </p:txBody>
      </p:sp>
      <p:pic>
        <p:nvPicPr>
          <p:cNvPr id="6" name="Picture 6" descr="Scan0070"/>
          <p:cNvPicPr>
            <a:picLocks noChangeAspect="1" noChangeArrowheads="1"/>
          </p:cNvPicPr>
          <p:nvPr/>
        </p:nvPicPr>
        <p:blipFill>
          <a:blip r:embed="rId4" cstate="print">
            <a:extLst>
              <a:ext uri="{28A0092B-C50C-407E-A947-70E740481C1C}">
                <a14:useLocalDpi xmlns:a14="http://schemas.microsoft.com/office/drawing/2010/main" val="0"/>
              </a:ext>
            </a:extLst>
          </a:blip>
          <a:srcRect b="2303"/>
          <a:stretch>
            <a:fillRect/>
          </a:stretch>
        </p:blipFill>
        <p:spPr bwMode="auto">
          <a:xfrm>
            <a:off x="199793" y="2235200"/>
            <a:ext cx="3846542" cy="3073400"/>
          </a:xfrm>
          <a:prstGeom prst="rect">
            <a:avLst/>
          </a:prstGeom>
          <a:noFill/>
          <a:ln w="571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333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1" y="620714"/>
            <a:ext cx="9434944"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eaLnBrk="0" fontAlgn="base" hangingPunct="0">
              <a:spcBef>
                <a:spcPct val="0"/>
              </a:spcBef>
              <a:spcAft>
                <a:spcPct val="0"/>
              </a:spcAft>
              <a:defRPr>
                <a:solidFill>
                  <a:schemeClr val="tx1"/>
                </a:solidFill>
                <a:latin typeface="Arial" charset="0"/>
              </a:defRPr>
            </a:lvl6pPr>
            <a:lvl7pPr marL="3200400" indent="-457200" eaLnBrk="0" fontAlgn="base" hangingPunct="0">
              <a:spcBef>
                <a:spcPct val="0"/>
              </a:spcBef>
              <a:spcAft>
                <a:spcPct val="0"/>
              </a:spcAft>
              <a:defRPr>
                <a:solidFill>
                  <a:schemeClr val="tx1"/>
                </a:solidFill>
                <a:latin typeface="Arial" charset="0"/>
              </a:defRPr>
            </a:lvl7pPr>
            <a:lvl8pPr marL="3657600" indent="-457200" eaLnBrk="0" fontAlgn="base" hangingPunct="0">
              <a:spcBef>
                <a:spcPct val="0"/>
              </a:spcBef>
              <a:spcAft>
                <a:spcPct val="0"/>
              </a:spcAft>
              <a:defRPr>
                <a:solidFill>
                  <a:schemeClr val="tx1"/>
                </a:solidFill>
                <a:latin typeface="Arial" charset="0"/>
              </a:defRPr>
            </a:lvl8pPr>
            <a:lvl9pPr marL="4114800" indent="-457200" eaLnBrk="0" fontAlgn="base" hangingPunct="0">
              <a:spcBef>
                <a:spcPct val="0"/>
              </a:spcBef>
              <a:spcAft>
                <a:spcPct val="0"/>
              </a:spcAft>
              <a:defRPr>
                <a:solidFill>
                  <a:schemeClr val="tx1"/>
                </a:solidFill>
                <a:latin typeface="Arial" charset="0"/>
              </a:defRPr>
            </a:lvl9pPr>
          </a:lstStyle>
          <a:p>
            <a:pPr marL="0" indent="0" eaLnBrk="1" hangingPunct="1"/>
            <a:r>
              <a:rPr lang="cs-CZ" altLang="cs-CZ" sz="2400" b="1" dirty="0" smtClean="0">
                <a:solidFill>
                  <a:srgbClr val="660033"/>
                </a:solidFill>
              </a:rPr>
              <a:t>1) </a:t>
            </a:r>
            <a:r>
              <a:rPr lang="cs-CZ" altLang="cs-CZ" sz="2400" b="1" dirty="0" err="1">
                <a:solidFill>
                  <a:srgbClr val="660033"/>
                </a:solidFill>
              </a:rPr>
              <a:t>Auris</a:t>
            </a:r>
            <a:r>
              <a:rPr lang="cs-CZ" altLang="cs-CZ" sz="2400" b="1" dirty="0">
                <a:solidFill>
                  <a:srgbClr val="660033"/>
                </a:solidFill>
              </a:rPr>
              <a:t> </a:t>
            </a:r>
            <a:r>
              <a:rPr lang="cs-CZ" altLang="cs-CZ" sz="2400" b="1" dirty="0" err="1">
                <a:solidFill>
                  <a:srgbClr val="660033"/>
                </a:solidFill>
              </a:rPr>
              <a:t>externa</a:t>
            </a:r>
            <a:r>
              <a:rPr lang="cs-CZ" altLang="cs-CZ" sz="2400" b="1" dirty="0">
                <a:solidFill>
                  <a:srgbClr val="660033"/>
                </a:solidFill>
              </a:rPr>
              <a:t> (zevní ucho)</a:t>
            </a:r>
          </a:p>
          <a:p>
            <a:pPr eaLnBrk="1" hangingPunct="1"/>
            <a:r>
              <a:rPr lang="cs-CZ" altLang="cs-CZ" b="1" dirty="0">
                <a:solidFill>
                  <a:srgbClr val="660033"/>
                </a:solidFill>
              </a:rPr>
              <a:t>    1) </a:t>
            </a:r>
            <a:r>
              <a:rPr lang="cs-CZ" altLang="cs-CZ" b="1" dirty="0" err="1">
                <a:solidFill>
                  <a:srgbClr val="660033"/>
                </a:solidFill>
              </a:rPr>
              <a:t>Auricula</a:t>
            </a:r>
            <a:r>
              <a:rPr lang="cs-CZ" altLang="cs-CZ" dirty="0">
                <a:solidFill>
                  <a:srgbClr val="660033"/>
                </a:solidFill>
              </a:rPr>
              <a:t> </a:t>
            </a:r>
          </a:p>
          <a:p>
            <a:pPr eaLnBrk="1" hangingPunct="1"/>
            <a:r>
              <a:rPr lang="cs-CZ" altLang="cs-CZ" sz="1600" b="1" u="sng" dirty="0">
                <a:solidFill>
                  <a:schemeClr val="accent2"/>
                </a:solidFill>
              </a:rPr>
              <a:t>Laterální strana </a:t>
            </a:r>
            <a:r>
              <a:rPr lang="cs-CZ" altLang="cs-CZ" b="1" dirty="0"/>
              <a:t>-  </a:t>
            </a:r>
            <a:r>
              <a:rPr lang="cs-CZ" altLang="cs-CZ" b="1" dirty="0" err="1"/>
              <a:t>cartilago</a:t>
            </a:r>
            <a:r>
              <a:rPr lang="cs-CZ" altLang="cs-CZ" b="1" dirty="0"/>
              <a:t> </a:t>
            </a:r>
            <a:r>
              <a:rPr lang="cs-CZ" altLang="cs-CZ" b="1" dirty="0" err="1"/>
              <a:t>auriculae</a:t>
            </a:r>
            <a:r>
              <a:rPr lang="cs-CZ" altLang="cs-CZ" b="1" dirty="0"/>
              <a:t>, </a:t>
            </a:r>
            <a:r>
              <a:rPr lang="cs-CZ" altLang="cs-CZ" b="1" dirty="0" err="1"/>
              <a:t>lobulus</a:t>
            </a:r>
            <a:r>
              <a:rPr lang="cs-CZ" altLang="cs-CZ" b="1" dirty="0"/>
              <a:t> </a:t>
            </a:r>
            <a:r>
              <a:rPr lang="cs-CZ" altLang="cs-CZ" b="1" dirty="0" err="1"/>
              <a:t>auriculae</a:t>
            </a:r>
            <a:r>
              <a:rPr lang="cs-CZ" altLang="cs-CZ" b="1" dirty="0"/>
              <a:t> (=lalůček ušní)</a:t>
            </a:r>
          </a:p>
          <a:p>
            <a:pPr eaLnBrk="1" hangingPunct="1"/>
            <a:r>
              <a:rPr lang="cs-CZ" altLang="cs-CZ" b="1" dirty="0"/>
              <a:t>       </a:t>
            </a:r>
            <a:r>
              <a:rPr lang="cs-CZ" altLang="cs-CZ" sz="1200" b="1" dirty="0"/>
              <a:t>helix, </a:t>
            </a:r>
            <a:r>
              <a:rPr lang="cs-CZ" altLang="cs-CZ" sz="1200" b="1" dirty="0" smtClean="0"/>
              <a:t>tragus</a:t>
            </a:r>
            <a:r>
              <a:rPr lang="cs-CZ" altLang="cs-CZ" sz="1200" b="1" dirty="0"/>
              <a:t>, </a:t>
            </a:r>
            <a:r>
              <a:rPr lang="cs-CZ" altLang="cs-CZ" sz="1200" b="1" dirty="0" err="1"/>
              <a:t>antitragus</a:t>
            </a:r>
            <a:r>
              <a:rPr lang="cs-CZ" altLang="cs-CZ" sz="1200" b="1" dirty="0"/>
              <a:t>, </a:t>
            </a:r>
            <a:r>
              <a:rPr lang="cs-CZ" altLang="cs-CZ" sz="1200" b="1" dirty="0" err="1"/>
              <a:t>incisura</a:t>
            </a:r>
            <a:r>
              <a:rPr lang="cs-CZ" altLang="cs-CZ" sz="1200" b="1" dirty="0"/>
              <a:t> </a:t>
            </a:r>
            <a:r>
              <a:rPr lang="cs-CZ" altLang="cs-CZ" sz="1200" b="1" dirty="0" err="1"/>
              <a:t>intertragica</a:t>
            </a:r>
            <a:endParaRPr lang="cs-CZ" altLang="cs-CZ" sz="1200" b="1" dirty="0"/>
          </a:p>
          <a:p>
            <a:pPr eaLnBrk="1" hangingPunct="1"/>
            <a:endParaRPr lang="cs-CZ" altLang="cs-CZ" sz="1600" b="1" u="sng" dirty="0"/>
          </a:p>
          <a:p>
            <a:pPr eaLnBrk="1" hangingPunct="1"/>
            <a:endParaRPr lang="cs-CZ" altLang="cs-CZ" sz="1600" b="1" dirty="0"/>
          </a:p>
        </p:txBody>
      </p:sp>
      <p:pic>
        <p:nvPicPr>
          <p:cNvPr id="409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5361" y="2750995"/>
            <a:ext cx="3183656" cy="3303442"/>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8632" y="1085275"/>
            <a:ext cx="1567796" cy="1547090"/>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1150" y="1074744"/>
            <a:ext cx="1429905" cy="1585329"/>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110836" y="2182505"/>
            <a:ext cx="6096000" cy="1908215"/>
          </a:xfrm>
          <a:prstGeom prst="rect">
            <a:avLst/>
          </a:prstGeom>
        </p:spPr>
        <p:txBody>
          <a:bodyPr>
            <a:spAutoFit/>
          </a:bodyPr>
          <a:lstStyle/>
          <a:p>
            <a:pPr>
              <a:spcBef>
                <a:spcPct val="0"/>
              </a:spcBef>
            </a:pPr>
            <a:r>
              <a:rPr lang="cs-CZ" altLang="cs-CZ" sz="2800" b="1" dirty="0">
                <a:solidFill>
                  <a:srgbClr val="660033"/>
                </a:solidFill>
              </a:rPr>
              <a:t>2) </a:t>
            </a:r>
            <a:r>
              <a:rPr lang="cs-CZ" altLang="cs-CZ" sz="2800" b="1" dirty="0" err="1">
                <a:solidFill>
                  <a:srgbClr val="660033"/>
                </a:solidFill>
              </a:rPr>
              <a:t>Meatus</a:t>
            </a:r>
            <a:r>
              <a:rPr lang="cs-CZ" altLang="cs-CZ" sz="2800" b="1" dirty="0">
                <a:solidFill>
                  <a:srgbClr val="660033"/>
                </a:solidFill>
              </a:rPr>
              <a:t> </a:t>
            </a:r>
            <a:r>
              <a:rPr lang="cs-CZ" altLang="cs-CZ" sz="2800" b="1" dirty="0" err="1" smtClean="0">
                <a:solidFill>
                  <a:srgbClr val="660033"/>
                </a:solidFill>
              </a:rPr>
              <a:t>acusticus</a:t>
            </a:r>
            <a:r>
              <a:rPr lang="cs-CZ" altLang="cs-CZ" sz="2800" b="1" dirty="0" smtClean="0">
                <a:solidFill>
                  <a:srgbClr val="660033"/>
                </a:solidFill>
              </a:rPr>
              <a:t> </a:t>
            </a:r>
            <a:r>
              <a:rPr lang="cs-CZ" altLang="cs-CZ" sz="2800" b="1" dirty="0" err="1" smtClean="0">
                <a:solidFill>
                  <a:srgbClr val="660033"/>
                </a:solidFill>
              </a:rPr>
              <a:t>externus</a:t>
            </a:r>
            <a:r>
              <a:rPr lang="cs-CZ" altLang="cs-CZ" sz="2800" b="1" dirty="0" smtClean="0">
                <a:solidFill>
                  <a:srgbClr val="660033"/>
                </a:solidFill>
              </a:rPr>
              <a:t> </a:t>
            </a:r>
            <a:r>
              <a:rPr lang="cs-CZ" altLang="cs-CZ" sz="2000" b="1" dirty="0" smtClean="0">
                <a:solidFill>
                  <a:srgbClr val="660033"/>
                </a:solidFill>
              </a:rPr>
              <a:t>(asi </a:t>
            </a:r>
            <a:r>
              <a:rPr lang="cs-CZ" altLang="cs-CZ" sz="2000" b="1" dirty="0">
                <a:solidFill>
                  <a:srgbClr val="660033"/>
                </a:solidFill>
              </a:rPr>
              <a:t>2.5 cm)</a:t>
            </a:r>
          </a:p>
          <a:p>
            <a:pPr>
              <a:spcBef>
                <a:spcPct val="0"/>
              </a:spcBef>
            </a:pPr>
            <a:r>
              <a:rPr lang="cs-CZ" altLang="cs-CZ" b="1" dirty="0" err="1"/>
              <a:t>Porus</a:t>
            </a:r>
            <a:r>
              <a:rPr lang="cs-CZ" altLang="cs-CZ" b="1" dirty="0"/>
              <a:t> </a:t>
            </a:r>
            <a:r>
              <a:rPr lang="cs-CZ" altLang="cs-CZ" b="1" dirty="0" err="1"/>
              <a:t>acusticus</a:t>
            </a:r>
            <a:r>
              <a:rPr lang="cs-CZ" altLang="cs-CZ" b="1" dirty="0"/>
              <a:t> </a:t>
            </a:r>
            <a:r>
              <a:rPr lang="cs-CZ" altLang="cs-CZ" b="1" dirty="0" err="1"/>
              <a:t>externus</a:t>
            </a:r>
            <a:r>
              <a:rPr lang="cs-CZ" altLang="cs-CZ" b="1" dirty="0"/>
              <a:t> </a:t>
            </a:r>
          </a:p>
          <a:p>
            <a:pPr>
              <a:spcBef>
                <a:spcPct val="0"/>
              </a:spcBef>
            </a:pPr>
            <a:r>
              <a:rPr lang="cs-CZ" altLang="cs-CZ" b="1" dirty="0" smtClean="0"/>
              <a:t>laterální </a:t>
            </a:r>
            <a:r>
              <a:rPr lang="cs-CZ" altLang="cs-CZ" b="1" dirty="0"/>
              <a:t>2/3 – </a:t>
            </a:r>
            <a:r>
              <a:rPr lang="cs-CZ" altLang="cs-CZ" b="1" dirty="0" smtClean="0"/>
              <a:t>chrupavčitý</a:t>
            </a:r>
          </a:p>
          <a:p>
            <a:pPr>
              <a:spcBef>
                <a:spcPct val="0"/>
              </a:spcBef>
            </a:pPr>
            <a:r>
              <a:rPr lang="cs-CZ" altLang="cs-CZ" b="1" dirty="0" err="1" smtClean="0"/>
              <a:t>isthmus</a:t>
            </a:r>
            <a:endParaRPr lang="cs-CZ" altLang="cs-CZ" b="1" dirty="0"/>
          </a:p>
          <a:p>
            <a:pPr>
              <a:spcBef>
                <a:spcPct val="0"/>
              </a:spcBef>
            </a:pPr>
            <a:r>
              <a:rPr lang="cs-CZ" altLang="cs-CZ" b="1" dirty="0" smtClean="0"/>
              <a:t>mediální </a:t>
            </a:r>
            <a:r>
              <a:rPr lang="cs-CZ" altLang="cs-CZ" b="1" dirty="0"/>
              <a:t>1/3 </a:t>
            </a:r>
            <a:r>
              <a:rPr lang="cs-CZ" altLang="cs-CZ" b="1" dirty="0" smtClean="0"/>
              <a:t>kostěný</a:t>
            </a:r>
            <a:endParaRPr lang="cs-CZ" altLang="cs-CZ" b="1" dirty="0"/>
          </a:p>
          <a:p>
            <a:pPr>
              <a:spcBef>
                <a:spcPct val="0"/>
              </a:spcBef>
            </a:pPr>
            <a:r>
              <a:rPr lang="cs-CZ" altLang="cs-CZ" b="1" dirty="0" smtClean="0"/>
              <a:t>Kůže </a:t>
            </a:r>
            <a:r>
              <a:rPr lang="cs-CZ" altLang="cs-CZ" b="1" dirty="0"/>
              <a:t>s </a:t>
            </a:r>
            <a:r>
              <a:rPr lang="cs-CZ" altLang="cs-CZ" b="1" dirty="0" err="1"/>
              <a:t>glandulae</a:t>
            </a:r>
            <a:r>
              <a:rPr lang="cs-CZ" altLang="cs-CZ" b="1" dirty="0"/>
              <a:t> </a:t>
            </a:r>
            <a:r>
              <a:rPr lang="cs-CZ" altLang="cs-CZ" b="1" dirty="0" err="1"/>
              <a:t>ceruminosae</a:t>
            </a:r>
            <a:r>
              <a:rPr lang="cs-CZ" altLang="cs-CZ" b="1" dirty="0"/>
              <a:t> (</a:t>
            </a:r>
            <a:r>
              <a:rPr lang="cs-CZ" altLang="cs-CZ" b="1" dirty="0" err="1"/>
              <a:t>cerumen</a:t>
            </a:r>
            <a:r>
              <a:rPr lang="cs-CZ" altLang="cs-CZ" b="1" dirty="0"/>
              <a:t>), chlupy=</a:t>
            </a:r>
            <a:r>
              <a:rPr lang="cs-CZ" altLang="cs-CZ" b="1" dirty="0" err="1"/>
              <a:t>tragi</a:t>
            </a:r>
            <a:endParaRPr lang="cs-CZ" altLang="cs-CZ" b="1" dirty="0"/>
          </a:p>
        </p:txBody>
      </p:sp>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1285" y="4386263"/>
            <a:ext cx="3551767" cy="2471737"/>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5085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404284" y="49688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6147" name="Text Box 5"/>
          <p:cNvSpPr txBox="1">
            <a:spLocks noChangeArrowheads="1"/>
          </p:cNvSpPr>
          <p:nvPr/>
        </p:nvSpPr>
        <p:spPr bwMode="auto">
          <a:xfrm>
            <a:off x="125076" y="304047"/>
            <a:ext cx="11004936"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eaLnBrk="0" fontAlgn="base" hangingPunct="0">
              <a:spcBef>
                <a:spcPct val="0"/>
              </a:spcBef>
              <a:spcAft>
                <a:spcPct val="0"/>
              </a:spcAft>
              <a:defRPr>
                <a:solidFill>
                  <a:schemeClr val="tx1"/>
                </a:solidFill>
                <a:latin typeface="Arial" charset="0"/>
              </a:defRPr>
            </a:lvl6pPr>
            <a:lvl7pPr marL="3086100" indent="-342900" eaLnBrk="0" fontAlgn="base" hangingPunct="0">
              <a:spcBef>
                <a:spcPct val="0"/>
              </a:spcBef>
              <a:spcAft>
                <a:spcPct val="0"/>
              </a:spcAft>
              <a:defRPr>
                <a:solidFill>
                  <a:schemeClr val="tx1"/>
                </a:solidFill>
                <a:latin typeface="Arial" charset="0"/>
              </a:defRPr>
            </a:lvl7pPr>
            <a:lvl8pPr marL="3543300" indent="-342900" eaLnBrk="0" fontAlgn="base" hangingPunct="0">
              <a:spcBef>
                <a:spcPct val="0"/>
              </a:spcBef>
              <a:spcAft>
                <a:spcPct val="0"/>
              </a:spcAft>
              <a:defRPr>
                <a:solidFill>
                  <a:schemeClr val="tx1"/>
                </a:solidFill>
                <a:latin typeface="Arial" charset="0"/>
              </a:defRPr>
            </a:lvl8pPr>
            <a:lvl9pPr marL="4000500" indent="-342900" eaLnBrk="0" fontAlgn="base" hangingPunct="0">
              <a:spcBef>
                <a:spcPct val="0"/>
              </a:spcBef>
              <a:spcAft>
                <a:spcPct val="0"/>
              </a:spcAft>
              <a:defRPr>
                <a:solidFill>
                  <a:schemeClr val="tx1"/>
                </a:solidFill>
                <a:latin typeface="Arial" charset="0"/>
              </a:defRPr>
            </a:lvl9pPr>
          </a:lstStyle>
          <a:p>
            <a:pPr eaLnBrk="1" hangingPunct="1"/>
            <a:r>
              <a:rPr lang="cs-CZ" altLang="cs-CZ" sz="2800" b="1" dirty="0">
                <a:solidFill>
                  <a:srgbClr val="660033"/>
                </a:solidFill>
              </a:rPr>
              <a:t>3. </a:t>
            </a:r>
            <a:r>
              <a:rPr lang="cs-CZ" altLang="cs-CZ" sz="2800" b="1" dirty="0" err="1">
                <a:solidFill>
                  <a:srgbClr val="660033"/>
                </a:solidFill>
              </a:rPr>
              <a:t>Membrana</a:t>
            </a:r>
            <a:r>
              <a:rPr lang="cs-CZ" altLang="cs-CZ" sz="2800" b="1" dirty="0">
                <a:solidFill>
                  <a:srgbClr val="660033"/>
                </a:solidFill>
              </a:rPr>
              <a:t> </a:t>
            </a:r>
            <a:r>
              <a:rPr lang="cs-CZ" altLang="cs-CZ" sz="2800" b="1" dirty="0" err="1">
                <a:solidFill>
                  <a:srgbClr val="660033"/>
                </a:solidFill>
              </a:rPr>
              <a:t>tympani</a:t>
            </a:r>
            <a:r>
              <a:rPr lang="cs-CZ" altLang="cs-CZ" sz="2800" b="1" dirty="0">
                <a:solidFill>
                  <a:srgbClr val="660033"/>
                </a:solidFill>
              </a:rPr>
              <a:t>  </a:t>
            </a:r>
            <a:r>
              <a:rPr lang="cs-CZ" altLang="cs-CZ" b="1" dirty="0">
                <a:solidFill>
                  <a:srgbClr val="660033"/>
                </a:solidFill>
              </a:rPr>
              <a:t>(bubínek</a:t>
            </a:r>
            <a:r>
              <a:rPr lang="cs-CZ" altLang="cs-CZ" b="1" dirty="0" smtClean="0">
                <a:solidFill>
                  <a:srgbClr val="660033"/>
                </a:solidFill>
              </a:rPr>
              <a:t>) – vazivová blána</a:t>
            </a:r>
            <a:r>
              <a:rPr lang="cs-CZ" altLang="cs-CZ" b="1" dirty="0">
                <a:solidFill>
                  <a:srgbClr val="660033"/>
                </a:solidFill>
              </a:rPr>
              <a:t> </a:t>
            </a:r>
            <a:r>
              <a:rPr lang="cs-CZ" altLang="cs-CZ" b="1" dirty="0" smtClean="0"/>
              <a:t>(asi </a:t>
            </a:r>
            <a:r>
              <a:rPr lang="cs-CZ" altLang="cs-CZ" b="1" dirty="0"/>
              <a:t>11x9 </a:t>
            </a:r>
            <a:r>
              <a:rPr lang="cs-CZ" altLang="cs-CZ" b="1" dirty="0" smtClean="0"/>
              <a:t>mm, umístěn šikmo </a:t>
            </a:r>
            <a:r>
              <a:rPr lang="cs-CZ" altLang="cs-CZ" b="1" dirty="0"/>
              <a:t>- </a:t>
            </a:r>
            <a:r>
              <a:rPr lang="cs-CZ" altLang="cs-CZ" b="1" dirty="0" smtClean="0"/>
              <a:t>45</a:t>
            </a:r>
            <a:r>
              <a:rPr lang="cs-CZ" altLang="cs-CZ" b="1" baseline="30000" dirty="0" smtClean="0"/>
              <a:t>o</a:t>
            </a:r>
            <a:r>
              <a:rPr lang="cs-CZ" altLang="cs-CZ" b="1" dirty="0" smtClean="0"/>
              <a:t>)</a:t>
            </a:r>
            <a:endParaRPr lang="cs-CZ" altLang="cs-CZ" b="1" dirty="0"/>
          </a:p>
          <a:p>
            <a:pPr eaLnBrk="1" hangingPunct="1"/>
            <a:endParaRPr lang="cs-CZ" altLang="cs-CZ" sz="2000" b="1" dirty="0"/>
          </a:p>
          <a:p>
            <a:pPr eaLnBrk="1" hangingPunct="1"/>
            <a:r>
              <a:rPr lang="cs-CZ" altLang="cs-CZ" sz="2000" b="1" dirty="0" err="1"/>
              <a:t>anulus</a:t>
            </a:r>
            <a:r>
              <a:rPr lang="cs-CZ" altLang="cs-CZ" sz="2000" b="1" dirty="0"/>
              <a:t> </a:t>
            </a:r>
            <a:r>
              <a:rPr lang="cs-CZ" altLang="cs-CZ" sz="2000" b="1" dirty="0" err="1"/>
              <a:t>fibrocartilagineus</a:t>
            </a:r>
            <a:r>
              <a:rPr lang="cs-CZ" altLang="cs-CZ" sz="2000" b="1" dirty="0"/>
              <a:t>, </a:t>
            </a:r>
            <a:r>
              <a:rPr lang="cs-CZ" altLang="cs-CZ" sz="2000" b="1" dirty="0" err="1"/>
              <a:t>pars</a:t>
            </a:r>
            <a:r>
              <a:rPr lang="cs-CZ" altLang="cs-CZ" sz="2000" b="1" dirty="0"/>
              <a:t> </a:t>
            </a:r>
            <a:r>
              <a:rPr lang="cs-CZ" altLang="cs-CZ" sz="2000" b="1" dirty="0" err="1"/>
              <a:t>flaccida</a:t>
            </a:r>
            <a:r>
              <a:rPr lang="cs-CZ" altLang="cs-CZ" sz="2000" b="1" dirty="0"/>
              <a:t> </a:t>
            </a:r>
            <a:r>
              <a:rPr lang="cs-CZ" altLang="cs-CZ" sz="1600" dirty="0" smtClean="0"/>
              <a:t>(tenká), </a:t>
            </a:r>
            <a:r>
              <a:rPr lang="cs-CZ" altLang="cs-CZ" sz="2000" b="1" dirty="0" smtClean="0"/>
              <a:t>zbytek - </a:t>
            </a:r>
            <a:r>
              <a:rPr lang="cs-CZ" altLang="cs-CZ" sz="2000" b="1" dirty="0" err="1"/>
              <a:t>pars</a:t>
            </a:r>
            <a:r>
              <a:rPr lang="cs-CZ" altLang="cs-CZ" sz="2000" b="1" dirty="0"/>
              <a:t> </a:t>
            </a:r>
            <a:r>
              <a:rPr lang="cs-CZ" altLang="cs-CZ" sz="2000" b="1" dirty="0" err="1" smtClean="0"/>
              <a:t>tensa</a:t>
            </a:r>
            <a:r>
              <a:rPr lang="cs-CZ" altLang="cs-CZ" sz="2000" b="1" dirty="0"/>
              <a:t> </a:t>
            </a:r>
            <a:r>
              <a:rPr lang="cs-CZ" altLang="cs-CZ" sz="1600" b="1" dirty="0" smtClean="0"/>
              <a:t>(světelný </a:t>
            </a:r>
            <a:r>
              <a:rPr lang="cs-CZ" altLang="cs-CZ" sz="1600" b="1" dirty="0"/>
              <a:t>reflex, </a:t>
            </a:r>
            <a:r>
              <a:rPr lang="cs-CZ" altLang="cs-CZ" sz="1600" b="1" dirty="0" err="1"/>
              <a:t>paracentesis</a:t>
            </a:r>
            <a:r>
              <a:rPr lang="cs-CZ" altLang="cs-CZ" sz="1600" b="1" dirty="0" smtClean="0"/>
              <a:t>)</a:t>
            </a:r>
          </a:p>
          <a:p>
            <a:pPr>
              <a:spcBef>
                <a:spcPct val="0"/>
              </a:spcBef>
            </a:pPr>
            <a:endParaRPr lang="cs-CZ" altLang="cs-CZ" sz="1600" b="1" dirty="0">
              <a:solidFill>
                <a:srgbClr val="000099"/>
              </a:solidFill>
            </a:endParaRPr>
          </a:p>
          <a:p>
            <a:pPr>
              <a:spcBef>
                <a:spcPct val="0"/>
              </a:spcBef>
            </a:pPr>
            <a:r>
              <a:rPr lang="cs-CZ" altLang="cs-CZ" sz="2000" b="1" dirty="0" smtClean="0"/>
              <a:t>Zevně </a:t>
            </a:r>
            <a:r>
              <a:rPr lang="cs-CZ" altLang="cs-CZ" sz="2000" b="1" dirty="0"/>
              <a:t>kůže, uvnitř sliznice</a:t>
            </a:r>
            <a:endParaRPr lang="cs-CZ" altLang="cs-CZ" sz="2000" b="1" dirty="0">
              <a:solidFill>
                <a:srgbClr val="660033"/>
              </a:solidFill>
            </a:endParaRPr>
          </a:p>
          <a:p>
            <a:pPr eaLnBrk="1" hangingPunct="1"/>
            <a:endParaRPr lang="cs-CZ" altLang="cs-CZ" sz="1600" b="1" dirty="0"/>
          </a:p>
          <a:p>
            <a:pPr eaLnBrk="1" hangingPunct="1"/>
            <a:endParaRPr lang="cs-CZ" altLang="cs-CZ" sz="1600" b="1" dirty="0">
              <a:solidFill>
                <a:schemeClr val="bg1"/>
              </a:solidFill>
            </a:endParaRPr>
          </a:p>
        </p:txBody>
      </p:sp>
      <p:pic>
        <p:nvPicPr>
          <p:cNvPr id="6148" name="Picture 6"/>
          <p:cNvPicPr>
            <a:picLocks noChangeAspect="1" noChangeArrowheads="1"/>
          </p:cNvPicPr>
          <p:nvPr/>
        </p:nvPicPr>
        <p:blipFill>
          <a:blip r:embed="rId2">
            <a:extLst>
              <a:ext uri="{28A0092B-C50C-407E-A947-70E740481C1C}">
                <a14:useLocalDpi xmlns:a14="http://schemas.microsoft.com/office/drawing/2010/main" val="0"/>
              </a:ext>
            </a:extLst>
          </a:blip>
          <a:srcRect l="49814"/>
          <a:stretch>
            <a:fillRect/>
          </a:stretch>
        </p:blipFill>
        <p:spPr bwMode="auto">
          <a:xfrm>
            <a:off x="907474" y="2291719"/>
            <a:ext cx="4357253" cy="3834302"/>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764" y="2291719"/>
            <a:ext cx="6076960" cy="3844865"/>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0" name="Text Box 9"/>
          <p:cNvSpPr txBox="1">
            <a:spLocks noChangeArrowheads="1"/>
          </p:cNvSpPr>
          <p:nvPr/>
        </p:nvSpPr>
        <p:spPr bwMode="auto">
          <a:xfrm>
            <a:off x="239184" y="4724401"/>
            <a:ext cx="4283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a:t>dx</a:t>
            </a:r>
          </a:p>
        </p:txBody>
      </p:sp>
    </p:spTree>
    <p:extLst>
      <p:ext uri="{BB962C8B-B14F-4D97-AF65-F5344CB8AC3E}">
        <p14:creationId xmlns:p14="http://schemas.microsoft.com/office/powerpoint/2010/main" val="13367135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701251" y="260350"/>
            <a:ext cx="796674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None/>
            </a:pPr>
            <a:r>
              <a:rPr lang="cs-CZ" altLang="cs-CZ" sz="2400" b="1" dirty="0" err="1"/>
              <a:t>Cavum</a:t>
            </a:r>
            <a:r>
              <a:rPr lang="cs-CZ" altLang="cs-CZ" sz="2400" b="1" dirty="0"/>
              <a:t> </a:t>
            </a:r>
            <a:r>
              <a:rPr lang="cs-CZ" altLang="cs-CZ" sz="2400" b="1" dirty="0" err="1"/>
              <a:t>tympani</a:t>
            </a:r>
            <a:r>
              <a:rPr lang="cs-CZ" altLang="cs-CZ" sz="2400" b="1" dirty="0"/>
              <a:t> (středoušní </a:t>
            </a:r>
            <a:r>
              <a:rPr lang="cs-CZ" altLang="cs-CZ" sz="2400" b="1" dirty="0" smtClean="0"/>
              <a:t>dutina)</a:t>
            </a:r>
          </a:p>
          <a:p>
            <a:pPr>
              <a:spcBef>
                <a:spcPct val="0"/>
              </a:spcBef>
              <a:buNone/>
            </a:pPr>
            <a:r>
              <a:rPr lang="cs-CZ" altLang="cs-CZ" sz="2400" b="1" dirty="0"/>
              <a:t> </a:t>
            </a:r>
            <a:r>
              <a:rPr lang="cs-CZ" altLang="cs-CZ" sz="2400" b="1" dirty="0" smtClean="0"/>
              <a:t>                  </a:t>
            </a:r>
            <a:r>
              <a:rPr lang="cs-CZ" altLang="cs-CZ" sz="1800" b="1" dirty="0" smtClean="0"/>
              <a:t>Tvar </a:t>
            </a:r>
            <a:r>
              <a:rPr lang="cs-CZ" altLang="cs-CZ" sz="1800" b="1" dirty="0"/>
              <a:t>bikonkávní čočky</a:t>
            </a:r>
          </a:p>
          <a:p>
            <a:pPr eaLnBrk="1" hangingPunct="1">
              <a:spcBef>
                <a:spcPct val="0"/>
              </a:spcBef>
              <a:buFontTx/>
              <a:buNone/>
            </a:pPr>
            <a:endParaRPr lang="cs-CZ" altLang="cs-CZ" sz="1800" b="1"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l="9900" t="10800" r="68401" b="63000"/>
          <a:stretch>
            <a:fillRect/>
          </a:stretch>
        </p:blipFill>
        <p:spPr bwMode="auto">
          <a:xfrm>
            <a:off x="2159000" y="1043462"/>
            <a:ext cx="6925733" cy="391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Text Box 4"/>
          <p:cNvSpPr txBox="1">
            <a:spLocks noChangeArrowheads="1"/>
          </p:cNvSpPr>
          <p:nvPr/>
        </p:nvSpPr>
        <p:spPr bwMode="auto">
          <a:xfrm>
            <a:off x="614988" y="5114782"/>
            <a:ext cx="1286721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u="sng" dirty="0" err="1">
                <a:solidFill>
                  <a:srgbClr val="660033"/>
                </a:solidFill>
              </a:rPr>
              <a:t>Paries</a:t>
            </a:r>
            <a:r>
              <a:rPr lang="cs-CZ" altLang="cs-CZ" sz="2000" b="1" u="sng" dirty="0">
                <a:solidFill>
                  <a:srgbClr val="660033"/>
                </a:solidFill>
              </a:rPr>
              <a:t> (stěny)</a:t>
            </a:r>
            <a:r>
              <a:rPr lang="cs-CZ" altLang="cs-CZ" sz="2000" b="1" dirty="0">
                <a:solidFill>
                  <a:srgbClr val="660033"/>
                </a:solidFill>
              </a:rPr>
              <a:t>: </a:t>
            </a:r>
            <a:r>
              <a:rPr lang="cs-CZ" altLang="cs-CZ" sz="2000" b="1" dirty="0" err="1">
                <a:solidFill>
                  <a:srgbClr val="660033"/>
                </a:solidFill>
              </a:rPr>
              <a:t>membranaceus</a:t>
            </a:r>
            <a:r>
              <a:rPr lang="cs-CZ" altLang="cs-CZ" sz="2000" b="1" dirty="0">
                <a:solidFill>
                  <a:schemeClr val="bg1"/>
                </a:solidFill>
              </a:rPr>
              <a:t> </a:t>
            </a:r>
            <a:r>
              <a:rPr lang="cs-CZ" altLang="cs-CZ" sz="2000" b="1" dirty="0"/>
              <a:t>(laterální)</a:t>
            </a:r>
            <a:r>
              <a:rPr lang="cs-CZ" altLang="cs-CZ" sz="2000" b="1" dirty="0">
                <a:solidFill>
                  <a:schemeClr val="bg1"/>
                </a:solidFill>
              </a:rPr>
              <a:t>), </a:t>
            </a:r>
            <a:r>
              <a:rPr lang="cs-CZ" altLang="cs-CZ" sz="2000" b="1" dirty="0" err="1">
                <a:solidFill>
                  <a:srgbClr val="660033"/>
                </a:solidFill>
              </a:rPr>
              <a:t>labyrinthicus</a:t>
            </a:r>
            <a:r>
              <a:rPr lang="cs-CZ" altLang="cs-CZ" sz="2000" b="1" dirty="0">
                <a:solidFill>
                  <a:schemeClr val="bg1"/>
                </a:solidFill>
              </a:rPr>
              <a:t> </a:t>
            </a:r>
            <a:r>
              <a:rPr lang="cs-CZ" altLang="cs-CZ" sz="2000" b="1" dirty="0"/>
              <a:t>(mediální)</a:t>
            </a:r>
            <a:r>
              <a:rPr lang="cs-CZ" altLang="cs-CZ" sz="2000" b="1" dirty="0" err="1">
                <a:solidFill>
                  <a:schemeClr val="bg1"/>
                </a:solidFill>
              </a:rPr>
              <a:t>lní</a:t>
            </a:r>
            <a:r>
              <a:rPr lang="cs-CZ" altLang="cs-CZ" sz="2000" b="1" dirty="0">
                <a:solidFill>
                  <a:schemeClr val="bg1"/>
                </a:solidFill>
              </a:rPr>
              <a:t>),</a:t>
            </a:r>
          </a:p>
          <a:p>
            <a:pPr eaLnBrk="1" hangingPunct="1">
              <a:spcBef>
                <a:spcPct val="0"/>
              </a:spcBef>
              <a:buFontTx/>
              <a:buNone/>
            </a:pPr>
            <a:r>
              <a:rPr lang="cs-CZ" altLang="cs-CZ" sz="2000" b="1" dirty="0">
                <a:solidFill>
                  <a:schemeClr val="bg1"/>
                </a:solidFill>
              </a:rPr>
              <a:t>                         </a:t>
            </a:r>
            <a:r>
              <a:rPr lang="cs-CZ" altLang="cs-CZ" sz="2000" b="1" dirty="0" err="1">
                <a:solidFill>
                  <a:srgbClr val="660033"/>
                </a:solidFill>
              </a:rPr>
              <a:t>caroticus</a:t>
            </a:r>
            <a:r>
              <a:rPr lang="cs-CZ" altLang="cs-CZ" sz="2000" b="1" dirty="0">
                <a:solidFill>
                  <a:schemeClr val="bg1"/>
                </a:solidFill>
              </a:rPr>
              <a:t> </a:t>
            </a:r>
            <a:r>
              <a:rPr lang="cs-CZ" altLang="cs-CZ" sz="2000" b="1" dirty="0"/>
              <a:t>(ventrální)</a:t>
            </a:r>
            <a:r>
              <a:rPr lang="cs-CZ" altLang="cs-CZ" sz="2000" b="1" dirty="0">
                <a:solidFill>
                  <a:schemeClr val="bg1"/>
                </a:solidFill>
              </a:rPr>
              <a:t>, </a:t>
            </a:r>
            <a:r>
              <a:rPr lang="cs-CZ" altLang="cs-CZ" sz="2000" b="1" dirty="0" err="1">
                <a:solidFill>
                  <a:srgbClr val="660033"/>
                </a:solidFill>
              </a:rPr>
              <a:t>mastoideus</a:t>
            </a:r>
            <a:r>
              <a:rPr lang="cs-CZ" altLang="cs-CZ" sz="2000" b="1" dirty="0">
                <a:solidFill>
                  <a:srgbClr val="FFFF00"/>
                </a:solidFill>
              </a:rPr>
              <a:t> </a:t>
            </a:r>
            <a:r>
              <a:rPr lang="cs-CZ" altLang="cs-CZ" sz="2000" b="1" dirty="0"/>
              <a:t>(dorsální)</a:t>
            </a:r>
            <a:r>
              <a:rPr lang="cs-CZ" altLang="cs-CZ" sz="2000" b="1" dirty="0">
                <a:solidFill>
                  <a:schemeClr val="bg1"/>
                </a:solidFill>
              </a:rPr>
              <a:t>), </a:t>
            </a:r>
          </a:p>
          <a:p>
            <a:pPr eaLnBrk="1" hangingPunct="1">
              <a:spcBef>
                <a:spcPct val="0"/>
              </a:spcBef>
              <a:buFontTx/>
              <a:buNone/>
            </a:pPr>
            <a:r>
              <a:rPr lang="cs-CZ" altLang="cs-CZ" sz="2000" b="1" dirty="0">
                <a:solidFill>
                  <a:schemeClr val="bg1"/>
                </a:solidFill>
              </a:rPr>
              <a:t>                         </a:t>
            </a:r>
            <a:r>
              <a:rPr lang="cs-CZ" altLang="cs-CZ" sz="2000" b="1" dirty="0" err="1">
                <a:solidFill>
                  <a:srgbClr val="660033"/>
                </a:solidFill>
              </a:rPr>
              <a:t>tegmentalis</a:t>
            </a:r>
            <a:r>
              <a:rPr lang="cs-CZ" altLang="cs-CZ" sz="2000" b="1" dirty="0">
                <a:solidFill>
                  <a:srgbClr val="660033"/>
                </a:solidFill>
              </a:rPr>
              <a:t> </a:t>
            </a:r>
            <a:r>
              <a:rPr lang="cs-CZ" altLang="cs-CZ" sz="2000" b="1" dirty="0"/>
              <a:t>(horní),</a:t>
            </a:r>
            <a:r>
              <a:rPr lang="cs-CZ" altLang="cs-CZ" sz="2000" b="1" dirty="0">
                <a:solidFill>
                  <a:srgbClr val="660033"/>
                </a:solidFill>
              </a:rPr>
              <a:t> </a:t>
            </a:r>
            <a:r>
              <a:rPr lang="cs-CZ" altLang="cs-CZ" sz="2000" b="1" dirty="0" err="1">
                <a:solidFill>
                  <a:srgbClr val="660033"/>
                </a:solidFill>
              </a:rPr>
              <a:t>jugularis</a:t>
            </a:r>
            <a:r>
              <a:rPr lang="cs-CZ" altLang="cs-CZ" sz="2000" b="1" dirty="0">
                <a:solidFill>
                  <a:srgbClr val="660033"/>
                </a:solidFill>
              </a:rPr>
              <a:t> </a:t>
            </a:r>
            <a:r>
              <a:rPr lang="cs-CZ" altLang="cs-CZ" sz="2000" b="1" dirty="0"/>
              <a:t>(dolní)</a:t>
            </a:r>
            <a:r>
              <a:rPr lang="cs-CZ" altLang="cs-CZ" sz="1800" dirty="0">
                <a:solidFill>
                  <a:srgbClr val="660033"/>
                </a:solidFill>
              </a:rPr>
              <a:t> </a:t>
            </a:r>
          </a:p>
        </p:txBody>
      </p:sp>
    </p:spTree>
    <p:extLst>
      <p:ext uri="{BB962C8B-B14F-4D97-AF65-F5344CB8AC3E}">
        <p14:creationId xmlns:p14="http://schemas.microsoft.com/office/powerpoint/2010/main" val="823198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49275"/>
            <a:ext cx="5856817" cy="304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Text Box 3"/>
          <p:cNvSpPr txBox="1">
            <a:spLocks noChangeArrowheads="1"/>
          </p:cNvSpPr>
          <p:nvPr/>
        </p:nvSpPr>
        <p:spPr bwMode="auto">
          <a:xfrm>
            <a:off x="6637036" y="188914"/>
            <a:ext cx="329308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cs-CZ" altLang="cs-CZ" sz="2000" b="1" dirty="0">
                <a:solidFill>
                  <a:srgbClr val="660033"/>
                </a:solidFill>
                <a:effectLst>
                  <a:outerShdw blurRad="38100" dist="38100" dir="2700000" algn="tl">
                    <a:srgbClr val="C0C0C0"/>
                  </a:outerShdw>
                </a:effectLst>
                <a:latin typeface="Arial" panose="020B0604020202020204" pitchFamily="34" charset="0"/>
              </a:rPr>
              <a:t>PARIES LABYRINTHICUS</a:t>
            </a:r>
          </a:p>
          <a:p>
            <a:pPr algn="ctr" eaLnBrk="1" hangingPunct="1">
              <a:defRPr/>
            </a:pPr>
            <a:r>
              <a:rPr lang="cs-CZ" altLang="cs-CZ" sz="2000" b="1" dirty="0">
                <a:solidFill>
                  <a:srgbClr val="660033"/>
                </a:solidFill>
                <a:effectLst>
                  <a:outerShdw blurRad="38100" dist="38100" dir="2700000" algn="tl">
                    <a:srgbClr val="C0C0C0"/>
                  </a:outerShdw>
                </a:effectLst>
                <a:latin typeface="Arial" panose="020B0604020202020204" pitchFamily="34" charset="0"/>
              </a:rPr>
              <a:t>(mediální stěna)</a:t>
            </a:r>
          </a:p>
        </p:txBody>
      </p:sp>
      <p:sp>
        <p:nvSpPr>
          <p:cNvPr id="10244" name="Text Box 4"/>
          <p:cNvSpPr txBox="1">
            <a:spLocks noChangeArrowheads="1"/>
          </p:cNvSpPr>
          <p:nvPr/>
        </p:nvSpPr>
        <p:spPr bwMode="auto">
          <a:xfrm>
            <a:off x="6066367" y="836613"/>
            <a:ext cx="575156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dirty="0" err="1"/>
              <a:t>Promontorium</a:t>
            </a:r>
            <a:r>
              <a:rPr lang="cs-CZ" altLang="cs-CZ" sz="2000" b="1" dirty="0"/>
              <a:t> </a:t>
            </a:r>
            <a:r>
              <a:rPr lang="cs-CZ" altLang="cs-CZ" sz="1400" b="1" dirty="0" smtClean="0"/>
              <a:t>(1. závit hlemýždě)</a:t>
            </a:r>
            <a:r>
              <a:rPr lang="cs-CZ" altLang="cs-CZ" sz="1800" dirty="0" smtClean="0"/>
              <a:t> </a:t>
            </a:r>
            <a:endParaRPr lang="cs-CZ" altLang="cs-CZ" sz="2000" b="1" dirty="0"/>
          </a:p>
          <a:p>
            <a:pPr eaLnBrk="1" hangingPunct="1">
              <a:spcBef>
                <a:spcPct val="0"/>
              </a:spcBef>
              <a:buFontTx/>
              <a:buNone/>
            </a:pPr>
            <a:r>
              <a:rPr lang="cs-CZ" altLang="cs-CZ" sz="2000" b="1" dirty="0"/>
              <a:t>   (</a:t>
            </a:r>
            <a:r>
              <a:rPr lang="cs-CZ" altLang="cs-CZ" sz="2000" b="1" dirty="0" err="1"/>
              <a:t>sulcus</a:t>
            </a:r>
            <a:r>
              <a:rPr lang="cs-CZ" altLang="cs-CZ" sz="2000" b="1" dirty="0"/>
              <a:t> </a:t>
            </a:r>
            <a:r>
              <a:rPr lang="cs-CZ" altLang="cs-CZ" sz="2000" b="1" dirty="0" err="1"/>
              <a:t>promontorii</a:t>
            </a:r>
            <a:r>
              <a:rPr lang="cs-CZ" altLang="cs-CZ" sz="2000" b="1" dirty="0"/>
              <a:t> - </a:t>
            </a:r>
            <a:r>
              <a:rPr lang="cs-CZ" altLang="cs-CZ" sz="1400" b="1" dirty="0"/>
              <a:t>(pro n. </a:t>
            </a:r>
            <a:r>
              <a:rPr lang="cs-CZ" altLang="cs-CZ" sz="1400" b="1" dirty="0" err="1"/>
              <a:t>tympanicus</a:t>
            </a:r>
            <a:r>
              <a:rPr lang="cs-CZ" altLang="cs-CZ" sz="1400" b="1" dirty="0"/>
              <a:t>)</a:t>
            </a:r>
          </a:p>
          <a:p>
            <a:pPr eaLnBrk="1" hangingPunct="1">
              <a:spcBef>
                <a:spcPct val="0"/>
              </a:spcBef>
              <a:buFontTx/>
              <a:buNone/>
            </a:pPr>
            <a:r>
              <a:rPr lang="cs-CZ" altLang="cs-CZ" sz="2000" b="1" dirty="0" err="1"/>
              <a:t>Fenestra</a:t>
            </a:r>
            <a:r>
              <a:rPr lang="cs-CZ" altLang="cs-CZ" sz="2000" b="1" dirty="0"/>
              <a:t> </a:t>
            </a:r>
            <a:r>
              <a:rPr lang="cs-CZ" altLang="cs-CZ" sz="2000" b="1" dirty="0" err="1"/>
              <a:t>vestibuli</a:t>
            </a:r>
            <a:r>
              <a:rPr lang="cs-CZ" altLang="cs-CZ" sz="2000" b="1" dirty="0"/>
              <a:t> </a:t>
            </a:r>
            <a:r>
              <a:rPr lang="cs-CZ" altLang="cs-CZ" sz="1400" b="1" dirty="0" smtClean="0"/>
              <a:t>(s </a:t>
            </a:r>
            <a:r>
              <a:rPr lang="cs-CZ" altLang="cs-CZ" sz="1400" b="1" dirty="0" err="1"/>
              <a:t>basis</a:t>
            </a:r>
            <a:r>
              <a:rPr lang="cs-CZ" altLang="cs-CZ" sz="1400" b="1" dirty="0"/>
              <a:t> </a:t>
            </a:r>
            <a:r>
              <a:rPr lang="cs-CZ" altLang="cs-CZ" sz="1400" b="1" dirty="0" err="1" smtClean="0"/>
              <a:t>stapedis</a:t>
            </a:r>
            <a:r>
              <a:rPr lang="cs-CZ" altLang="cs-CZ" sz="1400" b="1" dirty="0" smtClean="0"/>
              <a:t>)</a:t>
            </a:r>
            <a:r>
              <a:rPr lang="cs-CZ" altLang="cs-CZ" sz="1800" dirty="0" smtClean="0"/>
              <a:t> </a:t>
            </a:r>
            <a:endParaRPr lang="cs-CZ" altLang="cs-CZ" sz="2000" b="1" dirty="0"/>
          </a:p>
          <a:p>
            <a:pPr eaLnBrk="1" hangingPunct="1">
              <a:spcBef>
                <a:spcPct val="0"/>
              </a:spcBef>
              <a:buFontTx/>
              <a:buNone/>
            </a:pPr>
            <a:r>
              <a:rPr lang="cs-CZ" altLang="cs-CZ" sz="2000" b="1" dirty="0" err="1"/>
              <a:t>Fenestra</a:t>
            </a:r>
            <a:r>
              <a:rPr lang="cs-CZ" altLang="cs-CZ" sz="2000" b="1" dirty="0"/>
              <a:t> </a:t>
            </a:r>
            <a:r>
              <a:rPr lang="cs-CZ" altLang="cs-CZ" sz="2000" b="1" dirty="0" err="1" smtClean="0"/>
              <a:t>cochleae</a:t>
            </a:r>
            <a:r>
              <a:rPr lang="cs-CZ" altLang="cs-CZ" sz="2000" b="1" dirty="0" smtClean="0"/>
              <a:t> </a:t>
            </a:r>
            <a:r>
              <a:rPr lang="cs-CZ" altLang="cs-CZ" sz="1400" b="1" dirty="0" smtClean="0"/>
              <a:t>(s </a:t>
            </a:r>
            <a:r>
              <a:rPr lang="cs-CZ" altLang="cs-CZ" sz="1400" b="1" dirty="0" err="1"/>
              <a:t>membrana</a:t>
            </a:r>
            <a:r>
              <a:rPr lang="cs-CZ" altLang="cs-CZ" sz="1400" b="1" dirty="0"/>
              <a:t> </a:t>
            </a:r>
            <a:r>
              <a:rPr lang="cs-CZ" altLang="cs-CZ" sz="1400" b="1" dirty="0" err="1" smtClean="0"/>
              <a:t>tympani</a:t>
            </a:r>
            <a:r>
              <a:rPr lang="cs-CZ" altLang="cs-CZ" sz="1400" b="1" dirty="0" smtClean="0"/>
              <a:t> </a:t>
            </a:r>
            <a:r>
              <a:rPr lang="cs-CZ" altLang="cs-CZ" sz="1400" b="1" dirty="0" err="1"/>
              <a:t>secundaria</a:t>
            </a:r>
            <a:r>
              <a:rPr lang="cs-CZ" altLang="cs-CZ" sz="1400" b="1" dirty="0"/>
              <a:t>)</a:t>
            </a:r>
            <a:r>
              <a:rPr lang="cs-CZ" altLang="cs-CZ" sz="1800" dirty="0"/>
              <a:t> </a:t>
            </a:r>
            <a:endParaRPr lang="cs-CZ" altLang="cs-CZ" sz="2000" b="1" dirty="0"/>
          </a:p>
          <a:p>
            <a:pPr eaLnBrk="1" hangingPunct="1">
              <a:spcBef>
                <a:spcPct val="0"/>
              </a:spcBef>
              <a:buFontTx/>
              <a:buNone/>
            </a:pPr>
            <a:r>
              <a:rPr lang="cs-CZ" altLang="cs-CZ" sz="1400" b="1" dirty="0" err="1"/>
              <a:t>Prominentia</a:t>
            </a:r>
            <a:r>
              <a:rPr lang="cs-CZ" altLang="cs-CZ" sz="1400" b="1" dirty="0"/>
              <a:t> </a:t>
            </a:r>
            <a:r>
              <a:rPr lang="cs-CZ" altLang="cs-CZ" sz="1400" b="1" dirty="0" err="1"/>
              <a:t>canalis</a:t>
            </a:r>
            <a:r>
              <a:rPr lang="cs-CZ" altLang="cs-CZ" sz="1400" b="1" dirty="0"/>
              <a:t> n. VII.</a:t>
            </a:r>
          </a:p>
          <a:p>
            <a:pPr eaLnBrk="1" hangingPunct="1">
              <a:spcBef>
                <a:spcPct val="0"/>
              </a:spcBef>
              <a:buFontTx/>
              <a:buNone/>
            </a:pPr>
            <a:r>
              <a:rPr lang="cs-CZ" altLang="cs-CZ" sz="1400" b="1" dirty="0" err="1"/>
              <a:t>Prominentia</a:t>
            </a:r>
            <a:r>
              <a:rPr lang="cs-CZ" altLang="cs-CZ" sz="1400" b="1" dirty="0"/>
              <a:t> </a:t>
            </a:r>
            <a:r>
              <a:rPr lang="cs-CZ" altLang="cs-CZ" sz="1400" b="1" dirty="0" err="1"/>
              <a:t>canalis</a:t>
            </a:r>
            <a:r>
              <a:rPr lang="cs-CZ" altLang="cs-CZ" sz="1400" b="1" dirty="0"/>
              <a:t> </a:t>
            </a:r>
            <a:r>
              <a:rPr lang="cs-CZ" altLang="cs-CZ" sz="1400" b="1" dirty="0" err="1" smtClean="0"/>
              <a:t>semicircularis</a:t>
            </a:r>
            <a:r>
              <a:rPr lang="cs-CZ" altLang="cs-CZ" sz="1400" b="1" dirty="0" smtClean="0"/>
              <a:t> </a:t>
            </a:r>
            <a:r>
              <a:rPr lang="cs-CZ" altLang="cs-CZ" sz="1400" b="1" dirty="0" err="1"/>
              <a:t>lateralis</a:t>
            </a:r>
            <a:endParaRPr lang="cs-CZ" altLang="cs-CZ" sz="1400" b="1" dirty="0"/>
          </a:p>
          <a:p>
            <a:pPr eaLnBrk="1" hangingPunct="1">
              <a:spcBef>
                <a:spcPct val="0"/>
              </a:spcBef>
              <a:buFontTx/>
              <a:buNone/>
            </a:pPr>
            <a:r>
              <a:rPr lang="cs-CZ" altLang="cs-CZ" sz="2000" b="1" dirty="0"/>
              <a:t> </a:t>
            </a:r>
          </a:p>
        </p:txBody>
      </p:sp>
      <p:pic>
        <p:nvPicPr>
          <p:cNvPr id="10245" name="Picture 5" descr="88d"/>
          <p:cNvPicPr>
            <a:picLocks noChangeAspect="1" noChangeArrowheads="1"/>
          </p:cNvPicPr>
          <p:nvPr/>
        </p:nvPicPr>
        <p:blipFill>
          <a:blip r:embed="rId3">
            <a:extLst>
              <a:ext uri="{28A0092B-C50C-407E-A947-70E740481C1C}">
                <a14:useLocalDpi xmlns:a14="http://schemas.microsoft.com/office/drawing/2010/main" val="0"/>
              </a:ext>
            </a:extLst>
          </a:blip>
          <a:srcRect t="28392" b="9464"/>
          <a:stretch>
            <a:fillRect/>
          </a:stretch>
        </p:blipFill>
        <p:spPr bwMode="auto">
          <a:xfrm>
            <a:off x="143934" y="3789364"/>
            <a:ext cx="6239933"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 Box 6"/>
          <p:cNvSpPr txBox="1">
            <a:spLocks noChangeArrowheads="1"/>
          </p:cNvSpPr>
          <p:nvPr/>
        </p:nvSpPr>
        <p:spPr bwMode="auto">
          <a:xfrm>
            <a:off x="6637036" y="3594100"/>
            <a:ext cx="343574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cs-CZ" altLang="cs-CZ" sz="2000" b="1" dirty="0">
                <a:solidFill>
                  <a:srgbClr val="660033"/>
                </a:solidFill>
                <a:effectLst>
                  <a:outerShdw blurRad="38100" dist="38100" dir="2700000" algn="tl">
                    <a:srgbClr val="C0C0C0"/>
                  </a:outerShdw>
                </a:effectLst>
                <a:latin typeface="Arial" panose="020B0604020202020204" pitchFamily="34" charset="0"/>
              </a:rPr>
              <a:t>PARIES MEMBRANACEUS</a:t>
            </a:r>
          </a:p>
          <a:p>
            <a:pPr eaLnBrk="1" hangingPunct="1">
              <a:defRPr/>
            </a:pPr>
            <a:r>
              <a:rPr lang="cs-CZ" altLang="cs-CZ" sz="2000" b="1" dirty="0">
                <a:solidFill>
                  <a:srgbClr val="660033"/>
                </a:solidFill>
                <a:effectLst>
                  <a:outerShdw blurRad="38100" dist="38100" dir="2700000" algn="tl">
                    <a:srgbClr val="C0C0C0"/>
                  </a:outerShdw>
                </a:effectLst>
                <a:latin typeface="Arial" panose="020B0604020202020204" pitchFamily="34" charset="0"/>
              </a:rPr>
              <a:t>             (</a:t>
            </a:r>
            <a:r>
              <a:rPr lang="cs-CZ" altLang="cs-CZ" sz="2000" b="1" dirty="0" smtClean="0">
                <a:solidFill>
                  <a:srgbClr val="660033"/>
                </a:solidFill>
                <a:effectLst>
                  <a:outerShdw blurRad="38100" dist="38100" dir="2700000" algn="tl">
                    <a:srgbClr val="C0C0C0"/>
                  </a:outerShdw>
                </a:effectLst>
                <a:latin typeface="Arial" panose="020B0604020202020204" pitchFamily="34" charset="0"/>
              </a:rPr>
              <a:t>laterální stěna)</a:t>
            </a:r>
            <a:endParaRPr lang="cs-CZ" altLang="cs-CZ" sz="2000" b="1" dirty="0">
              <a:solidFill>
                <a:srgbClr val="660033"/>
              </a:solidFill>
              <a:effectLst>
                <a:outerShdw blurRad="38100" dist="38100" dir="2700000" algn="tl">
                  <a:srgbClr val="C0C0C0"/>
                </a:outerShdw>
              </a:effectLst>
              <a:latin typeface="Arial" panose="020B0604020202020204" pitchFamily="34" charset="0"/>
            </a:endParaRPr>
          </a:p>
          <a:p>
            <a:pPr eaLnBrk="1" hangingPunct="1">
              <a:defRPr/>
            </a:pPr>
            <a:endParaRPr lang="cs-CZ" altLang="cs-CZ" sz="2000" b="1" dirty="0">
              <a:solidFill>
                <a:srgbClr val="660033"/>
              </a:solidFill>
              <a:effectLst>
                <a:outerShdw blurRad="38100" dist="38100" dir="2700000" algn="tl">
                  <a:srgbClr val="C0C0C0"/>
                </a:outerShdw>
              </a:effectLst>
              <a:latin typeface="Arial" panose="020B0604020202020204" pitchFamily="34" charset="0"/>
            </a:endParaRPr>
          </a:p>
          <a:p>
            <a:pPr eaLnBrk="1" hangingPunct="1">
              <a:defRPr/>
            </a:pPr>
            <a:r>
              <a:rPr lang="cs-CZ" altLang="cs-CZ" sz="2000" b="1" dirty="0" err="1">
                <a:effectLst>
                  <a:outerShdw blurRad="38100" dist="38100" dir="2700000" algn="tl">
                    <a:srgbClr val="C0C0C0"/>
                  </a:outerShdw>
                </a:effectLst>
                <a:latin typeface="Arial" panose="020B0604020202020204" pitchFamily="34" charset="0"/>
              </a:rPr>
              <a:t>Membrana</a:t>
            </a:r>
            <a:r>
              <a:rPr lang="cs-CZ" altLang="cs-CZ" sz="2000" b="1" dirty="0">
                <a:effectLst>
                  <a:outerShdw blurRad="38100" dist="38100" dir="2700000" algn="tl">
                    <a:srgbClr val="C0C0C0"/>
                  </a:outerShdw>
                </a:effectLst>
                <a:latin typeface="Arial" panose="020B0604020202020204" pitchFamily="34" charset="0"/>
              </a:rPr>
              <a:t> </a:t>
            </a:r>
            <a:r>
              <a:rPr lang="cs-CZ" altLang="cs-CZ" sz="2000" b="1" dirty="0" err="1" smtClean="0">
                <a:effectLst>
                  <a:outerShdw blurRad="38100" dist="38100" dir="2700000" algn="tl">
                    <a:srgbClr val="C0C0C0"/>
                  </a:outerShdw>
                </a:effectLst>
                <a:latin typeface="Arial" panose="020B0604020202020204" pitchFamily="34" charset="0"/>
              </a:rPr>
              <a:t>tympani</a:t>
            </a:r>
            <a:r>
              <a:rPr lang="cs-CZ" altLang="cs-CZ" sz="2000" b="1" dirty="0" smtClean="0">
                <a:effectLst>
                  <a:outerShdw blurRad="38100" dist="38100" dir="2700000" algn="tl">
                    <a:srgbClr val="C0C0C0"/>
                  </a:outerShdw>
                </a:effectLst>
                <a:latin typeface="Arial" panose="020B0604020202020204" pitchFamily="34" charset="0"/>
              </a:rPr>
              <a:t> </a:t>
            </a:r>
            <a:r>
              <a:rPr lang="cs-CZ" altLang="cs-CZ" sz="1400" b="1" dirty="0" smtClean="0">
                <a:effectLst>
                  <a:outerShdw blurRad="38100" dist="38100" dir="2700000" algn="tl">
                    <a:srgbClr val="C0C0C0"/>
                  </a:outerShdw>
                </a:effectLst>
                <a:latin typeface="Arial" panose="020B0604020202020204" pitchFamily="34" charset="0"/>
              </a:rPr>
              <a:t>(bubínek)</a:t>
            </a:r>
            <a:endParaRPr lang="cs-CZ" altLang="cs-CZ" sz="1400" b="1" dirty="0">
              <a:effectLst>
                <a:outerShdw blurRad="38100" dist="38100" dir="2700000" algn="tl">
                  <a:srgbClr val="C0C0C0"/>
                </a:outerShdw>
              </a:effectLst>
              <a:latin typeface="Arial" panose="020B0604020202020204" pitchFamily="34" charset="0"/>
            </a:endParaRPr>
          </a:p>
        </p:txBody>
      </p:sp>
      <p:sp>
        <p:nvSpPr>
          <p:cNvPr id="10247" name="Text Box 7"/>
          <p:cNvSpPr txBox="1">
            <a:spLocks noChangeArrowheads="1"/>
          </p:cNvSpPr>
          <p:nvPr/>
        </p:nvSpPr>
        <p:spPr bwMode="auto">
          <a:xfrm>
            <a:off x="1390651" y="188913"/>
            <a:ext cx="296908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400" b="1">
                <a:solidFill>
                  <a:srgbClr val="000099"/>
                </a:solidFill>
              </a:rPr>
              <a:t>Cavum tympani</a:t>
            </a:r>
          </a:p>
          <a:p>
            <a:pPr eaLnBrk="1" hangingPunct="1">
              <a:spcBef>
                <a:spcPct val="0"/>
              </a:spcBef>
              <a:buFontTx/>
              <a:buNone/>
            </a:pPr>
            <a:r>
              <a:rPr lang="cs-CZ" altLang="cs-CZ" sz="2400" b="1">
                <a:solidFill>
                  <a:srgbClr val="000099"/>
                </a:solidFill>
              </a:rPr>
              <a:t>(středoušní dutina)</a:t>
            </a:r>
          </a:p>
        </p:txBody>
      </p:sp>
    </p:spTree>
    <p:extLst>
      <p:ext uri="{BB962C8B-B14F-4D97-AF65-F5344CB8AC3E}">
        <p14:creationId xmlns:p14="http://schemas.microsoft.com/office/powerpoint/2010/main" val="4139699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6381367" y="278024"/>
            <a:ext cx="5799473"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cs-CZ" altLang="cs-CZ" sz="2000" b="1" dirty="0">
                <a:solidFill>
                  <a:srgbClr val="660033"/>
                </a:solidFill>
                <a:effectLst>
                  <a:outerShdw blurRad="38100" dist="38100" dir="2700000" algn="tl">
                    <a:srgbClr val="C0C0C0"/>
                  </a:outerShdw>
                </a:effectLst>
                <a:latin typeface="Arial" panose="020B0604020202020204" pitchFamily="34" charset="0"/>
              </a:rPr>
              <a:t>PARIES CAROTICUS</a:t>
            </a:r>
          </a:p>
          <a:p>
            <a:pPr eaLnBrk="1" hangingPunct="1">
              <a:defRPr/>
            </a:pPr>
            <a:r>
              <a:rPr lang="cs-CZ" altLang="cs-CZ" sz="2000" b="1" dirty="0">
                <a:solidFill>
                  <a:srgbClr val="660033"/>
                </a:solidFill>
                <a:effectLst>
                  <a:outerShdw blurRad="38100" dist="38100" dir="2700000" algn="tl">
                    <a:srgbClr val="C0C0C0"/>
                  </a:outerShdw>
                </a:effectLst>
                <a:latin typeface="Arial" panose="020B0604020202020204" pitchFamily="34" charset="0"/>
              </a:rPr>
              <a:t>      (</a:t>
            </a:r>
            <a:r>
              <a:rPr lang="cs-CZ" altLang="cs-CZ" sz="2000" b="1" dirty="0" smtClean="0">
                <a:solidFill>
                  <a:srgbClr val="660033"/>
                </a:solidFill>
                <a:effectLst>
                  <a:outerShdw blurRad="38100" dist="38100" dir="2700000" algn="tl">
                    <a:srgbClr val="C0C0C0"/>
                  </a:outerShdw>
                </a:effectLst>
                <a:latin typeface="Arial" panose="020B0604020202020204" pitchFamily="34" charset="0"/>
              </a:rPr>
              <a:t>ventrální stěna)</a:t>
            </a:r>
            <a:endParaRPr lang="cs-CZ" altLang="cs-CZ" sz="2000" b="1" dirty="0">
              <a:solidFill>
                <a:srgbClr val="660033"/>
              </a:solidFill>
              <a:effectLst>
                <a:outerShdw blurRad="38100" dist="38100" dir="2700000" algn="tl">
                  <a:srgbClr val="C0C0C0"/>
                </a:outerShdw>
              </a:effectLst>
              <a:latin typeface="Arial" panose="020B0604020202020204" pitchFamily="34" charset="0"/>
            </a:endParaRPr>
          </a:p>
          <a:p>
            <a:pPr eaLnBrk="1" hangingPunct="1">
              <a:defRPr/>
            </a:pPr>
            <a:endParaRPr lang="cs-CZ" altLang="cs-CZ" sz="2000" b="1" dirty="0">
              <a:solidFill>
                <a:srgbClr val="660033"/>
              </a:solidFill>
              <a:effectLst>
                <a:outerShdw blurRad="38100" dist="38100" dir="2700000" algn="tl">
                  <a:srgbClr val="C0C0C0"/>
                </a:outerShdw>
              </a:effectLst>
              <a:latin typeface="Arial" panose="020B0604020202020204" pitchFamily="34" charset="0"/>
            </a:endParaRPr>
          </a:p>
          <a:p>
            <a:pPr eaLnBrk="1" hangingPunct="1">
              <a:defRPr/>
            </a:pPr>
            <a:r>
              <a:rPr lang="cs-CZ" altLang="cs-CZ" sz="2000" b="1" dirty="0" err="1">
                <a:effectLst>
                  <a:outerShdw blurRad="38100" dist="38100" dir="2700000" algn="tl">
                    <a:srgbClr val="C0C0C0"/>
                  </a:outerShdw>
                </a:effectLst>
                <a:latin typeface="Arial" panose="020B0604020202020204" pitchFamily="34" charset="0"/>
              </a:rPr>
              <a:t>Canalis</a:t>
            </a:r>
            <a:r>
              <a:rPr lang="cs-CZ" altLang="cs-CZ" sz="2000" b="1" dirty="0">
                <a:effectLst>
                  <a:outerShdw blurRad="38100" dist="38100" dir="2700000" algn="tl">
                    <a:srgbClr val="C0C0C0"/>
                  </a:outerShdw>
                </a:effectLst>
                <a:latin typeface="Arial" panose="020B0604020202020204" pitchFamily="34" charset="0"/>
              </a:rPr>
              <a:t> </a:t>
            </a:r>
            <a:r>
              <a:rPr lang="cs-CZ" altLang="cs-CZ" sz="2000" b="1" dirty="0" err="1">
                <a:effectLst>
                  <a:outerShdw blurRad="38100" dist="38100" dir="2700000" algn="tl">
                    <a:srgbClr val="C0C0C0"/>
                  </a:outerShdw>
                </a:effectLst>
                <a:latin typeface="Arial" panose="020B0604020202020204" pitchFamily="34" charset="0"/>
              </a:rPr>
              <a:t>musculotubarius</a:t>
            </a:r>
            <a:endParaRPr lang="cs-CZ" altLang="cs-CZ" sz="2000" b="1" dirty="0">
              <a:effectLst>
                <a:outerShdw blurRad="38100" dist="38100" dir="2700000" algn="tl">
                  <a:srgbClr val="C0C0C0"/>
                </a:outerShdw>
              </a:effectLst>
              <a:latin typeface="Arial" panose="020B0604020202020204" pitchFamily="34" charset="0"/>
            </a:endParaRPr>
          </a:p>
          <a:p>
            <a:pPr eaLnBrk="1" hangingPunct="1">
              <a:defRPr/>
            </a:pPr>
            <a:r>
              <a:rPr lang="cs-CZ" altLang="cs-CZ" sz="1400" b="1" dirty="0">
                <a:latin typeface="Arial" panose="020B0604020202020204" pitchFamily="34" charset="0"/>
              </a:rPr>
              <a:t>(</a:t>
            </a:r>
            <a:r>
              <a:rPr lang="cs-CZ" altLang="cs-CZ" sz="1400" b="1" dirty="0" err="1">
                <a:latin typeface="Arial" panose="020B0604020202020204" pitchFamily="34" charset="0"/>
              </a:rPr>
              <a:t>semicanalis</a:t>
            </a:r>
            <a:r>
              <a:rPr lang="cs-CZ" altLang="cs-CZ" sz="1400" b="1" dirty="0">
                <a:latin typeface="Arial" panose="020B0604020202020204" pitchFamily="34" charset="0"/>
              </a:rPr>
              <a:t> m. </a:t>
            </a:r>
            <a:r>
              <a:rPr lang="cs-CZ" altLang="cs-CZ" sz="1400" b="1" dirty="0" err="1">
                <a:latin typeface="Arial" panose="020B0604020202020204" pitchFamily="34" charset="0"/>
              </a:rPr>
              <a:t>tensoris</a:t>
            </a:r>
            <a:r>
              <a:rPr lang="cs-CZ" altLang="cs-CZ" sz="1400" b="1" dirty="0">
                <a:latin typeface="Arial" panose="020B0604020202020204" pitchFamily="34" charset="0"/>
              </a:rPr>
              <a:t> </a:t>
            </a:r>
            <a:r>
              <a:rPr lang="cs-CZ" altLang="cs-CZ" sz="1400" b="1" dirty="0" err="1" smtClean="0">
                <a:latin typeface="Arial" panose="020B0604020202020204" pitchFamily="34" charset="0"/>
              </a:rPr>
              <a:t>tympani</a:t>
            </a:r>
            <a:r>
              <a:rPr lang="cs-CZ" altLang="cs-CZ" sz="1400" b="1" dirty="0">
                <a:latin typeface="Arial" panose="020B0604020202020204" pitchFamily="34" charset="0"/>
              </a:rPr>
              <a:t> </a:t>
            </a:r>
            <a:r>
              <a:rPr lang="cs-CZ" altLang="cs-CZ" sz="1400" b="1" dirty="0" smtClean="0">
                <a:latin typeface="Arial" panose="020B0604020202020204" pitchFamily="34" charset="0"/>
              </a:rPr>
              <a:t>a </a:t>
            </a:r>
            <a:r>
              <a:rPr lang="cs-CZ" altLang="cs-CZ" sz="1400" b="1" dirty="0" err="1">
                <a:latin typeface="Arial" panose="020B0604020202020204" pitchFamily="34" charset="0"/>
              </a:rPr>
              <a:t>semicanalis</a:t>
            </a:r>
            <a:r>
              <a:rPr lang="cs-CZ" altLang="cs-CZ" sz="1400" b="1" dirty="0">
                <a:latin typeface="Arial" panose="020B0604020202020204" pitchFamily="34" charset="0"/>
              </a:rPr>
              <a:t> </a:t>
            </a:r>
            <a:r>
              <a:rPr lang="cs-CZ" altLang="cs-CZ" sz="1400" b="1" dirty="0" err="1">
                <a:latin typeface="Arial" panose="020B0604020202020204" pitchFamily="34" charset="0"/>
              </a:rPr>
              <a:t>tubae</a:t>
            </a:r>
            <a:r>
              <a:rPr lang="cs-CZ" altLang="cs-CZ" sz="1400" b="1" dirty="0">
                <a:latin typeface="Arial" panose="020B0604020202020204" pitchFamily="34" charset="0"/>
              </a:rPr>
              <a:t> </a:t>
            </a:r>
            <a:r>
              <a:rPr lang="cs-CZ" altLang="cs-CZ" sz="1400" b="1" dirty="0" err="1">
                <a:latin typeface="Arial" panose="020B0604020202020204" pitchFamily="34" charset="0"/>
              </a:rPr>
              <a:t>auditivae</a:t>
            </a:r>
            <a:r>
              <a:rPr lang="cs-CZ" altLang="cs-CZ" sz="1400" b="1" dirty="0" smtClean="0">
                <a:latin typeface="Arial" panose="020B0604020202020204" pitchFamily="34" charset="0"/>
              </a:rPr>
              <a:t>)</a:t>
            </a:r>
            <a:endParaRPr lang="cs-CZ" altLang="cs-CZ" sz="1400" b="1" dirty="0">
              <a:latin typeface="Arial" panose="020B0604020202020204" pitchFamily="34" charset="0"/>
            </a:endParaRPr>
          </a:p>
          <a:p>
            <a:pPr eaLnBrk="1" hangingPunct="1">
              <a:defRPr/>
            </a:pPr>
            <a:r>
              <a:rPr lang="cs-CZ" altLang="cs-CZ" b="1" dirty="0" err="1">
                <a:latin typeface="Arial" panose="020B0604020202020204" pitchFamily="34" charset="0"/>
              </a:rPr>
              <a:t>fissura</a:t>
            </a:r>
            <a:r>
              <a:rPr lang="cs-CZ" altLang="cs-CZ" b="1" dirty="0">
                <a:latin typeface="Arial" panose="020B0604020202020204" pitchFamily="34" charset="0"/>
              </a:rPr>
              <a:t> </a:t>
            </a:r>
            <a:r>
              <a:rPr lang="cs-CZ" altLang="cs-CZ" b="1" dirty="0" err="1">
                <a:latin typeface="Arial" panose="020B0604020202020204" pitchFamily="34" charset="0"/>
              </a:rPr>
              <a:t>petrotympanica</a:t>
            </a:r>
            <a:r>
              <a:rPr lang="cs-CZ" altLang="cs-CZ" b="1" dirty="0">
                <a:latin typeface="Arial" panose="020B0604020202020204" pitchFamily="34" charset="0"/>
              </a:rPr>
              <a:t> </a:t>
            </a:r>
            <a:r>
              <a:rPr lang="cs-CZ" altLang="cs-CZ" sz="1400" b="1" dirty="0" smtClean="0">
                <a:latin typeface="Arial" panose="020B0604020202020204" pitchFamily="34" charset="0"/>
              </a:rPr>
              <a:t>(pro </a:t>
            </a:r>
            <a:r>
              <a:rPr lang="cs-CZ" altLang="cs-CZ" sz="1400" b="1" dirty="0">
                <a:latin typeface="Arial" panose="020B0604020202020204" pitchFamily="34" charset="0"/>
              </a:rPr>
              <a:t>chorda </a:t>
            </a:r>
            <a:r>
              <a:rPr lang="cs-CZ" altLang="cs-CZ" sz="1400" b="1" dirty="0" err="1">
                <a:latin typeface="Arial" panose="020B0604020202020204" pitchFamily="34" charset="0"/>
              </a:rPr>
              <a:t>tympani</a:t>
            </a:r>
            <a:r>
              <a:rPr lang="cs-CZ" altLang="cs-CZ" sz="1400" b="1" dirty="0">
                <a:latin typeface="Arial" panose="020B0604020202020204" pitchFamily="34" charset="0"/>
              </a:rPr>
              <a:t>)</a:t>
            </a:r>
          </a:p>
          <a:p>
            <a:pPr eaLnBrk="1" hangingPunct="1">
              <a:defRPr/>
            </a:pPr>
            <a:r>
              <a:rPr lang="cs-CZ" altLang="cs-CZ" sz="1400" b="1" dirty="0" err="1">
                <a:effectLst>
                  <a:outerShdw blurRad="38100" dist="38100" dir="2700000" algn="tl">
                    <a:srgbClr val="C0C0C0"/>
                  </a:outerShdw>
                </a:effectLst>
                <a:latin typeface="Arial" panose="020B0604020202020204" pitchFamily="34" charset="0"/>
              </a:rPr>
              <a:t>Canaliculi</a:t>
            </a:r>
            <a:r>
              <a:rPr lang="cs-CZ" altLang="cs-CZ" sz="1400" b="1" dirty="0">
                <a:effectLst>
                  <a:outerShdw blurRad="38100" dist="38100" dir="2700000" algn="tl">
                    <a:srgbClr val="C0C0C0"/>
                  </a:outerShdw>
                </a:effectLst>
                <a:latin typeface="Arial" panose="020B0604020202020204" pitchFamily="34" charset="0"/>
              </a:rPr>
              <a:t> </a:t>
            </a:r>
            <a:r>
              <a:rPr lang="cs-CZ" altLang="cs-CZ" sz="1400" b="1" dirty="0" err="1">
                <a:effectLst>
                  <a:outerShdw blurRad="38100" dist="38100" dir="2700000" algn="tl">
                    <a:srgbClr val="C0C0C0"/>
                  </a:outerShdw>
                </a:effectLst>
                <a:latin typeface="Arial" panose="020B0604020202020204" pitchFamily="34" charset="0"/>
              </a:rPr>
              <a:t>caroticotympanici</a:t>
            </a:r>
            <a:endParaRPr lang="cs-CZ" altLang="cs-CZ" sz="1400" b="1" dirty="0">
              <a:effectLst>
                <a:outerShdw blurRad="38100" dist="38100" dir="2700000" algn="tl">
                  <a:srgbClr val="C0C0C0"/>
                </a:outerShdw>
              </a:effectLst>
              <a:latin typeface="Arial" panose="020B0604020202020204" pitchFamily="34" charset="0"/>
            </a:endParaRPr>
          </a:p>
          <a:p>
            <a:pPr eaLnBrk="1" hangingPunct="1">
              <a:defRPr/>
            </a:pPr>
            <a:r>
              <a:rPr lang="cs-CZ" altLang="cs-CZ" sz="1400" b="1" dirty="0" err="1">
                <a:effectLst>
                  <a:outerShdw blurRad="38100" dist="38100" dir="2700000" algn="tl">
                    <a:srgbClr val="C0C0C0"/>
                  </a:outerShdw>
                </a:effectLst>
                <a:latin typeface="Arial" panose="020B0604020202020204" pitchFamily="34" charset="0"/>
              </a:rPr>
              <a:t>Procesus</a:t>
            </a:r>
            <a:r>
              <a:rPr lang="cs-CZ" altLang="cs-CZ" sz="1400" b="1" dirty="0">
                <a:effectLst>
                  <a:outerShdw blurRad="38100" dist="38100" dir="2700000" algn="tl">
                    <a:srgbClr val="C0C0C0"/>
                  </a:outerShdw>
                </a:effectLst>
                <a:latin typeface="Arial" panose="020B0604020202020204" pitchFamily="34" charset="0"/>
              </a:rPr>
              <a:t> </a:t>
            </a:r>
            <a:r>
              <a:rPr lang="cs-CZ" altLang="cs-CZ" sz="1400" b="1" dirty="0" err="1">
                <a:effectLst>
                  <a:outerShdw blurRad="38100" dist="38100" dir="2700000" algn="tl">
                    <a:srgbClr val="C0C0C0"/>
                  </a:outerShdw>
                </a:effectLst>
                <a:latin typeface="Arial" panose="020B0604020202020204" pitchFamily="34" charset="0"/>
              </a:rPr>
              <a:t>cochleariformis</a:t>
            </a:r>
            <a:r>
              <a:rPr lang="cs-CZ" altLang="cs-CZ" sz="1400" b="1" dirty="0">
                <a:effectLst>
                  <a:outerShdw blurRad="38100" dist="38100" dir="2700000" algn="tl">
                    <a:srgbClr val="C0C0C0"/>
                  </a:outerShdw>
                </a:effectLst>
                <a:latin typeface="Arial" panose="020B0604020202020204" pitchFamily="34" charset="0"/>
              </a:rPr>
              <a:t> </a:t>
            </a:r>
          </a:p>
          <a:p>
            <a:pPr eaLnBrk="1" hangingPunct="1">
              <a:defRPr/>
            </a:pPr>
            <a:r>
              <a:rPr lang="cs-CZ" altLang="cs-CZ" sz="1600" b="1" dirty="0" smtClean="0">
                <a:latin typeface="Arial" panose="020B0604020202020204" pitchFamily="34" charset="0"/>
              </a:rPr>
              <a:t>(obtáčí se zde šlacha m</a:t>
            </a:r>
            <a:r>
              <a:rPr lang="cs-CZ" altLang="cs-CZ" sz="1600" b="1" dirty="0">
                <a:latin typeface="Arial" panose="020B0604020202020204" pitchFamily="34" charset="0"/>
              </a:rPr>
              <a:t>. tensor </a:t>
            </a:r>
            <a:r>
              <a:rPr lang="cs-CZ" altLang="cs-CZ" sz="1600" b="1" dirty="0" err="1">
                <a:latin typeface="Arial" panose="020B0604020202020204" pitchFamily="34" charset="0"/>
              </a:rPr>
              <a:t>tympani</a:t>
            </a:r>
            <a:r>
              <a:rPr lang="cs-CZ" altLang="cs-CZ" sz="1600" b="1" dirty="0">
                <a:latin typeface="Arial" panose="020B0604020202020204" pitchFamily="34" charset="0"/>
              </a:rPr>
              <a:t>)</a:t>
            </a:r>
          </a:p>
          <a:p>
            <a:pPr eaLnBrk="1" hangingPunct="1">
              <a:defRPr/>
            </a:pPr>
            <a:endParaRPr lang="cs-CZ" altLang="cs-CZ" sz="1600" b="1" dirty="0">
              <a:effectLst>
                <a:outerShdw blurRad="38100" dist="38100" dir="2700000" algn="tl">
                  <a:srgbClr val="C0C0C0"/>
                </a:outerShdw>
              </a:effectLst>
              <a:latin typeface="Arial" panose="020B0604020202020204" pitchFamily="34" charset="0"/>
            </a:endParaRPr>
          </a:p>
          <a:p>
            <a:pPr eaLnBrk="1" hangingPunct="1">
              <a:defRPr/>
            </a:pPr>
            <a:endParaRPr lang="cs-CZ" altLang="cs-CZ" sz="1600" b="1" dirty="0">
              <a:effectLst>
                <a:outerShdw blurRad="38100" dist="38100" dir="2700000" algn="tl">
                  <a:srgbClr val="C0C0C0"/>
                </a:outerShdw>
              </a:effectLst>
              <a:latin typeface="Arial" panose="020B0604020202020204" pitchFamily="34" charset="0"/>
            </a:endParaRPr>
          </a:p>
        </p:txBody>
      </p:sp>
      <p:sp>
        <p:nvSpPr>
          <p:cNvPr id="48131" name="Text Box 3"/>
          <p:cNvSpPr txBox="1">
            <a:spLocks noChangeArrowheads="1"/>
          </p:cNvSpPr>
          <p:nvPr/>
        </p:nvSpPr>
        <p:spPr bwMode="auto">
          <a:xfrm>
            <a:off x="6831299" y="3716339"/>
            <a:ext cx="5349541"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cs-CZ" altLang="cs-CZ" sz="2000" b="1" dirty="0">
                <a:solidFill>
                  <a:srgbClr val="660033"/>
                </a:solidFill>
                <a:effectLst>
                  <a:outerShdw blurRad="38100" dist="38100" dir="2700000" algn="tl">
                    <a:srgbClr val="C0C0C0"/>
                  </a:outerShdw>
                </a:effectLst>
                <a:latin typeface="Arial" panose="020B0604020202020204" pitchFamily="34" charset="0"/>
              </a:rPr>
              <a:t>PARIES MASTOIDEUS</a:t>
            </a:r>
          </a:p>
          <a:p>
            <a:pPr eaLnBrk="1" hangingPunct="1">
              <a:defRPr/>
            </a:pPr>
            <a:r>
              <a:rPr lang="cs-CZ" altLang="cs-CZ" sz="2000" b="1" dirty="0">
                <a:solidFill>
                  <a:srgbClr val="660033"/>
                </a:solidFill>
                <a:effectLst>
                  <a:outerShdw blurRad="38100" dist="38100" dir="2700000" algn="tl">
                    <a:srgbClr val="C0C0C0"/>
                  </a:outerShdw>
                </a:effectLst>
                <a:latin typeface="Arial" panose="020B0604020202020204" pitchFamily="34" charset="0"/>
              </a:rPr>
              <a:t>        (</a:t>
            </a:r>
            <a:r>
              <a:rPr lang="cs-CZ" altLang="cs-CZ" sz="2000" b="1" dirty="0" smtClean="0">
                <a:solidFill>
                  <a:srgbClr val="660033"/>
                </a:solidFill>
                <a:effectLst>
                  <a:outerShdw blurRad="38100" dist="38100" dir="2700000" algn="tl">
                    <a:srgbClr val="C0C0C0"/>
                  </a:outerShdw>
                </a:effectLst>
                <a:latin typeface="Arial" panose="020B0604020202020204" pitchFamily="34" charset="0"/>
              </a:rPr>
              <a:t>dorsální stěna)</a:t>
            </a:r>
            <a:endParaRPr lang="cs-CZ" altLang="cs-CZ" sz="2000" b="1" dirty="0">
              <a:solidFill>
                <a:srgbClr val="660033"/>
              </a:solidFill>
              <a:effectLst>
                <a:outerShdw blurRad="38100" dist="38100" dir="2700000" algn="tl">
                  <a:srgbClr val="C0C0C0"/>
                </a:outerShdw>
              </a:effectLst>
              <a:latin typeface="Arial" panose="020B0604020202020204" pitchFamily="34" charset="0"/>
            </a:endParaRPr>
          </a:p>
          <a:p>
            <a:pPr eaLnBrk="1" hangingPunct="1">
              <a:defRPr/>
            </a:pPr>
            <a:r>
              <a:rPr lang="cs-CZ" altLang="cs-CZ" sz="2000" b="1" dirty="0">
                <a:effectLst>
                  <a:outerShdw blurRad="38100" dist="38100" dir="2700000" algn="tl">
                    <a:srgbClr val="C0C0C0"/>
                  </a:outerShdw>
                </a:effectLst>
                <a:latin typeface="Arial" panose="020B0604020202020204" pitchFamily="34" charset="0"/>
              </a:rPr>
              <a:t>Antrum </a:t>
            </a:r>
            <a:r>
              <a:rPr lang="cs-CZ" altLang="cs-CZ" sz="2000" b="1" dirty="0" err="1" smtClean="0">
                <a:effectLst>
                  <a:outerShdw blurRad="38100" dist="38100" dir="2700000" algn="tl">
                    <a:srgbClr val="C0C0C0"/>
                  </a:outerShdw>
                </a:effectLst>
                <a:latin typeface="Arial" panose="020B0604020202020204" pitchFamily="34" charset="0"/>
              </a:rPr>
              <a:t>mastoideum</a:t>
            </a:r>
            <a:r>
              <a:rPr lang="cs-CZ" altLang="cs-CZ" sz="2000" b="1" dirty="0" smtClean="0">
                <a:effectLst>
                  <a:outerShdw blurRad="38100" dist="38100" dir="2700000" algn="tl">
                    <a:srgbClr val="C0C0C0"/>
                  </a:outerShdw>
                </a:effectLst>
                <a:latin typeface="Arial" panose="020B0604020202020204" pitchFamily="34" charset="0"/>
              </a:rPr>
              <a:t> </a:t>
            </a:r>
            <a:r>
              <a:rPr lang="cs-CZ" altLang="cs-CZ" sz="1400" b="1" dirty="0" smtClean="0">
                <a:effectLst>
                  <a:outerShdw blurRad="38100" dist="38100" dir="2700000" algn="tl">
                    <a:srgbClr val="C0C0C0"/>
                  </a:outerShdw>
                </a:effectLst>
                <a:latin typeface="Arial" panose="020B0604020202020204" pitchFamily="34" charset="0"/>
              </a:rPr>
              <a:t>(vstup do </a:t>
            </a:r>
            <a:r>
              <a:rPr lang="cs-CZ" altLang="cs-CZ" sz="1400" b="1" dirty="0" err="1" smtClean="0">
                <a:effectLst>
                  <a:outerShdw blurRad="38100" dist="38100" dir="2700000" algn="tl">
                    <a:srgbClr val="C0C0C0"/>
                  </a:outerShdw>
                </a:effectLst>
                <a:latin typeface="Arial" panose="020B0604020202020204" pitchFamily="34" charset="0"/>
              </a:rPr>
              <a:t>cellulae</a:t>
            </a:r>
            <a:r>
              <a:rPr lang="cs-CZ" altLang="cs-CZ" sz="1400" b="1" dirty="0" smtClean="0">
                <a:effectLst>
                  <a:outerShdw blurRad="38100" dist="38100" dir="2700000" algn="tl">
                    <a:srgbClr val="C0C0C0"/>
                  </a:outerShdw>
                </a:effectLst>
                <a:latin typeface="Arial" panose="020B0604020202020204" pitchFamily="34" charset="0"/>
              </a:rPr>
              <a:t> </a:t>
            </a:r>
            <a:r>
              <a:rPr lang="cs-CZ" altLang="cs-CZ" sz="1400" b="1" dirty="0" err="1" smtClean="0">
                <a:effectLst>
                  <a:outerShdw blurRad="38100" dist="38100" dir="2700000" algn="tl">
                    <a:srgbClr val="C0C0C0"/>
                  </a:outerShdw>
                </a:effectLst>
                <a:latin typeface="Arial" panose="020B0604020202020204" pitchFamily="34" charset="0"/>
              </a:rPr>
              <a:t>mastoideae</a:t>
            </a:r>
            <a:r>
              <a:rPr lang="cs-CZ" altLang="cs-CZ" sz="1400" b="1" dirty="0" smtClean="0">
                <a:effectLst>
                  <a:outerShdw blurRad="38100" dist="38100" dir="2700000" algn="tl">
                    <a:srgbClr val="C0C0C0"/>
                  </a:outerShdw>
                </a:effectLst>
                <a:latin typeface="Arial" panose="020B0604020202020204" pitchFamily="34" charset="0"/>
              </a:rPr>
              <a:t>)</a:t>
            </a:r>
            <a:endParaRPr lang="cs-CZ" altLang="cs-CZ" sz="2000" b="1" dirty="0">
              <a:effectLst>
                <a:outerShdw blurRad="38100" dist="38100" dir="2700000" algn="tl">
                  <a:srgbClr val="C0C0C0"/>
                </a:outerShdw>
              </a:effectLst>
              <a:latin typeface="Arial" panose="020B0604020202020204" pitchFamily="34" charset="0"/>
            </a:endParaRPr>
          </a:p>
          <a:p>
            <a:pPr eaLnBrk="1" hangingPunct="1">
              <a:defRPr/>
            </a:pPr>
            <a:r>
              <a:rPr lang="cs-CZ" altLang="cs-CZ" sz="1400" b="1" dirty="0" err="1">
                <a:effectLst>
                  <a:outerShdw blurRad="38100" dist="38100" dir="2700000" algn="tl">
                    <a:srgbClr val="C0C0C0"/>
                  </a:outerShdw>
                </a:effectLst>
                <a:latin typeface="Arial" panose="020B0604020202020204" pitchFamily="34" charset="0"/>
              </a:rPr>
              <a:t>Prominentia</a:t>
            </a:r>
            <a:r>
              <a:rPr lang="cs-CZ" altLang="cs-CZ" sz="1400" b="1" dirty="0">
                <a:effectLst>
                  <a:outerShdw blurRad="38100" dist="38100" dir="2700000" algn="tl">
                    <a:srgbClr val="C0C0C0"/>
                  </a:outerShdw>
                </a:effectLst>
                <a:latin typeface="Arial" panose="020B0604020202020204" pitchFamily="34" charset="0"/>
              </a:rPr>
              <a:t> </a:t>
            </a:r>
            <a:r>
              <a:rPr lang="cs-CZ" altLang="cs-CZ" sz="1400" b="1" dirty="0" err="1">
                <a:effectLst>
                  <a:outerShdw blurRad="38100" dist="38100" dir="2700000" algn="tl">
                    <a:srgbClr val="C0C0C0"/>
                  </a:outerShdw>
                </a:effectLst>
                <a:latin typeface="Arial" panose="020B0604020202020204" pitchFamily="34" charset="0"/>
              </a:rPr>
              <a:t>canalis</a:t>
            </a:r>
            <a:r>
              <a:rPr lang="cs-CZ" altLang="cs-CZ" sz="1400" b="1" dirty="0">
                <a:effectLst>
                  <a:outerShdw blurRad="38100" dist="38100" dir="2700000" algn="tl">
                    <a:srgbClr val="C0C0C0"/>
                  </a:outerShdw>
                </a:effectLst>
                <a:latin typeface="Arial" panose="020B0604020202020204" pitchFamily="34" charset="0"/>
              </a:rPr>
              <a:t> n. VII.</a:t>
            </a:r>
          </a:p>
          <a:p>
            <a:pPr eaLnBrk="1" hangingPunct="1">
              <a:defRPr/>
            </a:pPr>
            <a:r>
              <a:rPr lang="cs-CZ" altLang="cs-CZ" sz="2000" b="1" dirty="0" err="1">
                <a:effectLst>
                  <a:outerShdw blurRad="38100" dist="38100" dir="2700000" algn="tl">
                    <a:srgbClr val="C0C0C0"/>
                  </a:outerShdw>
                </a:effectLst>
                <a:latin typeface="Arial" panose="020B0604020202020204" pitchFamily="34" charset="0"/>
              </a:rPr>
              <a:t>Eminentia</a:t>
            </a:r>
            <a:r>
              <a:rPr lang="cs-CZ" altLang="cs-CZ" sz="2000" b="1" dirty="0">
                <a:effectLst>
                  <a:outerShdw blurRad="38100" dist="38100" dir="2700000" algn="tl">
                    <a:srgbClr val="C0C0C0"/>
                  </a:outerShdw>
                </a:effectLst>
                <a:latin typeface="Arial" panose="020B0604020202020204" pitchFamily="34" charset="0"/>
              </a:rPr>
              <a:t> </a:t>
            </a:r>
            <a:r>
              <a:rPr lang="cs-CZ" altLang="cs-CZ" sz="2000" b="1" dirty="0" err="1">
                <a:effectLst>
                  <a:outerShdw blurRad="38100" dist="38100" dir="2700000" algn="tl">
                    <a:srgbClr val="C0C0C0"/>
                  </a:outerShdw>
                </a:effectLst>
                <a:latin typeface="Arial" panose="020B0604020202020204" pitchFamily="34" charset="0"/>
              </a:rPr>
              <a:t>pyramidalis</a:t>
            </a:r>
            <a:endParaRPr lang="cs-CZ" altLang="cs-CZ" sz="2000" b="1" dirty="0">
              <a:effectLst>
                <a:outerShdw blurRad="38100" dist="38100" dir="2700000" algn="tl">
                  <a:srgbClr val="C0C0C0"/>
                </a:outerShdw>
              </a:effectLst>
              <a:latin typeface="Arial" panose="020B0604020202020204" pitchFamily="34" charset="0"/>
            </a:endParaRPr>
          </a:p>
          <a:p>
            <a:pPr eaLnBrk="1" hangingPunct="1">
              <a:defRPr/>
            </a:pPr>
            <a:r>
              <a:rPr lang="cs-CZ" altLang="cs-CZ" sz="2000" b="1" dirty="0">
                <a:effectLst>
                  <a:outerShdw blurRad="38100" dist="38100" dir="2700000" algn="tl">
                    <a:srgbClr val="C0C0C0"/>
                  </a:outerShdw>
                </a:effectLst>
                <a:latin typeface="Arial" panose="020B0604020202020204" pitchFamily="34" charset="0"/>
              </a:rPr>
              <a:t> </a:t>
            </a:r>
            <a:r>
              <a:rPr lang="cs-CZ" altLang="cs-CZ" b="1" dirty="0" smtClean="0">
                <a:latin typeface="Arial" panose="020B0604020202020204" pitchFamily="34" charset="0"/>
              </a:rPr>
              <a:t>(pro m</a:t>
            </a:r>
            <a:r>
              <a:rPr lang="cs-CZ" altLang="cs-CZ" b="1" dirty="0">
                <a:latin typeface="Arial" panose="020B0604020202020204" pitchFamily="34" charset="0"/>
              </a:rPr>
              <a:t>. </a:t>
            </a:r>
            <a:r>
              <a:rPr lang="cs-CZ" altLang="cs-CZ" b="1" dirty="0" err="1">
                <a:latin typeface="Arial" panose="020B0604020202020204" pitchFamily="34" charset="0"/>
              </a:rPr>
              <a:t>stapedius</a:t>
            </a:r>
            <a:r>
              <a:rPr lang="cs-CZ" altLang="cs-CZ" b="1" dirty="0" smtClean="0">
                <a:latin typeface="Arial" panose="020B0604020202020204" pitchFamily="34" charset="0"/>
              </a:rPr>
              <a:t>)</a:t>
            </a:r>
            <a:r>
              <a:rPr lang="cs-CZ" altLang="cs-CZ" dirty="0" smtClean="0">
                <a:latin typeface="Arial" panose="020B0604020202020204" pitchFamily="34" charset="0"/>
              </a:rPr>
              <a:t> </a:t>
            </a:r>
            <a:endParaRPr lang="cs-CZ" altLang="cs-CZ" sz="2000" b="1" dirty="0">
              <a:effectLst>
                <a:outerShdw blurRad="38100" dist="38100" dir="2700000" algn="tl">
                  <a:srgbClr val="C0C0C0"/>
                </a:outerShdw>
              </a:effectLst>
              <a:latin typeface="Arial" panose="020B0604020202020204" pitchFamily="34" charset="0"/>
            </a:endParaRPr>
          </a:p>
        </p:txBody>
      </p:sp>
      <p:pic>
        <p:nvPicPr>
          <p:cNvPr id="11268" name="Picture 4" descr="89a"/>
          <p:cNvPicPr>
            <a:picLocks noChangeAspect="1" noChangeArrowheads="1"/>
          </p:cNvPicPr>
          <p:nvPr/>
        </p:nvPicPr>
        <p:blipFill>
          <a:blip r:embed="rId2">
            <a:extLst>
              <a:ext uri="{28A0092B-C50C-407E-A947-70E740481C1C}">
                <a14:useLocalDpi xmlns:a14="http://schemas.microsoft.com/office/drawing/2010/main" val="0"/>
              </a:ext>
            </a:extLst>
          </a:blip>
          <a:srcRect t="18747"/>
          <a:stretch>
            <a:fillRect/>
          </a:stretch>
        </p:blipFill>
        <p:spPr bwMode="auto">
          <a:xfrm>
            <a:off x="334434" y="115889"/>
            <a:ext cx="6000751"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34" y="3402149"/>
            <a:ext cx="6398875" cy="3325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0612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p:cNvGrpSpPr>
            <a:grpSpLocks/>
          </p:cNvGrpSpPr>
          <p:nvPr/>
        </p:nvGrpSpPr>
        <p:grpSpPr bwMode="auto">
          <a:xfrm>
            <a:off x="7632700" y="549275"/>
            <a:ext cx="4318000" cy="4438650"/>
            <a:chOff x="158" y="346"/>
            <a:chExt cx="2040" cy="2796"/>
          </a:xfrm>
        </p:grpSpPr>
        <p:pic>
          <p:nvPicPr>
            <p:cNvPr id="122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 y="346"/>
              <a:ext cx="2040" cy="2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9" name="AutoShape 4"/>
            <p:cNvSpPr>
              <a:spLocks noChangeArrowheads="1"/>
            </p:cNvSpPr>
            <p:nvPr/>
          </p:nvSpPr>
          <p:spPr bwMode="auto">
            <a:xfrm>
              <a:off x="1519" y="1434"/>
              <a:ext cx="182" cy="181"/>
            </a:xfrm>
            <a:prstGeom prst="flowChartConnector">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rgbClr val="FF3300"/>
                </a:solidFill>
              </a:endParaRPr>
            </a:p>
          </p:txBody>
        </p:sp>
      </p:grpSp>
      <p:grpSp>
        <p:nvGrpSpPr>
          <p:cNvPr id="12291" name="Group 5"/>
          <p:cNvGrpSpPr>
            <a:grpSpLocks/>
          </p:cNvGrpSpPr>
          <p:nvPr/>
        </p:nvGrpSpPr>
        <p:grpSpPr bwMode="auto">
          <a:xfrm>
            <a:off x="334434" y="549276"/>
            <a:ext cx="6913033" cy="3592513"/>
            <a:chOff x="2290" y="436"/>
            <a:chExt cx="3266" cy="2263"/>
          </a:xfrm>
        </p:grpSpPr>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 y="436"/>
              <a:ext cx="3266" cy="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5" name="Line 7"/>
            <p:cNvSpPr>
              <a:spLocks noChangeShapeType="1"/>
            </p:cNvSpPr>
            <p:nvPr/>
          </p:nvSpPr>
          <p:spPr bwMode="auto">
            <a:xfrm>
              <a:off x="4195" y="1570"/>
              <a:ext cx="46" cy="726"/>
            </a:xfrm>
            <a:prstGeom prst="line">
              <a:avLst/>
            </a:prstGeom>
            <a:noFill/>
            <a:ln w="57150">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2296" name="Line 8"/>
            <p:cNvSpPr>
              <a:spLocks noChangeShapeType="1"/>
            </p:cNvSpPr>
            <p:nvPr/>
          </p:nvSpPr>
          <p:spPr bwMode="auto">
            <a:xfrm flipV="1">
              <a:off x="4241" y="1071"/>
              <a:ext cx="0" cy="273"/>
            </a:xfrm>
            <a:prstGeom prst="line">
              <a:avLst/>
            </a:prstGeom>
            <a:noFill/>
            <a:ln w="57150">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2297" name="Line 9"/>
            <p:cNvSpPr>
              <a:spLocks noChangeShapeType="1"/>
            </p:cNvSpPr>
            <p:nvPr/>
          </p:nvSpPr>
          <p:spPr bwMode="auto">
            <a:xfrm>
              <a:off x="4241" y="1026"/>
              <a:ext cx="680" cy="136"/>
            </a:xfrm>
            <a:prstGeom prst="line">
              <a:avLst/>
            </a:prstGeom>
            <a:noFill/>
            <a:ln w="57150">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49162" name="Rectangle 10"/>
          <p:cNvSpPr>
            <a:spLocks noChangeArrowheads="1"/>
          </p:cNvSpPr>
          <p:nvPr/>
        </p:nvSpPr>
        <p:spPr bwMode="auto">
          <a:xfrm>
            <a:off x="334434" y="4610100"/>
            <a:ext cx="3842719"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cs-CZ" altLang="cs-CZ" sz="2000" b="1" dirty="0">
                <a:solidFill>
                  <a:srgbClr val="660033"/>
                </a:solidFill>
                <a:effectLst>
                  <a:outerShdw blurRad="38100" dist="38100" dir="2700000" algn="tl">
                    <a:srgbClr val="C0C0C0"/>
                  </a:outerShdw>
                </a:effectLst>
                <a:latin typeface="Arial" panose="020B0604020202020204" pitchFamily="34" charset="0"/>
              </a:rPr>
              <a:t>PARIES TEGMENTALIS</a:t>
            </a:r>
          </a:p>
          <a:p>
            <a:pPr eaLnBrk="1" hangingPunct="1">
              <a:defRPr/>
            </a:pPr>
            <a:r>
              <a:rPr lang="cs-CZ" altLang="cs-CZ" sz="2000" b="1" dirty="0">
                <a:solidFill>
                  <a:srgbClr val="660033"/>
                </a:solidFill>
                <a:effectLst>
                  <a:outerShdw blurRad="38100" dist="38100" dir="2700000" algn="tl">
                    <a:srgbClr val="C0C0C0"/>
                  </a:outerShdw>
                </a:effectLst>
                <a:latin typeface="Arial" panose="020B0604020202020204" pitchFamily="34" charset="0"/>
              </a:rPr>
              <a:t>          </a:t>
            </a:r>
            <a:r>
              <a:rPr lang="cs-CZ" altLang="cs-CZ" sz="2000" b="1" dirty="0" smtClean="0">
                <a:solidFill>
                  <a:srgbClr val="660033"/>
                </a:solidFill>
                <a:effectLst>
                  <a:outerShdw blurRad="38100" dist="38100" dir="2700000" algn="tl">
                    <a:srgbClr val="C0C0C0"/>
                  </a:outerShdw>
                </a:effectLst>
                <a:latin typeface="Arial" panose="020B0604020202020204" pitchFamily="34" charset="0"/>
              </a:rPr>
              <a:t>(horní stěna)</a:t>
            </a:r>
            <a:endParaRPr lang="cs-CZ" altLang="cs-CZ" sz="2000" b="1" dirty="0">
              <a:solidFill>
                <a:srgbClr val="660033"/>
              </a:solidFill>
              <a:effectLst>
                <a:outerShdw blurRad="38100" dist="38100" dir="2700000" algn="tl">
                  <a:srgbClr val="C0C0C0"/>
                </a:outerShdw>
              </a:effectLst>
              <a:latin typeface="Arial" panose="020B0604020202020204" pitchFamily="34" charset="0"/>
            </a:endParaRPr>
          </a:p>
          <a:p>
            <a:pPr eaLnBrk="1" hangingPunct="1">
              <a:defRPr/>
            </a:pPr>
            <a:r>
              <a:rPr lang="cs-CZ" altLang="cs-CZ" sz="2000" b="1" dirty="0" err="1">
                <a:effectLst>
                  <a:outerShdw blurRad="38100" dist="38100" dir="2700000" algn="tl">
                    <a:srgbClr val="C0C0C0"/>
                  </a:outerShdw>
                </a:effectLst>
                <a:latin typeface="Arial" panose="020B0604020202020204" pitchFamily="34" charset="0"/>
              </a:rPr>
              <a:t>Canaliculus</a:t>
            </a:r>
            <a:r>
              <a:rPr lang="cs-CZ" altLang="cs-CZ" sz="2000" b="1" dirty="0">
                <a:effectLst>
                  <a:outerShdw blurRad="38100" dist="38100" dir="2700000" algn="tl">
                    <a:srgbClr val="C0C0C0"/>
                  </a:outerShdw>
                </a:effectLst>
                <a:latin typeface="Arial" panose="020B0604020202020204" pitchFamily="34" charset="0"/>
              </a:rPr>
              <a:t> n. </a:t>
            </a:r>
            <a:r>
              <a:rPr lang="cs-CZ" altLang="cs-CZ" sz="2000" b="1" dirty="0" err="1">
                <a:effectLst>
                  <a:outerShdw blurRad="38100" dist="38100" dir="2700000" algn="tl">
                    <a:srgbClr val="C0C0C0"/>
                  </a:outerShdw>
                </a:effectLst>
                <a:latin typeface="Arial" panose="020B0604020202020204" pitchFamily="34" charset="0"/>
              </a:rPr>
              <a:t>petrosi</a:t>
            </a:r>
            <a:r>
              <a:rPr lang="cs-CZ" altLang="cs-CZ" sz="2000" b="1" dirty="0">
                <a:effectLst>
                  <a:outerShdw blurRad="38100" dist="38100" dir="2700000" algn="tl">
                    <a:srgbClr val="C0C0C0"/>
                  </a:outerShdw>
                </a:effectLst>
                <a:latin typeface="Arial" panose="020B0604020202020204" pitchFamily="34" charset="0"/>
              </a:rPr>
              <a:t> </a:t>
            </a:r>
            <a:r>
              <a:rPr lang="cs-CZ" altLang="cs-CZ" sz="2000" b="1" dirty="0" err="1">
                <a:effectLst>
                  <a:outerShdw blurRad="38100" dist="38100" dir="2700000" algn="tl">
                    <a:srgbClr val="C0C0C0"/>
                  </a:outerShdw>
                </a:effectLst>
                <a:latin typeface="Arial" panose="020B0604020202020204" pitchFamily="34" charset="0"/>
              </a:rPr>
              <a:t>minoris</a:t>
            </a:r>
            <a:endParaRPr lang="cs-CZ" altLang="cs-CZ" sz="2000" b="1" dirty="0">
              <a:effectLst>
                <a:outerShdw blurRad="38100" dist="38100" dir="2700000" algn="tl">
                  <a:srgbClr val="C0C0C0"/>
                </a:outerShdw>
              </a:effectLst>
              <a:latin typeface="Arial" panose="020B0604020202020204" pitchFamily="34" charset="0"/>
            </a:endParaRPr>
          </a:p>
          <a:p>
            <a:pPr eaLnBrk="1" hangingPunct="1">
              <a:defRPr/>
            </a:pPr>
            <a:endParaRPr lang="cs-CZ" altLang="cs-CZ" b="1" dirty="0">
              <a:effectLst>
                <a:outerShdw blurRad="38100" dist="38100" dir="2700000" algn="tl">
                  <a:srgbClr val="C0C0C0"/>
                </a:outerShdw>
              </a:effectLst>
              <a:latin typeface="Arial" panose="020B0604020202020204" pitchFamily="34" charset="0"/>
            </a:endParaRPr>
          </a:p>
        </p:txBody>
      </p:sp>
      <p:sp>
        <p:nvSpPr>
          <p:cNvPr id="49163" name="Text Box 11"/>
          <p:cNvSpPr txBox="1">
            <a:spLocks noChangeArrowheads="1"/>
          </p:cNvSpPr>
          <p:nvPr/>
        </p:nvSpPr>
        <p:spPr bwMode="auto">
          <a:xfrm>
            <a:off x="6096000" y="4627564"/>
            <a:ext cx="4262705"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cs-CZ" altLang="cs-CZ" sz="2000" b="1" dirty="0">
                <a:solidFill>
                  <a:srgbClr val="660033"/>
                </a:solidFill>
                <a:effectLst>
                  <a:outerShdw blurRad="38100" dist="38100" dir="2700000" algn="tl">
                    <a:srgbClr val="C0C0C0"/>
                  </a:outerShdw>
                </a:effectLst>
                <a:latin typeface="Arial" panose="020B0604020202020204" pitchFamily="34" charset="0"/>
              </a:rPr>
              <a:t>PARIES JUGULARIS</a:t>
            </a:r>
          </a:p>
          <a:p>
            <a:pPr eaLnBrk="1" hangingPunct="1">
              <a:defRPr/>
            </a:pPr>
            <a:r>
              <a:rPr lang="cs-CZ" altLang="cs-CZ" sz="2000" b="1" dirty="0">
                <a:solidFill>
                  <a:srgbClr val="660033"/>
                </a:solidFill>
                <a:effectLst>
                  <a:outerShdw blurRad="38100" dist="38100" dir="2700000" algn="tl">
                    <a:srgbClr val="C0C0C0"/>
                  </a:outerShdw>
                </a:effectLst>
                <a:latin typeface="Arial" panose="020B0604020202020204" pitchFamily="34" charset="0"/>
              </a:rPr>
              <a:t>          </a:t>
            </a:r>
            <a:r>
              <a:rPr lang="cs-CZ" altLang="cs-CZ" sz="2000" b="1" dirty="0" smtClean="0">
                <a:solidFill>
                  <a:srgbClr val="660033"/>
                </a:solidFill>
                <a:effectLst>
                  <a:outerShdw blurRad="38100" dist="38100" dir="2700000" algn="tl">
                    <a:srgbClr val="C0C0C0"/>
                  </a:outerShdw>
                </a:effectLst>
                <a:latin typeface="Arial" panose="020B0604020202020204" pitchFamily="34" charset="0"/>
              </a:rPr>
              <a:t>(kaudální stěna)</a:t>
            </a:r>
            <a:endParaRPr lang="cs-CZ" altLang="cs-CZ" sz="2000" b="1" dirty="0">
              <a:solidFill>
                <a:srgbClr val="660033"/>
              </a:solidFill>
              <a:effectLst>
                <a:outerShdw blurRad="38100" dist="38100" dir="2700000" algn="tl">
                  <a:srgbClr val="C0C0C0"/>
                </a:outerShdw>
              </a:effectLst>
              <a:latin typeface="Arial" panose="020B0604020202020204" pitchFamily="34" charset="0"/>
            </a:endParaRPr>
          </a:p>
          <a:p>
            <a:pPr eaLnBrk="1" hangingPunct="1">
              <a:defRPr/>
            </a:pPr>
            <a:r>
              <a:rPr lang="cs-CZ" altLang="cs-CZ" b="1" dirty="0">
                <a:effectLst>
                  <a:outerShdw blurRad="38100" dist="38100" dir="2700000" algn="tl">
                    <a:srgbClr val="C0C0C0"/>
                  </a:outerShdw>
                </a:effectLst>
                <a:latin typeface="Arial" panose="020B0604020202020204" pitchFamily="34" charset="0"/>
              </a:rPr>
              <a:t>Apertura interna </a:t>
            </a:r>
            <a:r>
              <a:rPr lang="cs-CZ" altLang="cs-CZ" b="1" dirty="0" err="1">
                <a:effectLst>
                  <a:outerShdw blurRad="38100" dist="38100" dir="2700000" algn="tl">
                    <a:srgbClr val="C0C0C0"/>
                  </a:outerShdw>
                </a:effectLst>
                <a:latin typeface="Arial" panose="020B0604020202020204" pitchFamily="34" charset="0"/>
              </a:rPr>
              <a:t>canaliculi</a:t>
            </a:r>
            <a:r>
              <a:rPr lang="cs-CZ" altLang="cs-CZ" b="1" dirty="0">
                <a:effectLst>
                  <a:outerShdw blurRad="38100" dist="38100" dir="2700000" algn="tl">
                    <a:srgbClr val="C0C0C0"/>
                  </a:outerShdw>
                </a:effectLst>
                <a:latin typeface="Arial" panose="020B0604020202020204" pitchFamily="34" charset="0"/>
              </a:rPr>
              <a:t> </a:t>
            </a:r>
            <a:r>
              <a:rPr lang="cs-CZ" altLang="cs-CZ" b="1" dirty="0" err="1">
                <a:effectLst>
                  <a:outerShdw blurRad="38100" dist="38100" dir="2700000" algn="tl">
                    <a:srgbClr val="C0C0C0"/>
                  </a:outerShdw>
                </a:effectLst>
                <a:latin typeface="Arial" panose="020B0604020202020204" pitchFamily="34" charset="0"/>
              </a:rPr>
              <a:t>tympanici</a:t>
            </a:r>
            <a:endParaRPr lang="cs-CZ" altLang="cs-CZ" b="1" dirty="0">
              <a:effectLst>
                <a:outerShdw blurRad="38100" dist="38100" dir="2700000" algn="tl">
                  <a:srgbClr val="C0C0C0"/>
                </a:outerShdw>
              </a:effectLst>
              <a:latin typeface="Arial" panose="020B0604020202020204" pitchFamily="34" charset="0"/>
            </a:endParaRPr>
          </a:p>
          <a:p>
            <a:pPr eaLnBrk="1" hangingPunct="1">
              <a:defRPr/>
            </a:pPr>
            <a:endParaRPr lang="cs-CZ" altLang="cs-CZ" b="1" dirty="0">
              <a:effectLst>
                <a:outerShdw blurRad="38100" dist="38100" dir="2700000" algn="tl">
                  <a:srgbClr val="C0C0C0"/>
                </a:outerShdw>
              </a:effectLst>
              <a:latin typeface="Arial" panose="020B0604020202020204" pitchFamily="34" charset="0"/>
            </a:endParaRPr>
          </a:p>
          <a:p>
            <a:pPr eaLnBrk="1" hangingPunct="1">
              <a:defRPr/>
            </a:pPr>
            <a:endParaRPr lang="cs-CZ" altLang="cs-CZ" dirty="0">
              <a:latin typeface="Arial" panose="020B0604020202020204" pitchFamily="34" charset="0"/>
            </a:endParaRPr>
          </a:p>
        </p:txBody>
      </p:sp>
    </p:spTree>
    <p:extLst>
      <p:ext uri="{BB962C8B-B14F-4D97-AF65-F5344CB8AC3E}">
        <p14:creationId xmlns:p14="http://schemas.microsoft.com/office/powerpoint/2010/main" val="7297442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9651" y="3424239"/>
            <a:ext cx="12700"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1" y="908050"/>
            <a:ext cx="7586133" cy="555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 Box 4"/>
          <p:cNvSpPr txBox="1">
            <a:spLocks noChangeArrowheads="1"/>
          </p:cNvSpPr>
          <p:nvPr/>
        </p:nvSpPr>
        <p:spPr bwMode="auto">
          <a:xfrm>
            <a:off x="2782359" y="372269"/>
            <a:ext cx="893021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dirty="0" smtClean="0">
                <a:solidFill>
                  <a:srgbClr val="660033"/>
                </a:solidFill>
              </a:rPr>
              <a:t>Pravá středoušní dutina (pohled skrze </a:t>
            </a:r>
            <a:r>
              <a:rPr lang="cs-CZ" altLang="cs-CZ" sz="1800" b="1" dirty="0" err="1" smtClean="0">
                <a:solidFill>
                  <a:srgbClr val="660033"/>
                </a:solidFill>
              </a:rPr>
              <a:t>paries</a:t>
            </a:r>
            <a:r>
              <a:rPr lang="cs-CZ" altLang="cs-CZ" sz="1800" b="1" dirty="0" smtClean="0">
                <a:solidFill>
                  <a:srgbClr val="660033"/>
                </a:solidFill>
              </a:rPr>
              <a:t> </a:t>
            </a:r>
            <a:r>
              <a:rPr lang="cs-CZ" altLang="cs-CZ" sz="1800" b="1" dirty="0" err="1">
                <a:solidFill>
                  <a:srgbClr val="660033"/>
                </a:solidFill>
              </a:rPr>
              <a:t>membranaceus</a:t>
            </a:r>
            <a:r>
              <a:rPr lang="cs-CZ" altLang="cs-CZ" sz="1800" b="1" dirty="0">
                <a:solidFill>
                  <a:srgbClr val="660033"/>
                </a:solidFill>
              </a:rPr>
              <a:t>)</a:t>
            </a:r>
          </a:p>
        </p:txBody>
      </p:sp>
      <p:grpSp>
        <p:nvGrpSpPr>
          <p:cNvPr id="13317" name="Group 5"/>
          <p:cNvGrpSpPr>
            <a:grpSpLocks/>
          </p:cNvGrpSpPr>
          <p:nvPr/>
        </p:nvGrpSpPr>
        <p:grpSpPr bwMode="auto">
          <a:xfrm>
            <a:off x="2506134" y="1268413"/>
            <a:ext cx="6739467" cy="5018088"/>
            <a:chOff x="1111" y="754"/>
            <a:chExt cx="3184" cy="3161"/>
          </a:xfrm>
        </p:grpSpPr>
        <p:sp>
          <p:nvSpPr>
            <p:cNvPr id="13335" name="Text Box 6"/>
            <p:cNvSpPr txBox="1">
              <a:spLocks noChangeArrowheads="1"/>
            </p:cNvSpPr>
            <p:nvPr/>
          </p:nvSpPr>
          <p:spPr bwMode="auto">
            <a:xfrm>
              <a:off x="1111" y="3067"/>
              <a:ext cx="72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b="1"/>
                <a:t>paries mastoideus</a:t>
              </a:r>
            </a:p>
          </p:txBody>
        </p:sp>
        <p:grpSp>
          <p:nvGrpSpPr>
            <p:cNvPr id="13336" name="Group 7"/>
            <p:cNvGrpSpPr>
              <a:grpSpLocks/>
            </p:cNvGrpSpPr>
            <p:nvPr/>
          </p:nvGrpSpPr>
          <p:grpSpPr bwMode="auto">
            <a:xfrm>
              <a:off x="2381" y="3113"/>
              <a:ext cx="1914" cy="802"/>
              <a:chOff x="2381" y="3113"/>
              <a:chExt cx="1914" cy="802"/>
            </a:xfrm>
          </p:grpSpPr>
          <p:sp>
            <p:nvSpPr>
              <p:cNvPr id="13339" name="Text Box 8"/>
              <p:cNvSpPr txBox="1">
                <a:spLocks noChangeArrowheads="1"/>
              </p:cNvSpPr>
              <p:nvPr/>
            </p:nvSpPr>
            <p:spPr bwMode="auto">
              <a:xfrm>
                <a:off x="2381" y="3566"/>
                <a:ext cx="625"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b="1"/>
                  <a:t>paries jugularis</a:t>
                </a:r>
              </a:p>
              <a:p>
                <a:pPr eaLnBrk="1" hangingPunct="1">
                  <a:spcBef>
                    <a:spcPct val="0"/>
                  </a:spcBef>
                  <a:buFontTx/>
                  <a:buNone/>
                </a:pPr>
                <a:endParaRPr lang="cs-CZ" altLang="cs-CZ" sz="1800"/>
              </a:p>
            </p:txBody>
          </p:sp>
          <p:sp>
            <p:nvSpPr>
              <p:cNvPr id="13340" name="Text Box 9"/>
              <p:cNvSpPr txBox="1">
                <a:spLocks noChangeArrowheads="1"/>
              </p:cNvSpPr>
              <p:nvPr/>
            </p:nvSpPr>
            <p:spPr bwMode="auto">
              <a:xfrm>
                <a:off x="3651" y="3113"/>
                <a:ext cx="64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b="1"/>
                  <a:t>paries caroticus</a:t>
                </a:r>
              </a:p>
            </p:txBody>
          </p:sp>
        </p:grpSp>
        <p:sp>
          <p:nvSpPr>
            <p:cNvPr id="13337" name="Text Box 10"/>
            <p:cNvSpPr txBox="1">
              <a:spLocks noChangeArrowheads="1"/>
            </p:cNvSpPr>
            <p:nvPr/>
          </p:nvSpPr>
          <p:spPr bwMode="auto">
            <a:xfrm>
              <a:off x="2401" y="754"/>
              <a:ext cx="725"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b="1"/>
                <a:t>paries tegmentalis</a:t>
              </a:r>
            </a:p>
            <a:p>
              <a:pPr eaLnBrk="1" hangingPunct="1">
                <a:spcBef>
                  <a:spcPct val="0"/>
                </a:spcBef>
                <a:buFontTx/>
                <a:buNone/>
              </a:pPr>
              <a:endParaRPr lang="cs-CZ" altLang="cs-CZ" sz="1800"/>
            </a:p>
          </p:txBody>
        </p:sp>
        <p:sp>
          <p:nvSpPr>
            <p:cNvPr id="13338" name="Rectangle 11"/>
            <p:cNvSpPr>
              <a:spLocks noChangeArrowheads="1"/>
            </p:cNvSpPr>
            <p:nvPr/>
          </p:nvSpPr>
          <p:spPr bwMode="auto">
            <a:xfrm>
              <a:off x="2368" y="2976"/>
              <a:ext cx="77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b="1"/>
                <a:t>paries labyrinthicus</a:t>
              </a:r>
            </a:p>
          </p:txBody>
        </p:sp>
      </p:grpSp>
      <p:sp>
        <p:nvSpPr>
          <p:cNvPr id="13318" name="Text Box 12"/>
          <p:cNvSpPr txBox="1">
            <a:spLocks noChangeArrowheads="1"/>
          </p:cNvSpPr>
          <p:nvPr/>
        </p:nvSpPr>
        <p:spPr bwMode="auto">
          <a:xfrm>
            <a:off x="211667" y="6451600"/>
            <a:ext cx="638027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400">
                <a:solidFill>
                  <a:schemeClr val="bg1"/>
                </a:solidFill>
              </a:rPr>
              <a:t>                                                 </a:t>
            </a:r>
            <a:r>
              <a:rPr lang="cs-CZ" altLang="cs-CZ" sz="1400"/>
              <a:t>Páč,L. (1995):Anatomie člověka III., Brno, p. 82</a:t>
            </a:r>
          </a:p>
        </p:txBody>
      </p:sp>
      <p:sp>
        <p:nvSpPr>
          <p:cNvPr id="13319" name="Rectangle 13"/>
          <p:cNvSpPr>
            <a:spLocks noChangeArrowheads="1"/>
          </p:cNvSpPr>
          <p:nvPr/>
        </p:nvSpPr>
        <p:spPr bwMode="auto">
          <a:xfrm>
            <a:off x="3215218" y="4508501"/>
            <a:ext cx="385233"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3320" name="Rectangle 14"/>
          <p:cNvSpPr>
            <a:spLocks noChangeArrowheads="1"/>
          </p:cNvSpPr>
          <p:nvPr/>
        </p:nvSpPr>
        <p:spPr bwMode="auto">
          <a:xfrm>
            <a:off x="6383867" y="5589588"/>
            <a:ext cx="480484"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3321" name="Rectangle 15"/>
          <p:cNvSpPr>
            <a:spLocks noChangeArrowheads="1"/>
          </p:cNvSpPr>
          <p:nvPr/>
        </p:nvSpPr>
        <p:spPr bwMode="auto">
          <a:xfrm>
            <a:off x="5520267" y="3860801"/>
            <a:ext cx="287867"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3322" name="Rectangle 16"/>
          <p:cNvSpPr>
            <a:spLocks noChangeArrowheads="1"/>
          </p:cNvSpPr>
          <p:nvPr/>
        </p:nvSpPr>
        <p:spPr bwMode="auto">
          <a:xfrm>
            <a:off x="6479117" y="3644900"/>
            <a:ext cx="192616"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3323" name="Rectangle 17"/>
          <p:cNvSpPr>
            <a:spLocks noChangeArrowheads="1"/>
          </p:cNvSpPr>
          <p:nvPr/>
        </p:nvSpPr>
        <p:spPr bwMode="auto">
          <a:xfrm>
            <a:off x="7247468" y="3141664"/>
            <a:ext cx="385233" cy="2873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3324" name="Rectangle 18"/>
          <p:cNvSpPr>
            <a:spLocks noChangeArrowheads="1"/>
          </p:cNvSpPr>
          <p:nvPr/>
        </p:nvSpPr>
        <p:spPr bwMode="auto">
          <a:xfrm>
            <a:off x="8401051" y="4365625"/>
            <a:ext cx="478367" cy="287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3325" name="Rectangle 19"/>
          <p:cNvSpPr>
            <a:spLocks noChangeArrowheads="1"/>
          </p:cNvSpPr>
          <p:nvPr/>
        </p:nvSpPr>
        <p:spPr bwMode="auto">
          <a:xfrm>
            <a:off x="8879418" y="2420939"/>
            <a:ext cx="385233" cy="2873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3326" name="Rectangle 20"/>
          <p:cNvSpPr>
            <a:spLocks noChangeArrowheads="1"/>
          </p:cNvSpPr>
          <p:nvPr/>
        </p:nvSpPr>
        <p:spPr bwMode="auto">
          <a:xfrm>
            <a:off x="6576484" y="1628775"/>
            <a:ext cx="192616" cy="287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3327" name="Rectangle 21"/>
          <p:cNvSpPr>
            <a:spLocks noChangeArrowheads="1"/>
          </p:cNvSpPr>
          <p:nvPr/>
        </p:nvSpPr>
        <p:spPr bwMode="auto">
          <a:xfrm>
            <a:off x="5232400" y="1989138"/>
            <a:ext cx="287867" cy="1444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3328" name="Rectangle 22"/>
          <p:cNvSpPr>
            <a:spLocks noChangeArrowheads="1"/>
          </p:cNvSpPr>
          <p:nvPr/>
        </p:nvSpPr>
        <p:spPr bwMode="auto">
          <a:xfrm>
            <a:off x="5232401" y="2349500"/>
            <a:ext cx="190500"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3329" name="Rectangle 23"/>
          <p:cNvSpPr>
            <a:spLocks noChangeArrowheads="1"/>
          </p:cNvSpPr>
          <p:nvPr/>
        </p:nvSpPr>
        <p:spPr bwMode="auto">
          <a:xfrm>
            <a:off x="4559300" y="3860801"/>
            <a:ext cx="575733"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3330" name="Rectangle 24" descr="90%"/>
          <p:cNvSpPr>
            <a:spLocks noChangeArrowheads="1"/>
          </p:cNvSpPr>
          <p:nvPr/>
        </p:nvSpPr>
        <p:spPr bwMode="auto">
          <a:xfrm>
            <a:off x="3119967" y="2636838"/>
            <a:ext cx="383117" cy="360362"/>
          </a:xfrm>
          <a:prstGeom prst="rect">
            <a:avLst/>
          </a:prstGeom>
          <a:pattFill prst="pct90">
            <a:fgClr>
              <a:srgbClr val="464646"/>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3331" name="Rectangle 25" descr="90%"/>
          <p:cNvSpPr>
            <a:spLocks noChangeArrowheads="1"/>
          </p:cNvSpPr>
          <p:nvPr/>
        </p:nvSpPr>
        <p:spPr bwMode="auto">
          <a:xfrm>
            <a:off x="5327652" y="2852738"/>
            <a:ext cx="385233" cy="215900"/>
          </a:xfrm>
          <a:prstGeom prst="rect">
            <a:avLst/>
          </a:prstGeom>
          <a:pattFill prst="pct90">
            <a:fgClr>
              <a:srgbClr val="484848"/>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3332" name="Rectangle 26" descr="90%"/>
          <p:cNvSpPr>
            <a:spLocks noChangeArrowheads="1"/>
          </p:cNvSpPr>
          <p:nvPr/>
        </p:nvSpPr>
        <p:spPr bwMode="auto">
          <a:xfrm>
            <a:off x="4751917" y="4437064"/>
            <a:ext cx="287867" cy="287337"/>
          </a:xfrm>
          <a:prstGeom prst="rect">
            <a:avLst/>
          </a:prstGeom>
          <a:pattFill prst="pct90">
            <a:fgClr>
              <a:srgbClr val="5F5F5F"/>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3333" name="Rectangle 27" descr="90%"/>
          <p:cNvSpPr>
            <a:spLocks noChangeArrowheads="1"/>
          </p:cNvSpPr>
          <p:nvPr/>
        </p:nvSpPr>
        <p:spPr bwMode="auto">
          <a:xfrm>
            <a:off x="8208434" y="2997200"/>
            <a:ext cx="480484" cy="431800"/>
          </a:xfrm>
          <a:prstGeom prst="rect">
            <a:avLst/>
          </a:prstGeom>
          <a:pattFill prst="pct90">
            <a:fgClr>
              <a:srgbClr val="5F5F5F"/>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3334" name="Rectangle 28" descr="90%"/>
          <p:cNvSpPr>
            <a:spLocks noChangeArrowheads="1"/>
          </p:cNvSpPr>
          <p:nvPr/>
        </p:nvSpPr>
        <p:spPr bwMode="auto">
          <a:xfrm>
            <a:off x="8208434" y="2349500"/>
            <a:ext cx="480484" cy="287338"/>
          </a:xfrm>
          <a:prstGeom prst="rect">
            <a:avLst/>
          </a:prstGeom>
          <a:pattFill prst="pct90">
            <a:fgClr>
              <a:srgbClr val="5F5F5F"/>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Tree>
    <p:extLst>
      <p:ext uri="{BB962C8B-B14F-4D97-AF65-F5344CB8AC3E}">
        <p14:creationId xmlns:p14="http://schemas.microsoft.com/office/powerpoint/2010/main" val="3472253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789516" y="423863"/>
            <a:ext cx="10529647"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400" b="1" dirty="0" err="1">
                <a:solidFill>
                  <a:srgbClr val="660033"/>
                </a:solidFill>
              </a:rPr>
              <a:t>Ossicula</a:t>
            </a:r>
            <a:r>
              <a:rPr lang="cs-CZ" altLang="cs-CZ" sz="2400" b="1" dirty="0">
                <a:solidFill>
                  <a:srgbClr val="660033"/>
                </a:solidFill>
              </a:rPr>
              <a:t> </a:t>
            </a:r>
            <a:r>
              <a:rPr lang="cs-CZ" altLang="cs-CZ" sz="2400" b="1" dirty="0" err="1">
                <a:solidFill>
                  <a:srgbClr val="660033"/>
                </a:solidFill>
              </a:rPr>
              <a:t>auditus</a:t>
            </a:r>
            <a:r>
              <a:rPr lang="cs-CZ" altLang="cs-CZ" sz="2400" b="1" dirty="0">
                <a:solidFill>
                  <a:srgbClr val="660033"/>
                </a:solidFill>
              </a:rPr>
              <a:t> </a:t>
            </a:r>
            <a:r>
              <a:rPr lang="cs-CZ" altLang="cs-CZ" sz="1600" b="1" dirty="0">
                <a:solidFill>
                  <a:srgbClr val="660033"/>
                </a:solidFill>
              </a:rPr>
              <a:t>(</a:t>
            </a:r>
            <a:r>
              <a:rPr lang="cs-CZ" altLang="cs-CZ" sz="1800" b="1" dirty="0" err="1">
                <a:solidFill>
                  <a:srgbClr val="660033"/>
                </a:solidFill>
              </a:rPr>
              <a:t>malleus</a:t>
            </a:r>
            <a:r>
              <a:rPr lang="cs-CZ" altLang="cs-CZ" sz="1800" b="1" dirty="0">
                <a:solidFill>
                  <a:srgbClr val="660033"/>
                </a:solidFill>
              </a:rPr>
              <a:t>, </a:t>
            </a:r>
            <a:r>
              <a:rPr lang="cs-CZ" altLang="cs-CZ" sz="1600" b="1" dirty="0" err="1">
                <a:solidFill>
                  <a:srgbClr val="660033"/>
                </a:solidFill>
              </a:rPr>
              <a:t>incus</a:t>
            </a:r>
            <a:r>
              <a:rPr lang="cs-CZ" altLang="cs-CZ" sz="1600" b="1" dirty="0">
                <a:solidFill>
                  <a:srgbClr val="660033"/>
                </a:solidFill>
              </a:rPr>
              <a:t>, </a:t>
            </a:r>
            <a:r>
              <a:rPr lang="cs-CZ" altLang="cs-CZ" sz="1800" b="1" dirty="0" err="1">
                <a:solidFill>
                  <a:srgbClr val="660033"/>
                </a:solidFill>
              </a:rPr>
              <a:t>stapes</a:t>
            </a:r>
            <a:r>
              <a:rPr lang="cs-CZ" altLang="cs-CZ" sz="1600" b="1" dirty="0" smtClean="0">
                <a:solidFill>
                  <a:srgbClr val="660033"/>
                </a:solidFill>
              </a:rPr>
              <a:t>) – spojeny </a:t>
            </a:r>
            <a:r>
              <a:rPr lang="cs-CZ" altLang="cs-CZ" sz="1600" b="1" u="sng" dirty="0" smtClean="0">
                <a:solidFill>
                  <a:srgbClr val="660033"/>
                </a:solidFill>
              </a:rPr>
              <a:t>vazy a klouby</a:t>
            </a:r>
            <a:endParaRPr lang="cs-CZ" altLang="cs-CZ" sz="1600" b="1" u="sng" dirty="0">
              <a:solidFill>
                <a:srgbClr val="660033"/>
              </a:solidFill>
            </a:endParaRPr>
          </a:p>
          <a:p>
            <a:pPr eaLnBrk="1" hangingPunct="1">
              <a:spcBef>
                <a:spcPct val="0"/>
              </a:spcBef>
              <a:buFontTx/>
              <a:buNone/>
            </a:pPr>
            <a:endParaRPr lang="cs-CZ" altLang="cs-CZ" sz="1600" b="1" dirty="0">
              <a:solidFill>
                <a:srgbClr val="660033"/>
              </a:solidFill>
            </a:endParaRPr>
          </a:p>
          <a:p>
            <a:pPr eaLnBrk="1" hangingPunct="1">
              <a:spcBef>
                <a:spcPct val="0"/>
              </a:spcBef>
              <a:buFontTx/>
              <a:buNone/>
            </a:pPr>
            <a:r>
              <a:rPr lang="cs-CZ" altLang="cs-CZ" sz="1800" b="1" dirty="0" err="1" smtClean="0">
                <a:solidFill>
                  <a:srgbClr val="660033"/>
                </a:solidFill>
              </a:rPr>
              <a:t>Malleus</a:t>
            </a:r>
            <a:r>
              <a:rPr lang="cs-CZ" altLang="cs-CZ" sz="1800" b="1" dirty="0" smtClean="0">
                <a:solidFill>
                  <a:srgbClr val="660033"/>
                </a:solidFill>
              </a:rPr>
              <a:t>- kladívko</a:t>
            </a:r>
            <a:r>
              <a:rPr lang="cs-CZ" altLang="cs-CZ" sz="1800" b="1" dirty="0" smtClean="0">
                <a:solidFill>
                  <a:srgbClr val="FFFF00"/>
                </a:solidFill>
              </a:rPr>
              <a:t> </a:t>
            </a:r>
            <a:r>
              <a:rPr lang="cs-CZ" altLang="cs-CZ" sz="1800" b="1" dirty="0"/>
              <a:t>– </a:t>
            </a:r>
            <a:r>
              <a:rPr lang="cs-CZ" altLang="cs-CZ" sz="1400" b="1" dirty="0" err="1"/>
              <a:t>caput</a:t>
            </a:r>
            <a:r>
              <a:rPr lang="cs-CZ" altLang="cs-CZ" sz="1400" b="1" dirty="0"/>
              <a:t> </a:t>
            </a:r>
            <a:r>
              <a:rPr lang="cs-CZ" altLang="cs-CZ" sz="1400" b="1" dirty="0" err="1"/>
              <a:t>mallei</a:t>
            </a:r>
            <a:r>
              <a:rPr lang="cs-CZ" altLang="cs-CZ" sz="1400" b="1" dirty="0"/>
              <a:t>, </a:t>
            </a:r>
            <a:r>
              <a:rPr lang="cs-CZ" altLang="cs-CZ" sz="1400" b="1" dirty="0" err="1"/>
              <a:t>collum</a:t>
            </a:r>
            <a:r>
              <a:rPr lang="cs-CZ" altLang="cs-CZ" sz="1400" b="1" dirty="0"/>
              <a:t> </a:t>
            </a:r>
            <a:r>
              <a:rPr lang="cs-CZ" altLang="cs-CZ" sz="1400" b="1" dirty="0" err="1"/>
              <a:t>mallei</a:t>
            </a:r>
            <a:r>
              <a:rPr lang="cs-CZ" altLang="cs-CZ" sz="1400" b="1" dirty="0"/>
              <a:t>, </a:t>
            </a:r>
            <a:endParaRPr lang="cs-CZ" altLang="cs-CZ" sz="1400" b="1" dirty="0" smtClean="0"/>
          </a:p>
          <a:p>
            <a:pPr eaLnBrk="1" hangingPunct="1">
              <a:spcBef>
                <a:spcPct val="0"/>
              </a:spcBef>
              <a:buFontTx/>
              <a:buNone/>
            </a:pPr>
            <a:r>
              <a:rPr lang="cs-CZ" altLang="cs-CZ" sz="1400" b="1" dirty="0" err="1" smtClean="0"/>
              <a:t>manubrium</a:t>
            </a:r>
            <a:r>
              <a:rPr lang="cs-CZ" altLang="cs-CZ" sz="1400" b="1" dirty="0" smtClean="0"/>
              <a:t> </a:t>
            </a:r>
            <a:r>
              <a:rPr lang="cs-CZ" altLang="cs-CZ" sz="1400" b="1" dirty="0" err="1"/>
              <a:t>mallei</a:t>
            </a:r>
            <a:r>
              <a:rPr lang="cs-CZ" altLang="cs-CZ" sz="1400" b="1" dirty="0"/>
              <a:t> </a:t>
            </a:r>
            <a:r>
              <a:rPr lang="cs-CZ" altLang="cs-CZ" sz="1600" b="1" dirty="0" smtClean="0"/>
              <a:t>(srůstá s </a:t>
            </a:r>
            <a:r>
              <a:rPr lang="cs-CZ" altLang="cs-CZ" sz="1600" b="1" dirty="0" err="1" smtClean="0"/>
              <a:t>membrana</a:t>
            </a:r>
            <a:r>
              <a:rPr lang="cs-CZ" altLang="cs-CZ" sz="1600" b="1" dirty="0" smtClean="0"/>
              <a:t> </a:t>
            </a:r>
            <a:r>
              <a:rPr lang="cs-CZ" altLang="cs-CZ" sz="1600" b="1" dirty="0" err="1" smtClean="0"/>
              <a:t>tympani</a:t>
            </a:r>
            <a:r>
              <a:rPr lang="cs-CZ" altLang="cs-CZ" sz="1600" b="1" dirty="0" smtClean="0"/>
              <a:t>) </a:t>
            </a:r>
            <a:endParaRPr lang="cs-CZ" altLang="cs-CZ" sz="1800" b="1" dirty="0"/>
          </a:p>
        </p:txBody>
      </p:sp>
      <p:pic>
        <p:nvPicPr>
          <p:cNvPr id="1536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248" y="1942851"/>
            <a:ext cx="1442219" cy="1976186"/>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8" name="Text Box 12"/>
          <p:cNvSpPr txBox="1">
            <a:spLocks noChangeArrowheads="1"/>
          </p:cNvSpPr>
          <p:nvPr/>
        </p:nvSpPr>
        <p:spPr bwMode="auto">
          <a:xfrm>
            <a:off x="789517" y="3976688"/>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600"/>
          </a:p>
        </p:txBody>
      </p:sp>
      <p:pic>
        <p:nvPicPr>
          <p:cNvPr id="15369" name="Picture 16"/>
          <p:cNvPicPr>
            <a:picLocks noChangeAspect="1" noChangeArrowheads="1"/>
          </p:cNvPicPr>
          <p:nvPr/>
        </p:nvPicPr>
        <p:blipFill>
          <a:blip r:embed="rId3">
            <a:extLst>
              <a:ext uri="{28A0092B-C50C-407E-A947-70E740481C1C}">
                <a14:useLocalDpi xmlns:a14="http://schemas.microsoft.com/office/drawing/2010/main" val="0"/>
              </a:ext>
            </a:extLst>
          </a:blip>
          <a:srcRect l="49814"/>
          <a:stretch>
            <a:fillRect/>
          </a:stretch>
        </p:blipFill>
        <p:spPr bwMode="auto">
          <a:xfrm>
            <a:off x="2673927" y="1908491"/>
            <a:ext cx="2778781" cy="2010546"/>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181688" y="4002054"/>
            <a:ext cx="9377948" cy="646331"/>
          </a:xfrm>
          <a:prstGeom prst="rect">
            <a:avLst/>
          </a:prstGeom>
        </p:spPr>
        <p:txBody>
          <a:bodyPr wrap="square">
            <a:spAutoFit/>
          </a:bodyPr>
          <a:lstStyle/>
          <a:p>
            <a:pPr>
              <a:spcBef>
                <a:spcPct val="0"/>
              </a:spcBef>
            </a:pPr>
            <a:r>
              <a:rPr lang="cs-CZ" altLang="cs-CZ" b="1" dirty="0" err="1">
                <a:solidFill>
                  <a:srgbClr val="660033"/>
                </a:solidFill>
              </a:rPr>
              <a:t>Incus</a:t>
            </a:r>
            <a:r>
              <a:rPr lang="cs-CZ" altLang="cs-CZ" dirty="0">
                <a:solidFill>
                  <a:srgbClr val="FFFF00"/>
                </a:solidFill>
              </a:rPr>
              <a:t> </a:t>
            </a:r>
            <a:r>
              <a:rPr lang="cs-CZ" altLang="cs-CZ" sz="1400" b="1" dirty="0" smtClean="0"/>
              <a:t>– kovadlinka </a:t>
            </a:r>
            <a:r>
              <a:rPr lang="cs-CZ" altLang="cs-CZ" b="1" dirty="0" smtClean="0"/>
              <a:t>– </a:t>
            </a:r>
            <a:r>
              <a:rPr lang="cs-CZ" altLang="cs-CZ" sz="1400" b="1" dirty="0"/>
              <a:t>corpus </a:t>
            </a:r>
            <a:r>
              <a:rPr lang="cs-CZ" altLang="cs-CZ" sz="1400" b="1" dirty="0" err="1"/>
              <a:t>incudis</a:t>
            </a:r>
            <a:r>
              <a:rPr lang="cs-CZ" altLang="cs-CZ" sz="1400" b="1" dirty="0"/>
              <a:t>, </a:t>
            </a:r>
            <a:r>
              <a:rPr lang="cs-CZ" altLang="cs-CZ" sz="1400" b="1" dirty="0" err="1" smtClean="0"/>
              <a:t>processus</a:t>
            </a:r>
            <a:r>
              <a:rPr lang="cs-CZ" altLang="cs-CZ" sz="1400" b="1" dirty="0" smtClean="0"/>
              <a:t>  </a:t>
            </a:r>
            <a:r>
              <a:rPr lang="cs-CZ" altLang="cs-CZ" sz="1400" b="1" dirty="0" err="1" smtClean="0"/>
              <a:t>lenticularis</a:t>
            </a:r>
            <a:r>
              <a:rPr lang="cs-CZ" altLang="cs-CZ" sz="1400" b="1" dirty="0" smtClean="0"/>
              <a:t> (spojení s hlavou třmínku)</a:t>
            </a:r>
            <a:endParaRPr lang="cs-CZ" altLang="cs-CZ" sz="1400" b="1" dirty="0"/>
          </a:p>
          <a:p>
            <a:pPr>
              <a:spcBef>
                <a:spcPct val="0"/>
              </a:spcBef>
            </a:pPr>
            <a:endParaRPr lang="cs-CZ" altLang="cs-CZ" b="1" dirty="0"/>
          </a:p>
        </p:txBody>
      </p:sp>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508" y="4598007"/>
            <a:ext cx="1942290" cy="1617213"/>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7415837" y="4079496"/>
            <a:ext cx="4807528" cy="1200329"/>
          </a:xfrm>
          <a:prstGeom prst="rect">
            <a:avLst/>
          </a:prstGeom>
          <a:noFill/>
        </p:spPr>
        <p:txBody>
          <a:bodyPr wrap="square" rtlCol="0">
            <a:spAutoFit/>
          </a:bodyPr>
          <a:lstStyle/>
          <a:p>
            <a:pPr>
              <a:spcBef>
                <a:spcPct val="0"/>
              </a:spcBef>
            </a:pPr>
            <a:r>
              <a:rPr lang="cs-CZ" altLang="cs-CZ" b="1" dirty="0" err="1">
                <a:solidFill>
                  <a:srgbClr val="660033"/>
                </a:solidFill>
              </a:rPr>
              <a:t>Stapes</a:t>
            </a:r>
            <a:r>
              <a:rPr lang="cs-CZ" altLang="cs-CZ" b="1" dirty="0">
                <a:solidFill>
                  <a:srgbClr val="FFFF00"/>
                </a:solidFill>
              </a:rPr>
              <a:t> </a:t>
            </a:r>
            <a:r>
              <a:rPr lang="cs-CZ" altLang="cs-CZ" sz="1400" b="1" dirty="0" smtClean="0"/>
              <a:t>– třmínek </a:t>
            </a:r>
            <a:r>
              <a:rPr lang="cs-CZ" altLang="cs-CZ" b="1" dirty="0" smtClean="0"/>
              <a:t>– </a:t>
            </a:r>
            <a:r>
              <a:rPr lang="cs-CZ" altLang="cs-CZ" sz="1400" b="1" dirty="0" err="1" smtClean="0"/>
              <a:t>basis</a:t>
            </a:r>
            <a:r>
              <a:rPr lang="cs-CZ" altLang="cs-CZ" sz="1400" b="1" dirty="0" smtClean="0"/>
              <a:t> </a:t>
            </a:r>
            <a:r>
              <a:rPr lang="cs-CZ" altLang="cs-CZ" sz="1400" b="1" dirty="0" err="1"/>
              <a:t>stapedis</a:t>
            </a:r>
            <a:r>
              <a:rPr lang="cs-CZ" altLang="cs-CZ" sz="1400" b="1" dirty="0"/>
              <a:t> (ve </a:t>
            </a:r>
            <a:r>
              <a:rPr lang="cs-CZ" altLang="cs-CZ" sz="1400" b="1" dirty="0" err="1"/>
              <a:t>fenestra</a:t>
            </a:r>
            <a:r>
              <a:rPr lang="cs-CZ" altLang="cs-CZ" sz="1400" b="1" dirty="0"/>
              <a:t> </a:t>
            </a:r>
            <a:r>
              <a:rPr lang="cs-CZ" altLang="cs-CZ" sz="1400" b="1" dirty="0" err="1"/>
              <a:t>vestibuli</a:t>
            </a:r>
            <a:r>
              <a:rPr lang="cs-CZ" altLang="cs-CZ" sz="1400" b="1" dirty="0" smtClean="0"/>
              <a:t>)</a:t>
            </a:r>
            <a:endParaRPr lang="cs-CZ" altLang="cs-CZ" sz="1400" b="1" dirty="0"/>
          </a:p>
          <a:p>
            <a:pPr>
              <a:spcBef>
                <a:spcPct val="0"/>
              </a:spcBef>
            </a:pPr>
            <a:r>
              <a:rPr lang="cs-CZ" altLang="cs-CZ" b="1" dirty="0"/>
              <a:t>                </a:t>
            </a:r>
            <a:endParaRPr lang="cs-CZ" altLang="cs-CZ" dirty="0"/>
          </a:p>
          <a:p>
            <a:pPr>
              <a:spcBef>
                <a:spcPct val="0"/>
              </a:spcBef>
            </a:pPr>
            <a:endParaRPr lang="cs-CZ" altLang="cs-CZ" dirty="0"/>
          </a:p>
          <a:p>
            <a:endParaRPr lang="cs-CZ" dirty="0"/>
          </a:p>
        </p:txBody>
      </p:sp>
      <p:pic>
        <p:nvPicPr>
          <p:cNvPr id="1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692" y="4488870"/>
            <a:ext cx="2722033" cy="2232025"/>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sluch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4400" y="612547"/>
            <a:ext cx="3438821" cy="30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sluch10"/>
          <p:cNvPicPr>
            <a:picLocks noChangeAspect="1" noChangeArrowheads="1"/>
          </p:cNvPicPr>
          <p:nvPr/>
        </p:nvPicPr>
        <p:blipFill rotWithShape="1">
          <a:blip r:embed="rId7">
            <a:extLst>
              <a:ext uri="{28A0092B-C50C-407E-A947-70E740481C1C}">
                <a14:useLocalDpi xmlns:a14="http://schemas.microsoft.com/office/drawing/2010/main" val="0"/>
              </a:ext>
            </a:extLst>
          </a:blip>
          <a:srcRect l="4765" t="9397" r="7236" b="7308"/>
          <a:stretch/>
        </p:blipFill>
        <p:spPr bwMode="auto">
          <a:xfrm>
            <a:off x="5622357" y="2136865"/>
            <a:ext cx="2569335" cy="178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244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l="6750" t="5400" r="67500" b="55800"/>
          <a:stretch>
            <a:fillRect/>
          </a:stretch>
        </p:blipFill>
        <p:spPr bwMode="auto">
          <a:xfrm>
            <a:off x="334434" y="3263900"/>
            <a:ext cx="5278967" cy="359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descr="89a"/>
          <p:cNvPicPr>
            <a:picLocks noChangeAspect="1" noChangeArrowheads="1"/>
          </p:cNvPicPr>
          <p:nvPr/>
        </p:nvPicPr>
        <p:blipFill>
          <a:blip r:embed="rId3">
            <a:extLst>
              <a:ext uri="{28A0092B-C50C-407E-A947-70E740481C1C}">
                <a14:useLocalDpi xmlns:a14="http://schemas.microsoft.com/office/drawing/2010/main" val="0"/>
              </a:ext>
            </a:extLst>
          </a:blip>
          <a:srcRect t="18747"/>
          <a:stretch>
            <a:fillRect/>
          </a:stretch>
        </p:blipFill>
        <p:spPr bwMode="auto">
          <a:xfrm>
            <a:off x="239184" y="260351"/>
            <a:ext cx="56642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4"/>
          <p:cNvSpPr txBox="1">
            <a:spLocks noChangeArrowheads="1"/>
          </p:cNvSpPr>
          <p:nvPr/>
        </p:nvSpPr>
        <p:spPr bwMode="auto">
          <a:xfrm>
            <a:off x="5903383" y="1066959"/>
            <a:ext cx="520847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cs-CZ" altLang="cs-CZ" sz="2000" b="1" dirty="0">
                <a:solidFill>
                  <a:srgbClr val="660033"/>
                </a:solidFill>
                <a:effectLst>
                  <a:outerShdw blurRad="38100" dist="38100" dir="2700000" algn="tl">
                    <a:srgbClr val="C0C0C0"/>
                  </a:outerShdw>
                </a:effectLst>
                <a:latin typeface="Arial" panose="020B0604020202020204" pitchFamily="34" charset="0"/>
              </a:rPr>
              <a:t>MUSCULUS TENSOR TYMPANI</a:t>
            </a:r>
          </a:p>
          <a:p>
            <a:pPr eaLnBrk="1" hangingPunct="1">
              <a:defRPr/>
            </a:pPr>
            <a:endParaRPr lang="cs-CZ" altLang="cs-CZ" sz="2000" b="1" dirty="0">
              <a:solidFill>
                <a:srgbClr val="660033"/>
              </a:solidFill>
              <a:effectLst>
                <a:outerShdw blurRad="38100" dist="38100" dir="2700000" algn="tl">
                  <a:srgbClr val="C0C0C0"/>
                </a:outerShdw>
              </a:effectLst>
              <a:latin typeface="Arial" panose="020B0604020202020204" pitchFamily="34" charset="0"/>
            </a:endParaRPr>
          </a:p>
          <a:p>
            <a:pPr eaLnBrk="1" hangingPunct="1">
              <a:defRPr/>
            </a:pPr>
            <a:r>
              <a:rPr lang="cs-CZ" altLang="cs-CZ" sz="2000" b="1" dirty="0" smtClean="0">
                <a:effectLst>
                  <a:outerShdw blurRad="38100" dist="38100" dir="2700000" algn="tl">
                    <a:srgbClr val="C0C0C0"/>
                  </a:outerShdw>
                </a:effectLst>
                <a:latin typeface="Arial" panose="020B0604020202020204" pitchFamily="34" charset="0"/>
              </a:rPr>
              <a:t>začátek: </a:t>
            </a:r>
            <a:r>
              <a:rPr lang="cs-CZ" altLang="cs-CZ" sz="2000" b="1" dirty="0" err="1">
                <a:effectLst>
                  <a:outerShdw blurRad="38100" dist="38100" dir="2700000" algn="tl">
                    <a:srgbClr val="C0C0C0"/>
                  </a:outerShdw>
                </a:effectLst>
                <a:latin typeface="Arial" panose="020B0604020202020204" pitchFamily="34" charset="0"/>
              </a:rPr>
              <a:t>semicanalis</a:t>
            </a:r>
            <a:r>
              <a:rPr lang="cs-CZ" altLang="cs-CZ" sz="2000" b="1" dirty="0">
                <a:effectLst>
                  <a:outerShdw blurRad="38100" dist="38100" dir="2700000" algn="tl">
                    <a:srgbClr val="C0C0C0"/>
                  </a:outerShdw>
                </a:effectLst>
                <a:latin typeface="Arial" panose="020B0604020202020204" pitchFamily="34" charset="0"/>
              </a:rPr>
              <a:t> m. </a:t>
            </a:r>
            <a:r>
              <a:rPr lang="cs-CZ" altLang="cs-CZ" sz="2000" b="1" dirty="0" err="1">
                <a:effectLst>
                  <a:outerShdw blurRad="38100" dist="38100" dir="2700000" algn="tl">
                    <a:srgbClr val="C0C0C0"/>
                  </a:outerShdw>
                </a:effectLst>
                <a:latin typeface="Arial" panose="020B0604020202020204" pitchFamily="34" charset="0"/>
              </a:rPr>
              <a:t>tensoris</a:t>
            </a:r>
            <a:r>
              <a:rPr lang="cs-CZ" altLang="cs-CZ" sz="2000" b="1" dirty="0">
                <a:effectLst>
                  <a:outerShdw blurRad="38100" dist="38100" dir="2700000" algn="tl">
                    <a:srgbClr val="C0C0C0"/>
                  </a:outerShdw>
                </a:effectLst>
                <a:latin typeface="Arial" panose="020B0604020202020204" pitchFamily="34" charset="0"/>
              </a:rPr>
              <a:t> </a:t>
            </a:r>
            <a:r>
              <a:rPr lang="cs-CZ" altLang="cs-CZ" sz="2000" b="1" dirty="0" err="1" smtClean="0">
                <a:effectLst>
                  <a:outerShdw blurRad="38100" dist="38100" dir="2700000" algn="tl">
                    <a:srgbClr val="C0C0C0"/>
                  </a:outerShdw>
                </a:effectLst>
                <a:latin typeface="Arial" panose="020B0604020202020204" pitchFamily="34" charset="0"/>
              </a:rPr>
              <a:t>tympani</a:t>
            </a:r>
            <a:endParaRPr lang="cs-CZ" altLang="cs-CZ" b="1" dirty="0">
              <a:effectLst>
                <a:outerShdw blurRad="38100" dist="38100" dir="2700000" algn="tl">
                  <a:srgbClr val="C0C0C0"/>
                </a:outerShdw>
              </a:effectLst>
              <a:latin typeface="Arial" panose="020B0604020202020204" pitchFamily="34" charset="0"/>
            </a:endParaRPr>
          </a:p>
          <a:p>
            <a:pPr eaLnBrk="1" hangingPunct="1">
              <a:defRPr/>
            </a:pPr>
            <a:r>
              <a:rPr lang="cs-CZ" altLang="cs-CZ" sz="2000" b="1" dirty="0" smtClean="0">
                <a:effectLst>
                  <a:outerShdw blurRad="38100" dist="38100" dir="2700000" algn="tl">
                    <a:srgbClr val="C0C0C0"/>
                  </a:outerShdw>
                </a:effectLst>
                <a:latin typeface="Arial" panose="020B0604020202020204" pitchFamily="34" charset="0"/>
              </a:rPr>
              <a:t>úpon: kladívko</a:t>
            </a:r>
            <a:endParaRPr lang="cs-CZ" altLang="cs-CZ" sz="2000" b="1" dirty="0">
              <a:effectLst>
                <a:outerShdw blurRad="38100" dist="38100" dir="2700000" algn="tl">
                  <a:srgbClr val="C0C0C0"/>
                </a:outerShdw>
              </a:effectLst>
              <a:latin typeface="Arial" panose="020B0604020202020204" pitchFamily="34" charset="0"/>
            </a:endParaRPr>
          </a:p>
          <a:p>
            <a:pPr eaLnBrk="1" hangingPunct="1">
              <a:defRPr/>
            </a:pPr>
            <a:r>
              <a:rPr lang="cs-CZ" altLang="cs-CZ" sz="2000" b="1" dirty="0">
                <a:effectLst>
                  <a:outerShdw blurRad="38100" dist="38100" dir="2700000" algn="tl">
                    <a:srgbClr val="C0C0C0"/>
                  </a:outerShdw>
                </a:effectLst>
                <a:latin typeface="Arial" panose="020B0604020202020204" pitchFamily="34" charset="0"/>
              </a:rPr>
              <a:t>i</a:t>
            </a:r>
            <a:r>
              <a:rPr lang="cs-CZ" altLang="cs-CZ" sz="2000" b="1" dirty="0" smtClean="0">
                <a:effectLst>
                  <a:outerShdw blurRad="38100" dist="38100" dir="2700000" algn="tl">
                    <a:srgbClr val="C0C0C0"/>
                  </a:outerShdw>
                </a:effectLst>
                <a:latin typeface="Arial" panose="020B0604020202020204" pitchFamily="34" charset="0"/>
              </a:rPr>
              <a:t>nervace: </a:t>
            </a:r>
            <a:r>
              <a:rPr lang="cs-CZ" altLang="cs-CZ" sz="2000" b="1" dirty="0">
                <a:effectLst>
                  <a:outerShdw blurRad="38100" dist="38100" dir="2700000" algn="tl">
                    <a:srgbClr val="C0C0C0"/>
                  </a:outerShdw>
                </a:effectLst>
                <a:latin typeface="Arial" panose="020B0604020202020204" pitchFamily="34" charset="0"/>
              </a:rPr>
              <a:t>n. </a:t>
            </a:r>
            <a:r>
              <a:rPr lang="cs-CZ" altLang="cs-CZ" sz="2000" b="1" dirty="0" err="1">
                <a:effectLst>
                  <a:outerShdw blurRad="38100" dist="38100" dir="2700000" algn="tl">
                    <a:srgbClr val="C0C0C0"/>
                  </a:outerShdw>
                </a:effectLst>
                <a:latin typeface="Arial" panose="020B0604020202020204" pitchFamily="34" charset="0"/>
              </a:rPr>
              <a:t>mandibularis</a:t>
            </a:r>
            <a:endParaRPr lang="cs-CZ" altLang="cs-CZ" sz="2000" b="1" dirty="0">
              <a:effectLst>
                <a:outerShdw blurRad="38100" dist="38100" dir="2700000" algn="tl">
                  <a:srgbClr val="C0C0C0"/>
                </a:outerShdw>
              </a:effectLst>
              <a:latin typeface="Arial" panose="020B0604020202020204" pitchFamily="34" charset="0"/>
            </a:endParaRPr>
          </a:p>
          <a:p>
            <a:pPr>
              <a:defRPr/>
            </a:pPr>
            <a:r>
              <a:rPr lang="cs-CZ" altLang="cs-CZ" sz="2000" b="1" dirty="0" smtClean="0">
                <a:effectLst>
                  <a:outerShdw blurRad="38100" dist="38100" dir="2700000" algn="tl">
                    <a:srgbClr val="C0C0C0"/>
                  </a:outerShdw>
                </a:effectLst>
                <a:latin typeface="Arial" panose="020B0604020202020204" pitchFamily="34" charset="0"/>
              </a:rPr>
              <a:t>funkce: napínání (tenze) bubínku</a:t>
            </a:r>
            <a:endParaRPr lang="cs-CZ" altLang="cs-CZ" sz="2000" b="1" dirty="0">
              <a:effectLst>
                <a:outerShdw blurRad="38100" dist="38100" dir="2700000" algn="tl">
                  <a:srgbClr val="C0C0C0"/>
                </a:outerShdw>
              </a:effectLst>
              <a:latin typeface="Arial" panose="020B0604020202020204" pitchFamily="34" charset="0"/>
            </a:endParaRPr>
          </a:p>
        </p:txBody>
      </p:sp>
      <p:sp>
        <p:nvSpPr>
          <p:cNvPr id="55301" name="Text Box 5"/>
          <p:cNvSpPr txBox="1">
            <a:spLocks noChangeArrowheads="1"/>
          </p:cNvSpPr>
          <p:nvPr/>
        </p:nvSpPr>
        <p:spPr bwMode="auto">
          <a:xfrm>
            <a:off x="5735782" y="3852575"/>
            <a:ext cx="6456218"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defRPr/>
            </a:pPr>
            <a:r>
              <a:rPr lang="cs-CZ" altLang="cs-CZ" sz="2000" b="1" dirty="0">
                <a:solidFill>
                  <a:srgbClr val="660033"/>
                </a:solidFill>
                <a:effectLst>
                  <a:outerShdw blurRad="38100" dist="38100" dir="2700000" algn="tl">
                    <a:srgbClr val="C0C0C0"/>
                  </a:outerShdw>
                </a:effectLst>
                <a:latin typeface="Arial" panose="020B0604020202020204" pitchFamily="34" charset="0"/>
              </a:rPr>
              <a:t>MUSCULUS STAPEDIUS</a:t>
            </a:r>
          </a:p>
          <a:p>
            <a:pPr eaLnBrk="1" hangingPunct="1">
              <a:defRPr/>
            </a:pPr>
            <a:endParaRPr lang="cs-CZ" altLang="cs-CZ" sz="2000" b="1" dirty="0">
              <a:solidFill>
                <a:srgbClr val="660033"/>
              </a:solidFill>
              <a:effectLst>
                <a:outerShdw blurRad="38100" dist="38100" dir="2700000" algn="tl">
                  <a:srgbClr val="C0C0C0"/>
                </a:outerShdw>
              </a:effectLst>
              <a:latin typeface="Arial" panose="020B0604020202020204" pitchFamily="34" charset="0"/>
            </a:endParaRPr>
          </a:p>
          <a:p>
            <a:pPr eaLnBrk="1" hangingPunct="1">
              <a:defRPr/>
            </a:pPr>
            <a:r>
              <a:rPr lang="cs-CZ" altLang="cs-CZ" b="1" dirty="0" smtClean="0">
                <a:effectLst>
                  <a:outerShdw blurRad="38100" dist="38100" dir="2700000" algn="tl">
                    <a:srgbClr val="C0C0C0"/>
                  </a:outerShdw>
                </a:effectLst>
                <a:latin typeface="Arial" panose="020B0604020202020204" pitchFamily="34" charset="0"/>
              </a:rPr>
              <a:t>začátek:</a:t>
            </a:r>
            <a:r>
              <a:rPr lang="cs-CZ" altLang="cs-CZ" dirty="0" smtClean="0">
                <a:latin typeface="Arial" panose="020B0604020202020204" pitchFamily="34" charset="0"/>
              </a:rPr>
              <a:t> </a:t>
            </a:r>
            <a:r>
              <a:rPr lang="cs-CZ" altLang="cs-CZ" sz="2000" b="1" dirty="0" err="1">
                <a:effectLst>
                  <a:outerShdw blurRad="38100" dist="38100" dir="2700000" algn="tl">
                    <a:srgbClr val="C0C0C0"/>
                  </a:outerShdw>
                </a:effectLst>
                <a:latin typeface="Arial" panose="020B0604020202020204" pitchFamily="34" charset="0"/>
              </a:rPr>
              <a:t>eminentia</a:t>
            </a:r>
            <a:r>
              <a:rPr lang="cs-CZ" altLang="cs-CZ" sz="2000" b="1" dirty="0">
                <a:effectLst>
                  <a:outerShdw blurRad="38100" dist="38100" dir="2700000" algn="tl">
                    <a:srgbClr val="C0C0C0"/>
                  </a:outerShdw>
                </a:effectLst>
                <a:latin typeface="Arial" panose="020B0604020202020204" pitchFamily="34" charset="0"/>
              </a:rPr>
              <a:t> </a:t>
            </a:r>
            <a:r>
              <a:rPr lang="cs-CZ" altLang="cs-CZ" sz="2000" b="1" dirty="0" err="1">
                <a:effectLst>
                  <a:outerShdw blurRad="38100" dist="38100" dir="2700000" algn="tl">
                    <a:srgbClr val="C0C0C0"/>
                  </a:outerShdw>
                </a:effectLst>
                <a:latin typeface="Arial" panose="020B0604020202020204" pitchFamily="34" charset="0"/>
              </a:rPr>
              <a:t>pyramidalis</a:t>
            </a:r>
            <a:endParaRPr lang="cs-CZ" altLang="cs-CZ" sz="2000" b="1" dirty="0">
              <a:effectLst>
                <a:outerShdw blurRad="38100" dist="38100" dir="2700000" algn="tl">
                  <a:srgbClr val="C0C0C0"/>
                </a:outerShdw>
              </a:effectLst>
              <a:latin typeface="Arial" panose="020B0604020202020204" pitchFamily="34" charset="0"/>
            </a:endParaRPr>
          </a:p>
          <a:p>
            <a:pPr eaLnBrk="1" hangingPunct="1">
              <a:defRPr/>
            </a:pPr>
            <a:r>
              <a:rPr lang="cs-CZ" altLang="cs-CZ" b="1" dirty="0" smtClean="0">
                <a:effectLst>
                  <a:outerShdw blurRad="38100" dist="38100" dir="2700000" algn="tl">
                    <a:srgbClr val="C0C0C0"/>
                  </a:outerShdw>
                </a:effectLst>
                <a:latin typeface="Arial" panose="020B0604020202020204" pitchFamily="34" charset="0"/>
              </a:rPr>
              <a:t>úpon:</a:t>
            </a:r>
            <a:r>
              <a:rPr lang="cs-CZ" altLang="cs-CZ" dirty="0" smtClean="0">
                <a:latin typeface="Arial" panose="020B0604020202020204" pitchFamily="34" charset="0"/>
              </a:rPr>
              <a:t> </a:t>
            </a:r>
            <a:r>
              <a:rPr lang="cs-CZ" altLang="cs-CZ" sz="2000" b="1" dirty="0" err="1" smtClean="0">
                <a:effectLst>
                  <a:outerShdw blurRad="38100" dist="38100" dir="2700000" algn="tl">
                    <a:srgbClr val="C0C0C0"/>
                  </a:outerShdw>
                </a:effectLst>
                <a:latin typeface="Arial" panose="020B0604020202020204" pitchFamily="34" charset="0"/>
              </a:rPr>
              <a:t>stapes</a:t>
            </a:r>
            <a:endParaRPr lang="cs-CZ" altLang="cs-CZ" sz="2000" b="1" dirty="0">
              <a:effectLst>
                <a:outerShdw blurRad="38100" dist="38100" dir="2700000" algn="tl">
                  <a:srgbClr val="C0C0C0"/>
                </a:outerShdw>
              </a:effectLst>
              <a:latin typeface="Arial" panose="020B0604020202020204" pitchFamily="34" charset="0"/>
            </a:endParaRPr>
          </a:p>
          <a:p>
            <a:pPr eaLnBrk="1" hangingPunct="1">
              <a:defRPr/>
            </a:pPr>
            <a:r>
              <a:rPr lang="cs-CZ" altLang="cs-CZ" b="1" dirty="0" smtClean="0">
                <a:effectLst>
                  <a:outerShdw blurRad="38100" dist="38100" dir="2700000" algn="tl">
                    <a:srgbClr val="C0C0C0"/>
                  </a:outerShdw>
                </a:effectLst>
                <a:latin typeface="Arial" panose="020B0604020202020204" pitchFamily="34" charset="0"/>
              </a:rPr>
              <a:t>inervace:</a:t>
            </a:r>
            <a:r>
              <a:rPr lang="cs-CZ" altLang="cs-CZ" dirty="0" smtClean="0">
                <a:latin typeface="Arial" panose="020B0604020202020204" pitchFamily="34" charset="0"/>
              </a:rPr>
              <a:t> </a:t>
            </a:r>
            <a:r>
              <a:rPr lang="cs-CZ" altLang="cs-CZ" sz="2000" b="1" dirty="0">
                <a:effectLst>
                  <a:outerShdw blurRad="38100" dist="38100" dir="2700000" algn="tl">
                    <a:srgbClr val="C0C0C0"/>
                  </a:outerShdw>
                </a:effectLst>
                <a:latin typeface="Arial" panose="020B0604020202020204" pitchFamily="34" charset="0"/>
              </a:rPr>
              <a:t>n. </a:t>
            </a:r>
            <a:r>
              <a:rPr lang="cs-CZ" altLang="cs-CZ" sz="2000" b="1" dirty="0" err="1" smtClean="0">
                <a:effectLst>
                  <a:outerShdw blurRad="38100" dist="38100" dir="2700000" algn="tl">
                    <a:srgbClr val="C0C0C0"/>
                  </a:outerShdw>
                </a:effectLst>
                <a:latin typeface="Arial" panose="020B0604020202020204" pitchFamily="34" charset="0"/>
              </a:rPr>
              <a:t>facialis</a:t>
            </a:r>
            <a:endParaRPr lang="cs-CZ" altLang="cs-CZ" sz="2000" b="1" dirty="0">
              <a:effectLst>
                <a:outerShdw blurRad="38100" dist="38100" dir="2700000" algn="tl">
                  <a:srgbClr val="C0C0C0"/>
                </a:outerShdw>
              </a:effectLst>
              <a:latin typeface="Arial" panose="020B0604020202020204" pitchFamily="34" charset="0"/>
            </a:endParaRPr>
          </a:p>
          <a:p>
            <a:pPr eaLnBrk="1" hangingPunct="1">
              <a:defRPr/>
            </a:pPr>
            <a:r>
              <a:rPr lang="cs-CZ" altLang="cs-CZ" b="1" dirty="0" smtClean="0">
                <a:effectLst>
                  <a:outerShdw blurRad="38100" dist="38100" dir="2700000" algn="tl">
                    <a:srgbClr val="C0C0C0"/>
                  </a:outerShdw>
                </a:effectLst>
                <a:latin typeface="Arial" panose="020B0604020202020204" pitchFamily="34" charset="0"/>
              </a:rPr>
              <a:t>funkce:</a:t>
            </a:r>
            <a:r>
              <a:rPr lang="cs-CZ" altLang="cs-CZ" dirty="0" smtClean="0">
                <a:latin typeface="Arial" panose="020B0604020202020204" pitchFamily="34" charset="0"/>
              </a:rPr>
              <a:t> </a:t>
            </a:r>
            <a:r>
              <a:rPr lang="cs-CZ" altLang="cs-CZ" b="1" dirty="0" smtClean="0">
                <a:latin typeface="Arial" panose="020B0604020202020204" pitchFamily="34" charset="0"/>
              </a:rPr>
              <a:t>vytahuje </a:t>
            </a:r>
            <a:r>
              <a:rPr lang="cs-CZ" altLang="cs-CZ" b="1" dirty="0" err="1" smtClean="0">
                <a:latin typeface="Arial" panose="020B0604020202020204" pitchFamily="34" charset="0"/>
              </a:rPr>
              <a:t>stapes</a:t>
            </a:r>
            <a:r>
              <a:rPr lang="cs-CZ" altLang="cs-CZ" b="1" dirty="0" smtClean="0">
                <a:latin typeface="Arial" panose="020B0604020202020204" pitchFamily="34" charset="0"/>
              </a:rPr>
              <a:t> z</a:t>
            </a:r>
            <a:r>
              <a:rPr lang="cs-CZ" altLang="cs-CZ" b="1" dirty="0" smtClean="0">
                <a:effectLst>
                  <a:outerShdw blurRad="38100" dist="38100" dir="2700000" algn="tl">
                    <a:srgbClr val="C0C0C0"/>
                  </a:outerShdw>
                </a:effectLst>
                <a:latin typeface="Arial" panose="020B0604020202020204" pitchFamily="34" charset="0"/>
              </a:rPr>
              <a:t> </a:t>
            </a:r>
            <a:r>
              <a:rPr lang="cs-CZ" altLang="cs-CZ" b="1" dirty="0" err="1" smtClean="0">
                <a:effectLst>
                  <a:outerShdw blurRad="38100" dist="38100" dir="2700000" algn="tl">
                    <a:srgbClr val="C0C0C0"/>
                  </a:outerShdw>
                </a:effectLst>
                <a:latin typeface="Arial" panose="020B0604020202020204" pitchFamily="34" charset="0"/>
              </a:rPr>
              <a:t>fenestra</a:t>
            </a:r>
            <a:r>
              <a:rPr lang="cs-CZ" altLang="cs-CZ" b="1" dirty="0" smtClean="0">
                <a:effectLst>
                  <a:outerShdw blurRad="38100" dist="38100" dir="2700000" algn="tl">
                    <a:srgbClr val="C0C0C0"/>
                  </a:outerShdw>
                </a:effectLst>
                <a:latin typeface="Arial" panose="020B0604020202020204" pitchFamily="34" charset="0"/>
              </a:rPr>
              <a:t> </a:t>
            </a:r>
            <a:r>
              <a:rPr lang="cs-CZ" altLang="cs-CZ" b="1" dirty="0" err="1">
                <a:effectLst>
                  <a:outerShdw blurRad="38100" dist="38100" dir="2700000" algn="tl">
                    <a:srgbClr val="C0C0C0"/>
                  </a:outerShdw>
                </a:effectLst>
                <a:latin typeface="Arial" panose="020B0604020202020204" pitchFamily="34" charset="0"/>
              </a:rPr>
              <a:t>vestibuli</a:t>
            </a:r>
            <a:r>
              <a:rPr lang="cs-CZ" altLang="cs-CZ" b="1" dirty="0" smtClean="0">
                <a:effectLst>
                  <a:outerShdw blurRad="38100" dist="38100" dir="2700000" algn="tl">
                    <a:srgbClr val="C0C0C0"/>
                  </a:outerShdw>
                </a:effectLst>
                <a:latin typeface="Arial" panose="020B0604020202020204" pitchFamily="34" charset="0"/>
              </a:rPr>
              <a:t>, uvolňuje bubínek</a:t>
            </a:r>
            <a:endParaRPr lang="cs-CZ" altLang="cs-CZ" b="1" dirty="0">
              <a:effectLst>
                <a:outerShdw blurRad="38100" dist="38100" dir="2700000" algn="tl">
                  <a:srgbClr val="C0C0C0"/>
                </a:outerShdw>
              </a:effectLst>
              <a:latin typeface="Arial" panose="020B0604020202020204" pitchFamily="34" charset="0"/>
            </a:endParaRPr>
          </a:p>
        </p:txBody>
      </p:sp>
      <p:sp>
        <p:nvSpPr>
          <p:cNvPr id="2" name="TextovéPole 1"/>
          <p:cNvSpPr txBox="1"/>
          <p:nvPr/>
        </p:nvSpPr>
        <p:spPr>
          <a:xfrm>
            <a:off x="6650182" y="260351"/>
            <a:ext cx="3637727" cy="523220"/>
          </a:xfrm>
          <a:prstGeom prst="rect">
            <a:avLst/>
          </a:prstGeom>
          <a:noFill/>
        </p:spPr>
        <p:txBody>
          <a:bodyPr wrap="none" rtlCol="0">
            <a:spAutoFit/>
          </a:bodyPr>
          <a:lstStyle/>
          <a:p>
            <a:r>
              <a:rPr lang="cs-CZ" sz="2800" b="1" dirty="0" smtClean="0"/>
              <a:t>Svaly středoušní dutiny</a:t>
            </a:r>
            <a:endParaRPr lang="cs-CZ" sz="2800" b="1" dirty="0"/>
          </a:p>
        </p:txBody>
      </p:sp>
    </p:spTree>
    <p:extLst>
      <p:ext uri="{BB962C8B-B14F-4D97-AF65-F5344CB8AC3E}">
        <p14:creationId xmlns:p14="http://schemas.microsoft.com/office/powerpoint/2010/main" val="4130110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355600" y="748873"/>
            <a:ext cx="8334333"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eaLnBrk="0" fontAlgn="base" hangingPunct="0">
              <a:spcBef>
                <a:spcPct val="0"/>
              </a:spcBef>
              <a:spcAft>
                <a:spcPct val="0"/>
              </a:spcAft>
              <a:defRPr>
                <a:solidFill>
                  <a:schemeClr val="tx1"/>
                </a:solidFill>
                <a:latin typeface="Arial" charset="0"/>
              </a:defRPr>
            </a:lvl6pPr>
            <a:lvl7pPr marL="3086100" indent="-342900" eaLnBrk="0" fontAlgn="base" hangingPunct="0">
              <a:spcBef>
                <a:spcPct val="0"/>
              </a:spcBef>
              <a:spcAft>
                <a:spcPct val="0"/>
              </a:spcAft>
              <a:defRPr>
                <a:solidFill>
                  <a:schemeClr val="tx1"/>
                </a:solidFill>
                <a:latin typeface="Arial" charset="0"/>
              </a:defRPr>
            </a:lvl7pPr>
            <a:lvl8pPr marL="3543300" indent="-342900" eaLnBrk="0" fontAlgn="base" hangingPunct="0">
              <a:spcBef>
                <a:spcPct val="0"/>
              </a:spcBef>
              <a:spcAft>
                <a:spcPct val="0"/>
              </a:spcAft>
              <a:defRPr>
                <a:solidFill>
                  <a:schemeClr val="tx1"/>
                </a:solidFill>
                <a:latin typeface="Arial" charset="0"/>
              </a:defRPr>
            </a:lvl8pPr>
            <a:lvl9pPr marL="4000500" indent="-342900" eaLnBrk="0" fontAlgn="base" hangingPunct="0">
              <a:spcBef>
                <a:spcPct val="0"/>
              </a:spcBef>
              <a:spcAft>
                <a:spcPct val="0"/>
              </a:spcAft>
              <a:defRPr>
                <a:solidFill>
                  <a:schemeClr val="tx1"/>
                </a:solidFill>
                <a:latin typeface="Arial" charset="0"/>
              </a:defRPr>
            </a:lvl9pPr>
          </a:lstStyle>
          <a:p>
            <a:pPr eaLnBrk="1" hangingPunct="1"/>
            <a:r>
              <a:rPr lang="cs-CZ" altLang="cs-CZ" sz="2400" b="1" dirty="0">
                <a:solidFill>
                  <a:srgbClr val="660033"/>
                </a:solidFill>
              </a:rPr>
              <a:t>Tuba </a:t>
            </a:r>
            <a:r>
              <a:rPr lang="cs-CZ" altLang="cs-CZ" sz="2400" b="1" dirty="0" err="1">
                <a:solidFill>
                  <a:srgbClr val="660033"/>
                </a:solidFill>
              </a:rPr>
              <a:t>auditiva</a:t>
            </a:r>
            <a:r>
              <a:rPr lang="cs-CZ" altLang="cs-CZ" sz="2400" b="1" dirty="0">
                <a:solidFill>
                  <a:srgbClr val="FFFF00"/>
                </a:solidFill>
              </a:rPr>
              <a:t> </a:t>
            </a:r>
            <a:r>
              <a:rPr lang="cs-CZ" altLang="cs-CZ" dirty="0" smtClean="0"/>
              <a:t>(sluchová trubice, Eustachova)</a:t>
            </a:r>
            <a:endParaRPr lang="cs-CZ" altLang="cs-CZ" dirty="0"/>
          </a:p>
          <a:p>
            <a:pPr eaLnBrk="1" hangingPunct="1"/>
            <a:r>
              <a:rPr lang="cs-CZ" altLang="cs-CZ" b="1" dirty="0" smtClean="0"/>
              <a:t>Spojuje středoušní dutinu s hltanem </a:t>
            </a:r>
            <a:r>
              <a:rPr lang="cs-CZ" altLang="cs-CZ" sz="1600" dirty="0"/>
              <a:t>(</a:t>
            </a:r>
            <a:r>
              <a:rPr lang="cs-CZ" altLang="cs-CZ" sz="1600" dirty="0" err="1" smtClean="0"/>
              <a:t>baropercepce</a:t>
            </a:r>
            <a:r>
              <a:rPr lang="cs-CZ" altLang="cs-CZ" sz="1600" dirty="0" smtClean="0"/>
              <a:t>)</a:t>
            </a:r>
            <a:endParaRPr lang="cs-CZ" altLang="cs-CZ" sz="1600" dirty="0"/>
          </a:p>
          <a:p>
            <a:pPr eaLnBrk="1" hangingPunct="1"/>
            <a:endParaRPr lang="cs-CZ" altLang="cs-CZ" b="1" dirty="0"/>
          </a:p>
          <a:p>
            <a:pPr eaLnBrk="1" hangingPunct="1"/>
            <a:r>
              <a:rPr lang="cs-CZ" altLang="cs-CZ" b="1" dirty="0"/>
              <a:t>3.5-4 </a:t>
            </a:r>
            <a:r>
              <a:rPr lang="cs-CZ" altLang="cs-CZ" b="1" dirty="0" smtClean="0"/>
              <a:t>cm, laterální 1/3 je v </a:t>
            </a:r>
            <a:r>
              <a:rPr lang="cs-CZ" altLang="cs-CZ" b="1" dirty="0" err="1" smtClean="0"/>
              <a:t>semicanalis</a:t>
            </a:r>
            <a:r>
              <a:rPr lang="cs-CZ" altLang="cs-CZ" b="1" dirty="0" smtClean="0"/>
              <a:t> </a:t>
            </a:r>
            <a:r>
              <a:rPr lang="cs-CZ" altLang="cs-CZ" b="1" dirty="0" err="1" smtClean="0"/>
              <a:t>tubae</a:t>
            </a:r>
            <a:r>
              <a:rPr lang="cs-CZ" altLang="cs-CZ" b="1" dirty="0" smtClean="0"/>
              <a:t> </a:t>
            </a:r>
            <a:r>
              <a:rPr lang="cs-CZ" altLang="cs-CZ" b="1" dirty="0" err="1" smtClean="0"/>
              <a:t>auditivae</a:t>
            </a:r>
            <a:r>
              <a:rPr lang="cs-CZ" altLang="cs-CZ" b="1" dirty="0" smtClean="0"/>
              <a:t> = kostěná část, </a:t>
            </a:r>
          </a:p>
          <a:p>
            <a:pPr eaLnBrk="1" hangingPunct="1"/>
            <a:r>
              <a:rPr lang="cs-CZ" altLang="cs-CZ" b="1" dirty="0" smtClean="0"/>
              <a:t>mediální </a:t>
            </a:r>
            <a:r>
              <a:rPr lang="cs-CZ" altLang="cs-CZ" b="1" dirty="0"/>
              <a:t>2/3 = </a:t>
            </a:r>
            <a:r>
              <a:rPr lang="cs-CZ" altLang="cs-CZ" b="1" dirty="0" smtClean="0"/>
              <a:t>chrupavčitá část (s </a:t>
            </a:r>
            <a:r>
              <a:rPr lang="cs-CZ" altLang="cs-CZ" b="1" dirty="0"/>
              <a:t>lamina </a:t>
            </a:r>
            <a:r>
              <a:rPr lang="cs-CZ" altLang="cs-CZ" b="1" dirty="0" err="1"/>
              <a:t>membranacea</a:t>
            </a:r>
            <a:r>
              <a:rPr lang="cs-CZ" altLang="cs-CZ" b="1" dirty="0" smtClean="0"/>
              <a:t>), </a:t>
            </a:r>
            <a:r>
              <a:rPr lang="cs-CZ" altLang="cs-CZ" b="1" dirty="0" err="1" smtClean="0">
                <a:solidFill>
                  <a:srgbClr val="660033"/>
                </a:solidFill>
              </a:rPr>
              <a:t>isthmus</a:t>
            </a:r>
            <a:r>
              <a:rPr lang="cs-CZ" altLang="cs-CZ" b="1" dirty="0" smtClean="0"/>
              <a:t> - zúžení </a:t>
            </a:r>
            <a:endParaRPr lang="cs-CZ" altLang="cs-CZ" b="1" dirty="0"/>
          </a:p>
          <a:p>
            <a:pPr eaLnBrk="1" hangingPunct="1"/>
            <a:r>
              <a:rPr lang="cs-CZ" altLang="cs-CZ" b="1" dirty="0" err="1"/>
              <a:t>m</a:t>
            </a:r>
            <a:r>
              <a:rPr lang="cs-CZ" altLang="cs-CZ" b="1" dirty="0" err="1" smtClean="0"/>
              <a:t>ucosis</a:t>
            </a:r>
            <a:endParaRPr lang="cs-CZ" altLang="cs-CZ" b="1" dirty="0" smtClean="0"/>
          </a:p>
          <a:p>
            <a:pPr eaLnBrk="1" hangingPunct="1"/>
            <a:r>
              <a:rPr lang="cs-CZ" altLang="cs-CZ" b="1" dirty="0" err="1" smtClean="0"/>
              <a:t>tonsilla</a:t>
            </a:r>
            <a:r>
              <a:rPr lang="cs-CZ" altLang="cs-CZ" b="1" dirty="0" smtClean="0"/>
              <a:t> </a:t>
            </a:r>
            <a:r>
              <a:rPr lang="cs-CZ" altLang="cs-CZ" b="1" dirty="0" err="1"/>
              <a:t>tubaria</a:t>
            </a:r>
            <a:endParaRPr lang="cs-CZ" altLang="cs-CZ" b="1" dirty="0"/>
          </a:p>
          <a:p>
            <a:pPr eaLnBrk="1" hangingPunct="1"/>
            <a:endParaRPr lang="cs-CZ" altLang="cs-CZ" b="1" dirty="0"/>
          </a:p>
        </p:txBody>
      </p:sp>
      <p:pic>
        <p:nvPicPr>
          <p:cNvPr id="225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76" y="3598070"/>
            <a:ext cx="3071284" cy="2138362"/>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714" y="3598070"/>
            <a:ext cx="1813983" cy="2160587"/>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5551" y="3569495"/>
            <a:ext cx="3102783" cy="2189162"/>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4726" y="333375"/>
            <a:ext cx="3087274"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10099002" y="2503199"/>
            <a:ext cx="6096000" cy="646331"/>
          </a:xfrm>
          <a:prstGeom prst="rect">
            <a:avLst/>
          </a:prstGeom>
        </p:spPr>
        <p:txBody>
          <a:bodyPr>
            <a:spAutoFit/>
          </a:bodyPr>
          <a:lstStyle/>
          <a:p>
            <a:pPr>
              <a:spcBef>
                <a:spcPct val="0"/>
              </a:spcBef>
            </a:pPr>
            <a:r>
              <a:rPr lang="cs-CZ" altLang="cs-CZ" b="1" dirty="0"/>
              <a:t>Torus </a:t>
            </a:r>
            <a:r>
              <a:rPr lang="cs-CZ" altLang="cs-CZ" b="1" dirty="0" err="1" smtClean="0"/>
              <a:t>tubarius</a:t>
            </a:r>
            <a:endParaRPr lang="cs-CZ" altLang="cs-CZ" b="1" dirty="0"/>
          </a:p>
          <a:p>
            <a:pPr>
              <a:spcBef>
                <a:spcPct val="0"/>
              </a:spcBef>
            </a:pPr>
            <a:r>
              <a:rPr lang="cs-CZ" altLang="cs-CZ" b="1" dirty="0" err="1"/>
              <a:t>Tonsilla</a:t>
            </a:r>
            <a:r>
              <a:rPr lang="cs-CZ" altLang="cs-CZ" b="1" dirty="0"/>
              <a:t> </a:t>
            </a:r>
            <a:r>
              <a:rPr lang="cs-CZ" altLang="cs-CZ" b="1" dirty="0" err="1"/>
              <a:t>tubaria</a:t>
            </a:r>
            <a:endParaRPr lang="cs-CZ" altLang="cs-CZ" b="1" dirty="0"/>
          </a:p>
        </p:txBody>
      </p:sp>
    </p:spTree>
    <p:extLst>
      <p:ext uri="{BB962C8B-B14F-4D97-AF65-F5344CB8AC3E}">
        <p14:creationId xmlns:p14="http://schemas.microsoft.com/office/powerpoint/2010/main" val="16162611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1343890" y="1775259"/>
            <a:ext cx="946265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4000" b="1" dirty="0" smtClean="0"/>
              <a:t>ZRAKOVÉ ÚSTROJÍ</a:t>
            </a:r>
            <a:endParaRPr lang="cs-CZ" altLang="cs-CZ" sz="4000" b="1" dirty="0"/>
          </a:p>
          <a:p>
            <a:pPr algn="ctr" eaLnBrk="1" hangingPunct="1">
              <a:spcBef>
                <a:spcPct val="0"/>
              </a:spcBef>
              <a:buFontTx/>
              <a:buNone/>
            </a:pPr>
            <a:r>
              <a:rPr lang="cs-CZ" altLang="cs-CZ" sz="2000" dirty="0"/>
              <a:t>S</a:t>
            </a:r>
            <a:r>
              <a:rPr lang="cs-CZ" altLang="cs-CZ" sz="2000" dirty="0" smtClean="0"/>
              <a:t>větelné a  barevné čití, informace a orientace v prostoru</a:t>
            </a:r>
          </a:p>
          <a:p>
            <a:pPr algn="ctr" eaLnBrk="1" hangingPunct="1">
              <a:spcBef>
                <a:spcPct val="0"/>
              </a:spcBef>
              <a:buFontTx/>
              <a:buNone/>
            </a:pPr>
            <a:endParaRPr lang="cs-CZ" altLang="cs-CZ" sz="2000" dirty="0"/>
          </a:p>
          <a:p>
            <a:pPr algn="ctr" eaLnBrk="1" hangingPunct="1">
              <a:spcBef>
                <a:spcPct val="0"/>
              </a:spcBef>
              <a:buFontTx/>
              <a:buNone/>
            </a:pPr>
            <a:r>
              <a:rPr lang="cs-CZ" altLang="cs-CZ" sz="2400" dirty="0" smtClean="0"/>
              <a:t>Bulbus </a:t>
            </a:r>
            <a:r>
              <a:rPr lang="cs-CZ" altLang="cs-CZ" sz="2400" dirty="0" err="1" smtClean="0"/>
              <a:t>oculi</a:t>
            </a:r>
            <a:r>
              <a:rPr lang="cs-CZ" altLang="cs-CZ" sz="2400" dirty="0"/>
              <a:t> </a:t>
            </a:r>
            <a:r>
              <a:rPr lang="cs-CZ" altLang="cs-CZ" sz="1800" dirty="0" smtClean="0"/>
              <a:t>(oční koule)</a:t>
            </a:r>
            <a:endParaRPr lang="cs-CZ" altLang="cs-CZ" sz="1800" dirty="0"/>
          </a:p>
          <a:p>
            <a:pPr algn="ctr" eaLnBrk="1" hangingPunct="1">
              <a:spcBef>
                <a:spcPct val="0"/>
              </a:spcBef>
              <a:buFontTx/>
              <a:buNone/>
            </a:pPr>
            <a:r>
              <a:rPr lang="cs-CZ" altLang="cs-CZ" sz="2400" dirty="0"/>
              <a:t>Organa </a:t>
            </a:r>
            <a:r>
              <a:rPr lang="cs-CZ" altLang="cs-CZ" sz="2400" dirty="0" err="1"/>
              <a:t>oculi</a:t>
            </a:r>
            <a:r>
              <a:rPr lang="cs-CZ" altLang="cs-CZ" sz="2400" dirty="0"/>
              <a:t> </a:t>
            </a:r>
            <a:r>
              <a:rPr lang="cs-CZ" altLang="cs-CZ" sz="2400" dirty="0" err="1" smtClean="0"/>
              <a:t>accessoria</a:t>
            </a:r>
            <a:r>
              <a:rPr lang="cs-CZ" altLang="cs-CZ" sz="2400" dirty="0"/>
              <a:t> </a:t>
            </a:r>
            <a:r>
              <a:rPr lang="cs-CZ" altLang="cs-CZ" sz="1800" dirty="0" smtClean="0"/>
              <a:t>(přídatné zrakové orgány)</a:t>
            </a:r>
            <a:endParaRPr lang="cs-CZ" altLang="cs-CZ" sz="1800" dirty="0"/>
          </a:p>
        </p:txBody>
      </p:sp>
    </p:spTree>
    <p:extLst>
      <p:ext uri="{BB962C8B-B14F-4D97-AF65-F5344CB8AC3E}">
        <p14:creationId xmlns:p14="http://schemas.microsoft.com/office/powerpoint/2010/main" val="2213488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526955" y="0"/>
            <a:ext cx="9889258"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eaLnBrk="0" fontAlgn="base" hangingPunct="0">
              <a:spcBef>
                <a:spcPct val="0"/>
              </a:spcBef>
              <a:spcAft>
                <a:spcPct val="0"/>
              </a:spcAft>
              <a:defRPr>
                <a:solidFill>
                  <a:schemeClr val="tx1"/>
                </a:solidFill>
                <a:latin typeface="Arial" charset="0"/>
              </a:defRPr>
            </a:lvl6pPr>
            <a:lvl7pPr marL="3086100" indent="-342900" eaLnBrk="0" fontAlgn="base" hangingPunct="0">
              <a:spcBef>
                <a:spcPct val="0"/>
              </a:spcBef>
              <a:spcAft>
                <a:spcPct val="0"/>
              </a:spcAft>
              <a:defRPr>
                <a:solidFill>
                  <a:schemeClr val="tx1"/>
                </a:solidFill>
                <a:latin typeface="Arial" charset="0"/>
              </a:defRPr>
            </a:lvl7pPr>
            <a:lvl8pPr marL="3543300" indent="-342900" eaLnBrk="0" fontAlgn="base" hangingPunct="0">
              <a:spcBef>
                <a:spcPct val="0"/>
              </a:spcBef>
              <a:spcAft>
                <a:spcPct val="0"/>
              </a:spcAft>
              <a:defRPr>
                <a:solidFill>
                  <a:schemeClr val="tx1"/>
                </a:solidFill>
                <a:latin typeface="Arial" charset="0"/>
              </a:defRPr>
            </a:lvl8pPr>
            <a:lvl9pPr marL="4000500" indent="-342900" eaLnBrk="0" fontAlgn="base" hangingPunct="0">
              <a:spcBef>
                <a:spcPct val="0"/>
              </a:spcBef>
              <a:spcAft>
                <a:spcPct val="0"/>
              </a:spcAft>
              <a:defRPr>
                <a:solidFill>
                  <a:schemeClr val="tx1"/>
                </a:solidFill>
                <a:latin typeface="Arial" charset="0"/>
              </a:defRPr>
            </a:lvl9pPr>
          </a:lstStyle>
          <a:p>
            <a:pPr eaLnBrk="1" hangingPunct="1"/>
            <a:r>
              <a:rPr lang="cs-CZ" altLang="cs-CZ" sz="2400" b="1" dirty="0" smtClean="0">
                <a:solidFill>
                  <a:srgbClr val="660033"/>
                </a:solidFill>
              </a:rPr>
              <a:t>Vnitřní ucho (</a:t>
            </a:r>
            <a:r>
              <a:rPr lang="cs-CZ" altLang="cs-CZ" sz="2400" b="1" dirty="0" err="1" smtClean="0">
                <a:solidFill>
                  <a:srgbClr val="660033"/>
                </a:solidFill>
              </a:rPr>
              <a:t>auris</a:t>
            </a:r>
            <a:r>
              <a:rPr lang="cs-CZ" altLang="cs-CZ" sz="2400" b="1" dirty="0" smtClean="0">
                <a:solidFill>
                  <a:srgbClr val="660033"/>
                </a:solidFill>
              </a:rPr>
              <a:t> interna)</a:t>
            </a:r>
          </a:p>
          <a:p>
            <a:pPr eaLnBrk="1" hangingPunct="1"/>
            <a:r>
              <a:rPr lang="cs-CZ" altLang="cs-CZ" sz="2400" b="1" dirty="0" smtClean="0">
                <a:solidFill>
                  <a:srgbClr val="660033"/>
                </a:solidFill>
              </a:rPr>
              <a:t>I</a:t>
            </a:r>
            <a:r>
              <a:rPr lang="cs-CZ" altLang="cs-CZ" sz="2400" b="1" dirty="0">
                <a:solidFill>
                  <a:srgbClr val="660033"/>
                </a:solidFill>
              </a:rPr>
              <a:t>. </a:t>
            </a:r>
            <a:r>
              <a:rPr lang="cs-CZ" altLang="cs-CZ" sz="2400" b="1" dirty="0" smtClean="0">
                <a:solidFill>
                  <a:srgbClr val="660033"/>
                </a:solidFill>
              </a:rPr>
              <a:t>Kostěný labyrint </a:t>
            </a:r>
            <a:r>
              <a:rPr lang="cs-CZ" altLang="cs-CZ" dirty="0" smtClean="0">
                <a:solidFill>
                  <a:srgbClr val="660033"/>
                </a:solidFill>
              </a:rPr>
              <a:t>(</a:t>
            </a:r>
            <a:r>
              <a:rPr lang="cs-CZ" altLang="cs-CZ" dirty="0" err="1" smtClean="0">
                <a:solidFill>
                  <a:srgbClr val="660033"/>
                </a:solidFill>
              </a:rPr>
              <a:t>labyrinthus</a:t>
            </a:r>
            <a:r>
              <a:rPr lang="cs-CZ" altLang="cs-CZ" dirty="0" smtClean="0">
                <a:solidFill>
                  <a:srgbClr val="660033"/>
                </a:solidFill>
              </a:rPr>
              <a:t> </a:t>
            </a:r>
            <a:r>
              <a:rPr lang="cs-CZ" altLang="cs-CZ" dirty="0" err="1" smtClean="0">
                <a:solidFill>
                  <a:srgbClr val="660033"/>
                </a:solidFill>
              </a:rPr>
              <a:t>osseus</a:t>
            </a:r>
            <a:r>
              <a:rPr lang="cs-CZ" altLang="cs-CZ" dirty="0" smtClean="0">
                <a:solidFill>
                  <a:srgbClr val="660033"/>
                </a:solidFill>
              </a:rPr>
              <a:t>)</a:t>
            </a:r>
            <a:endParaRPr lang="cs-CZ" altLang="cs-CZ" dirty="0">
              <a:solidFill>
                <a:srgbClr val="660033"/>
              </a:solidFill>
            </a:endParaRPr>
          </a:p>
          <a:p>
            <a:pPr eaLnBrk="1" hangingPunct="1"/>
            <a:r>
              <a:rPr lang="cs-CZ" altLang="cs-CZ" b="1" dirty="0" smtClean="0"/>
              <a:t>    1</a:t>
            </a:r>
            <a:r>
              <a:rPr lang="cs-CZ" altLang="cs-CZ" b="1" dirty="0"/>
              <a:t>)</a:t>
            </a:r>
            <a:r>
              <a:rPr lang="cs-CZ" altLang="cs-CZ" dirty="0"/>
              <a:t> </a:t>
            </a:r>
            <a:r>
              <a:rPr lang="cs-CZ" altLang="cs-CZ" b="1" dirty="0" smtClean="0"/>
              <a:t>Vestibulum </a:t>
            </a:r>
            <a:r>
              <a:rPr lang="cs-CZ" altLang="cs-CZ" dirty="0" smtClean="0"/>
              <a:t>(předsíň) </a:t>
            </a:r>
            <a:r>
              <a:rPr lang="cs-CZ" altLang="cs-CZ" b="1" dirty="0" smtClean="0"/>
              <a:t>a </a:t>
            </a:r>
            <a:r>
              <a:rPr lang="cs-CZ" altLang="cs-CZ" b="1" dirty="0" err="1"/>
              <a:t>canales</a:t>
            </a:r>
            <a:r>
              <a:rPr lang="cs-CZ" altLang="cs-CZ" b="1" dirty="0"/>
              <a:t> </a:t>
            </a:r>
            <a:r>
              <a:rPr lang="cs-CZ" altLang="cs-CZ" b="1" dirty="0" err="1"/>
              <a:t>semicirculares</a:t>
            </a:r>
            <a:r>
              <a:rPr lang="cs-CZ" altLang="cs-CZ" b="1" dirty="0"/>
              <a:t> </a:t>
            </a:r>
            <a:r>
              <a:rPr lang="cs-CZ" altLang="cs-CZ" b="1" dirty="0" err="1" smtClean="0"/>
              <a:t>ossei</a:t>
            </a:r>
            <a:r>
              <a:rPr lang="cs-CZ" altLang="cs-CZ" b="1" dirty="0" smtClean="0"/>
              <a:t> </a:t>
            </a:r>
            <a:r>
              <a:rPr lang="cs-CZ" altLang="cs-CZ" dirty="0" smtClean="0"/>
              <a:t>(</a:t>
            </a:r>
            <a:r>
              <a:rPr lang="cs-CZ" altLang="cs-CZ" dirty="0" err="1" smtClean="0"/>
              <a:t>polokružné</a:t>
            </a:r>
            <a:r>
              <a:rPr lang="cs-CZ" altLang="cs-CZ" dirty="0" smtClean="0"/>
              <a:t> kanálky – </a:t>
            </a:r>
            <a:r>
              <a:rPr lang="cs-CZ" altLang="cs-CZ" dirty="0" err="1" smtClean="0"/>
              <a:t>anterior</a:t>
            </a:r>
            <a:r>
              <a:rPr lang="cs-CZ" altLang="cs-CZ" dirty="0" smtClean="0"/>
              <a:t>, </a:t>
            </a:r>
            <a:r>
              <a:rPr lang="cs-CZ" altLang="cs-CZ" dirty="0" err="1" smtClean="0"/>
              <a:t>lateralis</a:t>
            </a:r>
            <a:r>
              <a:rPr lang="cs-CZ" altLang="cs-CZ" dirty="0" smtClean="0"/>
              <a:t> a </a:t>
            </a:r>
            <a:r>
              <a:rPr lang="cs-CZ" altLang="cs-CZ" dirty="0" err="1" smtClean="0"/>
              <a:t>posterior</a:t>
            </a:r>
            <a:r>
              <a:rPr lang="cs-CZ" altLang="cs-CZ" dirty="0" smtClean="0"/>
              <a:t>)</a:t>
            </a:r>
            <a:endParaRPr lang="cs-CZ" altLang="cs-CZ" dirty="0"/>
          </a:p>
          <a:p>
            <a:pPr eaLnBrk="1" hangingPunct="1"/>
            <a:r>
              <a:rPr lang="cs-CZ" altLang="cs-CZ" b="1" dirty="0" smtClean="0"/>
              <a:t>    2</a:t>
            </a:r>
            <a:r>
              <a:rPr lang="cs-CZ" altLang="cs-CZ" b="1" dirty="0"/>
              <a:t>) </a:t>
            </a:r>
            <a:r>
              <a:rPr lang="cs-CZ" altLang="cs-CZ" b="1" dirty="0" err="1" smtClean="0"/>
              <a:t>Cochlea</a:t>
            </a:r>
            <a:r>
              <a:rPr lang="cs-CZ" altLang="cs-CZ" b="1" dirty="0" smtClean="0"/>
              <a:t> </a:t>
            </a:r>
            <a:r>
              <a:rPr lang="cs-CZ" altLang="cs-CZ" sz="1600" dirty="0" smtClean="0"/>
              <a:t>(hlemýžď)</a:t>
            </a:r>
            <a:endParaRPr lang="cs-CZ" altLang="cs-CZ" sz="1600" b="1" dirty="0"/>
          </a:p>
          <a:p>
            <a:endParaRPr lang="cs-CZ" altLang="cs-CZ" sz="2400" b="1" dirty="0" smtClean="0">
              <a:solidFill>
                <a:srgbClr val="660033"/>
              </a:solidFill>
            </a:endParaRPr>
          </a:p>
          <a:p>
            <a:r>
              <a:rPr lang="cs-CZ" altLang="cs-CZ" sz="2400" b="1" dirty="0" smtClean="0">
                <a:solidFill>
                  <a:srgbClr val="660033"/>
                </a:solidFill>
              </a:rPr>
              <a:t>II</a:t>
            </a:r>
            <a:r>
              <a:rPr lang="cs-CZ" altLang="cs-CZ" sz="2400" b="1" dirty="0">
                <a:solidFill>
                  <a:srgbClr val="660033"/>
                </a:solidFill>
              </a:rPr>
              <a:t>. </a:t>
            </a:r>
            <a:r>
              <a:rPr lang="cs-CZ" altLang="cs-CZ" sz="2400" b="1" dirty="0" smtClean="0">
                <a:solidFill>
                  <a:srgbClr val="660033"/>
                </a:solidFill>
              </a:rPr>
              <a:t>Blanitý labyrint </a:t>
            </a:r>
            <a:r>
              <a:rPr lang="cs-CZ" altLang="cs-CZ" dirty="0" smtClean="0">
                <a:solidFill>
                  <a:srgbClr val="660033"/>
                </a:solidFill>
              </a:rPr>
              <a:t>(</a:t>
            </a:r>
            <a:r>
              <a:rPr lang="cs-CZ" altLang="cs-CZ" dirty="0" err="1" smtClean="0">
                <a:solidFill>
                  <a:srgbClr val="660033"/>
                </a:solidFill>
              </a:rPr>
              <a:t>labyrinthus</a:t>
            </a:r>
            <a:r>
              <a:rPr lang="cs-CZ" altLang="cs-CZ" dirty="0" smtClean="0">
                <a:solidFill>
                  <a:srgbClr val="660033"/>
                </a:solidFill>
              </a:rPr>
              <a:t> </a:t>
            </a:r>
            <a:r>
              <a:rPr lang="cs-CZ" altLang="cs-CZ" dirty="0" err="1" smtClean="0">
                <a:solidFill>
                  <a:srgbClr val="660033"/>
                </a:solidFill>
              </a:rPr>
              <a:t>membranaceus</a:t>
            </a:r>
            <a:r>
              <a:rPr lang="cs-CZ" altLang="cs-CZ" dirty="0" smtClean="0">
                <a:solidFill>
                  <a:srgbClr val="660033"/>
                </a:solidFill>
              </a:rPr>
              <a:t>) - </a:t>
            </a:r>
            <a:r>
              <a:rPr lang="cs-CZ" altLang="cs-CZ" dirty="0" err="1"/>
              <a:t>Spatium</a:t>
            </a:r>
            <a:r>
              <a:rPr lang="cs-CZ" altLang="cs-CZ" dirty="0"/>
              <a:t> </a:t>
            </a:r>
            <a:r>
              <a:rPr lang="cs-CZ" altLang="cs-CZ" dirty="0" err="1"/>
              <a:t>perilymphaticum</a:t>
            </a:r>
            <a:r>
              <a:rPr lang="cs-CZ" altLang="cs-CZ" dirty="0"/>
              <a:t> s perilymfou, uvnitř je </a:t>
            </a:r>
            <a:r>
              <a:rPr lang="cs-CZ" altLang="cs-CZ" dirty="0" smtClean="0"/>
              <a:t>endolymfa</a:t>
            </a:r>
            <a:endParaRPr lang="cs-CZ" altLang="cs-CZ" dirty="0">
              <a:solidFill>
                <a:srgbClr val="660033"/>
              </a:solidFill>
            </a:endParaRPr>
          </a:p>
          <a:p>
            <a:pPr eaLnBrk="1" hangingPunct="1">
              <a:buFontTx/>
              <a:buAutoNum type="arabicParenR"/>
            </a:pPr>
            <a:r>
              <a:rPr lang="cs-CZ" altLang="cs-CZ" b="1" dirty="0" err="1">
                <a:solidFill>
                  <a:srgbClr val="FF0000"/>
                </a:solidFill>
              </a:rPr>
              <a:t>Labyrinthus</a:t>
            </a:r>
            <a:r>
              <a:rPr lang="cs-CZ" altLang="cs-CZ" b="1" dirty="0">
                <a:solidFill>
                  <a:srgbClr val="FF0000"/>
                </a:solidFill>
              </a:rPr>
              <a:t> </a:t>
            </a:r>
            <a:r>
              <a:rPr lang="cs-CZ" altLang="cs-CZ" b="1" dirty="0" err="1">
                <a:solidFill>
                  <a:srgbClr val="FF0000"/>
                </a:solidFill>
              </a:rPr>
              <a:t>vestibularis</a:t>
            </a:r>
            <a:endParaRPr lang="cs-CZ" altLang="cs-CZ" b="1" dirty="0">
              <a:solidFill>
                <a:srgbClr val="FF0000"/>
              </a:solidFill>
            </a:endParaRPr>
          </a:p>
          <a:p>
            <a:pPr eaLnBrk="1" hangingPunct="1">
              <a:buFontTx/>
              <a:buAutoNum type="arabicParenR"/>
            </a:pPr>
            <a:r>
              <a:rPr lang="cs-CZ" altLang="cs-CZ" b="1" dirty="0" err="1">
                <a:solidFill>
                  <a:srgbClr val="FF0000"/>
                </a:solidFill>
              </a:rPr>
              <a:t>Labyrinthus</a:t>
            </a:r>
            <a:r>
              <a:rPr lang="cs-CZ" altLang="cs-CZ" b="1" dirty="0">
                <a:solidFill>
                  <a:srgbClr val="FF0000"/>
                </a:solidFill>
              </a:rPr>
              <a:t> </a:t>
            </a:r>
            <a:r>
              <a:rPr lang="cs-CZ" altLang="cs-CZ" b="1" dirty="0" err="1">
                <a:solidFill>
                  <a:srgbClr val="FF0000"/>
                </a:solidFill>
              </a:rPr>
              <a:t>cochlearis</a:t>
            </a:r>
            <a:endParaRPr lang="cs-CZ" altLang="cs-CZ" b="1" dirty="0">
              <a:solidFill>
                <a:srgbClr val="FF0000"/>
              </a:solidFill>
            </a:endParaRPr>
          </a:p>
          <a:p>
            <a:pPr marL="0" indent="0" eaLnBrk="1" hangingPunct="1"/>
            <a:r>
              <a:rPr lang="cs-CZ" altLang="cs-CZ" b="1" dirty="0" smtClean="0">
                <a:solidFill>
                  <a:srgbClr val="FFFF00"/>
                </a:solidFill>
              </a:rPr>
              <a:t> </a:t>
            </a:r>
            <a:endParaRPr lang="cs-CZ" altLang="cs-CZ" b="1" dirty="0">
              <a:solidFill>
                <a:srgbClr val="FFFF00"/>
              </a:solidFill>
            </a:endParaRPr>
          </a:p>
        </p:txBody>
      </p:sp>
      <p:pic>
        <p:nvPicPr>
          <p:cNvPr id="2560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3433764"/>
            <a:ext cx="4922303" cy="3163887"/>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618" y="3433764"/>
            <a:ext cx="5492749" cy="3163887"/>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4937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90a"/>
          <p:cNvPicPr>
            <a:picLocks noChangeAspect="1" noChangeArrowheads="1"/>
          </p:cNvPicPr>
          <p:nvPr/>
        </p:nvPicPr>
        <p:blipFill>
          <a:blip r:embed="rId2">
            <a:extLst>
              <a:ext uri="{28A0092B-C50C-407E-A947-70E740481C1C}">
                <a14:useLocalDpi xmlns:a14="http://schemas.microsoft.com/office/drawing/2010/main" val="0"/>
              </a:ext>
            </a:extLst>
          </a:blip>
          <a:srcRect l="3419" t="19975" r="4547" b="13560"/>
          <a:stretch>
            <a:fillRect/>
          </a:stretch>
        </p:blipFill>
        <p:spPr bwMode="auto">
          <a:xfrm rot="857105">
            <a:off x="465874" y="276201"/>
            <a:ext cx="3979646" cy="216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5" descr="90b"/>
          <p:cNvPicPr>
            <a:picLocks noChangeAspect="1" noChangeArrowheads="1"/>
          </p:cNvPicPr>
          <p:nvPr/>
        </p:nvPicPr>
        <p:blipFill>
          <a:blip r:embed="rId3">
            <a:extLst>
              <a:ext uri="{28A0092B-C50C-407E-A947-70E740481C1C}">
                <a14:useLocalDpi xmlns:a14="http://schemas.microsoft.com/office/drawing/2010/main" val="0"/>
              </a:ext>
            </a:extLst>
          </a:blip>
          <a:srcRect t="22444" b="7481"/>
          <a:stretch>
            <a:fillRect/>
          </a:stretch>
        </p:blipFill>
        <p:spPr bwMode="auto">
          <a:xfrm rot="1214771">
            <a:off x="6930346" y="359902"/>
            <a:ext cx="4334729" cy="217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ovéPole 3"/>
          <p:cNvSpPr txBox="1">
            <a:spLocks noChangeArrowheads="1"/>
          </p:cNvSpPr>
          <p:nvPr/>
        </p:nvSpPr>
        <p:spPr bwMode="auto">
          <a:xfrm>
            <a:off x="4468591" y="921673"/>
            <a:ext cx="2185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cs-CZ" altLang="cs-CZ" sz="2400" b="1" dirty="0" smtClean="0">
                <a:solidFill>
                  <a:srgbClr val="660033"/>
                </a:solidFill>
                <a:effectLst>
                  <a:outerShdw blurRad="38100" dist="38100" dir="2700000" algn="tl">
                    <a:srgbClr val="C0C0C0"/>
                  </a:outerShdw>
                </a:effectLst>
              </a:rPr>
              <a:t>VESTIBULUM</a:t>
            </a:r>
          </a:p>
        </p:txBody>
      </p:sp>
      <p:sp>
        <p:nvSpPr>
          <p:cNvPr id="26629" name="TextovéPole 4"/>
          <p:cNvSpPr txBox="1">
            <a:spLocks noChangeArrowheads="1"/>
          </p:cNvSpPr>
          <p:nvPr/>
        </p:nvSpPr>
        <p:spPr bwMode="auto">
          <a:xfrm>
            <a:off x="259794" y="2486259"/>
            <a:ext cx="12053455"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a:spcBef>
                <a:spcPct val="20000"/>
              </a:spcBef>
              <a:buChar cha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dirty="0" smtClean="0"/>
              <a:t> </a:t>
            </a:r>
            <a:r>
              <a:rPr lang="cs-CZ" altLang="cs-CZ" sz="2000" b="1" dirty="0" err="1"/>
              <a:t>r</a:t>
            </a:r>
            <a:r>
              <a:rPr lang="cs-CZ" altLang="cs-CZ" sz="2000" b="1" dirty="0" err="1" smtClean="0"/>
              <a:t>ecessus</a:t>
            </a:r>
            <a:r>
              <a:rPr lang="cs-CZ" altLang="cs-CZ" sz="2000" b="1" dirty="0" smtClean="0"/>
              <a:t> </a:t>
            </a:r>
            <a:r>
              <a:rPr lang="cs-CZ" altLang="cs-CZ" sz="2000" b="1" dirty="0" err="1"/>
              <a:t>ellipticus</a:t>
            </a:r>
            <a:r>
              <a:rPr lang="cs-CZ" altLang="cs-CZ" sz="2000" b="1" dirty="0"/>
              <a:t> </a:t>
            </a:r>
            <a:r>
              <a:rPr lang="cs-CZ" altLang="cs-CZ" sz="2000" dirty="0" smtClean="0"/>
              <a:t>(</a:t>
            </a:r>
            <a:r>
              <a:rPr lang="cs-CZ" altLang="cs-CZ" sz="1600" dirty="0" smtClean="0"/>
              <a:t>v něm </a:t>
            </a:r>
            <a:r>
              <a:rPr lang="cs-CZ" altLang="cs-CZ" sz="1800" b="1" dirty="0" err="1" smtClean="0"/>
              <a:t>utriculus</a:t>
            </a:r>
            <a:r>
              <a:rPr lang="cs-CZ" altLang="cs-CZ" sz="1800" b="1" dirty="0" smtClean="0"/>
              <a:t> </a:t>
            </a:r>
            <a:r>
              <a:rPr lang="cs-CZ" altLang="cs-CZ" sz="1600" b="1" dirty="0" smtClean="0"/>
              <a:t>- </a:t>
            </a:r>
            <a:r>
              <a:rPr lang="cs-CZ" altLang="cs-CZ" sz="1600" dirty="0" smtClean="0"/>
              <a:t>váček</a:t>
            </a:r>
            <a:r>
              <a:rPr lang="cs-CZ" altLang="cs-CZ" sz="1600" b="1" dirty="0" smtClean="0"/>
              <a:t> </a:t>
            </a:r>
            <a:r>
              <a:rPr lang="cs-CZ" altLang="cs-CZ" sz="1600" dirty="0" smtClean="0"/>
              <a:t>s horizontálním políčkem s vláskovými buňkami a </a:t>
            </a:r>
            <a:r>
              <a:rPr lang="cs-CZ" altLang="cs-CZ" sz="1600" dirty="0" err="1" smtClean="0"/>
              <a:t>statoconiemi</a:t>
            </a:r>
            <a:r>
              <a:rPr lang="cs-CZ" altLang="cs-CZ" sz="1600" dirty="0" smtClean="0"/>
              <a:t> – při změně polohy hlavy změna polohy krystalků – podráždění smyslových buněk – statické ústrojí</a:t>
            </a:r>
            <a:r>
              <a:rPr lang="cs-CZ" altLang="cs-CZ" sz="2000" dirty="0" smtClean="0"/>
              <a:t>) </a:t>
            </a:r>
            <a:endParaRPr lang="cs-CZ" altLang="cs-CZ" sz="2000" b="1" dirty="0" smtClean="0"/>
          </a:p>
          <a:p>
            <a:pPr eaLnBrk="1" hangingPunct="1">
              <a:spcBef>
                <a:spcPct val="0"/>
              </a:spcBef>
              <a:buFontTx/>
              <a:buNone/>
            </a:pPr>
            <a:r>
              <a:rPr lang="cs-CZ" altLang="cs-CZ" sz="2000" b="1" dirty="0" smtClean="0"/>
              <a:t> </a:t>
            </a:r>
            <a:r>
              <a:rPr lang="cs-CZ" altLang="cs-CZ" sz="2000" b="1" dirty="0"/>
              <a:t> </a:t>
            </a:r>
            <a:r>
              <a:rPr lang="cs-CZ" altLang="cs-CZ" sz="2000" b="1" dirty="0" smtClean="0"/>
              <a:t>a </a:t>
            </a:r>
            <a:r>
              <a:rPr lang="cs-CZ" altLang="cs-CZ" sz="2000" b="1" dirty="0" err="1" smtClean="0"/>
              <a:t>macula</a:t>
            </a:r>
            <a:r>
              <a:rPr lang="cs-CZ" altLang="cs-CZ" sz="2000" b="1" dirty="0" smtClean="0"/>
              <a:t> </a:t>
            </a:r>
            <a:r>
              <a:rPr lang="cs-CZ" altLang="cs-CZ" sz="2000" b="1" dirty="0" err="1"/>
              <a:t>cribrosa</a:t>
            </a:r>
            <a:r>
              <a:rPr lang="cs-CZ" altLang="cs-CZ" sz="2000" b="1" dirty="0"/>
              <a:t> </a:t>
            </a:r>
            <a:r>
              <a:rPr lang="cs-CZ" altLang="cs-CZ" sz="2000" b="1" dirty="0" smtClean="0"/>
              <a:t>superior pro  výstup </a:t>
            </a:r>
            <a:r>
              <a:rPr lang="cs-CZ" altLang="cs-CZ" sz="1800" b="1" dirty="0" smtClean="0">
                <a:solidFill>
                  <a:srgbClr val="000099"/>
                </a:solidFill>
              </a:rPr>
              <a:t>n</a:t>
            </a:r>
            <a:r>
              <a:rPr lang="cs-CZ" altLang="cs-CZ" sz="1800" b="1" dirty="0">
                <a:solidFill>
                  <a:srgbClr val="000099"/>
                </a:solidFill>
              </a:rPr>
              <a:t>. </a:t>
            </a:r>
            <a:r>
              <a:rPr lang="cs-CZ" altLang="cs-CZ" sz="1800" b="1" dirty="0" err="1" smtClean="0">
                <a:solidFill>
                  <a:srgbClr val="000099"/>
                </a:solidFill>
              </a:rPr>
              <a:t>utriculoampullaris</a:t>
            </a:r>
            <a:endParaRPr lang="cs-CZ" altLang="cs-CZ" sz="1800" b="1" dirty="0" smtClean="0">
              <a:solidFill>
                <a:srgbClr val="000099"/>
              </a:solidFill>
            </a:endParaRPr>
          </a:p>
          <a:p>
            <a:pPr eaLnBrk="1" hangingPunct="1">
              <a:spcBef>
                <a:spcPct val="0"/>
              </a:spcBef>
              <a:buFontTx/>
              <a:buNone/>
            </a:pPr>
            <a:endParaRPr lang="cs-CZ" altLang="cs-CZ" sz="2000" b="1" dirty="0"/>
          </a:p>
          <a:p>
            <a:pPr>
              <a:spcBef>
                <a:spcPct val="0"/>
              </a:spcBef>
              <a:buNone/>
            </a:pPr>
            <a:r>
              <a:rPr lang="cs-CZ" altLang="cs-CZ" sz="2000" b="1" dirty="0" smtClean="0"/>
              <a:t> </a:t>
            </a:r>
            <a:r>
              <a:rPr lang="cs-CZ" altLang="cs-CZ" sz="2000" b="1" dirty="0" err="1" smtClean="0"/>
              <a:t>recessus</a:t>
            </a:r>
            <a:r>
              <a:rPr lang="cs-CZ" altLang="cs-CZ" sz="2000" b="1" dirty="0" smtClean="0"/>
              <a:t> </a:t>
            </a:r>
            <a:r>
              <a:rPr lang="cs-CZ" altLang="cs-CZ" sz="2000" b="1" dirty="0" err="1" smtClean="0"/>
              <a:t>sphericus</a:t>
            </a:r>
            <a:r>
              <a:rPr lang="cs-CZ" altLang="cs-CZ" sz="2000" b="1" dirty="0" smtClean="0"/>
              <a:t> (</a:t>
            </a:r>
            <a:r>
              <a:rPr lang="cs-CZ" altLang="cs-CZ" sz="1600" dirty="0" smtClean="0"/>
              <a:t>v něm </a:t>
            </a:r>
            <a:r>
              <a:rPr lang="cs-CZ" altLang="cs-CZ" sz="1600" b="1" dirty="0" err="1" smtClean="0"/>
              <a:t>sacculus</a:t>
            </a:r>
            <a:r>
              <a:rPr lang="cs-CZ" altLang="cs-CZ" sz="1600" b="1" dirty="0" smtClean="0"/>
              <a:t> - </a:t>
            </a:r>
            <a:r>
              <a:rPr lang="cs-CZ" altLang="cs-CZ" sz="1600" dirty="0" smtClean="0"/>
              <a:t>váček</a:t>
            </a:r>
            <a:r>
              <a:rPr lang="cs-CZ" altLang="cs-CZ" sz="1600" b="1" dirty="0" smtClean="0"/>
              <a:t> </a:t>
            </a:r>
            <a:r>
              <a:rPr lang="cs-CZ" altLang="cs-CZ" sz="1600" dirty="0"/>
              <a:t>s </a:t>
            </a:r>
            <a:r>
              <a:rPr lang="cs-CZ" altLang="cs-CZ" sz="1600" dirty="0" smtClean="0"/>
              <a:t>vertikálním </a:t>
            </a:r>
            <a:r>
              <a:rPr lang="cs-CZ" altLang="cs-CZ" sz="1600" dirty="0"/>
              <a:t>políčkem s vláskovými buňkami</a:t>
            </a:r>
            <a:r>
              <a:rPr lang="cs-CZ" altLang="cs-CZ" sz="2000" b="1" dirty="0" smtClean="0"/>
              <a:t>)</a:t>
            </a:r>
          </a:p>
          <a:p>
            <a:pPr>
              <a:spcBef>
                <a:spcPct val="0"/>
              </a:spcBef>
              <a:buNone/>
            </a:pPr>
            <a:r>
              <a:rPr lang="cs-CZ" altLang="cs-CZ" sz="2000" b="1" dirty="0" smtClean="0"/>
              <a:t> a </a:t>
            </a:r>
            <a:r>
              <a:rPr lang="cs-CZ" altLang="cs-CZ" sz="2000" b="1" dirty="0" err="1" smtClean="0"/>
              <a:t>macula</a:t>
            </a:r>
            <a:r>
              <a:rPr lang="cs-CZ" altLang="cs-CZ" sz="2000" b="1" dirty="0" smtClean="0"/>
              <a:t> </a:t>
            </a:r>
            <a:r>
              <a:rPr lang="cs-CZ" altLang="cs-CZ" sz="2000" b="1" dirty="0" err="1" smtClean="0"/>
              <a:t>cribrosa</a:t>
            </a:r>
            <a:r>
              <a:rPr lang="cs-CZ" altLang="cs-CZ" sz="2000" b="1" dirty="0"/>
              <a:t> </a:t>
            </a:r>
            <a:r>
              <a:rPr lang="cs-CZ" altLang="cs-CZ" sz="2000" b="1" dirty="0" smtClean="0"/>
              <a:t>media pro </a:t>
            </a:r>
            <a:r>
              <a:rPr lang="cs-CZ" altLang="cs-CZ" sz="1800" b="1" dirty="0" smtClean="0">
                <a:solidFill>
                  <a:srgbClr val="000099"/>
                </a:solidFill>
              </a:rPr>
              <a:t>n. </a:t>
            </a:r>
            <a:r>
              <a:rPr lang="cs-CZ" altLang="cs-CZ" sz="1800" b="1" dirty="0" err="1" smtClean="0">
                <a:solidFill>
                  <a:srgbClr val="000099"/>
                </a:solidFill>
              </a:rPr>
              <a:t>saccularis</a:t>
            </a:r>
            <a:r>
              <a:rPr lang="cs-CZ" altLang="cs-CZ" sz="1800" b="1" dirty="0" smtClean="0">
                <a:solidFill>
                  <a:srgbClr val="000099"/>
                </a:solidFill>
              </a:rPr>
              <a:t> </a:t>
            </a:r>
          </a:p>
          <a:p>
            <a:pPr>
              <a:spcBef>
                <a:spcPct val="0"/>
              </a:spcBef>
              <a:buNone/>
            </a:pPr>
            <a:r>
              <a:rPr lang="cs-CZ" altLang="cs-CZ" sz="1800" b="1" dirty="0" smtClean="0">
                <a:solidFill>
                  <a:srgbClr val="000099"/>
                </a:solidFill>
              </a:rPr>
              <a:t>                          </a:t>
            </a:r>
            <a:endParaRPr lang="cs-CZ" altLang="cs-CZ" b="1" dirty="0">
              <a:solidFill>
                <a:srgbClr val="000099"/>
              </a:solidFill>
            </a:endParaRPr>
          </a:p>
          <a:p>
            <a:pPr eaLnBrk="1" hangingPunct="1">
              <a:spcBef>
                <a:spcPct val="0"/>
              </a:spcBef>
              <a:buFontTx/>
              <a:buNone/>
            </a:pPr>
            <a:r>
              <a:rPr lang="cs-CZ" altLang="cs-CZ" sz="2000" b="1" dirty="0" smtClean="0"/>
              <a:t> </a:t>
            </a:r>
            <a:r>
              <a:rPr lang="cs-CZ" altLang="cs-CZ" sz="2000" b="1" dirty="0" err="1" smtClean="0"/>
              <a:t>macula</a:t>
            </a:r>
            <a:r>
              <a:rPr lang="cs-CZ" altLang="cs-CZ" sz="2000" b="1" dirty="0" smtClean="0"/>
              <a:t> </a:t>
            </a:r>
            <a:r>
              <a:rPr lang="cs-CZ" altLang="cs-CZ" sz="2000" b="1" dirty="0" err="1" smtClean="0"/>
              <a:t>cribrosa</a:t>
            </a:r>
            <a:r>
              <a:rPr lang="cs-CZ" altLang="cs-CZ" sz="2000" b="1" dirty="0" smtClean="0"/>
              <a:t> </a:t>
            </a:r>
            <a:r>
              <a:rPr lang="cs-CZ" altLang="cs-CZ" sz="2000" b="1" dirty="0" err="1" smtClean="0"/>
              <a:t>inferior</a:t>
            </a:r>
            <a:r>
              <a:rPr lang="cs-CZ" altLang="cs-CZ" sz="2000" b="1" dirty="0" smtClean="0"/>
              <a:t> </a:t>
            </a:r>
            <a:r>
              <a:rPr lang="cs-CZ" altLang="cs-CZ" sz="1800" b="1" dirty="0" smtClean="0"/>
              <a:t>pro</a:t>
            </a:r>
            <a:r>
              <a:rPr lang="cs-CZ" altLang="cs-CZ" sz="1800" b="1" dirty="0" smtClean="0">
                <a:solidFill>
                  <a:srgbClr val="000099"/>
                </a:solidFill>
              </a:rPr>
              <a:t> n. </a:t>
            </a:r>
            <a:r>
              <a:rPr lang="cs-CZ" altLang="cs-CZ" sz="1800" b="1" dirty="0" err="1" smtClean="0">
                <a:solidFill>
                  <a:srgbClr val="000099"/>
                </a:solidFill>
              </a:rPr>
              <a:t>ampullaris</a:t>
            </a:r>
            <a:r>
              <a:rPr lang="cs-CZ" altLang="cs-CZ" sz="1800" b="1" dirty="0" smtClean="0">
                <a:solidFill>
                  <a:srgbClr val="000099"/>
                </a:solidFill>
              </a:rPr>
              <a:t> </a:t>
            </a:r>
            <a:r>
              <a:rPr lang="cs-CZ" altLang="cs-CZ" sz="1800" b="1" dirty="0" err="1" smtClean="0">
                <a:solidFill>
                  <a:srgbClr val="000099"/>
                </a:solidFill>
              </a:rPr>
              <a:t>posterior</a:t>
            </a:r>
            <a:endParaRPr lang="cs-CZ" altLang="cs-CZ" b="1" dirty="0" smtClean="0"/>
          </a:p>
          <a:p>
            <a:pPr eaLnBrk="1" hangingPunct="1">
              <a:spcBef>
                <a:spcPct val="0"/>
              </a:spcBef>
              <a:buFontTx/>
              <a:buNone/>
            </a:pPr>
            <a:endParaRPr lang="cs-CZ" altLang="cs-CZ" sz="2000" b="1" dirty="0" smtClean="0"/>
          </a:p>
          <a:p>
            <a:pPr eaLnBrk="1" hangingPunct="1">
              <a:spcBef>
                <a:spcPct val="0"/>
              </a:spcBef>
              <a:buFontTx/>
              <a:buNone/>
            </a:pPr>
            <a:r>
              <a:rPr lang="cs-CZ" altLang="cs-CZ" sz="2000" b="1" dirty="0" err="1" smtClean="0"/>
              <a:t>Fenestra</a:t>
            </a:r>
            <a:r>
              <a:rPr lang="cs-CZ" altLang="cs-CZ" sz="2000" b="1" dirty="0" smtClean="0"/>
              <a:t> </a:t>
            </a:r>
            <a:r>
              <a:rPr lang="cs-CZ" altLang="cs-CZ" sz="2000" b="1" dirty="0" err="1" smtClean="0"/>
              <a:t>cochleae</a:t>
            </a:r>
            <a:r>
              <a:rPr lang="cs-CZ" altLang="cs-CZ" sz="2000" b="1" dirty="0" smtClean="0"/>
              <a:t> </a:t>
            </a:r>
            <a:r>
              <a:rPr lang="cs-CZ" altLang="cs-CZ" sz="1200" b="1" dirty="0" smtClean="0"/>
              <a:t>(pro </a:t>
            </a:r>
            <a:r>
              <a:rPr lang="cs-CZ" altLang="cs-CZ" sz="1200" b="1" dirty="0" err="1" smtClean="0"/>
              <a:t>membrana</a:t>
            </a:r>
            <a:r>
              <a:rPr lang="cs-CZ" altLang="cs-CZ" sz="1200" b="1" dirty="0" smtClean="0"/>
              <a:t> </a:t>
            </a:r>
            <a:r>
              <a:rPr lang="cs-CZ" altLang="cs-CZ" sz="1200" b="1" dirty="0" err="1" smtClean="0"/>
              <a:t>tympani</a:t>
            </a:r>
            <a:r>
              <a:rPr lang="cs-CZ" altLang="cs-CZ" sz="1200" b="1" dirty="0" smtClean="0"/>
              <a:t> </a:t>
            </a:r>
            <a:r>
              <a:rPr lang="cs-CZ" altLang="cs-CZ" sz="1200" b="1" dirty="0" err="1" smtClean="0"/>
              <a:t>secundaria</a:t>
            </a:r>
            <a:r>
              <a:rPr lang="cs-CZ" altLang="cs-CZ" sz="1200" b="1" dirty="0" smtClean="0"/>
              <a:t>), </a:t>
            </a:r>
            <a:r>
              <a:rPr lang="cs-CZ" altLang="cs-CZ" sz="2000" b="1" dirty="0" err="1" smtClean="0"/>
              <a:t>fenestra</a:t>
            </a:r>
            <a:r>
              <a:rPr lang="cs-CZ" altLang="cs-CZ" sz="2000" b="1" dirty="0" smtClean="0"/>
              <a:t> </a:t>
            </a:r>
            <a:r>
              <a:rPr lang="cs-CZ" altLang="cs-CZ" sz="2000" b="1" dirty="0" err="1" smtClean="0"/>
              <a:t>vestibuli</a:t>
            </a:r>
            <a:r>
              <a:rPr lang="cs-CZ" altLang="cs-CZ" sz="2000" b="1" dirty="0" smtClean="0"/>
              <a:t> </a:t>
            </a:r>
            <a:r>
              <a:rPr lang="cs-CZ" altLang="cs-CZ" sz="1600" dirty="0" smtClean="0"/>
              <a:t>(pro bázi třmínku</a:t>
            </a:r>
            <a:r>
              <a:rPr lang="cs-CZ" altLang="cs-CZ" sz="2000" b="1" dirty="0" smtClean="0"/>
              <a:t>)</a:t>
            </a:r>
          </a:p>
          <a:p>
            <a:pPr eaLnBrk="1" hangingPunct="1">
              <a:spcBef>
                <a:spcPct val="0"/>
              </a:spcBef>
              <a:buFontTx/>
              <a:buNone/>
            </a:pPr>
            <a:endParaRPr lang="cs-CZ" altLang="cs-CZ" sz="2000" b="1" dirty="0" smtClean="0"/>
          </a:p>
          <a:p>
            <a:pPr eaLnBrk="1" hangingPunct="1">
              <a:spcBef>
                <a:spcPct val="0"/>
              </a:spcBef>
              <a:buFontTx/>
              <a:buNone/>
            </a:pPr>
            <a:r>
              <a:rPr lang="cs-CZ" altLang="cs-CZ" sz="2000" b="1" dirty="0" smtClean="0"/>
              <a:t>Výstup </a:t>
            </a:r>
            <a:r>
              <a:rPr lang="cs-CZ" altLang="cs-CZ" sz="2000" b="1" dirty="0" err="1" smtClean="0"/>
              <a:t>polokružných</a:t>
            </a:r>
            <a:r>
              <a:rPr lang="cs-CZ" altLang="cs-CZ" sz="2000" b="1" dirty="0" smtClean="0"/>
              <a:t> kanálků </a:t>
            </a:r>
            <a:r>
              <a:rPr lang="cs-CZ" altLang="cs-CZ" sz="1600" b="1" dirty="0" smtClean="0"/>
              <a:t>(</a:t>
            </a:r>
            <a:r>
              <a:rPr lang="cs-CZ" altLang="cs-CZ" sz="1600" b="1" dirty="0" err="1" smtClean="0"/>
              <a:t>canales</a:t>
            </a:r>
            <a:r>
              <a:rPr lang="cs-CZ" altLang="cs-CZ" sz="1600" b="1" dirty="0" smtClean="0"/>
              <a:t> </a:t>
            </a:r>
            <a:r>
              <a:rPr lang="cs-CZ" altLang="cs-CZ" sz="1600" b="1" dirty="0" err="1" smtClean="0"/>
              <a:t>semicirculares</a:t>
            </a:r>
            <a:r>
              <a:rPr lang="cs-CZ" altLang="cs-CZ" sz="1600" b="1" dirty="0" smtClean="0"/>
              <a:t> </a:t>
            </a:r>
            <a:r>
              <a:rPr lang="cs-CZ" altLang="cs-CZ" sz="1600" b="1" dirty="0" err="1" smtClean="0"/>
              <a:t>ossei</a:t>
            </a:r>
            <a:r>
              <a:rPr lang="cs-CZ" altLang="cs-CZ" sz="1600" b="1" dirty="0" smtClean="0"/>
              <a:t> – </a:t>
            </a:r>
            <a:r>
              <a:rPr lang="cs-CZ" altLang="cs-CZ" sz="1600" b="1" dirty="0" err="1" smtClean="0"/>
              <a:t>anterior</a:t>
            </a:r>
            <a:r>
              <a:rPr lang="cs-CZ" altLang="cs-CZ" sz="1600" b="1" dirty="0" smtClean="0"/>
              <a:t>, </a:t>
            </a:r>
            <a:r>
              <a:rPr lang="cs-CZ" altLang="cs-CZ" sz="1600" b="1" dirty="0" err="1" smtClean="0"/>
              <a:t>lateralis</a:t>
            </a:r>
            <a:r>
              <a:rPr lang="cs-CZ" altLang="cs-CZ" sz="1600" b="1" dirty="0" smtClean="0"/>
              <a:t>, </a:t>
            </a:r>
            <a:r>
              <a:rPr lang="cs-CZ" altLang="cs-CZ" sz="1600" b="1" dirty="0" err="1" smtClean="0"/>
              <a:t>posterior</a:t>
            </a:r>
            <a:r>
              <a:rPr lang="cs-CZ" altLang="cs-CZ" sz="1600" b="1" dirty="0" smtClean="0"/>
              <a:t>) - </a:t>
            </a:r>
            <a:r>
              <a:rPr lang="cs-CZ" altLang="cs-CZ" sz="2000" b="1" dirty="0" smtClean="0"/>
              <a:t>uvnitř </a:t>
            </a:r>
            <a:r>
              <a:rPr lang="cs-CZ" altLang="cs-CZ" sz="2000" b="1" dirty="0" err="1" smtClean="0"/>
              <a:t>ductus</a:t>
            </a:r>
            <a:r>
              <a:rPr lang="cs-CZ" altLang="cs-CZ" sz="2000" b="1" dirty="0" smtClean="0"/>
              <a:t> </a:t>
            </a:r>
            <a:r>
              <a:rPr lang="cs-CZ" altLang="cs-CZ" sz="2000" b="1" dirty="0" err="1" smtClean="0"/>
              <a:t>semicirculares</a:t>
            </a:r>
            <a:r>
              <a:rPr lang="cs-CZ" altLang="cs-CZ" sz="2000" b="1" dirty="0" smtClean="0"/>
              <a:t> s </a:t>
            </a:r>
            <a:r>
              <a:rPr lang="cs-CZ" altLang="cs-CZ" sz="2000" b="1" dirty="0" err="1" smtClean="0"/>
              <a:t>cristae</a:t>
            </a:r>
            <a:r>
              <a:rPr lang="cs-CZ" altLang="cs-CZ" sz="2000" b="1" dirty="0" smtClean="0"/>
              <a:t> </a:t>
            </a:r>
            <a:r>
              <a:rPr lang="cs-CZ" altLang="cs-CZ" sz="2000" b="1" dirty="0" err="1" smtClean="0"/>
              <a:t>ampulares</a:t>
            </a:r>
            <a:r>
              <a:rPr lang="cs-CZ" altLang="cs-CZ" sz="2000" b="1" dirty="0" smtClean="0"/>
              <a:t> </a:t>
            </a:r>
            <a:r>
              <a:rPr lang="cs-CZ" altLang="cs-CZ" sz="1600" b="1" dirty="0" smtClean="0"/>
              <a:t>se smyslovými buňkami s dlouhými vlásky, nad nimi rosolovitá hmota – při nerovnoměrných pohybech hlavy je rozkmitána pohybem endolymfy – vnímání pohybů hlavy – kinetické ústrojí</a:t>
            </a:r>
            <a:endParaRPr lang="cs-CZ" altLang="cs-CZ" sz="1600" b="1" dirty="0"/>
          </a:p>
        </p:txBody>
      </p:sp>
      <p:sp>
        <p:nvSpPr>
          <p:cNvPr id="2" name="TextovéPole 1"/>
          <p:cNvSpPr txBox="1"/>
          <p:nvPr/>
        </p:nvSpPr>
        <p:spPr>
          <a:xfrm>
            <a:off x="10411273" y="3774055"/>
            <a:ext cx="1444626" cy="800219"/>
          </a:xfrm>
          <a:prstGeom prst="rect">
            <a:avLst/>
          </a:prstGeom>
          <a:noFill/>
        </p:spPr>
        <p:txBody>
          <a:bodyPr wrap="none" rtlCol="0">
            <a:spAutoFit/>
          </a:bodyPr>
          <a:lstStyle/>
          <a:p>
            <a:r>
              <a:rPr lang="cs-CZ" sz="3200" b="1" dirty="0" smtClean="0"/>
              <a:t>CN VIII.</a:t>
            </a:r>
          </a:p>
          <a:p>
            <a:r>
              <a:rPr lang="cs-CZ" sz="1400" b="1" dirty="0" err="1" smtClean="0"/>
              <a:t>Pars</a:t>
            </a:r>
            <a:r>
              <a:rPr lang="cs-CZ" sz="1400" b="1" dirty="0" smtClean="0"/>
              <a:t> </a:t>
            </a:r>
            <a:r>
              <a:rPr lang="cs-CZ" sz="1400" b="1" dirty="0" err="1" smtClean="0"/>
              <a:t>vestibularis</a:t>
            </a:r>
            <a:endParaRPr lang="cs-CZ" sz="1400" b="1" dirty="0"/>
          </a:p>
        </p:txBody>
      </p:sp>
      <p:sp>
        <p:nvSpPr>
          <p:cNvPr id="3" name="Ovál 2"/>
          <p:cNvSpPr/>
          <p:nvPr/>
        </p:nvSpPr>
        <p:spPr>
          <a:xfrm>
            <a:off x="10160000" y="3403600"/>
            <a:ext cx="1695899" cy="147581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49781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 statické ústrojí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617" y="620714"/>
            <a:ext cx="5560483"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macula statica utriculi et sacculi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85" y="2060576"/>
            <a:ext cx="54991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6"/>
          <p:cNvSpPr>
            <a:spLocks noChangeArrowheads="1"/>
          </p:cNvSpPr>
          <p:nvPr/>
        </p:nvSpPr>
        <p:spPr bwMode="auto">
          <a:xfrm>
            <a:off x="6288618" y="2852738"/>
            <a:ext cx="3168649" cy="1008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2000"/>
          </a:p>
        </p:txBody>
      </p:sp>
      <p:pic>
        <p:nvPicPr>
          <p:cNvPr id="116743" name="Picture 7" descr="003 - uc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617" y="4076701"/>
            <a:ext cx="2590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3"/>
          <p:cNvSpPr txBox="1">
            <a:spLocks noChangeArrowheads="1"/>
          </p:cNvSpPr>
          <p:nvPr/>
        </p:nvSpPr>
        <p:spPr bwMode="auto">
          <a:xfrm>
            <a:off x="336551" y="142518"/>
            <a:ext cx="10423046" cy="461665"/>
          </a:xfrm>
          <a:prstGeom prst="rect">
            <a:avLst/>
          </a:prstGeom>
          <a:noFill/>
          <a:ln w="9525">
            <a:no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cs-CZ" altLang="cs-CZ" sz="2400" b="1" dirty="0" smtClean="0">
                <a:effectLst>
                  <a:outerShdw blurRad="38100" dist="38100" dir="2700000" algn="tl">
                    <a:srgbClr val="C0C0C0"/>
                  </a:outerShdw>
                </a:effectLst>
              </a:rPr>
              <a:t>SACCULUS, UTRICULUS </a:t>
            </a:r>
            <a:r>
              <a:rPr lang="cs-CZ" altLang="cs-CZ" sz="1600" b="1" dirty="0" smtClean="0">
                <a:effectLst>
                  <a:outerShdw blurRad="38100" dist="38100" dir="2700000" algn="tl">
                    <a:srgbClr val="C0C0C0"/>
                  </a:outerShdw>
                </a:effectLst>
              </a:rPr>
              <a:t>(registrace odchylek hlavy a těla od směru působení zemské tíže)</a:t>
            </a:r>
          </a:p>
        </p:txBody>
      </p:sp>
      <p:sp>
        <p:nvSpPr>
          <p:cNvPr id="35847" name="Obdélník 8"/>
          <p:cNvSpPr>
            <a:spLocks noChangeArrowheads="1"/>
          </p:cNvSpPr>
          <p:nvPr/>
        </p:nvSpPr>
        <p:spPr bwMode="auto">
          <a:xfrm>
            <a:off x="0" y="260351"/>
            <a:ext cx="4301177"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b="1" dirty="0"/>
          </a:p>
          <a:p>
            <a:pPr eaLnBrk="1" hangingPunct="1">
              <a:spcBef>
                <a:spcPct val="0"/>
              </a:spcBef>
              <a:buFontTx/>
              <a:buNone/>
            </a:pPr>
            <a:r>
              <a:rPr lang="cs-CZ" altLang="cs-CZ" sz="1800" b="1" dirty="0" err="1" smtClean="0"/>
              <a:t>Epithel</a:t>
            </a:r>
            <a:r>
              <a:rPr lang="cs-CZ" altLang="cs-CZ" sz="1800" b="1" dirty="0" smtClean="0"/>
              <a:t> </a:t>
            </a:r>
            <a:r>
              <a:rPr lang="cs-CZ" altLang="cs-CZ" sz="1800" b="1" dirty="0"/>
              <a:t>– </a:t>
            </a:r>
            <a:r>
              <a:rPr lang="cs-CZ" altLang="cs-CZ" sz="1800" b="1" dirty="0" err="1">
                <a:solidFill>
                  <a:srgbClr val="FF0000"/>
                </a:solidFill>
              </a:rPr>
              <a:t>maculae</a:t>
            </a:r>
            <a:r>
              <a:rPr lang="cs-CZ" altLang="cs-CZ" sz="1800" b="1" dirty="0">
                <a:solidFill>
                  <a:srgbClr val="FF0000"/>
                </a:solidFill>
              </a:rPr>
              <a:t> </a:t>
            </a:r>
            <a:r>
              <a:rPr lang="cs-CZ" altLang="cs-CZ" sz="1800" b="1" dirty="0" err="1">
                <a:solidFill>
                  <a:srgbClr val="FF0000"/>
                </a:solidFill>
              </a:rPr>
              <a:t>staticae</a:t>
            </a:r>
            <a:endParaRPr lang="cs-CZ" altLang="cs-CZ" sz="1800" b="1" dirty="0">
              <a:solidFill>
                <a:srgbClr val="FF0000"/>
              </a:solidFill>
            </a:endParaRPr>
          </a:p>
          <a:p>
            <a:pPr eaLnBrk="1" hangingPunct="1">
              <a:spcBef>
                <a:spcPct val="0"/>
              </a:spcBef>
              <a:buFontTx/>
              <a:buNone/>
            </a:pPr>
            <a:r>
              <a:rPr lang="cs-CZ" altLang="cs-CZ" sz="1600" b="1" dirty="0"/>
              <a:t>(</a:t>
            </a:r>
            <a:r>
              <a:rPr lang="cs-CZ" altLang="cs-CZ" sz="1600" b="1" dirty="0" err="1"/>
              <a:t>macula</a:t>
            </a:r>
            <a:r>
              <a:rPr lang="cs-CZ" altLang="cs-CZ" sz="1600" b="1" dirty="0"/>
              <a:t> </a:t>
            </a:r>
            <a:r>
              <a:rPr lang="cs-CZ" altLang="cs-CZ" sz="1600" b="1" dirty="0" err="1"/>
              <a:t>utriculi</a:t>
            </a:r>
            <a:r>
              <a:rPr lang="cs-CZ" altLang="cs-CZ" sz="1600" b="1" dirty="0"/>
              <a:t> </a:t>
            </a:r>
            <a:r>
              <a:rPr lang="cs-CZ" altLang="cs-CZ" sz="1600" b="1" dirty="0" smtClean="0"/>
              <a:t>je horizontální,</a:t>
            </a:r>
            <a:endParaRPr lang="cs-CZ" altLang="cs-CZ" sz="1600" b="1" dirty="0"/>
          </a:p>
          <a:p>
            <a:pPr eaLnBrk="1" hangingPunct="1">
              <a:spcBef>
                <a:spcPct val="0"/>
              </a:spcBef>
              <a:buFontTx/>
              <a:buNone/>
            </a:pPr>
            <a:r>
              <a:rPr lang="cs-CZ" altLang="cs-CZ" sz="1600" b="1" dirty="0" err="1"/>
              <a:t>macula</a:t>
            </a:r>
            <a:r>
              <a:rPr lang="cs-CZ" altLang="cs-CZ" sz="1600" b="1" dirty="0"/>
              <a:t> </a:t>
            </a:r>
            <a:r>
              <a:rPr lang="cs-CZ" altLang="cs-CZ" sz="1600" b="1" dirty="0" err="1"/>
              <a:t>sacculi</a:t>
            </a:r>
            <a:r>
              <a:rPr lang="cs-CZ" altLang="cs-CZ" sz="1600" b="1" dirty="0"/>
              <a:t> </a:t>
            </a:r>
            <a:r>
              <a:rPr lang="cs-CZ" altLang="cs-CZ" sz="1600" b="1" dirty="0" smtClean="0"/>
              <a:t>je vertikální),</a:t>
            </a:r>
            <a:endParaRPr lang="cs-CZ" altLang="cs-CZ" sz="1600" b="1" dirty="0"/>
          </a:p>
          <a:p>
            <a:pPr eaLnBrk="1" hangingPunct="1">
              <a:spcBef>
                <a:spcPct val="0"/>
              </a:spcBef>
              <a:buFontTx/>
              <a:buNone/>
            </a:pPr>
            <a:r>
              <a:rPr lang="cs-CZ" altLang="cs-CZ" sz="1800" b="1" dirty="0" err="1">
                <a:solidFill>
                  <a:srgbClr val="FF0000"/>
                </a:solidFill>
              </a:rPr>
              <a:t>membrana</a:t>
            </a:r>
            <a:r>
              <a:rPr lang="cs-CZ" altLang="cs-CZ" sz="1800" b="1" dirty="0">
                <a:solidFill>
                  <a:srgbClr val="FF0000"/>
                </a:solidFill>
              </a:rPr>
              <a:t> </a:t>
            </a:r>
            <a:r>
              <a:rPr lang="cs-CZ" altLang="cs-CZ" sz="1800" b="1" dirty="0" err="1">
                <a:solidFill>
                  <a:srgbClr val="FF0000"/>
                </a:solidFill>
              </a:rPr>
              <a:t>statoconiorum</a:t>
            </a:r>
            <a:r>
              <a:rPr lang="cs-CZ" altLang="cs-CZ" sz="1800" b="1" dirty="0"/>
              <a:t> </a:t>
            </a:r>
          </a:p>
          <a:p>
            <a:pPr eaLnBrk="1" hangingPunct="1">
              <a:spcBef>
                <a:spcPct val="0"/>
              </a:spcBef>
              <a:buFontTx/>
              <a:buNone/>
            </a:pPr>
            <a:r>
              <a:rPr lang="cs-CZ" altLang="cs-CZ" sz="1800" b="1" dirty="0" smtClean="0"/>
              <a:t>se </a:t>
            </a:r>
            <a:r>
              <a:rPr lang="cs-CZ" altLang="cs-CZ" sz="1800" b="1" dirty="0" err="1" smtClean="0"/>
              <a:t>statokoniemi</a:t>
            </a:r>
            <a:r>
              <a:rPr lang="cs-CZ" altLang="cs-CZ" sz="1800" b="1" dirty="0" smtClean="0"/>
              <a:t>, </a:t>
            </a:r>
            <a:r>
              <a:rPr lang="cs-CZ" altLang="cs-CZ" sz="1800" b="1" dirty="0"/>
              <a:t>ganglion </a:t>
            </a:r>
            <a:r>
              <a:rPr lang="cs-CZ" altLang="cs-CZ" sz="1800" b="1" dirty="0" err="1"/>
              <a:t>vestibulare</a:t>
            </a:r>
            <a:endParaRPr lang="cs-CZ" altLang="cs-CZ" sz="1800" b="1" dirty="0"/>
          </a:p>
        </p:txBody>
      </p:sp>
      <p:sp>
        <p:nvSpPr>
          <p:cNvPr id="35848" name="Obdélník 10"/>
          <p:cNvSpPr>
            <a:spLocks noChangeArrowheads="1"/>
          </p:cNvSpPr>
          <p:nvPr/>
        </p:nvSpPr>
        <p:spPr bwMode="auto">
          <a:xfrm>
            <a:off x="8879417" y="4005264"/>
            <a:ext cx="35052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b="1">
              <a:solidFill>
                <a:schemeClr val="bg1"/>
              </a:solidFill>
            </a:endParaRPr>
          </a:p>
          <a:p>
            <a:pPr eaLnBrk="1" hangingPunct="1">
              <a:spcBef>
                <a:spcPct val="0"/>
              </a:spcBef>
              <a:buFontTx/>
              <a:buNone/>
            </a:pPr>
            <a:endParaRPr lang="cs-CZ" altLang="cs-CZ" sz="2000" b="1">
              <a:solidFill>
                <a:schemeClr val="bg1"/>
              </a:solidFill>
            </a:endParaRPr>
          </a:p>
          <a:p>
            <a:pPr eaLnBrk="1" hangingPunct="1">
              <a:spcBef>
                <a:spcPct val="0"/>
              </a:spcBef>
              <a:buFontTx/>
              <a:buNone/>
            </a:pPr>
            <a:r>
              <a:rPr lang="cs-CZ" altLang="cs-CZ" sz="2000" b="1"/>
              <a:t> statoconia</a:t>
            </a:r>
          </a:p>
          <a:p>
            <a:pPr eaLnBrk="1" hangingPunct="1">
              <a:spcBef>
                <a:spcPct val="0"/>
              </a:spcBef>
              <a:buFontTx/>
              <a:buNone/>
            </a:pPr>
            <a:endParaRPr lang="cs-CZ" altLang="cs-CZ" sz="2000" b="1">
              <a:solidFill>
                <a:schemeClr val="bg1"/>
              </a:solidFill>
            </a:endParaRPr>
          </a:p>
          <a:p>
            <a:pPr eaLnBrk="1" hangingPunct="1">
              <a:spcBef>
                <a:spcPct val="0"/>
              </a:spcBef>
              <a:buFontTx/>
              <a:buNone/>
            </a:pPr>
            <a:r>
              <a:rPr lang="cs-CZ" altLang="cs-CZ" sz="2000" b="1">
                <a:solidFill>
                  <a:schemeClr val="bg1"/>
                </a:solidFill>
              </a:rPr>
              <a:t>  </a:t>
            </a:r>
          </a:p>
          <a:p>
            <a:pPr eaLnBrk="1" hangingPunct="1">
              <a:spcBef>
                <a:spcPct val="0"/>
              </a:spcBef>
              <a:buFontTx/>
              <a:buNone/>
            </a:pPr>
            <a:r>
              <a:rPr lang="cs-CZ" altLang="cs-CZ" sz="2000" b="1">
                <a:solidFill>
                  <a:schemeClr val="bg1"/>
                </a:solidFill>
              </a:rPr>
              <a:t>  </a:t>
            </a:r>
            <a:endParaRPr lang="cs-CZ" altLang="cs-CZ" sz="2000"/>
          </a:p>
        </p:txBody>
      </p:sp>
      <p:sp>
        <p:nvSpPr>
          <p:cNvPr id="35849" name="Text Box 9"/>
          <p:cNvSpPr txBox="1">
            <a:spLocks noChangeArrowheads="1"/>
          </p:cNvSpPr>
          <p:nvPr/>
        </p:nvSpPr>
        <p:spPr bwMode="auto">
          <a:xfrm>
            <a:off x="6587320" y="6043972"/>
            <a:ext cx="40446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dirty="0" smtClean="0"/>
              <a:t>Pozice hlavy k trupu (statická) </a:t>
            </a:r>
            <a:endParaRPr lang="cs-CZ" altLang="cs-CZ" sz="1800" dirty="0"/>
          </a:p>
          <a:p>
            <a:pPr eaLnBrk="1" hangingPunct="1">
              <a:spcBef>
                <a:spcPct val="0"/>
              </a:spcBef>
              <a:buFontTx/>
              <a:buNone/>
            </a:pPr>
            <a:r>
              <a:rPr lang="cs-CZ" altLang="cs-CZ" sz="1800" dirty="0"/>
              <a:t>– </a:t>
            </a:r>
            <a:r>
              <a:rPr lang="cs-CZ" altLang="cs-CZ" sz="1800" dirty="0" smtClean="0"/>
              <a:t>opravy  </a:t>
            </a:r>
            <a:r>
              <a:rPr lang="cs-CZ" altLang="cs-CZ" sz="1800" dirty="0" err="1" smtClean="0"/>
              <a:t>vestibulospinálními</a:t>
            </a:r>
            <a:r>
              <a:rPr lang="cs-CZ" altLang="cs-CZ" sz="1800" dirty="0" smtClean="0"/>
              <a:t> drahami</a:t>
            </a:r>
            <a:endParaRPr lang="cs-CZ" altLang="cs-CZ" sz="1800" dirty="0"/>
          </a:p>
        </p:txBody>
      </p:sp>
    </p:spTree>
    <p:extLst>
      <p:ext uri="{BB962C8B-B14F-4D97-AF65-F5344CB8AC3E}">
        <p14:creationId xmlns:p14="http://schemas.microsoft.com/office/powerpoint/2010/main" val="950909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6743"/>
                                        </p:tgtEl>
                                        <p:attrNameLst>
                                          <p:attrName>style.visibility</p:attrName>
                                        </p:attrNameLst>
                                      </p:cBhvr>
                                      <p:to>
                                        <p:strVal val="visible"/>
                                      </p:to>
                                    </p:set>
                                    <p:animEffect transition="in" filter="dissolve">
                                      <p:cBhvr>
                                        <p:cTn id="7" dur="500"/>
                                        <p:tgtEl>
                                          <p:spTgt spid="116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 kinetické ústrojí 1_0002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7553"/>
            <a:ext cx="51308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5" descr=" kinetické ústrojí 2_N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2635250"/>
            <a:ext cx="3774017" cy="281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3"/>
          <p:cNvSpPr txBox="1">
            <a:spLocks noChangeArrowheads="1"/>
          </p:cNvSpPr>
          <p:nvPr/>
        </p:nvSpPr>
        <p:spPr bwMode="auto">
          <a:xfrm>
            <a:off x="3215217" y="115888"/>
            <a:ext cx="6450805" cy="461665"/>
          </a:xfrm>
          <a:prstGeom prst="rect">
            <a:avLst/>
          </a:prstGeom>
          <a:noFill/>
          <a:ln w="9525">
            <a:no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cs-CZ" altLang="cs-CZ" sz="2400" b="1" dirty="0" smtClean="0">
                <a:effectLst>
                  <a:outerShdw blurRad="38100" dist="38100" dir="2700000" algn="tl">
                    <a:srgbClr val="C0C0C0"/>
                  </a:outerShdw>
                </a:effectLst>
              </a:rPr>
              <a:t>DUCTUS SEMICIRCULARES </a:t>
            </a:r>
            <a:r>
              <a:rPr lang="cs-CZ" altLang="cs-CZ" sz="1600" b="1" dirty="0" smtClean="0">
                <a:effectLst>
                  <a:outerShdw blurRad="38100" dist="38100" dir="2700000" algn="tl">
                    <a:srgbClr val="C0C0C0"/>
                  </a:outerShdw>
                </a:effectLst>
              </a:rPr>
              <a:t>(</a:t>
            </a:r>
            <a:r>
              <a:rPr lang="cs-CZ" altLang="cs-CZ" sz="1600" b="1" dirty="0" err="1" smtClean="0">
                <a:effectLst>
                  <a:outerShdw blurRad="38100" dist="38100" dir="2700000" algn="tl">
                    <a:srgbClr val="C0C0C0"/>
                  </a:outerShdw>
                </a:effectLst>
              </a:rPr>
              <a:t>polokružné</a:t>
            </a:r>
            <a:r>
              <a:rPr lang="cs-CZ" altLang="cs-CZ" sz="1600" b="1" dirty="0" smtClean="0">
                <a:effectLst>
                  <a:outerShdw blurRad="38100" dist="38100" dir="2700000" algn="tl">
                    <a:srgbClr val="C0C0C0"/>
                  </a:outerShdw>
                </a:effectLst>
              </a:rPr>
              <a:t> kanálky)</a:t>
            </a:r>
          </a:p>
        </p:txBody>
      </p:sp>
      <p:sp>
        <p:nvSpPr>
          <p:cNvPr id="36869" name="Obdélník 6"/>
          <p:cNvSpPr>
            <a:spLocks noChangeArrowheads="1"/>
          </p:cNvSpPr>
          <p:nvPr/>
        </p:nvSpPr>
        <p:spPr bwMode="auto">
          <a:xfrm>
            <a:off x="334434" y="6165850"/>
            <a:ext cx="3553884" cy="5032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2000"/>
          </a:p>
        </p:txBody>
      </p:sp>
      <p:sp>
        <p:nvSpPr>
          <p:cNvPr id="36870" name="Obdélník 7"/>
          <p:cNvSpPr>
            <a:spLocks noChangeArrowheads="1"/>
          </p:cNvSpPr>
          <p:nvPr/>
        </p:nvSpPr>
        <p:spPr bwMode="auto">
          <a:xfrm>
            <a:off x="5435601" y="620714"/>
            <a:ext cx="453842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dirty="0" smtClean="0"/>
              <a:t>Záznam </a:t>
            </a:r>
            <a:r>
              <a:rPr lang="cs-CZ" altLang="cs-CZ" sz="2000" b="1" u="sng" dirty="0" smtClean="0"/>
              <a:t>změn</a:t>
            </a:r>
            <a:r>
              <a:rPr lang="cs-CZ" altLang="cs-CZ" sz="2000" b="1" dirty="0" smtClean="0"/>
              <a:t> u rotačních pohybů </a:t>
            </a:r>
            <a:endParaRPr lang="cs-CZ" altLang="cs-CZ" sz="2000" b="1" dirty="0"/>
          </a:p>
          <a:p>
            <a:pPr eaLnBrk="1" hangingPunct="1">
              <a:spcBef>
                <a:spcPct val="0"/>
              </a:spcBef>
              <a:buFontTx/>
              <a:buNone/>
            </a:pPr>
            <a:r>
              <a:rPr lang="cs-CZ" altLang="cs-CZ" sz="2000" b="1" dirty="0" err="1"/>
              <a:t>Ampulla</a:t>
            </a:r>
            <a:r>
              <a:rPr lang="cs-CZ" altLang="cs-CZ" sz="2000" b="1" dirty="0"/>
              <a:t> </a:t>
            </a:r>
            <a:r>
              <a:rPr lang="cs-CZ" altLang="cs-CZ" sz="2000" b="1" dirty="0" err="1"/>
              <a:t>membranacea</a:t>
            </a:r>
            <a:endParaRPr lang="cs-CZ" altLang="cs-CZ" sz="2000" b="1" dirty="0"/>
          </a:p>
          <a:p>
            <a:pPr eaLnBrk="1" hangingPunct="1">
              <a:spcBef>
                <a:spcPct val="0"/>
              </a:spcBef>
              <a:buFontTx/>
              <a:buNone/>
            </a:pPr>
            <a:r>
              <a:rPr lang="cs-CZ" altLang="cs-CZ" sz="2000" b="1" dirty="0" err="1"/>
              <a:t>Cristae</a:t>
            </a:r>
            <a:r>
              <a:rPr lang="cs-CZ" altLang="cs-CZ" sz="2000" b="1" dirty="0"/>
              <a:t> </a:t>
            </a:r>
            <a:r>
              <a:rPr lang="cs-CZ" altLang="cs-CZ" sz="2000" b="1" dirty="0" err="1"/>
              <a:t>ampullares</a:t>
            </a:r>
            <a:r>
              <a:rPr lang="cs-CZ" altLang="cs-CZ" sz="2000" b="1" dirty="0"/>
              <a:t> </a:t>
            </a:r>
          </a:p>
          <a:p>
            <a:pPr eaLnBrk="1" hangingPunct="1">
              <a:spcBef>
                <a:spcPct val="0"/>
              </a:spcBef>
              <a:buFontTx/>
              <a:buNone/>
            </a:pPr>
            <a:r>
              <a:rPr lang="cs-CZ" altLang="cs-CZ" sz="2000" b="1" dirty="0" smtClean="0"/>
              <a:t>      </a:t>
            </a:r>
            <a:r>
              <a:rPr lang="cs-CZ" altLang="cs-CZ" sz="2000" b="1" dirty="0" err="1" smtClean="0"/>
              <a:t>gelatinózní</a:t>
            </a:r>
            <a:r>
              <a:rPr lang="cs-CZ" altLang="cs-CZ" sz="2000" b="1" dirty="0" smtClean="0"/>
              <a:t> matrix</a:t>
            </a:r>
            <a:endParaRPr lang="cs-CZ" altLang="cs-CZ" sz="2000" b="1" dirty="0"/>
          </a:p>
          <a:p>
            <a:pPr eaLnBrk="1" hangingPunct="1">
              <a:spcBef>
                <a:spcPct val="0"/>
              </a:spcBef>
              <a:buFontTx/>
              <a:buNone/>
            </a:pPr>
            <a:r>
              <a:rPr lang="cs-CZ" altLang="cs-CZ" sz="2000" b="1" dirty="0"/>
              <a:t> </a:t>
            </a:r>
            <a:r>
              <a:rPr lang="cs-CZ" altLang="cs-CZ" sz="2000" b="1" dirty="0" smtClean="0"/>
              <a:t>     kupula</a:t>
            </a:r>
            <a:endParaRPr lang="cs-CZ" altLang="cs-CZ" sz="2000" b="1" dirty="0"/>
          </a:p>
          <a:p>
            <a:pPr eaLnBrk="1" hangingPunct="1">
              <a:spcBef>
                <a:spcPct val="0"/>
              </a:spcBef>
              <a:buFontTx/>
              <a:buNone/>
            </a:pPr>
            <a:r>
              <a:rPr lang="cs-CZ" altLang="cs-CZ" sz="2000" b="1" dirty="0" smtClean="0"/>
              <a:t>Akcelerace (chůze), gravitace</a:t>
            </a:r>
            <a:endParaRPr lang="cs-CZ" altLang="cs-CZ" sz="2000" dirty="0"/>
          </a:p>
        </p:txBody>
      </p:sp>
      <p:sp>
        <p:nvSpPr>
          <p:cNvPr id="2" name="TextovéPole 1"/>
          <p:cNvSpPr txBox="1"/>
          <p:nvPr/>
        </p:nvSpPr>
        <p:spPr>
          <a:xfrm>
            <a:off x="5130800" y="5163989"/>
            <a:ext cx="7061200" cy="1923604"/>
          </a:xfrm>
          <a:prstGeom prst="rect">
            <a:avLst/>
          </a:prstGeom>
          <a:noFill/>
        </p:spPr>
        <p:txBody>
          <a:bodyPr wrap="square" rtlCol="0">
            <a:spAutoFit/>
          </a:bodyPr>
          <a:lstStyle/>
          <a:p>
            <a:pPr>
              <a:spcBef>
                <a:spcPct val="0"/>
              </a:spcBef>
            </a:pPr>
            <a:r>
              <a:rPr lang="cs-CZ" altLang="cs-CZ" b="1" dirty="0">
                <a:solidFill>
                  <a:srgbClr val="660033"/>
                </a:solidFill>
              </a:rPr>
              <a:t>PARS VESTIBULARIS</a:t>
            </a:r>
          </a:p>
          <a:p>
            <a:pPr>
              <a:spcBef>
                <a:spcPct val="0"/>
              </a:spcBef>
            </a:pPr>
            <a:r>
              <a:rPr lang="cs-CZ" altLang="cs-CZ" b="1" dirty="0">
                <a:solidFill>
                  <a:schemeClr val="bg1"/>
                </a:solidFill>
              </a:rPr>
              <a:t> </a:t>
            </a:r>
            <a:r>
              <a:rPr lang="cs-CZ" altLang="cs-CZ" b="1" dirty="0"/>
              <a:t>              N. </a:t>
            </a:r>
            <a:r>
              <a:rPr lang="cs-CZ" altLang="cs-CZ" b="1" dirty="0" err="1"/>
              <a:t>utriculoampullaris</a:t>
            </a:r>
            <a:endParaRPr lang="cs-CZ" altLang="cs-CZ" b="1" dirty="0"/>
          </a:p>
          <a:p>
            <a:pPr>
              <a:spcBef>
                <a:spcPct val="0"/>
              </a:spcBef>
            </a:pPr>
            <a:r>
              <a:rPr lang="cs-CZ" altLang="cs-CZ" b="1" dirty="0"/>
              <a:t>               N. </a:t>
            </a:r>
            <a:r>
              <a:rPr lang="cs-CZ" altLang="cs-CZ" b="1" dirty="0" err="1"/>
              <a:t>saccularis</a:t>
            </a:r>
            <a:endParaRPr lang="cs-CZ" altLang="cs-CZ" b="1" dirty="0"/>
          </a:p>
          <a:p>
            <a:pPr>
              <a:spcBef>
                <a:spcPct val="0"/>
              </a:spcBef>
            </a:pPr>
            <a:r>
              <a:rPr lang="cs-CZ" altLang="cs-CZ" b="1" dirty="0"/>
              <a:t>               N. </a:t>
            </a:r>
            <a:r>
              <a:rPr lang="cs-CZ" altLang="cs-CZ" b="1" dirty="0" err="1"/>
              <a:t>ampullaris</a:t>
            </a:r>
            <a:r>
              <a:rPr lang="cs-CZ" altLang="cs-CZ" b="1" dirty="0"/>
              <a:t> </a:t>
            </a:r>
            <a:r>
              <a:rPr lang="cs-CZ" altLang="cs-CZ" b="1" dirty="0" err="1"/>
              <a:t>posterior</a:t>
            </a:r>
            <a:r>
              <a:rPr lang="cs-CZ" altLang="cs-CZ" b="1" dirty="0"/>
              <a:t> </a:t>
            </a:r>
          </a:p>
          <a:p>
            <a:pPr>
              <a:spcBef>
                <a:spcPct val="0"/>
              </a:spcBef>
            </a:pPr>
            <a:r>
              <a:rPr lang="cs-CZ" altLang="cs-CZ" sz="1400" b="1" dirty="0"/>
              <a:t>Vestibulární jádra ve IV. komoře, pak do mozečku </a:t>
            </a:r>
            <a:r>
              <a:rPr lang="cs-CZ" altLang="cs-CZ" sz="1400" b="1" dirty="0" smtClean="0"/>
              <a:t>nebo přes thalamus do </a:t>
            </a:r>
            <a:r>
              <a:rPr lang="cs-CZ" altLang="cs-CZ" sz="1400" b="1" dirty="0" err="1" smtClean="0"/>
              <a:t>lobus</a:t>
            </a:r>
            <a:r>
              <a:rPr lang="cs-CZ" altLang="cs-CZ" sz="1400" b="1" dirty="0" smtClean="0"/>
              <a:t> </a:t>
            </a:r>
            <a:r>
              <a:rPr lang="cs-CZ" altLang="cs-CZ" sz="1400" b="1" dirty="0" err="1"/>
              <a:t>parietalis</a:t>
            </a:r>
            <a:r>
              <a:rPr lang="cs-CZ" altLang="cs-CZ" b="1" dirty="0"/>
              <a:t> </a:t>
            </a:r>
            <a:r>
              <a:rPr lang="cs-CZ" altLang="cs-CZ" sz="1100" b="1" dirty="0"/>
              <a:t>(</a:t>
            </a:r>
            <a:r>
              <a:rPr lang="cs-CZ" altLang="cs-CZ" sz="1100" b="1" dirty="0" err="1"/>
              <a:t>lobulus</a:t>
            </a:r>
            <a:r>
              <a:rPr lang="cs-CZ" altLang="cs-CZ" sz="1100" b="1" dirty="0"/>
              <a:t> </a:t>
            </a:r>
            <a:r>
              <a:rPr lang="cs-CZ" altLang="cs-CZ" sz="1100" b="1" dirty="0" err="1"/>
              <a:t>parietalis</a:t>
            </a:r>
            <a:r>
              <a:rPr lang="cs-CZ" altLang="cs-CZ" sz="1100" b="1" dirty="0"/>
              <a:t> </a:t>
            </a:r>
            <a:r>
              <a:rPr lang="cs-CZ" altLang="cs-CZ" sz="1100" b="1" dirty="0" err="1"/>
              <a:t>inferior</a:t>
            </a:r>
            <a:r>
              <a:rPr lang="cs-CZ" altLang="cs-CZ" sz="1100" b="1" dirty="0"/>
              <a:t>)</a:t>
            </a:r>
          </a:p>
          <a:p>
            <a:endParaRPr lang="cs-CZ" dirty="0"/>
          </a:p>
        </p:txBody>
      </p:sp>
    </p:spTree>
    <p:extLst>
      <p:ext uri="{BB962C8B-B14F-4D97-AF65-F5344CB8AC3E}">
        <p14:creationId xmlns:p14="http://schemas.microsoft.com/office/powerpoint/2010/main" val="3730197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1077384" y="100012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29699" name="Text Box 5"/>
          <p:cNvSpPr txBox="1">
            <a:spLocks noChangeArrowheads="1"/>
          </p:cNvSpPr>
          <p:nvPr/>
        </p:nvSpPr>
        <p:spPr bwMode="auto">
          <a:xfrm>
            <a:off x="0" y="1073150"/>
            <a:ext cx="12085360"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eaLnBrk="0" fontAlgn="base" hangingPunct="0">
              <a:spcBef>
                <a:spcPct val="0"/>
              </a:spcBef>
              <a:spcAft>
                <a:spcPct val="0"/>
              </a:spcAft>
              <a:defRPr>
                <a:solidFill>
                  <a:schemeClr val="tx1"/>
                </a:solidFill>
                <a:latin typeface="Arial" charset="0"/>
              </a:defRPr>
            </a:lvl6pPr>
            <a:lvl7pPr marL="3086100" indent="-342900" eaLnBrk="0" fontAlgn="base" hangingPunct="0">
              <a:spcBef>
                <a:spcPct val="0"/>
              </a:spcBef>
              <a:spcAft>
                <a:spcPct val="0"/>
              </a:spcAft>
              <a:defRPr>
                <a:solidFill>
                  <a:schemeClr val="tx1"/>
                </a:solidFill>
                <a:latin typeface="Arial" charset="0"/>
              </a:defRPr>
            </a:lvl7pPr>
            <a:lvl8pPr marL="3543300" indent="-342900" eaLnBrk="0" fontAlgn="base" hangingPunct="0">
              <a:spcBef>
                <a:spcPct val="0"/>
              </a:spcBef>
              <a:spcAft>
                <a:spcPct val="0"/>
              </a:spcAft>
              <a:defRPr>
                <a:solidFill>
                  <a:schemeClr val="tx1"/>
                </a:solidFill>
                <a:latin typeface="Arial" charset="0"/>
              </a:defRPr>
            </a:lvl8pPr>
            <a:lvl9pPr marL="4000500" indent="-342900" eaLnBrk="0" fontAlgn="base" hangingPunct="0">
              <a:spcBef>
                <a:spcPct val="0"/>
              </a:spcBef>
              <a:spcAft>
                <a:spcPct val="0"/>
              </a:spcAft>
              <a:defRPr>
                <a:solidFill>
                  <a:schemeClr val="tx1"/>
                </a:solidFill>
                <a:latin typeface="Arial" charset="0"/>
              </a:defRPr>
            </a:lvl9pPr>
          </a:lstStyle>
          <a:p>
            <a:pPr eaLnBrk="1" hangingPunct="1"/>
            <a:r>
              <a:rPr lang="cs-CZ" altLang="cs-CZ" sz="2800" b="1" dirty="0">
                <a:solidFill>
                  <a:srgbClr val="660033"/>
                </a:solidFill>
              </a:rPr>
              <a:t>2. </a:t>
            </a:r>
            <a:r>
              <a:rPr lang="cs-CZ" altLang="cs-CZ" sz="2800" b="1" dirty="0" err="1">
                <a:solidFill>
                  <a:srgbClr val="660033"/>
                </a:solidFill>
              </a:rPr>
              <a:t>Cochlea</a:t>
            </a:r>
            <a:endParaRPr lang="cs-CZ" altLang="cs-CZ" sz="2800" b="1" dirty="0">
              <a:solidFill>
                <a:srgbClr val="660033"/>
              </a:solidFill>
            </a:endParaRPr>
          </a:p>
          <a:p>
            <a:pPr eaLnBrk="1" hangingPunct="1">
              <a:buFontTx/>
              <a:buAutoNum type="alphaLcParenR"/>
            </a:pPr>
            <a:r>
              <a:rPr lang="cs-CZ" altLang="cs-CZ" b="1" dirty="0" err="1" smtClean="0">
                <a:solidFill>
                  <a:srgbClr val="660033"/>
                </a:solidFill>
              </a:rPr>
              <a:t>Canalis</a:t>
            </a:r>
            <a:r>
              <a:rPr lang="cs-CZ" altLang="cs-CZ" b="1" dirty="0" smtClean="0">
                <a:solidFill>
                  <a:srgbClr val="660033"/>
                </a:solidFill>
              </a:rPr>
              <a:t> </a:t>
            </a:r>
            <a:r>
              <a:rPr lang="cs-CZ" altLang="cs-CZ" b="1" dirty="0" err="1">
                <a:solidFill>
                  <a:srgbClr val="660033"/>
                </a:solidFill>
              </a:rPr>
              <a:t>spiralis</a:t>
            </a:r>
            <a:r>
              <a:rPr lang="cs-CZ" altLang="cs-CZ" b="1" dirty="0">
                <a:solidFill>
                  <a:srgbClr val="660033"/>
                </a:solidFill>
              </a:rPr>
              <a:t> </a:t>
            </a:r>
            <a:r>
              <a:rPr lang="cs-CZ" altLang="cs-CZ" b="1" dirty="0" err="1">
                <a:solidFill>
                  <a:srgbClr val="660033"/>
                </a:solidFill>
              </a:rPr>
              <a:t>cochleae</a:t>
            </a:r>
            <a:endParaRPr lang="cs-CZ" altLang="cs-CZ" b="1" dirty="0">
              <a:solidFill>
                <a:srgbClr val="660033"/>
              </a:solidFill>
            </a:endParaRPr>
          </a:p>
          <a:p>
            <a:pPr eaLnBrk="1" hangingPunct="1">
              <a:buFontTx/>
              <a:buAutoNum type="alphaLcParenR"/>
            </a:pPr>
            <a:r>
              <a:rPr lang="cs-CZ" altLang="cs-CZ" b="1" dirty="0" err="1">
                <a:solidFill>
                  <a:srgbClr val="660033"/>
                </a:solidFill>
              </a:rPr>
              <a:t>Modiolus</a:t>
            </a:r>
            <a:endParaRPr lang="cs-CZ" altLang="cs-CZ" b="1" dirty="0">
              <a:solidFill>
                <a:srgbClr val="660033"/>
              </a:solidFill>
            </a:endParaRPr>
          </a:p>
          <a:p>
            <a:pPr eaLnBrk="1" hangingPunct="1">
              <a:buFontTx/>
              <a:buAutoNum type="alphaLcParenR"/>
            </a:pPr>
            <a:r>
              <a:rPr lang="cs-CZ" altLang="cs-CZ" b="1" dirty="0">
                <a:solidFill>
                  <a:srgbClr val="660033"/>
                </a:solidFill>
              </a:rPr>
              <a:t>Lamina </a:t>
            </a:r>
            <a:r>
              <a:rPr lang="cs-CZ" altLang="cs-CZ" b="1" dirty="0" err="1">
                <a:solidFill>
                  <a:srgbClr val="660033"/>
                </a:solidFill>
              </a:rPr>
              <a:t>spiralis</a:t>
            </a:r>
            <a:r>
              <a:rPr lang="cs-CZ" altLang="cs-CZ" b="1" dirty="0">
                <a:solidFill>
                  <a:srgbClr val="660033"/>
                </a:solidFill>
              </a:rPr>
              <a:t> </a:t>
            </a:r>
            <a:r>
              <a:rPr lang="cs-CZ" altLang="cs-CZ" b="1" dirty="0" err="1">
                <a:solidFill>
                  <a:srgbClr val="660033"/>
                </a:solidFill>
              </a:rPr>
              <a:t>ossea</a:t>
            </a:r>
            <a:endParaRPr lang="cs-CZ" altLang="cs-CZ" b="1" dirty="0">
              <a:solidFill>
                <a:srgbClr val="660033"/>
              </a:solidFill>
            </a:endParaRPr>
          </a:p>
          <a:p>
            <a:pPr eaLnBrk="1" hangingPunct="1">
              <a:buFontTx/>
              <a:buAutoNum type="alphaLcParenR"/>
            </a:pPr>
            <a:endParaRPr lang="cs-CZ" altLang="cs-CZ" b="1" dirty="0">
              <a:solidFill>
                <a:srgbClr val="660033"/>
              </a:solidFill>
            </a:endParaRPr>
          </a:p>
          <a:p>
            <a:pPr eaLnBrk="1" hangingPunct="1"/>
            <a:r>
              <a:rPr lang="cs-CZ" altLang="cs-CZ" b="1" dirty="0">
                <a:solidFill>
                  <a:srgbClr val="660033"/>
                </a:solidFill>
              </a:rPr>
              <a:t>Ad a) </a:t>
            </a:r>
            <a:r>
              <a:rPr lang="cs-CZ" altLang="cs-CZ" b="1" dirty="0" err="1">
                <a:solidFill>
                  <a:srgbClr val="660033"/>
                </a:solidFill>
              </a:rPr>
              <a:t>Canalis</a:t>
            </a:r>
            <a:r>
              <a:rPr lang="cs-CZ" altLang="cs-CZ" b="1" dirty="0">
                <a:solidFill>
                  <a:srgbClr val="660033"/>
                </a:solidFill>
              </a:rPr>
              <a:t> </a:t>
            </a:r>
            <a:r>
              <a:rPr lang="cs-CZ" altLang="cs-CZ" b="1" dirty="0" err="1">
                <a:solidFill>
                  <a:srgbClr val="660033"/>
                </a:solidFill>
              </a:rPr>
              <a:t>spiralis</a:t>
            </a:r>
            <a:r>
              <a:rPr lang="cs-CZ" altLang="cs-CZ" b="1" dirty="0">
                <a:solidFill>
                  <a:srgbClr val="660033"/>
                </a:solidFill>
              </a:rPr>
              <a:t> </a:t>
            </a:r>
            <a:r>
              <a:rPr lang="cs-CZ" altLang="cs-CZ" b="1" dirty="0" err="1" smtClean="0">
                <a:solidFill>
                  <a:srgbClr val="660033"/>
                </a:solidFill>
              </a:rPr>
              <a:t>cochleae</a:t>
            </a:r>
            <a:r>
              <a:rPr lang="cs-CZ" altLang="cs-CZ" b="1" dirty="0" smtClean="0">
                <a:solidFill>
                  <a:srgbClr val="660033"/>
                </a:solidFill>
              </a:rPr>
              <a:t> - </a:t>
            </a:r>
            <a:r>
              <a:rPr lang="cs-CZ" altLang="cs-CZ" b="1" dirty="0" smtClean="0"/>
              <a:t>2,5 závitu natočených na </a:t>
            </a:r>
            <a:r>
              <a:rPr lang="cs-CZ" altLang="cs-CZ" b="1" dirty="0" err="1" smtClean="0"/>
              <a:t>modiolus</a:t>
            </a:r>
            <a:endParaRPr lang="cs-CZ" altLang="cs-CZ" b="1" dirty="0" smtClean="0"/>
          </a:p>
          <a:p>
            <a:pPr eaLnBrk="1" hangingPunct="1"/>
            <a:endParaRPr lang="cs-CZ" altLang="cs-CZ" b="1" dirty="0"/>
          </a:p>
          <a:p>
            <a:pPr eaLnBrk="1" hangingPunct="1"/>
            <a:r>
              <a:rPr lang="cs-CZ" altLang="cs-CZ" b="1" dirty="0">
                <a:solidFill>
                  <a:srgbClr val="660033"/>
                </a:solidFill>
              </a:rPr>
              <a:t>Ad b) </a:t>
            </a:r>
            <a:r>
              <a:rPr lang="cs-CZ" altLang="cs-CZ" b="1" dirty="0" err="1">
                <a:solidFill>
                  <a:srgbClr val="660033"/>
                </a:solidFill>
              </a:rPr>
              <a:t>Modiolus</a:t>
            </a:r>
            <a:r>
              <a:rPr lang="cs-CZ" altLang="cs-CZ" b="1" dirty="0">
                <a:solidFill>
                  <a:srgbClr val="FFFF00"/>
                </a:solidFill>
              </a:rPr>
              <a:t> </a:t>
            </a:r>
            <a:r>
              <a:rPr lang="cs-CZ" altLang="cs-CZ" b="1" dirty="0">
                <a:solidFill>
                  <a:srgbClr val="660033"/>
                </a:solidFill>
              </a:rPr>
              <a:t>– </a:t>
            </a:r>
            <a:r>
              <a:rPr lang="cs-CZ" altLang="cs-CZ" b="1" dirty="0" err="1"/>
              <a:t>basis</a:t>
            </a:r>
            <a:r>
              <a:rPr lang="cs-CZ" altLang="cs-CZ" b="1" dirty="0"/>
              <a:t> </a:t>
            </a:r>
            <a:r>
              <a:rPr lang="cs-CZ" altLang="cs-CZ" b="1" dirty="0" err="1"/>
              <a:t>modioli</a:t>
            </a:r>
            <a:r>
              <a:rPr lang="cs-CZ" altLang="cs-CZ" b="1" dirty="0"/>
              <a:t> </a:t>
            </a:r>
            <a:r>
              <a:rPr lang="cs-CZ" altLang="cs-CZ" b="1" dirty="0" smtClean="0"/>
              <a:t>obrácený ke dnu vnitřního zvukovodu (</a:t>
            </a:r>
            <a:r>
              <a:rPr lang="cs-CZ" altLang="cs-CZ" b="1" dirty="0" err="1" smtClean="0"/>
              <a:t>tractus</a:t>
            </a:r>
            <a:r>
              <a:rPr lang="cs-CZ" altLang="cs-CZ" b="1" dirty="0" smtClean="0"/>
              <a:t> </a:t>
            </a:r>
            <a:r>
              <a:rPr lang="cs-CZ" altLang="cs-CZ" b="1" dirty="0" err="1"/>
              <a:t>spiralis</a:t>
            </a:r>
            <a:r>
              <a:rPr lang="cs-CZ" altLang="cs-CZ" b="1" dirty="0"/>
              <a:t> </a:t>
            </a:r>
            <a:r>
              <a:rPr lang="cs-CZ" altLang="cs-CZ" b="1" dirty="0" err="1"/>
              <a:t>foraminosus</a:t>
            </a:r>
            <a:r>
              <a:rPr lang="cs-CZ" altLang="cs-CZ" b="1" dirty="0"/>
              <a:t>), </a:t>
            </a:r>
            <a:r>
              <a:rPr lang="cs-CZ" altLang="cs-CZ" b="1" dirty="0" err="1"/>
              <a:t>canales</a:t>
            </a:r>
            <a:endParaRPr lang="cs-CZ" altLang="cs-CZ" b="1" dirty="0"/>
          </a:p>
          <a:p>
            <a:pPr eaLnBrk="1" hangingPunct="1"/>
            <a:r>
              <a:rPr lang="cs-CZ" altLang="cs-CZ" b="1" dirty="0" err="1"/>
              <a:t>longitudinales</a:t>
            </a:r>
            <a:r>
              <a:rPr lang="cs-CZ" altLang="cs-CZ" b="1" dirty="0"/>
              <a:t> </a:t>
            </a:r>
            <a:r>
              <a:rPr lang="cs-CZ" altLang="cs-CZ" b="1" dirty="0" err="1"/>
              <a:t>modioli</a:t>
            </a:r>
            <a:r>
              <a:rPr lang="cs-CZ" altLang="cs-CZ" b="1" dirty="0"/>
              <a:t>, </a:t>
            </a:r>
            <a:r>
              <a:rPr lang="cs-CZ" altLang="cs-CZ" b="1" dirty="0" err="1"/>
              <a:t>canalis</a:t>
            </a:r>
            <a:r>
              <a:rPr lang="cs-CZ" altLang="cs-CZ" b="1" dirty="0"/>
              <a:t> </a:t>
            </a:r>
            <a:r>
              <a:rPr lang="cs-CZ" altLang="cs-CZ" b="1" dirty="0" err="1"/>
              <a:t>spiralis</a:t>
            </a:r>
            <a:r>
              <a:rPr lang="cs-CZ" altLang="cs-CZ" b="1" dirty="0"/>
              <a:t> </a:t>
            </a:r>
            <a:r>
              <a:rPr lang="cs-CZ" altLang="cs-CZ" b="1" dirty="0" err="1"/>
              <a:t>modioli</a:t>
            </a:r>
            <a:r>
              <a:rPr lang="cs-CZ" altLang="cs-CZ" b="1" dirty="0"/>
              <a:t> </a:t>
            </a:r>
            <a:r>
              <a:rPr lang="cs-CZ" altLang="cs-CZ" b="1" dirty="0" smtClean="0"/>
              <a:t>(obsahuje bipolární</a:t>
            </a:r>
            <a:r>
              <a:rPr lang="cs-CZ" altLang="cs-CZ" b="1" dirty="0"/>
              <a:t> </a:t>
            </a:r>
            <a:r>
              <a:rPr lang="cs-CZ" altLang="cs-CZ" b="1" dirty="0" smtClean="0"/>
              <a:t>neurony </a:t>
            </a:r>
            <a:r>
              <a:rPr lang="cs-CZ" altLang="cs-CZ" b="1" dirty="0"/>
              <a:t>– ganglion </a:t>
            </a:r>
            <a:r>
              <a:rPr lang="cs-CZ" altLang="cs-CZ" b="1" dirty="0" err="1"/>
              <a:t>spirale</a:t>
            </a:r>
            <a:r>
              <a:rPr lang="cs-CZ" altLang="cs-CZ" b="1" dirty="0"/>
              <a:t> </a:t>
            </a:r>
            <a:r>
              <a:rPr lang="cs-CZ" altLang="cs-CZ" b="1" dirty="0" err="1"/>
              <a:t>cochleae</a:t>
            </a:r>
            <a:r>
              <a:rPr lang="cs-CZ" altLang="cs-CZ" b="1" dirty="0"/>
              <a:t>)</a:t>
            </a:r>
          </a:p>
          <a:p>
            <a:pPr eaLnBrk="1" hangingPunct="1"/>
            <a:endParaRPr lang="cs-CZ" altLang="cs-CZ" b="1" dirty="0">
              <a:solidFill>
                <a:srgbClr val="660033"/>
              </a:solidFill>
            </a:endParaRPr>
          </a:p>
          <a:p>
            <a:pPr eaLnBrk="1" hangingPunct="1"/>
            <a:r>
              <a:rPr lang="cs-CZ" altLang="cs-CZ" b="1" dirty="0">
                <a:solidFill>
                  <a:srgbClr val="660033"/>
                </a:solidFill>
              </a:rPr>
              <a:t>Ad c) Lamina </a:t>
            </a:r>
            <a:r>
              <a:rPr lang="cs-CZ" altLang="cs-CZ" b="1" dirty="0" err="1">
                <a:solidFill>
                  <a:srgbClr val="660033"/>
                </a:solidFill>
              </a:rPr>
              <a:t>spiralis</a:t>
            </a:r>
            <a:r>
              <a:rPr lang="cs-CZ" altLang="cs-CZ" b="1" dirty="0">
                <a:solidFill>
                  <a:srgbClr val="660033"/>
                </a:solidFill>
              </a:rPr>
              <a:t> </a:t>
            </a:r>
            <a:r>
              <a:rPr lang="cs-CZ" altLang="cs-CZ" b="1" dirty="0" err="1">
                <a:solidFill>
                  <a:srgbClr val="660033"/>
                </a:solidFill>
              </a:rPr>
              <a:t>ossea</a:t>
            </a:r>
            <a:endParaRPr lang="cs-CZ" altLang="cs-CZ" b="1" dirty="0">
              <a:solidFill>
                <a:srgbClr val="660033"/>
              </a:solidFill>
            </a:endParaRPr>
          </a:p>
          <a:p>
            <a:pPr eaLnBrk="1" hangingPunct="1"/>
            <a:r>
              <a:rPr lang="cs-CZ" altLang="cs-CZ" b="1" dirty="0" err="1"/>
              <a:t>Scala</a:t>
            </a:r>
            <a:r>
              <a:rPr lang="cs-CZ" altLang="cs-CZ" b="1" dirty="0"/>
              <a:t> </a:t>
            </a:r>
            <a:r>
              <a:rPr lang="cs-CZ" altLang="cs-CZ" b="1" dirty="0" err="1"/>
              <a:t>vestibuli</a:t>
            </a:r>
            <a:r>
              <a:rPr lang="cs-CZ" altLang="cs-CZ" b="1" dirty="0"/>
              <a:t> </a:t>
            </a:r>
            <a:r>
              <a:rPr lang="cs-CZ" altLang="cs-CZ" b="1" dirty="0" smtClean="0"/>
              <a:t>(otevírá se do vestibula), </a:t>
            </a:r>
            <a:r>
              <a:rPr lang="cs-CZ" altLang="cs-CZ" b="1" dirty="0" err="1"/>
              <a:t>scala</a:t>
            </a:r>
            <a:r>
              <a:rPr lang="cs-CZ" altLang="cs-CZ" b="1" dirty="0"/>
              <a:t> </a:t>
            </a:r>
            <a:r>
              <a:rPr lang="cs-CZ" altLang="cs-CZ" b="1" dirty="0" err="1"/>
              <a:t>tympani</a:t>
            </a:r>
            <a:r>
              <a:rPr lang="cs-CZ" altLang="cs-CZ" b="1" dirty="0"/>
              <a:t> </a:t>
            </a:r>
            <a:r>
              <a:rPr lang="cs-CZ" altLang="cs-CZ" b="1" dirty="0" smtClean="0"/>
              <a:t>(otevírá se do středoušní dutiny – </a:t>
            </a:r>
            <a:r>
              <a:rPr lang="cs-CZ" altLang="cs-CZ" b="1" dirty="0" err="1"/>
              <a:t>membrana</a:t>
            </a:r>
            <a:endParaRPr lang="cs-CZ" altLang="cs-CZ" b="1" dirty="0"/>
          </a:p>
          <a:p>
            <a:pPr eaLnBrk="1" hangingPunct="1"/>
            <a:r>
              <a:rPr lang="cs-CZ" altLang="cs-CZ" b="1" dirty="0" err="1"/>
              <a:t>tympani</a:t>
            </a:r>
            <a:r>
              <a:rPr lang="cs-CZ" altLang="cs-CZ" b="1" dirty="0"/>
              <a:t> </a:t>
            </a:r>
            <a:r>
              <a:rPr lang="cs-CZ" altLang="cs-CZ" b="1" dirty="0" err="1"/>
              <a:t>secundaria</a:t>
            </a:r>
            <a:r>
              <a:rPr lang="cs-CZ" altLang="cs-CZ" b="1" dirty="0" smtClean="0"/>
              <a:t>)</a:t>
            </a:r>
            <a:endParaRPr lang="cs-CZ" altLang="cs-CZ" b="1" dirty="0"/>
          </a:p>
        </p:txBody>
      </p:sp>
      <p:pic>
        <p:nvPicPr>
          <p:cNvPr id="2970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7952" y="1"/>
            <a:ext cx="4464049" cy="2981324"/>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401" y="836613"/>
            <a:ext cx="2688167" cy="1538288"/>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2" name="Text Box 9"/>
          <p:cNvSpPr txBox="1">
            <a:spLocks noChangeArrowheads="1"/>
          </p:cNvSpPr>
          <p:nvPr/>
        </p:nvSpPr>
        <p:spPr bwMode="auto">
          <a:xfrm>
            <a:off x="10485967" y="1412876"/>
            <a:ext cx="64152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800" b="1"/>
              <a:t>modiolus</a:t>
            </a:r>
          </a:p>
        </p:txBody>
      </p:sp>
      <p:sp>
        <p:nvSpPr>
          <p:cNvPr id="29703" name="Text Box 10"/>
          <p:cNvSpPr txBox="1">
            <a:spLocks noChangeArrowheads="1"/>
          </p:cNvSpPr>
          <p:nvPr/>
        </p:nvSpPr>
        <p:spPr bwMode="auto">
          <a:xfrm>
            <a:off x="9457267" y="1844675"/>
            <a:ext cx="9765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800" b="1">
                <a:solidFill>
                  <a:srgbClr val="FFFF00"/>
                </a:solidFill>
              </a:rPr>
              <a:t>Tractus spiralis </a:t>
            </a:r>
          </a:p>
          <a:p>
            <a:pPr eaLnBrk="1" hangingPunct="1">
              <a:spcBef>
                <a:spcPct val="0"/>
              </a:spcBef>
              <a:buFontTx/>
              <a:buNone/>
            </a:pPr>
            <a:r>
              <a:rPr lang="cs-CZ" altLang="cs-CZ" sz="800" b="1">
                <a:solidFill>
                  <a:srgbClr val="FFFF00"/>
                </a:solidFill>
              </a:rPr>
              <a:t>foraminosus</a:t>
            </a:r>
          </a:p>
        </p:txBody>
      </p:sp>
      <p:sp>
        <p:nvSpPr>
          <p:cNvPr id="29704" name="Text Box 11"/>
          <p:cNvSpPr txBox="1">
            <a:spLocks noChangeArrowheads="1"/>
          </p:cNvSpPr>
          <p:nvPr/>
        </p:nvSpPr>
        <p:spPr bwMode="auto">
          <a:xfrm>
            <a:off x="8661400" y="836613"/>
            <a:ext cx="62228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800" b="1">
                <a:solidFill>
                  <a:srgbClr val="FFFF00"/>
                </a:solidFill>
              </a:rPr>
              <a:t>l.s.ossea</a:t>
            </a:r>
          </a:p>
        </p:txBody>
      </p:sp>
      <p:sp>
        <p:nvSpPr>
          <p:cNvPr id="29705" name="Text Box 12"/>
          <p:cNvSpPr txBox="1">
            <a:spLocks noChangeArrowheads="1"/>
          </p:cNvSpPr>
          <p:nvPr/>
        </p:nvSpPr>
        <p:spPr bwMode="auto">
          <a:xfrm>
            <a:off x="8591552" y="549276"/>
            <a:ext cx="577849"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800" b="1">
                <a:solidFill>
                  <a:srgbClr val="FFFF00"/>
                </a:solidFill>
              </a:rPr>
              <a:t>sv</a:t>
            </a:r>
          </a:p>
        </p:txBody>
      </p:sp>
      <p:sp>
        <p:nvSpPr>
          <p:cNvPr id="29706" name="Text Box 13"/>
          <p:cNvSpPr txBox="1">
            <a:spLocks noChangeArrowheads="1"/>
          </p:cNvSpPr>
          <p:nvPr/>
        </p:nvSpPr>
        <p:spPr bwMode="auto">
          <a:xfrm>
            <a:off x="8756651" y="1052513"/>
            <a:ext cx="26481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800">
                <a:solidFill>
                  <a:srgbClr val="FFFF00"/>
                </a:solidFill>
              </a:rPr>
              <a:t>st</a:t>
            </a:r>
          </a:p>
        </p:txBody>
      </p:sp>
    </p:spTree>
    <p:extLst>
      <p:ext uri="{BB962C8B-B14F-4D97-AF65-F5344CB8AC3E}">
        <p14:creationId xmlns:p14="http://schemas.microsoft.com/office/powerpoint/2010/main" val="4221625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sluch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964020"/>
            <a:ext cx="6445251" cy="489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13"/>
          <p:cNvSpPr>
            <a:spLocks noChangeArrowheads="1"/>
          </p:cNvSpPr>
          <p:nvPr/>
        </p:nvSpPr>
        <p:spPr bwMode="auto">
          <a:xfrm>
            <a:off x="6934200" y="2868316"/>
            <a:ext cx="1787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dirty="0" err="1"/>
              <a:t>Scala</a:t>
            </a:r>
            <a:r>
              <a:rPr lang="cs-CZ" altLang="cs-CZ" sz="1800" b="1" dirty="0"/>
              <a:t> </a:t>
            </a:r>
            <a:r>
              <a:rPr lang="cs-CZ" altLang="cs-CZ" sz="1800" b="1" dirty="0" err="1"/>
              <a:t>vestibuli</a:t>
            </a:r>
            <a:endParaRPr lang="cs-CZ" altLang="cs-CZ" sz="1800" b="1" dirty="0"/>
          </a:p>
        </p:txBody>
      </p:sp>
      <p:sp>
        <p:nvSpPr>
          <p:cNvPr id="44036" name="Rectangle 14"/>
          <p:cNvSpPr>
            <a:spLocks noChangeArrowheads="1"/>
          </p:cNvSpPr>
          <p:nvPr/>
        </p:nvSpPr>
        <p:spPr bwMode="auto">
          <a:xfrm>
            <a:off x="6553265" y="5501365"/>
            <a:ext cx="17363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dirty="0" err="1"/>
              <a:t>Scala</a:t>
            </a:r>
            <a:r>
              <a:rPr lang="cs-CZ" altLang="cs-CZ" sz="1800" b="1" dirty="0"/>
              <a:t> </a:t>
            </a:r>
            <a:r>
              <a:rPr lang="cs-CZ" altLang="cs-CZ" sz="1800" b="1" dirty="0" err="1"/>
              <a:t>tympani</a:t>
            </a:r>
            <a:endParaRPr lang="cs-CZ" altLang="cs-CZ" sz="1800" b="1" dirty="0"/>
          </a:p>
        </p:txBody>
      </p:sp>
      <p:sp>
        <p:nvSpPr>
          <p:cNvPr id="44037" name="Rectangle 15"/>
          <p:cNvSpPr>
            <a:spLocks noChangeArrowheads="1"/>
          </p:cNvSpPr>
          <p:nvPr/>
        </p:nvSpPr>
        <p:spPr bwMode="auto">
          <a:xfrm>
            <a:off x="5488072" y="3619664"/>
            <a:ext cx="13260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dirty="0" err="1"/>
              <a:t>Ductus</a:t>
            </a:r>
            <a:r>
              <a:rPr lang="cs-CZ" altLang="cs-CZ" sz="1800" b="1" dirty="0"/>
              <a:t> </a:t>
            </a:r>
          </a:p>
          <a:p>
            <a:pPr eaLnBrk="1" hangingPunct="1">
              <a:spcBef>
                <a:spcPct val="0"/>
              </a:spcBef>
              <a:buFontTx/>
              <a:buNone/>
            </a:pPr>
            <a:r>
              <a:rPr lang="cs-CZ" altLang="cs-CZ" sz="1800" b="1" dirty="0" err="1"/>
              <a:t>cochlearis</a:t>
            </a:r>
            <a:endParaRPr lang="cs-CZ" altLang="cs-CZ" sz="1800" b="1" dirty="0"/>
          </a:p>
        </p:txBody>
      </p:sp>
      <p:sp>
        <p:nvSpPr>
          <p:cNvPr id="44038" name="Rectangle 16"/>
          <p:cNvSpPr>
            <a:spLocks noChangeArrowheads="1"/>
          </p:cNvSpPr>
          <p:nvPr/>
        </p:nvSpPr>
        <p:spPr bwMode="auto">
          <a:xfrm>
            <a:off x="1797453" y="3815659"/>
            <a:ext cx="1402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dirty="0" err="1"/>
              <a:t>Membrana</a:t>
            </a:r>
            <a:r>
              <a:rPr lang="cs-CZ" altLang="cs-CZ" sz="1800" b="1" dirty="0"/>
              <a:t> </a:t>
            </a:r>
          </a:p>
          <a:p>
            <a:pPr eaLnBrk="1" hangingPunct="1">
              <a:spcBef>
                <a:spcPct val="0"/>
              </a:spcBef>
              <a:buFontTx/>
              <a:buNone/>
            </a:pPr>
            <a:r>
              <a:rPr lang="cs-CZ" altLang="cs-CZ" sz="1800" b="1" dirty="0" err="1"/>
              <a:t>tectoria</a:t>
            </a:r>
            <a:endParaRPr lang="cs-CZ" altLang="cs-CZ" sz="1800" b="1" dirty="0"/>
          </a:p>
        </p:txBody>
      </p:sp>
      <p:sp>
        <p:nvSpPr>
          <p:cNvPr id="44039" name="Line 17"/>
          <p:cNvSpPr>
            <a:spLocks noChangeShapeType="1"/>
          </p:cNvSpPr>
          <p:nvPr/>
        </p:nvSpPr>
        <p:spPr bwMode="auto">
          <a:xfrm>
            <a:off x="3200401" y="4283458"/>
            <a:ext cx="3456516"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4040" name="Text Box 18"/>
          <p:cNvSpPr txBox="1">
            <a:spLocks noChangeArrowheads="1"/>
          </p:cNvSpPr>
          <p:nvPr/>
        </p:nvSpPr>
        <p:spPr bwMode="auto">
          <a:xfrm>
            <a:off x="7018727" y="5083614"/>
            <a:ext cx="23519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dirty="0" err="1"/>
              <a:t>membrana</a:t>
            </a:r>
            <a:r>
              <a:rPr lang="cs-CZ" altLang="cs-CZ" sz="1800" b="1" dirty="0"/>
              <a:t> </a:t>
            </a:r>
            <a:r>
              <a:rPr lang="cs-CZ" altLang="cs-CZ" sz="1800" b="1" dirty="0" err="1"/>
              <a:t>basilaris</a:t>
            </a:r>
            <a:endParaRPr lang="cs-CZ" altLang="cs-CZ" sz="1800" b="1" dirty="0"/>
          </a:p>
        </p:txBody>
      </p:sp>
      <p:sp>
        <p:nvSpPr>
          <p:cNvPr id="44041" name="Text Box 19"/>
          <p:cNvSpPr txBox="1">
            <a:spLocks noChangeArrowheads="1"/>
          </p:cNvSpPr>
          <p:nvPr/>
        </p:nvSpPr>
        <p:spPr bwMode="auto">
          <a:xfrm>
            <a:off x="6934200" y="3428742"/>
            <a:ext cx="2698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dirty="0" err="1"/>
              <a:t>membrana</a:t>
            </a:r>
            <a:r>
              <a:rPr lang="cs-CZ" altLang="cs-CZ" sz="1800" b="1" dirty="0"/>
              <a:t> </a:t>
            </a:r>
            <a:r>
              <a:rPr lang="cs-CZ" altLang="cs-CZ" sz="1800" b="1" dirty="0" err="1"/>
              <a:t>vestibularis</a:t>
            </a:r>
            <a:endParaRPr lang="cs-CZ" altLang="cs-CZ" sz="1800" b="1" dirty="0"/>
          </a:p>
        </p:txBody>
      </p:sp>
      <p:sp>
        <p:nvSpPr>
          <p:cNvPr id="44042" name="Line 20"/>
          <p:cNvSpPr>
            <a:spLocks noChangeShapeType="1"/>
          </p:cNvSpPr>
          <p:nvPr/>
        </p:nvSpPr>
        <p:spPr bwMode="auto">
          <a:xfrm flipH="1">
            <a:off x="6934200" y="3424456"/>
            <a:ext cx="768349"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4044" name="Text Box 22"/>
          <p:cNvSpPr txBox="1">
            <a:spLocks noChangeArrowheads="1"/>
          </p:cNvSpPr>
          <p:nvPr/>
        </p:nvSpPr>
        <p:spPr bwMode="auto">
          <a:xfrm>
            <a:off x="3021549" y="5092204"/>
            <a:ext cx="100540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dirty="0"/>
              <a:t>Organ</a:t>
            </a:r>
          </a:p>
          <a:p>
            <a:pPr eaLnBrk="1" hangingPunct="1">
              <a:spcBef>
                <a:spcPct val="0"/>
              </a:spcBef>
              <a:buFontTx/>
              <a:buNone/>
            </a:pPr>
            <a:r>
              <a:rPr lang="cs-CZ" altLang="cs-CZ" sz="1800" b="1" dirty="0" err="1"/>
              <a:t>of</a:t>
            </a:r>
            <a:r>
              <a:rPr lang="cs-CZ" altLang="cs-CZ" sz="1800" b="1" dirty="0"/>
              <a:t> Corti</a:t>
            </a:r>
          </a:p>
          <a:p>
            <a:pPr eaLnBrk="1" hangingPunct="1">
              <a:spcBef>
                <a:spcPct val="0"/>
              </a:spcBef>
              <a:buFontTx/>
              <a:buNone/>
            </a:pPr>
            <a:r>
              <a:rPr lang="cs-CZ" altLang="cs-CZ" sz="1800" b="1" dirty="0"/>
              <a:t> </a:t>
            </a:r>
          </a:p>
        </p:txBody>
      </p:sp>
      <p:sp>
        <p:nvSpPr>
          <p:cNvPr id="44045" name="Line 23"/>
          <p:cNvSpPr>
            <a:spLocks noChangeShapeType="1"/>
          </p:cNvSpPr>
          <p:nvPr/>
        </p:nvSpPr>
        <p:spPr bwMode="auto">
          <a:xfrm flipV="1">
            <a:off x="4054476" y="4761706"/>
            <a:ext cx="2400300" cy="792163"/>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4404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0653" y="168091"/>
            <a:ext cx="2821347" cy="1731712"/>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99462" y="139611"/>
            <a:ext cx="7387188" cy="2031325"/>
          </a:xfrm>
          <a:prstGeom prst="rect">
            <a:avLst/>
          </a:prstGeom>
          <a:noFill/>
        </p:spPr>
        <p:txBody>
          <a:bodyPr wrap="square" rtlCol="0">
            <a:spAutoFit/>
          </a:bodyPr>
          <a:lstStyle/>
          <a:p>
            <a:pPr>
              <a:spcBef>
                <a:spcPct val="0"/>
              </a:spcBef>
            </a:pPr>
            <a:r>
              <a:rPr lang="cs-CZ" altLang="cs-CZ" b="1" dirty="0" err="1" smtClean="0">
                <a:solidFill>
                  <a:srgbClr val="660033"/>
                </a:solidFill>
              </a:rPr>
              <a:t>Labyrinthus</a:t>
            </a:r>
            <a:r>
              <a:rPr lang="cs-CZ" altLang="cs-CZ" b="1" dirty="0" smtClean="0">
                <a:solidFill>
                  <a:srgbClr val="660033"/>
                </a:solidFill>
              </a:rPr>
              <a:t> </a:t>
            </a:r>
            <a:r>
              <a:rPr lang="cs-CZ" altLang="cs-CZ" b="1" dirty="0" err="1">
                <a:solidFill>
                  <a:srgbClr val="660033"/>
                </a:solidFill>
              </a:rPr>
              <a:t>cochlearis</a:t>
            </a:r>
            <a:endParaRPr lang="cs-CZ" altLang="cs-CZ" b="1" dirty="0">
              <a:solidFill>
                <a:srgbClr val="660033"/>
              </a:solidFill>
            </a:endParaRPr>
          </a:p>
          <a:p>
            <a:pPr>
              <a:spcBef>
                <a:spcPct val="0"/>
              </a:spcBef>
            </a:pPr>
            <a:r>
              <a:rPr lang="cs-CZ" altLang="cs-CZ" b="1" dirty="0" err="1"/>
              <a:t>Ductus</a:t>
            </a:r>
            <a:r>
              <a:rPr lang="cs-CZ" altLang="cs-CZ" b="1" dirty="0"/>
              <a:t> </a:t>
            </a:r>
            <a:r>
              <a:rPr lang="cs-CZ" altLang="cs-CZ" b="1" dirty="0" err="1"/>
              <a:t>cochlearis</a:t>
            </a:r>
            <a:r>
              <a:rPr lang="cs-CZ" altLang="cs-CZ" b="1" dirty="0"/>
              <a:t> dělí kostěný hlemýžď na </a:t>
            </a:r>
            <a:r>
              <a:rPr lang="cs-CZ" altLang="cs-CZ" b="1" dirty="0" err="1">
                <a:solidFill>
                  <a:srgbClr val="660033"/>
                </a:solidFill>
              </a:rPr>
              <a:t>scala</a:t>
            </a:r>
            <a:r>
              <a:rPr lang="cs-CZ" altLang="cs-CZ" b="1" dirty="0">
                <a:solidFill>
                  <a:srgbClr val="660033"/>
                </a:solidFill>
              </a:rPr>
              <a:t> </a:t>
            </a:r>
            <a:r>
              <a:rPr lang="cs-CZ" altLang="cs-CZ" b="1" dirty="0" err="1">
                <a:solidFill>
                  <a:srgbClr val="660033"/>
                </a:solidFill>
              </a:rPr>
              <a:t>tympani</a:t>
            </a:r>
            <a:r>
              <a:rPr lang="cs-CZ" altLang="cs-CZ" b="1" dirty="0"/>
              <a:t> a </a:t>
            </a:r>
            <a:r>
              <a:rPr lang="cs-CZ" altLang="cs-CZ" b="1" dirty="0" err="1">
                <a:solidFill>
                  <a:srgbClr val="660033"/>
                </a:solidFill>
              </a:rPr>
              <a:t>scala</a:t>
            </a:r>
            <a:r>
              <a:rPr lang="cs-CZ" altLang="cs-CZ" b="1" dirty="0">
                <a:solidFill>
                  <a:srgbClr val="660033"/>
                </a:solidFill>
              </a:rPr>
              <a:t> </a:t>
            </a:r>
            <a:r>
              <a:rPr lang="cs-CZ" altLang="cs-CZ" b="1" dirty="0" err="1">
                <a:solidFill>
                  <a:srgbClr val="660033"/>
                </a:solidFill>
              </a:rPr>
              <a:t>vestibuli</a:t>
            </a:r>
            <a:r>
              <a:rPr lang="cs-CZ" altLang="cs-CZ" b="1" dirty="0">
                <a:solidFill>
                  <a:srgbClr val="660033"/>
                </a:solidFill>
              </a:rPr>
              <a:t> </a:t>
            </a:r>
          </a:p>
          <a:p>
            <a:pPr>
              <a:spcBef>
                <a:spcPct val="0"/>
              </a:spcBef>
              <a:buNone/>
            </a:pPr>
            <a:r>
              <a:rPr lang="cs-CZ" altLang="cs-CZ" b="1" dirty="0">
                <a:solidFill>
                  <a:srgbClr val="660033"/>
                </a:solidFill>
              </a:rPr>
              <a:t>Organum </a:t>
            </a:r>
            <a:r>
              <a:rPr lang="cs-CZ" altLang="cs-CZ" b="1" dirty="0" err="1">
                <a:solidFill>
                  <a:srgbClr val="660033"/>
                </a:solidFill>
              </a:rPr>
              <a:t>spirale</a:t>
            </a:r>
            <a:r>
              <a:rPr lang="cs-CZ" altLang="cs-CZ" b="1" dirty="0">
                <a:solidFill>
                  <a:srgbClr val="660033"/>
                </a:solidFill>
              </a:rPr>
              <a:t> Corti</a:t>
            </a:r>
            <a:r>
              <a:rPr lang="cs-CZ" altLang="cs-CZ" b="1" dirty="0">
                <a:solidFill>
                  <a:srgbClr val="FFFF00"/>
                </a:solidFill>
              </a:rPr>
              <a:t> </a:t>
            </a:r>
            <a:r>
              <a:rPr lang="cs-CZ" altLang="cs-CZ" b="1" dirty="0"/>
              <a:t>– na </a:t>
            </a:r>
            <a:r>
              <a:rPr lang="cs-CZ" altLang="cs-CZ" b="1" dirty="0" err="1"/>
              <a:t>membrana</a:t>
            </a:r>
            <a:r>
              <a:rPr lang="cs-CZ" altLang="cs-CZ" b="1" dirty="0"/>
              <a:t> </a:t>
            </a:r>
            <a:r>
              <a:rPr lang="cs-CZ" altLang="cs-CZ" b="1" dirty="0" err="1"/>
              <a:t>basilaris</a:t>
            </a:r>
            <a:r>
              <a:rPr lang="cs-CZ" altLang="cs-CZ" b="1" dirty="0"/>
              <a:t> (dva Cortiho sloupce vláskových buněk), nad nimi </a:t>
            </a:r>
            <a:r>
              <a:rPr lang="cs-CZ" altLang="cs-CZ" b="1" dirty="0" err="1"/>
              <a:t>membrana</a:t>
            </a:r>
            <a:r>
              <a:rPr lang="cs-CZ" altLang="cs-CZ" b="1" dirty="0"/>
              <a:t> </a:t>
            </a:r>
            <a:r>
              <a:rPr lang="cs-CZ" altLang="cs-CZ" b="1" dirty="0" err="1"/>
              <a:t>tectoria</a:t>
            </a:r>
            <a:r>
              <a:rPr lang="cs-CZ" altLang="cs-CZ" b="1" dirty="0"/>
              <a:t>, ganglion </a:t>
            </a:r>
            <a:r>
              <a:rPr lang="cs-CZ" altLang="cs-CZ" b="1" dirty="0" err="1"/>
              <a:t>spirale</a:t>
            </a:r>
            <a:r>
              <a:rPr lang="cs-CZ" altLang="cs-CZ" b="1" dirty="0"/>
              <a:t> </a:t>
            </a:r>
            <a:r>
              <a:rPr lang="cs-CZ" altLang="cs-CZ" b="1" dirty="0" err="1"/>
              <a:t>cochleae</a:t>
            </a:r>
            <a:r>
              <a:rPr lang="cs-CZ" altLang="cs-CZ" b="1" dirty="0"/>
              <a:t> (bipolární buňky).</a:t>
            </a:r>
          </a:p>
          <a:p>
            <a:pPr>
              <a:spcBef>
                <a:spcPct val="0"/>
              </a:spcBef>
            </a:pPr>
            <a:r>
              <a:rPr lang="cs-CZ" altLang="cs-CZ" b="1" dirty="0"/>
              <a:t> </a:t>
            </a:r>
          </a:p>
          <a:p>
            <a:endParaRPr lang="cs-CZ" dirty="0"/>
          </a:p>
        </p:txBody>
      </p:sp>
    </p:spTree>
    <p:extLst>
      <p:ext uri="{BB962C8B-B14F-4D97-AF65-F5344CB8AC3E}">
        <p14:creationId xmlns:p14="http://schemas.microsoft.com/office/powerpoint/2010/main" val="2739448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91a"/>
          <p:cNvPicPr>
            <a:picLocks noChangeAspect="1" noChangeArrowheads="1"/>
          </p:cNvPicPr>
          <p:nvPr/>
        </p:nvPicPr>
        <p:blipFill>
          <a:blip r:embed="rId3">
            <a:extLst>
              <a:ext uri="{28A0092B-C50C-407E-A947-70E740481C1C}">
                <a14:useLocalDpi xmlns:a14="http://schemas.microsoft.com/office/drawing/2010/main" val="0"/>
              </a:ext>
            </a:extLst>
          </a:blip>
          <a:srcRect l="6221" t="13707" r="8020" b="3584"/>
          <a:stretch>
            <a:fillRect/>
          </a:stretch>
        </p:blipFill>
        <p:spPr bwMode="auto">
          <a:xfrm>
            <a:off x="0" y="1"/>
            <a:ext cx="5952067"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descr="90c"/>
          <p:cNvPicPr>
            <a:picLocks noChangeAspect="1" noChangeArrowheads="1"/>
          </p:cNvPicPr>
          <p:nvPr/>
        </p:nvPicPr>
        <p:blipFill>
          <a:blip r:embed="rId4">
            <a:extLst>
              <a:ext uri="{28A0092B-C50C-407E-A947-70E740481C1C}">
                <a14:useLocalDpi xmlns:a14="http://schemas.microsoft.com/office/drawing/2010/main" val="0"/>
              </a:ext>
            </a:extLst>
          </a:blip>
          <a:srcRect l="2730" t="15457"/>
          <a:stretch>
            <a:fillRect/>
          </a:stretch>
        </p:blipFill>
        <p:spPr bwMode="auto">
          <a:xfrm>
            <a:off x="527438" y="3990109"/>
            <a:ext cx="5135734" cy="261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6"/>
          <p:cNvSpPr txBox="1">
            <a:spLocks noChangeArrowheads="1"/>
          </p:cNvSpPr>
          <p:nvPr/>
        </p:nvSpPr>
        <p:spPr bwMode="auto">
          <a:xfrm>
            <a:off x="6096000" y="188914"/>
            <a:ext cx="623997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u="sng" dirty="0">
                <a:solidFill>
                  <a:srgbClr val="660033"/>
                </a:solidFill>
              </a:rPr>
              <a:t>N. </a:t>
            </a:r>
            <a:r>
              <a:rPr lang="cs-CZ" altLang="cs-CZ" sz="2000" b="1" u="sng" dirty="0" smtClean="0">
                <a:solidFill>
                  <a:srgbClr val="660033"/>
                </a:solidFill>
              </a:rPr>
              <a:t>VESTIBULOCOCHLEARIS (CN VIII)</a:t>
            </a:r>
            <a:endParaRPr lang="cs-CZ" altLang="cs-CZ" sz="2000" b="1" u="sng" dirty="0">
              <a:solidFill>
                <a:srgbClr val="660033"/>
              </a:solidFill>
            </a:endParaRPr>
          </a:p>
          <a:p>
            <a:pPr eaLnBrk="1" hangingPunct="1">
              <a:spcBef>
                <a:spcPct val="0"/>
              </a:spcBef>
              <a:buFontTx/>
              <a:buNone/>
            </a:pPr>
            <a:endParaRPr lang="cs-CZ" altLang="cs-CZ" sz="2000" b="1" dirty="0">
              <a:solidFill>
                <a:srgbClr val="660033"/>
              </a:solidFill>
            </a:endParaRPr>
          </a:p>
          <a:p>
            <a:pPr eaLnBrk="1" hangingPunct="1">
              <a:spcBef>
                <a:spcPct val="0"/>
              </a:spcBef>
              <a:buFontTx/>
              <a:buNone/>
            </a:pPr>
            <a:r>
              <a:rPr lang="cs-CZ" altLang="cs-CZ" sz="2000" b="1" dirty="0">
                <a:solidFill>
                  <a:srgbClr val="660033"/>
                </a:solidFill>
              </a:rPr>
              <a:t>PARS COCHLEARIS</a:t>
            </a:r>
          </a:p>
          <a:p>
            <a:pPr eaLnBrk="1" hangingPunct="1">
              <a:spcBef>
                <a:spcPct val="0"/>
              </a:spcBef>
              <a:buFontTx/>
              <a:buNone/>
            </a:pPr>
            <a:endParaRPr lang="cs-CZ" altLang="cs-CZ" sz="2000" b="1" dirty="0">
              <a:solidFill>
                <a:srgbClr val="660033"/>
              </a:solidFill>
            </a:endParaRPr>
          </a:p>
          <a:p>
            <a:pPr eaLnBrk="1" hangingPunct="1">
              <a:spcBef>
                <a:spcPct val="0"/>
              </a:spcBef>
              <a:buFontTx/>
              <a:buNone/>
            </a:pPr>
            <a:r>
              <a:rPr lang="cs-CZ" altLang="cs-CZ" sz="2000" b="1" dirty="0">
                <a:solidFill>
                  <a:srgbClr val="660033"/>
                </a:solidFill>
              </a:rPr>
              <a:t>PARS VESTIBULARIS</a:t>
            </a:r>
          </a:p>
          <a:p>
            <a:pPr eaLnBrk="1" hangingPunct="1">
              <a:spcBef>
                <a:spcPct val="0"/>
              </a:spcBef>
              <a:buFontTx/>
              <a:buNone/>
            </a:pPr>
            <a:r>
              <a:rPr lang="cs-CZ" altLang="cs-CZ" sz="2000" b="1" dirty="0">
                <a:solidFill>
                  <a:schemeClr val="bg1"/>
                </a:solidFill>
              </a:rPr>
              <a:t> </a:t>
            </a:r>
            <a:r>
              <a:rPr lang="cs-CZ" altLang="cs-CZ" sz="2000" b="1" dirty="0"/>
              <a:t>              N. </a:t>
            </a:r>
            <a:r>
              <a:rPr lang="cs-CZ" altLang="cs-CZ" sz="2000" b="1" dirty="0" err="1"/>
              <a:t>utriculoampullaris</a:t>
            </a:r>
            <a:endParaRPr lang="cs-CZ" altLang="cs-CZ" sz="2000" b="1" dirty="0"/>
          </a:p>
          <a:p>
            <a:pPr eaLnBrk="1" hangingPunct="1">
              <a:spcBef>
                <a:spcPct val="0"/>
              </a:spcBef>
              <a:buFontTx/>
              <a:buNone/>
            </a:pPr>
            <a:r>
              <a:rPr lang="cs-CZ" altLang="cs-CZ" sz="2000" b="1" dirty="0"/>
              <a:t>               N. </a:t>
            </a:r>
            <a:r>
              <a:rPr lang="cs-CZ" altLang="cs-CZ" sz="2000" b="1" dirty="0" err="1"/>
              <a:t>saccularis</a:t>
            </a:r>
            <a:endParaRPr lang="cs-CZ" altLang="cs-CZ" sz="2000" b="1" dirty="0"/>
          </a:p>
          <a:p>
            <a:pPr eaLnBrk="1" hangingPunct="1">
              <a:spcBef>
                <a:spcPct val="0"/>
              </a:spcBef>
              <a:buFontTx/>
              <a:buNone/>
            </a:pPr>
            <a:r>
              <a:rPr lang="cs-CZ" altLang="cs-CZ" sz="2000" b="1" dirty="0"/>
              <a:t>               N. </a:t>
            </a:r>
            <a:r>
              <a:rPr lang="cs-CZ" altLang="cs-CZ" sz="2000" b="1" dirty="0" err="1"/>
              <a:t>ampullaris</a:t>
            </a:r>
            <a:r>
              <a:rPr lang="cs-CZ" altLang="cs-CZ" sz="2000" b="1" dirty="0"/>
              <a:t> </a:t>
            </a:r>
            <a:r>
              <a:rPr lang="cs-CZ" altLang="cs-CZ" sz="2000" b="1" dirty="0" err="1" smtClean="0"/>
              <a:t>posterior</a:t>
            </a:r>
            <a:r>
              <a:rPr lang="cs-CZ" altLang="cs-CZ" sz="2000" b="1" dirty="0" smtClean="0"/>
              <a:t> </a:t>
            </a:r>
          </a:p>
          <a:p>
            <a:pPr eaLnBrk="1" hangingPunct="1">
              <a:spcBef>
                <a:spcPct val="0"/>
              </a:spcBef>
              <a:buFontTx/>
              <a:buNone/>
            </a:pPr>
            <a:r>
              <a:rPr lang="cs-CZ" altLang="cs-CZ" sz="2000" b="1" dirty="0" smtClean="0"/>
              <a:t>Vestibulární jádra ve IV. komoře, pak do mozečku </a:t>
            </a:r>
          </a:p>
          <a:p>
            <a:pPr eaLnBrk="1" hangingPunct="1">
              <a:spcBef>
                <a:spcPct val="0"/>
              </a:spcBef>
              <a:buFontTx/>
              <a:buNone/>
            </a:pPr>
            <a:r>
              <a:rPr lang="cs-CZ" altLang="cs-CZ" sz="2000" b="1" dirty="0" smtClean="0"/>
              <a:t>nebo </a:t>
            </a:r>
            <a:r>
              <a:rPr lang="cs-CZ" altLang="cs-CZ" sz="2000" b="1" dirty="0" err="1" smtClean="0"/>
              <a:t>lobus</a:t>
            </a:r>
            <a:r>
              <a:rPr lang="cs-CZ" altLang="cs-CZ" sz="2000" b="1" dirty="0" smtClean="0"/>
              <a:t> </a:t>
            </a:r>
            <a:r>
              <a:rPr lang="cs-CZ" altLang="cs-CZ" sz="2000" b="1" dirty="0" err="1" smtClean="0"/>
              <a:t>parietalis</a:t>
            </a:r>
            <a:r>
              <a:rPr lang="cs-CZ" altLang="cs-CZ" sz="2000" b="1" dirty="0" smtClean="0"/>
              <a:t> </a:t>
            </a:r>
            <a:r>
              <a:rPr lang="cs-CZ" altLang="cs-CZ" sz="1200" b="1" dirty="0" smtClean="0"/>
              <a:t>(</a:t>
            </a:r>
            <a:r>
              <a:rPr lang="cs-CZ" altLang="cs-CZ" sz="1200" b="1" dirty="0" err="1" smtClean="0"/>
              <a:t>lobulus</a:t>
            </a:r>
            <a:r>
              <a:rPr lang="cs-CZ" altLang="cs-CZ" sz="1200" b="1" dirty="0" smtClean="0"/>
              <a:t> </a:t>
            </a:r>
            <a:r>
              <a:rPr lang="cs-CZ" altLang="cs-CZ" sz="1200" b="1" dirty="0" err="1" smtClean="0"/>
              <a:t>parietalis</a:t>
            </a:r>
            <a:r>
              <a:rPr lang="cs-CZ" altLang="cs-CZ" sz="1200" b="1" dirty="0" smtClean="0"/>
              <a:t> </a:t>
            </a:r>
            <a:r>
              <a:rPr lang="cs-CZ" altLang="cs-CZ" sz="1200" b="1" dirty="0" err="1" smtClean="0"/>
              <a:t>inferior</a:t>
            </a:r>
            <a:r>
              <a:rPr lang="cs-CZ" altLang="cs-CZ" sz="1200" b="1" dirty="0" smtClean="0"/>
              <a:t>)</a:t>
            </a:r>
            <a:endParaRPr lang="cs-CZ" altLang="cs-CZ" sz="1200" b="1" dirty="0"/>
          </a:p>
        </p:txBody>
      </p:sp>
      <p:pic>
        <p:nvPicPr>
          <p:cNvPr id="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2067" y="3496686"/>
            <a:ext cx="5791488" cy="290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8091055" y="3200400"/>
            <a:ext cx="2531334" cy="369332"/>
          </a:xfrm>
          <a:prstGeom prst="rect">
            <a:avLst/>
          </a:prstGeom>
          <a:noFill/>
        </p:spPr>
        <p:txBody>
          <a:bodyPr wrap="none" rtlCol="0">
            <a:spAutoFit/>
          </a:bodyPr>
          <a:lstStyle/>
          <a:p>
            <a:r>
              <a:rPr lang="cs-CZ" dirty="0" smtClean="0"/>
              <a:t>Dno vnitřního zvukovodu</a:t>
            </a:r>
            <a:endParaRPr lang="cs-CZ" dirty="0"/>
          </a:p>
        </p:txBody>
      </p:sp>
      <p:sp>
        <p:nvSpPr>
          <p:cNvPr id="3" name="TextovéPole 2"/>
          <p:cNvSpPr txBox="1"/>
          <p:nvPr/>
        </p:nvSpPr>
        <p:spPr>
          <a:xfrm>
            <a:off x="2120900" y="2843768"/>
            <a:ext cx="347916" cy="369332"/>
          </a:xfrm>
          <a:prstGeom prst="rect">
            <a:avLst/>
          </a:prstGeom>
          <a:noFill/>
        </p:spPr>
        <p:txBody>
          <a:bodyPr wrap="none" rtlCol="0">
            <a:spAutoFit/>
          </a:bodyPr>
          <a:lstStyle/>
          <a:p>
            <a:r>
              <a:rPr lang="cs-CZ" dirty="0" err="1" smtClean="0"/>
              <a:t>fc</a:t>
            </a:r>
            <a:endParaRPr lang="cs-CZ" dirty="0"/>
          </a:p>
        </p:txBody>
      </p:sp>
      <p:sp>
        <p:nvSpPr>
          <p:cNvPr id="4" name="TextovéPole 3"/>
          <p:cNvSpPr txBox="1"/>
          <p:nvPr/>
        </p:nvSpPr>
        <p:spPr>
          <a:xfrm>
            <a:off x="1760032" y="2101057"/>
            <a:ext cx="360868" cy="369332"/>
          </a:xfrm>
          <a:prstGeom prst="rect">
            <a:avLst/>
          </a:prstGeom>
          <a:noFill/>
        </p:spPr>
        <p:txBody>
          <a:bodyPr wrap="none" rtlCol="0">
            <a:spAutoFit/>
          </a:bodyPr>
          <a:lstStyle/>
          <a:p>
            <a:r>
              <a:rPr lang="cs-CZ" dirty="0" err="1" smtClean="0"/>
              <a:t>fv</a:t>
            </a:r>
            <a:endParaRPr lang="cs-CZ" dirty="0"/>
          </a:p>
        </p:txBody>
      </p:sp>
    </p:spTree>
    <p:extLst>
      <p:ext uri="{BB962C8B-B14F-4D97-AF65-F5344CB8AC3E}">
        <p14:creationId xmlns:p14="http://schemas.microsoft.com/office/powerpoint/2010/main" val="38799778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6"/>
          <p:cNvSpPr txBox="1">
            <a:spLocks noChangeArrowheads="1"/>
          </p:cNvSpPr>
          <p:nvPr/>
        </p:nvSpPr>
        <p:spPr bwMode="auto">
          <a:xfrm>
            <a:off x="239185" y="4937126"/>
            <a:ext cx="573266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a:solidFill>
                  <a:srgbClr val="660033"/>
                </a:solidFill>
              </a:rPr>
              <a:t>Area vestibularis sup.</a:t>
            </a:r>
          </a:p>
          <a:p>
            <a:pPr eaLnBrk="1" hangingPunct="1">
              <a:spcBef>
                <a:spcPct val="0"/>
              </a:spcBef>
              <a:buFontTx/>
              <a:buNone/>
            </a:pPr>
            <a:r>
              <a:rPr lang="cs-CZ" altLang="cs-CZ" sz="2000" b="1"/>
              <a:t>    n. utriculoampullaris</a:t>
            </a:r>
          </a:p>
          <a:p>
            <a:pPr eaLnBrk="1" hangingPunct="1">
              <a:spcBef>
                <a:spcPct val="0"/>
              </a:spcBef>
              <a:buFontTx/>
              <a:buNone/>
            </a:pPr>
            <a:endParaRPr lang="cs-CZ" altLang="cs-CZ" sz="2000" b="1"/>
          </a:p>
          <a:p>
            <a:pPr eaLnBrk="1" hangingPunct="1">
              <a:spcBef>
                <a:spcPct val="0"/>
              </a:spcBef>
              <a:buFontTx/>
              <a:buNone/>
            </a:pPr>
            <a:r>
              <a:rPr lang="cs-CZ" altLang="cs-CZ" sz="2000" b="1">
                <a:solidFill>
                  <a:srgbClr val="660033"/>
                </a:solidFill>
              </a:rPr>
              <a:t>Area vestibularis inf.</a:t>
            </a:r>
          </a:p>
          <a:p>
            <a:pPr eaLnBrk="1" hangingPunct="1">
              <a:spcBef>
                <a:spcPct val="0"/>
              </a:spcBef>
              <a:buFontTx/>
              <a:buNone/>
            </a:pPr>
            <a:r>
              <a:rPr lang="cs-CZ" altLang="cs-CZ" sz="2000" b="1"/>
              <a:t>    foramen singulare – n. ampullaris posterior</a:t>
            </a:r>
          </a:p>
          <a:p>
            <a:pPr eaLnBrk="1" hangingPunct="1">
              <a:spcBef>
                <a:spcPct val="0"/>
              </a:spcBef>
              <a:buFontTx/>
              <a:buNone/>
            </a:pPr>
            <a:r>
              <a:rPr lang="cs-CZ" altLang="cs-CZ" sz="2000" b="1"/>
              <a:t>    n. saccularis</a:t>
            </a:r>
          </a:p>
        </p:txBody>
      </p:sp>
      <p:sp>
        <p:nvSpPr>
          <p:cNvPr id="69635" name="Obdélník 4"/>
          <p:cNvSpPr>
            <a:spLocks noChangeArrowheads="1"/>
          </p:cNvSpPr>
          <p:nvPr/>
        </p:nvSpPr>
        <p:spPr bwMode="auto">
          <a:xfrm>
            <a:off x="2351618" y="115888"/>
            <a:ext cx="56743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cs-CZ" altLang="cs-CZ" sz="2400" b="1" smtClean="0">
                <a:solidFill>
                  <a:srgbClr val="660033"/>
                </a:solidFill>
                <a:effectLst>
                  <a:outerShdw blurRad="38100" dist="38100" dir="2700000" algn="tl">
                    <a:srgbClr val="C0C0C0"/>
                  </a:outerShdw>
                </a:effectLst>
              </a:rPr>
              <a:t>FUNDUS MEATUS ACUSTICI INTERNI</a:t>
            </a:r>
          </a:p>
        </p:txBody>
      </p:sp>
      <p:grpSp>
        <p:nvGrpSpPr>
          <p:cNvPr id="39940" name="Group 4"/>
          <p:cNvGrpSpPr>
            <a:grpSpLocks/>
          </p:cNvGrpSpPr>
          <p:nvPr/>
        </p:nvGrpSpPr>
        <p:grpSpPr bwMode="auto">
          <a:xfrm>
            <a:off x="1" y="620715"/>
            <a:ext cx="8879417" cy="4139514"/>
            <a:chOff x="0" y="527"/>
            <a:chExt cx="4195" cy="2625"/>
          </a:xfrm>
        </p:grpSpPr>
        <p:pic>
          <p:nvPicPr>
            <p:cNvPr id="399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7"/>
              <a:ext cx="4195" cy="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Přímá spojovací čára 6"/>
            <p:cNvCxnSpPr/>
            <p:nvPr/>
          </p:nvCxnSpPr>
          <p:spPr>
            <a:xfrm>
              <a:off x="1927" y="1389"/>
              <a:ext cx="1906" cy="45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 name="Přímá spojovací čára 7"/>
            <p:cNvCxnSpPr/>
            <p:nvPr/>
          </p:nvCxnSpPr>
          <p:spPr>
            <a:xfrm flipV="1">
              <a:off x="2608" y="845"/>
              <a:ext cx="453" cy="1587"/>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17" name="Elipsa 16"/>
          <p:cNvSpPr/>
          <p:nvPr/>
        </p:nvSpPr>
        <p:spPr>
          <a:xfrm>
            <a:off x="7440084" y="3933825"/>
            <a:ext cx="4224867" cy="2808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cxnSp>
        <p:nvCxnSpPr>
          <p:cNvPr id="18" name="Přímá spojovací čára 17"/>
          <p:cNvCxnSpPr/>
          <p:nvPr/>
        </p:nvCxnSpPr>
        <p:spPr>
          <a:xfrm>
            <a:off x="7440084" y="5084763"/>
            <a:ext cx="4224867" cy="4318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Přímá spojovací čára 21"/>
          <p:cNvCxnSpPr/>
          <p:nvPr/>
        </p:nvCxnSpPr>
        <p:spPr>
          <a:xfrm flipV="1">
            <a:off x="9359901" y="4005264"/>
            <a:ext cx="385233" cy="2663825"/>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9944" name="Obdélník 25"/>
          <p:cNvSpPr>
            <a:spLocks noChangeArrowheads="1"/>
          </p:cNvSpPr>
          <p:nvPr/>
        </p:nvSpPr>
        <p:spPr bwMode="auto">
          <a:xfrm>
            <a:off x="7823200" y="4437063"/>
            <a:ext cx="13260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introitus</a:t>
            </a:r>
          </a:p>
          <a:p>
            <a:pPr eaLnBrk="1" hangingPunct="1">
              <a:spcBef>
                <a:spcPct val="0"/>
              </a:spcBef>
              <a:buFontTx/>
              <a:buNone/>
            </a:pPr>
            <a:r>
              <a:rPr lang="cs-CZ" altLang="cs-CZ" sz="1800" b="1"/>
              <a:t> can. n. VII</a:t>
            </a:r>
          </a:p>
        </p:txBody>
      </p:sp>
      <p:sp>
        <p:nvSpPr>
          <p:cNvPr id="39945" name="Obdélník 26"/>
          <p:cNvSpPr>
            <a:spLocks noChangeArrowheads="1"/>
          </p:cNvSpPr>
          <p:nvPr/>
        </p:nvSpPr>
        <p:spPr bwMode="auto">
          <a:xfrm>
            <a:off x="7823200" y="5373688"/>
            <a:ext cx="13260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   area </a:t>
            </a:r>
          </a:p>
          <a:p>
            <a:pPr eaLnBrk="1" hangingPunct="1">
              <a:spcBef>
                <a:spcPct val="0"/>
              </a:spcBef>
              <a:buFontTx/>
              <a:buNone/>
            </a:pPr>
            <a:r>
              <a:rPr lang="cs-CZ" altLang="cs-CZ" sz="1800" b="1"/>
              <a:t>cochlearis</a:t>
            </a:r>
          </a:p>
        </p:txBody>
      </p:sp>
      <p:sp>
        <p:nvSpPr>
          <p:cNvPr id="39946" name="Obdélník 27"/>
          <p:cNvSpPr>
            <a:spLocks noChangeArrowheads="1"/>
          </p:cNvSpPr>
          <p:nvPr/>
        </p:nvSpPr>
        <p:spPr bwMode="auto">
          <a:xfrm>
            <a:off x="9840384" y="4365625"/>
            <a:ext cx="118494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area </a:t>
            </a:r>
          </a:p>
          <a:p>
            <a:pPr eaLnBrk="1" hangingPunct="1">
              <a:spcBef>
                <a:spcPct val="0"/>
              </a:spcBef>
              <a:buFontTx/>
              <a:buNone/>
            </a:pPr>
            <a:r>
              <a:rPr lang="cs-CZ" altLang="cs-CZ" sz="1800" b="1"/>
              <a:t>vestibul. </a:t>
            </a:r>
          </a:p>
          <a:p>
            <a:pPr eaLnBrk="1" hangingPunct="1">
              <a:spcBef>
                <a:spcPct val="0"/>
              </a:spcBef>
              <a:buFontTx/>
              <a:buNone/>
            </a:pPr>
            <a:r>
              <a:rPr lang="cs-CZ" altLang="cs-CZ" sz="1800" b="1"/>
              <a:t>superior</a:t>
            </a:r>
          </a:p>
        </p:txBody>
      </p:sp>
      <p:sp>
        <p:nvSpPr>
          <p:cNvPr id="39947" name="Obdélník 28"/>
          <p:cNvSpPr>
            <a:spLocks noChangeArrowheads="1"/>
          </p:cNvSpPr>
          <p:nvPr/>
        </p:nvSpPr>
        <p:spPr bwMode="auto">
          <a:xfrm>
            <a:off x="9647767" y="5661025"/>
            <a:ext cx="118494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area </a:t>
            </a:r>
          </a:p>
          <a:p>
            <a:pPr eaLnBrk="1" hangingPunct="1">
              <a:spcBef>
                <a:spcPct val="0"/>
              </a:spcBef>
              <a:buFontTx/>
              <a:buNone/>
            </a:pPr>
            <a:r>
              <a:rPr lang="cs-CZ" altLang="cs-CZ" sz="1800" b="1"/>
              <a:t>vestibul. </a:t>
            </a:r>
          </a:p>
          <a:p>
            <a:pPr eaLnBrk="1" hangingPunct="1">
              <a:spcBef>
                <a:spcPct val="0"/>
              </a:spcBef>
              <a:buFontTx/>
              <a:buNone/>
            </a:pPr>
            <a:r>
              <a:rPr lang="cs-CZ" altLang="cs-CZ" sz="1800" b="1"/>
              <a:t>inferior</a:t>
            </a:r>
          </a:p>
        </p:txBody>
      </p:sp>
      <p:pic>
        <p:nvPicPr>
          <p:cNvPr id="16" name="Picture 2" descr="sluch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3083" y="46478"/>
            <a:ext cx="3559541" cy="206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897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l="9000" t="10800" r="67500" b="63000"/>
          <a:stretch>
            <a:fillRect/>
          </a:stretch>
        </p:blipFill>
        <p:spPr bwMode="auto">
          <a:xfrm>
            <a:off x="1390651" y="333376"/>
            <a:ext cx="8737600"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Text Box 3"/>
          <p:cNvSpPr txBox="1">
            <a:spLocks noChangeArrowheads="1"/>
          </p:cNvSpPr>
          <p:nvPr/>
        </p:nvSpPr>
        <p:spPr bwMode="auto">
          <a:xfrm>
            <a:off x="93816" y="4888635"/>
            <a:ext cx="1216230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dirty="0" smtClean="0">
                <a:solidFill>
                  <a:srgbClr val="003300"/>
                </a:solidFill>
              </a:rPr>
              <a:t>Sluch</a:t>
            </a:r>
            <a:endParaRPr lang="cs-CZ" altLang="cs-CZ" sz="1800" b="1" dirty="0">
              <a:solidFill>
                <a:srgbClr val="003300"/>
              </a:solidFill>
            </a:endParaRPr>
          </a:p>
          <a:p>
            <a:pPr eaLnBrk="1" hangingPunct="1">
              <a:spcBef>
                <a:spcPct val="0"/>
              </a:spcBef>
              <a:buFontTx/>
              <a:buNone/>
            </a:pPr>
            <a:r>
              <a:rPr lang="cs-CZ" altLang="cs-CZ" sz="1800" dirty="0" smtClean="0"/>
              <a:t>Zvukové vlny jsou zachyceny boltcem ušním do </a:t>
            </a:r>
            <a:r>
              <a:rPr lang="cs-CZ" altLang="cs-CZ" sz="1800" dirty="0" err="1"/>
              <a:t>meatus</a:t>
            </a:r>
            <a:r>
              <a:rPr lang="cs-CZ" altLang="cs-CZ" sz="1800" dirty="0"/>
              <a:t> </a:t>
            </a:r>
            <a:r>
              <a:rPr lang="cs-CZ" altLang="cs-CZ" sz="1800" dirty="0" err="1"/>
              <a:t>acusticus</a:t>
            </a:r>
            <a:r>
              <a:rPr lang="cs-CZ" altLang="cs-CZ" sz="1800" dirty="0"/>
              <a:t> </a:t>
            </a:r>
            <a:r>
              <a:rPr lang="cs-CZ" altLang="cs-CZ" sz="1800" dirty="0" err="1"/>
              <a:t>externus</a:t>
            </a:r>
            <a:r>
              <a:rPr lang="cs-CZ" altLang="cs-CZ" sz="1800" dirty="0"/>
              <a:t>, </a:t>
            </a:r>
            <a:r>
              <a:rPr lang="cs-CZ" altLang="cs-CZ" sz="1800" dirty="0" smtClean="0"/>
              <a:t>přes bubínek do středoušní dutiny, kde</a:t>
            </a:r>
            <a:endParaRPr lang="cs-CZ" altLang="cs-CZ" sz="1800" dirty="0"/>
          </a:p>
          <a:p>
            <a:pPr eaLnBrk="1" hangingPunct="1">
              <a:spcBef>
                <a:spcPct val="0"/>
              </a:spcBef>
              <a:buFontTx/>
              <a:buNone/>
            </a:pPr>
            <a:r>
              <a:rPr lang="cs-CZ" altLang="cs-CZ" sz="1800" dirty="0"/>
              <a:t>j</a:t>
            </a:r>
            <a:r>
              <a:rPr lang="cs-CZ" altLang="cs-CZ" sz="1800" dirty="0" smtClean="0"/>
              <a:t>e pohyb kůstek přenesen do </a:t>
            </a:r>
            <a:r>
              <a:rPr lang="cs-CZ" altLang="cs-CZ" sz="1800" dirty="0" err="1" smtClean="0"/>
              <a:t>fenestra</a:t>
            </a:r>
            <a:r>
              <a:rPr lang="cs-CZ" altLang="cs-CZ" sz="1800" dirty="0" smtClean="0"/>
              <a:t> </a:t>
            </a:r>
            <a:r>
              <a:rPr lang="cs-CZ" altLang="cs-CZ" sz="1800" dirty="0" err="1"/>
              <a:t>vestibuli</a:t>
            </a:r>
            <a:r>
              <a:rPr lang="cs-CZ" altLang="cs-CZ" sz="1800" dirty="0"/>
              <a:t> </a:t>
            </a:r>
            <a:r>
              <a:rPr lang="cs-CZ" altLang="cs-CZ" sz="1800" dirty="0" smtClean="0"/>
              <a:t>vnitřního ucha – přes perilymfu  </a:t>
            </a:r>
            <a:r>
              <a:rPr lang="cs-CZ" altLang="cs-CZ" sz="1800" dirty="0" err="1" smtClean="0"/>
              <a:t>scala</a:t>
            </a:r>
            <a:r>
              <a:rPr lang="cs-CZ" altLang="cs-CZ" sz="1800" dirty="0" smtClean="0"/>
              <a:t> </a:t>
            </a:r>
            <a:r>
              <a:rPr lang="cs-CZ" altLang="cs-CZ" sz="1800" dirty="0" err="1"/>
              <a:t>vestibuli</a:t>
            </a:r>
            <a:r>
              <a:rPr lang="cs-CZ" altLang="cs-CZ" sz="1800" dirty="0"/>
              <a:t>/</a:t>
            </a:r>
            <a:r>
              <a:rPr lang="cs-CZ" altLang="cs-CZ" sz="1800" dirty="0" err="1"/>
              <a:t>tympani</a:t>
            </a:r>
            <a:r>
              <a:rPr lang="cs-CZ" altLang="cs-CZ" sz="1800" dirty="0"/>
              <a:t> – </a:t>
            </a:r>
            <a:r>
              <a:rPr lang="cs-CZ" altLang="cs-CZ" sz="1800" dirty="0" smtClean="0"/>
              <a:t>rozechvění</a:t>
            </a:r>
          </a:p>
          <a:p>
            <a:pPr eaLnBrk="1" hangingPunct="1">
              <a:spcBef>
                <a:spcPct val="0"/>
              </a:spcBef>
              <a:buFontTx/>
              <a:buNone/>
            </a:pPr>
            <a:r>
              <a:rPr lang="cs-CZ" altLang="cs-CZ" sz="1800" dirty="0" smtClean="0"/>
              <a:t>endolymfy </a:t>
            </a:r>
            <a:r>
              <a:rPr lang="cs-CZ" altLang="cs-CZ" sz="1800" dirty="0"/>
              <a:t>– </a:t>
            </a:r>
            <a:r>
              <a:rPr lang="cs-CZ" altLang="cs-CZ" sz="1800" dirty="0" err="1" smtClean="0"/>
              <a:t>basilární</a:t>
            </a:r>
            <a:r>
              <a:rPr lang="cs-CZ" altLang="cs-CZ" sz="1800" dirty="0" smtClean="0"/>
              <a:t> membrána a Cortiho orgán </a:t>
            </a:r>
            <a:r>
              <a:rPr lang="cs-CZ" altLang="cs-CZ" sz="1800" dirty="0"/>
              <a:t>– 1. neuron </a:t>
            </a:r>
            <a:r>
              <a:rPr lang="cs-CZ" altLang="cs-CZ" sz="1800" dirty="0" smtClean="0"/>
              <a:t>sluchové dráhy – </a:t>
            </a:r>
            <a:r>
              <a:rPr lang="cs-CZ" altLang="cs-CZ" sz="1400" dirty="0" err="1" smtClean="0"/>
              <a:t>colliculus</a:t>
            </a:r>
            <a:r>
              <a:rPr lang="cs-CZ" altLang="cs-CZ" sz="1400" dirty="0" smtClean="0"/>
              <a:t> </a:t>
            </a:r>
            <a:r>
              <a:rPr lang="cs-CZ" altLang="cs-CZ" sz="1400" dirty="0" err="1" smtClean="0"/>
              <a:t>inferior</a:t>
            </a:r>
            <a:r>
              <a:rPr lang="cs-CZ" altLang="cs-CZ" sz="1400" dirty="0" smtClean="0"/>
              <a:t> středního mozku </a:t>
            </a:r>
          </a:p>
          <a:p>
            <a:pPr eaLnBrk="1" hangingPunct="1">
              <a:spcBef>
                <a:spcPct val="0"/>
              </a:spcBef>
              <a:buFontTx/>
              <a:buNone/>
            </a:pPr>
            <a:r>
              <a:rPr lang="cs-CZ" altLang="cs-CZ" sz="1400" dirty="0" smtClean="0"/>
              <a:t>(</a:t>
            </a:r>
            <a:r>
              <a:rPr lang="cs-CZ" altLang="cs-CZ" sz="1400" dirty="0" err="1" smtClean="0"/>
              <a:t>akustickomotorické</a:t>
            </a:r>
            <a:r>
              <a:rPr lang="cs-CZ" altLang="cs-CZ" sz="1400" dirty="0" smtClean="0"/>
              <a:t> reflexy</a:t>
            </a:r>
            <a:r>
              <a:rPr lang="cs-CZ" altLang="cs-CZ" sz="1800" dirty="0" smtClean="0"/>
              <a:t>/</a:t>
            </a:r>
            <a:r>
              <a:rPr lang="cs-CZ" altLang="cs-CZ" sz="1800" dirty="0" err="1" smtClean="0"/>
              <a:t>ncl</a:t>
            </a:r>
            <a:r>
              <a:rPr lang="cs-CZ" altLang="cs-CZ" sz="1800" dirty="0" smtClean="0"/>
              <a:t>. </a:t>
            </a:r>
            <a:r>
              <a:rPr lang="cs-CZ" altLang="cs-CZ" sz="1800" dirty="0" err="1"/>
              <a:t>g</a:t>
            </a:r>
            <a:r>
              <a:rPr lang="cs-CZ" altLang="cs-CZ" sz="1800" dirty="0" err="1" smtClean="0"/>
              <a:t>eniculatum</a:t>
            </a:r>
            <a:r>
              <a:rPr lang="cs-CZ" altLang="cs-CZ" sz="1800" dirty="0" smtClean="0"/>
              <a:t> </a:t>
            </a:r>
            <a:r>
              <a:rPr lang="cs-CZ" altLang="cs-CZ" sz="1800" dirty="0" err="1" smtClean="0"/>
              <a:t>mediale</a:t>
            </a:r>
            <a:r>
              <a:rPr lang="cs-CZ" altLang="cs-CZ" sz="1800" dirty="0" smtClean="0"/>
              <a:t> – </a:t>
            </a:r>
            <a:r>
              <a:rPr lang="cs-CZ" altLang="cs-CZ" sz="1800" dirty="0" err="1" smtClean="0"/>
              <a:t>capsula</a:t>
            </a:r>
            <a:r>
              <a:rPr lang="cs-CZ" altLang="cs-CZ" sz="1800" dirty="0" smtClean="0"/>
              <a:t> interna – </a:t>
            </a:r>
            <a:r>
              <a:rPr lang="cs-CZ" altLang="cs-CZ" sz="1800" dirty="0" err="1" smtClean="0"/>
              <a:t>lobus</a:t>
            </a:r>
            <a:r>
              <a:rPr lang="cs-CZ" altLang="cs-CZ" sz="1800" dirty="0" smtClean="0"/>
              <a:t> </a:t>
            </a:r>
            <a:r>
              <a:rPr lang="cs-CZ" altLang="cs-CZ" sz="1800" dirty="0" err="1" smtClean="0"/>
              <a:t>temporalis</a:t>
            </a:r>
            <a:r>
              <a:rPr lang="cs-CZ" altLang="cs-CZ" sz="1800" dirty="0" smtClean="0"/>
              <a:t> (</a:t>
            </a:r>
            <a:r>
              <a:rPr lang="cs-CZ" altLang="cs-CZ" sz="1800" dirty="0" err="1"/>
              <a:t>H</a:t>
            </a:r>
            <a:r>
              <a:rPr lang="cs-CZ" altLang="cs-CZ" sz="1800" dirty="0" err="1" smtClean="0"/>
              <a:t>eschlovy</a:t>
            </a:r>
            <a:r>
              <a:rPr lang="cs-CZ" altLang="cs-CZ" sz="1800" dirty="0" smtClean="0"/>
              <a:t> závity – area 41, 42)</a:t>
            </a:r>
          </a:p>
          <a:p>
            <a:pPr eaLnBrk="1" hangingPunct="1">
              <a:spcBef>
                <a:spcPct val="0"/>
              </a:spcBef>
              <a:buFontTx/>
              <a:buNone/>
            </a:pPr>
            <a:r>
              <a:rPr lang="cs-CZ" altLang="cs-CZ" sz="1800" dirty="0" smtClean="0"/>
              <a:t> . </a:t>
            </a:r>
            <a:endParaRPr lang="cs-CZ" altLang="cs-CZ" sz="1800" dirty="0"/>
          </a:p>
          <a:p>
            <a:pPr eaLnBrk="1" hangingPunct="1">
              <a:spcBef>
                <a:spcPct val="0"/>
              </a:spcBef>
              <a:buFontTx/>
              <a:buNone/>
            </a:pPr>
            <a:endParaRPr lang="cs-CZ" altLang="cs-CZ" sz="1800"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2200" y="316681"/>
            <a:ext cx="1964643" cy="135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1496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3"/>
          <p:cNvSpPr txBox="1">
            <a:spLocks noChangeArrowheads="1"/>
          </p:cNvSpPr>
          <p:nvPr/>
        </p:nvSpPr>
        <p:spPr bwMode="auto">
          <a:xfrm>
            <a:off x="189121" y="2333033"/>
            <a:ext cx="9503833"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charset="0"/>
              </a:defRPr>
            </a:lvl1pPr>
            <a:lvl2pPr marL="800100" indent="-34290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AutoNum type="arabicPeriod"/>
            </a:pPr>
            <a:r>
              <a:rPr lang="cs-CZ" altLang="cs-CZ" sz="2000" b="1" dirty="0">
                <a:solidFill>
                  <a:srgbClr val="660033"/>
                </a:solidFill>
              </a:rPr>
              <a:t>N</a:t>
            </a:r>
            <a:r>
              <a:rPr lang="cs-CZ" altLang="cs-CZ" sz="2000" b="1" dirty="0" smtClean="0">
                <a:solidFill>
                  <a:srgbClr val="660033"/>
                </a:solidFill>
              </a:rPr>
              <a:t>eurony</a:t>
            </a:r>
            <a:r>
              <a:rPr lang="cs-CZ" altLang="cs-CZ" sz="2000" b="1" dirty="0" smtClean="0">
                <a:solidFill>
                  <a:schemeClr val="bg1"/>
                </a:solidFill>
              </a:rPr>
              <a:t> </a:t>
            </a:r>
            <a:r>
              <a:rPr lang="cs-CZ" altLang="cs-CZ" sz="2000" b="1" dirty="0"/>
              <a:t>ganglion </a:t>
            </a:r>
            <a:r>
              <a:rPr lang="cs-CZ" altLang="cs-CZ" sz="2000" b="1" dirty="0" err="1"/>
              <a:t>spirale</a:t>
            </a:r>
            <a:r>
              <a:rPr lang="cs-CZ" altLang="cs-CZ" sz="2000" b="1" dirty="0"/>
              <a:t> </a:t>
            </a:r>
            <a:r>
              <a:rPr lang="cs-CZ" altLang="cs-CZ" sz="2000" b="1" dirty="0" err="1"/>
              <a:t>cochleae</a:t>
            </a:r>
            <a:endParaRPr lang="cs-CZ" altLang="cs-CZ" sz="2000" b="1" dirty="0"/>
          </a:p>
          <a:p>
            <a:pPr lvl="1" eaLnBrk="1" hangingPunct="1">
              <a:spcBef>
                <a:spcPct val="0"/>
              </a:spcBef>
              <a:buFontTx/>
              <a:buNone/>
            </a:pPr>
            <a:r>
              <a:rPr lang="cs-CZ" altLang="cs-CZ" sz="2000" dirty="0" smtClean="0"/>
              <a:t>jejich neurity do</a:t>
            </a:r>
            <a:endParaRPr lang="cs-CZ" altLang="cs-CZ" sz="2000" dirty="0"/>
          </a:p>
          <a:p>
            <a:pPr eaLnBrk="1" hangingPunct="1">
              <a:spcBef>
                <a:spcPct val="0"/>
              </a:spcBef>
              <a:buFontTx/>
              <a:buNone/>
            </a:pPr>
            <a:r>
              <a:rPr lang="cs-CZ" altLang="cs-CZ" sz="2000" b="1" dirty="0" smtClean="0">
                <a:solidFill>
                  <a:srgbClr val="660033"/>
                </a:solidFill>
              </a:rPr>
              <a:t>2. </a:t>
            </a:r>
            <a:r>
              <a:rPr lang="cs-CZ" altLang="cs-CZ" sz="2000" b="1" dirty="0" err="1" smtClean="0"/>
              <a:t>nucleus</a:t>
            </a:r>
            <a:r>
              <a:rPr lang="cs-CZ" altLang="cs-CZ" sz="2000" b="1" dirty="0" smtClean="0"/>
              <a:t> </a:t>
            </a:r>
            <a:r>
              <a:rPr lang="cs-CZ" altLang="cs-CZ" sz="2000" b="1" dirty="0" err="1" smtClean="0"/>
              <a:t>cochlearis</a:t>
            </a:r>
            <a:r>
              <a:rPr lang="cs-CZ" altLang="cs-CZ" sz="2000" b="1" dirty="0" smtClean="0"/>
              <a:t> dorsalis (</a:t>
            </a:r>
            <a:r>
              <a:rPr lang="cs-CZ" altLang="cs-CZ" sz="2000" b="1" dirty="0" err="1" smtClean="0"/>
              <a:t>ventralis</a:t>
            </a:r>
            <a:r>
              <a:rPr lang="cs-CZ" altLang="cs-CZ" sz="2000" b="1" dirty="0" smtClean="0"/>
              <a:t>) </a:t>
            </a:r>
            <a:r>
              <a:rPr lang="cs-CZ" altLang="cs-CZ" sz="1200" b="1" dirty="0" smtClean="0"/>
              <a:t>v lat. části </a:t>
            </a:r>
            <a:r>
              <a:rPr lang="cs-CZ" altLang="cs-CZ" sz="1200" b="1" dirty="0" err="1" smtClean="0"/>
              <a:t>fossa</a:t>
            </a:r>
            <a:r>
              <a:rPr lang="cs-CZ" altLang="cs-CZ" sz="1200" b="1" dirty="0" smtClean="0"/>
              <a:t> </a:t>
            </a:r>
            <a:r>
              <a:rPr lang="cs-CZ" altLang="cs-CZ" sz="1200" b="1" dirty="0" err="1" smtClean="0"/>
              <a:t>rhomboidea</a:t>
            </a:r>
            <a:r>
              <a:rPr lang="cs-CZ" altLang="cs-CZ" sz="1200" b="1" dirty="0" smtClean="0"/>
              <a:t>– </a:t>
            </a:r>
            <a:r>
              <a:rPr lang="cs-CZ" altLang="cs-CZ" sz="1200" b="1" dirty="0" err="1" smtClean="0"/>
              <a:t>lemniscus</a:t>
            </a:r>
            <a:r>
              <a:rPr lang="cs-CZ" altLang="cs-CZ" sz="1200" b="1" dirty="0" smtClean="0"/>
              <a:t> </a:t>
            </a:r>
            <a:r>
              <a:rPr lang="cs-CZ" altLang="cs-CZ" sz="1200" b="1" dirty="0" err="1" smtClean="0"/>
              <a:t>lateralis</a:t>
            </a:r>
            <a:endParaRPr lang="cs-CZ" altLang="cs-CZ" sz="1200" b="1" dirty="0" smtClean="0"/>
          </a:p>
          <a:p>
            <a:pPr lvl="1" eaLnBrk="1" hangingPunct="1">
              <a:spcBef>
                <a:spcPct val="0"/>
              </a:spcBef>
              <a:buFontTx/>
              <a:buNone/>
            </a:pPr>
            <a:r>
              <a:rPr lang="cs-CZ" altLang="cs-CZ" sz="2000" dirty="0"/>
              <a:t>j</a:t>
            </a:r>
            <a:r>
              <a:rPr lang="cs-CZ" altLang="cs-CZ" sz="2000" dirty="0" smtClean="0"/>
              <a:t>ejich neurity buď do</a:t>
            </a:r>
          </a:p>
          <a:p>
            <a:pPr eaLnBrk="1" hangingPunct="1">
              <a:spcBef>
                <a:spcPct val="0"/>
              </a:spcBef>
              <a:buFontTx/>
              <a:buNone/>
            </a:pPr>
            <a:r>
              <a:rPr lang="cs-CZ" altLang="cs-CZ" sz="2000" b="1" dirty="0" smtClean="0"/>
              <a:t>3</a:t>
            </a:r>
            <a:r>
              <a:rPr lang="cs-CZ" altLang="cs-CZ" sz="2000" b="1" dirty="0"/>
              <a:t>. </a:t>
            </a:r>
            <a:r>
              <a:rPr lang="cs-CZ" altLang="cs-CZ" sz="2000" b="1" dirty="0" smtClean="0"/>
              <a:t>a) </a:t>
            </a:r>
            <a:r>
              <a:rPr lang="cs-CZ" altLang="cs-CZ" sz="2000" b="1" dirty="0" err="1" smtClean="0"/>
              <a:t>colliculi</a:t>
            </a:r>
            <a:r>
              <a:rPr lang="cs-CZ" altLang="cs-CZ" sz="2000" b="1" dirty="0" smtClean="0"/>
              <a:t> </a:t>
            </a:r>
            <a:r>
              <a:rPr lang="cs-CZ" altLang="cs-CZ" sz="2000" b="1" dirty="0" err="1" smtClean="0"/>
              <a:t>inferiores</a:t>
            </a:r>
            <a:r>
              <a:rPr lang="cs-CZ" altLang="cs-CZ" sz="2000" b="1" dirty="0" smtClean="0"/>
              <a:t> středního mozku </a:t>
            </a:r>
            <a:r>
              <a:rPr lang="cs-CZ" altLang="cs-CZ" sz="1200" b="1" dirty="0" smtClean="0"/>
              <a:t>(</a:t>
            </a:r>
            <a:r>
              <a:rPr lang="cs-CZ" altLang="cs-CZ" sz="1200" b="1" dirty="0" err="1" smtClean="0"/>
              <a:t>akustickomotorické</a:t>
            </a:r>
            <a:r>
              <a:rPr lang="cs-CZ" altLang="cs-CZ" sz="1200" b="1" dirty="0" smtClean="0"/>
              <a:t> reflexy)</a:t>
            </a:r>
          </a:p>
          <a:p>
            <a:pPr eaLnBrk="1" hangingPunct="1">
              <a:spcBef>
                <a:spcPct val="0"/>
              </a:spcBef>
              <a:buFontTx/>
              <a:buNone/>
            </a:pPr>
            <a:r>
              <a:rPr lang="cs-CZ" altLang="cs-CZ" sz="1200" b="1" dirty="0" smtClean="0"/>
              <a:t>           </a:t>
            </a:r>
            <a:r>
              <a:rPr lang="cs-CZ" altLang="cs-CZ" sz="1800" dirty="0" smtClean="0"/>
              <a:t>nebo do</a:t>
            </a:r>
          </a:p>
          <a:p>
            <a:pPr eaLnBrk="1" hangingPunct="1">
              <a:spcBef>
                <a:spcPct val="0"/>
              </a:spcBef>
              <a:buFontTx/>
              <a:buNone/>
            </a:pPr>
            <a:r>
              <a:rPr lang="cs-CZ" altLang="cs-CZ" sz="2000" b="1" dirty="0"/>
              <a:t> </a:t>
            </a:r>
            <a:r>
              <a:rPr lang="cs-CZ" altLang="cs-CZ" sz="2000" b="1" dirty="0" smtClean="0"/>
              <a:t>   b) corpus </a:t>
            </a:r>
            <a:r>
              <a:rPr lang="cs-CZ" altLang="cs-CZ" sz="2000" b="1" dirty="0" err="1"/>
              <a:t>geniculatum</a:t>
            </a:r>
            <a:r>
              <a:rPr lang="cs-CZ" altLang="cs-CZ" sz="2000" b="1" dirty="0"/>
              <a:t>  </a:t>
            </a:r>
            <a:r>
              <a:rPr lang="cs-CZ" altLang="cs-CZ" sz="2000" b="1" dirty="0" err="1" smtClean="0"/>
              <a:t>mediale</a:t>
            </a:r>
            <a:r>
              <a:rPr lang="cs-CZ" altLang="cs-CZ" sz="2000" b="1" dirty="0"/>
              <a:t> </a:t>
            </a:r>
            <a:r>
              <a:rPr lang="cs-CZ" altLang="cs-CZ" sz="2000" b="1" dirty="0" smtClean="0"/>
              <a:t>a jejich neurity</a:t>
            </a:r>
            <a:endParaRPr lang="cs-CZ" altLang="cs-CZ" sz="2000" b="1" dirty="0"/>
          </a:p>
          <a:p>
            <a:pPr eaLnBrk="1" hangingPunct="1">
              <a:spcBef>
                <a:spcPct val="0"/>
              </a:spcBef>
              <a:buFontTx/>
              <a:buNone/>
            </a:pPr>
            <a:r>
              <a:rPr lang="cs-CZ" altLang="cs-CZ" sz="2000" b="1" dirty="0" smtClean="0"/>
              <a:t>4. Skrze </a:t>
            </a:r>
            <a:r>
              <a:rPr lang="cs-CZ" altLang="cs-CZ" sz="2000" b="1" dirty="0" err="1" smtClean="0"/>
              <a:t>capsula</a:t>
            </a:r>
            <a:r>
              <a:rPr lang="cs-CZ" altLang="cs-CZ" sz="2000" b="1" dirty="0" smtClean="0"/>
              <a:t> interna do </a:t>
            </a:r>
            <a:r>
              <a:rPr lang="cs-CZ" altLang="cs-CZ" sz="2000" b="1" dirty="0" err="1" smtClean="0"/>
              <a:t>gyri</a:t>
            </a:r>
            <a:r>
              <a:rPr lang="cs-CZ" altLang="cs-CZ" sz="2000" b="1" dirty="0" smtClean="0"/>
              <a:t> </a:t>
            </a:r>
            <a:r>
              <a:rPr lang="cs-CZ" altLang="cs-CZ" sz="2000" b="1" dirty="0" err="1"/>
              <a:t>temporales</a:t>
            </a:r>
            <a:r>
              <a:rPr lang="cs-CZ" altLang="cs-CZ" sz="2000" b="1" dirty="0"/>
              <a:t> </a:t>
            </a:r>
            <a:r>
              <a:rPr lang="cs-CZ" altLang="cs-CZ" sz="2000" b="1" dirty="0" err="1"/>
              <a:t>transversi</a:t>
            </a:r>
            <a:r>
              <a:rPr lang="cs-CZ" altLang="cs-CZ" sz="2000" b="1" dirty="0"/>
              <a:t> (area 41, 42) </a:t>
            </a:r>
            <a:r>
              <a:rPr lang="cs-CZ" altLang="cs-CZ" sz="2000" b="1" dirty="0" err="1" smtClean="0"/>
              <a:t>Heschlovy</a:t>
            </a:r>
            <a:r>
              <a:rPr lang="cs-CZ" altLang="cs-CZ" sz="2000" b="1" dirty="0"/>
              <a:t> </a:t>
            </a:r>
            <a:r>
              <a:rPr lang="cs-CZ" altLang="cs-CZ" sz="2000" b="1" dirty="0" smtClean="0"/>
              <a:t>závity</a:t>
            </a:r>
            <a:endParaRPr lang="cs-CZ" altLang="cs-CZ" sz="2000" b="1" dirty="0"/>
          </a:p>
          <a:p>
            <a:pPr eaLnBrk="1" hangingPunct="1">
              <a:spcBef>
                <a:spcPct val="0"/>
              </a:spcBef>
              <a:buFontTx/>
              <a:buNone/>
            </a:pPr>
            <a:r>
              <a:rPr lang="cs-CZ" altLang="cs-CZ" sz="2000" b="1" dirty="0"/>
              <a:t> </a:t>
            </a:r>
          </a:p>
        </p:txBody>
      </p:sp>
      <p:sp>
        <p:nvSpPr>
          <p:cNvPr id="15382" name="Text Box 22"/>
          <p:cNvSpPr txBox="1">
            <a:spLocks noChangeArrowheads="1"/>
          </p:cNvSpPr>
          <p:nvPr/>
        </p:nvSpPr>
        <p:spPr bwMode="auto">
          <a:xfrm>
            <a:off x="719668" y="981075"/>
            <a:ext cx="2475358" cy="461665"/>
          </a:xfrm>
          <a:prstGeom prst="rect">
            <a:avLst/>
          </a:prstGeom>
          <a:noFill/>
          <a:ln w="9525">
            <a:noFill/>
            <a:miter lim="800000"/>
            <a:headEnd/>
            <a:tailEnd/>
          </a:ln>
          <a:effec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cs-CZ" altLang="cs-CZ" sz="2400" b="1" dirty="0" smtClean="0">
                <a:solidFill>
                  <a:srgbClr val="660033"/>
                </a:solidFill>
                <a:effectLst>
                  <a:outerShdw blurRad="38100" dist="38100" dir="2700000" algn="tl">
                    <a:srgbClr val="C0C0C0"/>
                  </a:outerShdw>
                </a:effectLst>
              </a:rPr>
              <a:t>Sluchová dráha</a:t>
            </a:r>
          </a:p>
        </p:txBody>
      </p:sp>
      <p:graphicFrame>
        <p:nvGraphicFramePr>
          <p:cNvPr id="47108" name="Object 3"/>
          <p:cNvGraphicFramePr>
            <a:graphicFrameLocks noChangeAspect="1"/>
          </p:cNvGraphicFramePr>
          <p:nvPr>
            <p:extLst>
              <p:ext uri="{D42A27DB-BD31-4B8C-83A1-F6EECF244321}">
                <p14:modId xmlns:p14="http://schemas.microsoft.com/office/powerpoint/2010/main" val="2209930179"/>
              </p:ext>
            </p:extLst>
          </p:nvPr>
        </p:nvGraphicFramePr>
        <p:xfrm>
          <a:off x="9224512" y="4747203"/>
          <a:ext cx="2781397" cy="1902979"/>
        </p:xfrm>
        <a:graphic>
          <a:graphicData uri="http://schemas.openxmlformats.org/presentationml/2006/ole">
            <mc:AlternateContent xmlns:mc="http://schemas.openxmlformats.org/markup-compatibility/2006">
              <mc:Choice xmlns:v="urn:schemas-microsoft-com:vml" Requires="v">
                <p:oleObj spid="_x0000_s3101" name="Rastrový obrázek" r:id="rId3" imgW="6144483" imgH="3982006" progId="Paint.Picture">
                  <p:embed/>
                </p:oleObj>
              </mc:Choice>
              <mc:Fallback>
                <p:oleObj name="Rastrový obrázek" r:id="rId3" imgW="6144483" imgH="398200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4512" y="4747203"/>
                        <a:ext cx="2781397" cy="1902979"/>
                      </a:xfrm>
                      <a:prstGeom prst="rect">
                        <a:avLst/>
                      </a:prstGeom>
                      <a:noFill/>
                      <a:ln>
                        <a:noFill/>
                      </a:ln>
                      <a:effectLst/>
                      <a:extLst/>
                    </p:spPr>
                  </p:pic>
                </p:oleObj>
              </mc:Fallback>
            </mc:AlternateContent>
          </a:graphicData>
        </a:graphic>
      </p:graphicFrame>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l="6300" t="7201" r="64125" b="57600"/>
          <a:stretch>
            <a:fillRect/>
          </a:stretch>
        </p:blipFill>
        <p:spPr bwMode="auto">
          <a:xfrm>
            <a:off x="5024001" y="120541"/>
            <a:ext cx="3842907" cy="214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36293" y="2591682"/>
            <a:ext cx="2066835" cy="192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4512" y="70507"/>
            <a:ext cx="2690398" cy="228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6650181" y="766101"/>
            <a:ext cx="301686" cy="369332"/>
          </a:xfrm>
          <a:prstGeom prst="rect">
            <a:avLst/>
          </a:prstGeom>
          <a:noFill/>
        </p:spPr>
        <p:txBody>
          <a:bodyPr wrap="none" rtlCol="0">
            <a:spAutoFit/>
          </a:bodyPr>
          <a:lstStyle/>
          <a:p>
            <a:r>
              <a:rPr lang="cs-CZ" dirty="0" smtClean="0">
                <a:solidFill>
                  <a:srgbClr val="FF0000"/>
                </a:solidFill>
              </a:rPr>
              <a:t>1</a:t>
            </a:r>
            <a:endParaRPr lang="cs-CZ" dirty="0">
              <a:solidFill>
                <a:srgbClr val="FF0000"/>
              </a:solidFill>
            </a:endParaRPr>
          </a:p>
        </p:txBody>
      </p:sp>
      <p:sp>
        <p:nvSpPr>
          <p:cNvPr id="3" name="TextovéPole 2"/>
          <p:cNvSpPr txBox="1"/>
          <p:nvPr/>
        </p:nvSpPr>
        <p:spPr>
          <a:xfrm>
            <a:off x="5889739" y="1685697"/>
            <a:ext cx="301686" cy="369332"/>
          </a:xfrm>
          <a:prstGeom prst="rect">
            <a:avLst/>
          </a:prstGeom>
          <a:noFill/>
        </p:spPr>
        <p:txBody>
          <a:bodyPr wrap="none" rtlCol="0">
            <a:spAutoFit/>
          </a:bodyPr>
          <a:lstStyle/>
          <a:p>
            <a:r>
              <a:rPr lang="cs-CZ" dirty="0" smtClean="0">
                <a:solidFill>
                  <a:srgbClr val="FF0000"/>
                </a:solidFill>
              </a:rPr>
              <a:t>2</a:t>
            </a:r>
            <a:endParaRPr lang="cs-CZ" dirty="0">
              <a:solidFill>
                <a:srgbClr val="FF0000"/>
              </a:solidFill>
            </a:endParaRPr>
          </a:p>
        </p:txBody>
      </p:sp>
      <p:sp>
        <p:nvSpPr>
          <p:cNvPr id="8" name="TextovéPole 7"/>
          <p:cNvSpPr txBox="1"/>
          <p:nvPr/>
        </p:nvSpPr>
        <p:spPr>
          <a:xfrm>
            <a:off x="10418868" y="452644"/>
            <a:ext cx="301686" cy="369332"/>
          </a:xfrm>
          <a:prstGeom prst="rect">
            <a:avLst/>
          </a:prstGeom>
          <a:noFill/>
        </p:spPr>
        <p:txBody>
          <a:bodyPr wrap="none" rtlCol="0">
            <a:spAutoFit/>
          </a:bodyPr>
          <a:lstStyle/>
          <a:p>
            <a:r>
              <a:rPr lang="cs-CZ" dirty="0" smtClean="0">
                <a:solidFill>
                  <a:srgbClr val="FF0000"/>
                </a:solidFill>
              </a:rPr>
              <a:t>3</a:t>
            </a:r>
            <a:endParaRPr lang="cs-CZ" dirty="0">
              <a:solidFill>
                <a:srgbClr val="FF0000"/>
              </a:solidFill>
            </a:endParaRPr>
          </a:p>
        </p:txBody>
      </p:sp>
      <p:sp>
        <p:nvSpPr>
          <p:cNvPr id="9" name="TextovéPole 8"/>
          <p:cNvSpPr txBox="1"/>
          <p:nvPr/>
        </p:nvSpPr>
        <p:spPr>
          <a:xfrm>
            <a:off x="10820400" y="3492230"/>
            <a:ext cx="301686" cy="369332"/>
          </a:xfrm>
          <a:prstGeom prst="rect">
            <a:avLst/>
          </a:prstGeom>
          <a:noFill/>
        </p:spPr>
        <p:txBody>
          <a:bodyPr wrap="none" rtlCol="0">
            <a:spAutoFit/>
          </a:bodyPr>
          <a:lstStyle/>
          <a:p>
            <a:r>
              <a:rPr lang="cs-CZ" dirty="0" smtClean="0">
                <a:solidFill>
                  <a:srgbClr val="FF0000"/>
                </a:solidFill>
              </a:rPr>
              <a:t>4</a:t>
            </a:r>
            <a:endParaRPr lang="cs-CZ" dirty="0">
              <a:solidFill>
                <a:srgbClr val="FF0000"/>
              </a:solidFill>
            </a:endParaRPr>
          </a:p>
        </p:txBody>
      </p:sp>
      <p:cxnSp>
        <p:nvCxnSpPr>
          <p:cNvPr id="12" name="Přímá spojnice se šipkou 11"/>
          <p:cNvCxnSpPr/>
          <p:nvPr/>
        </p:nvCxnSpPr>
        <p:spPr>
          <a:xfrm>
            <a:off x="2770909" y="4793673"/>
            <a:ext cx="7949645" cy="1219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920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74" y="521430"/>
            <a:ext cx="2028825" cy="2420938"/>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4669" y="1210469"/>
            <a:ext cx="250666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3663" y="1205280"/>
            <a:ext cx="225425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6"/>
          <p:cNvSpPr txBox="1">
            <a:spLocks noChangeArrowheads="1"/>
          </p:cNvSpPr>
          <p:nvPr/>
        </p:nvSpPr>
        <p:spPr bwMode="auto">
          <a:xfrm>
            <a:off x="3549062" y="892835"/>
            <a:ext cx="3259226"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4000" b="1" dirty="0">
                <a:solidFill>
                  <a:srgbClr val="C00000"/>
                </a:solidFill>
              </a:rPr>
              <a:t>Bulbus </a:t>
            </a:r>
            <a:r>
              <a:rPr lang="cs-CZ" altLang="cs-CZ" sz="4000" b="1" dirty="0" err="1" smtClean="0">
                <a:solidFill>
                  <a:srgbClr val="C00000"/>
                </a:solidFill>
              </a:rPr>
              <a:t>oculi</a:t>
            </a:r>
            <a:endParaRPr lang="cs-CZ" altLang="cs-CZ" sz="4000" b="1" dirty="0" smtClean="0">
              <a:solidFill>
                <a:srgbClr val="C00000"/>
              </a:solidFill>
            </a:endParaRPr>
          </a:p>
          <a:p>
            <a:pPr eaLnBrk="1" hangingPunct="1">
              <a:spcBef>
                <a:spcPct val="0"/>
              </a:spcBef>
              <a:buFontTx/>
              <a:buNone/>
            </a:pPr>
            <a:r>
              <a:rPr lang="cs-CZ" altLang="cs-CZ" sz="2000" b="1" dirty="0" smtClean="0">
                <a:solidFill>
                  <a:srgbClr val="C00000"/>
                </a:solidFill>
              </a:rPr>
              <a:t>(oční koule)</a:t>
            </a:r>
          </a:p>
          <a:p>
            <a:pPr eaLnBrk="1" hangingPunct="1">
              <a:spcBef>
                <a:spcPct val="0"/>
              </a:spcBef>
              <a:buFontTx/>
              <a:buNone/>
            </a:pPr>
            <a:endParaRPr lang="cs-CZ" altLang="cs-CZ" sz="1400" b="1" dirty="0">
              <a:solidFill>
                <a:srgbClr val="C00000"/>
              </a:solidFill>
            </a:endParaRPr>
          </a:p>
        </p:txBody>
      </p:sp>
      <p:sp>
        <p:nvSpPr>
          <p:cNvPr id="3078" name="Text Box 7"/>
          <p:cNvSpPr txBox="1">
            <a:spLocks noChangeArrowheads="1"/>
          </p:cNvSpPr>
          <p:nvPr/>
        </p:nvSpPr>
        <p:spPr bwMode="auto">
          <a:xfrm>
            <a:off x="681038" y="3315854"/>
            <a:ext cx="9538189"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u="sng" dirty="0" smtClean="0">
                <a:solidFill>
                  <a:srgbClr val="C00000"/>
                </a:solidFill>
              </a:rPr>
              <a:t>I. Stěna oční koule:</a:t>
            </a:r>
            <a:endParaRPr lang="cs-CZ" altLang="cs-CZ" sz="1800" b="1" u="sng" dirty="0">
              <a:solidFill>
                <a:srgbClr val="C00000"/>
              </a:solidFill>
            </a:endParaRPr>
          </a:p>
          <a:p>
            <a:pPr eaLnBrk="1" hangingPunct="1">
              <a:spcBef>
                <a:spcPct val="0"/>
              </a:spcBef>
              <a:buFontTx/>
              <a:buNone/>
            </a:pPr>
            <a:r>
              <a:rPr lang="cs-CZ" altLang="cs-CZ" sz="1800" b="1" dirty="0" smtClean="0"/>
              <a:t>1. Tunica </a:t>
            </a:r>
            <a:r>
              <a:rPr lang="cs-CZ" altLang="cs-CZ" sz="1800" b="1" dirty="0" err="1"/>
              <a:t>fibrosa</a:t>
            </a:r>
            <a:r>
              <a:rPr lang="cs-CZ" altLang="cs-CZ" sz="1800" b="1" dirty="0"/>
              <a:t> </a:t>
            </a:r>
            <a:r>
              <a:rPr lang="cs-CZ" altLang="cs-CZ" sz="1800" b="1" dirty="0" err="1"/>
              <a:t>bulbi</a:t>
            </a:r>
            <a:r>
              <a:rPr lang="cs-CZ" altLang="cs-CZ" sz="1800" dirty="0"/>
              <a:t>= </a:t>
            </a:r>
            <a:r>
              <a:rPr lang="cs-CZ" altLang="cs-CZ" sz="1800" dirty="0" smtClean="0"/>
              <a:t>(</a:t>
            </a:r>
            <a:r>
              <a:rPr lang="cs-CZ" altLang="cs-CZ" sz="1800" b="1" dirty="0" err="1" smtClean="0"/>
              <a:t>cornea</a:t>
            </a:r>
            <a:r>
              <a:rPr lang="cs-CZ" altLang="cs-CZ" sz="1800" dirty="0" smtClean="0"/>
              <a:t>=</a:t>
            </a:r>
            <a:r>
              <a:rPr lang="cs-CZ" altLang="cs-CZ" sz="1400" dirty="0" smtClean="0"/>
              <a:t>rohovka</a:t>
            </a:r>
            <a:r>
              <a:rPr lang="cs-CZ" altLang="cs-CZ" sz="1800" dirty="0" smtClean="0"/>
              <a:t> a </a:t>
            </a:r>
            <a:r>
              <a:rPr lang="cs-CZ" altLang="cs-CZ" sz="1800" b="1" dirty="0" err="1" smtClean="0"/>
              <a:t>sclera</a:t>
            </a:r>
            <a:r>
              <a:rPr lang="cs-CZ" altLang="cs-CZ" sz="1400" dirty="0" smtClean="0"/>
              <a:t>=bělima)</a:t>
            </a:r>
            <a:endParaRPr lang="cs-CZ" altLang="cs-CZ" sz="1400" dirty="0"/>
          </a:p>
          <a:p>
            <a:pPr eaLnBrk="1" hangingPunct="1">
              <a:spcBef>
                <a:spcPct val="0"/>
              </a:spcBef>
              <a:buFontTx/>
              <a:buNone/>
            </a:pPr>
            <a:r>
              <a:rPr lang="cs-CZ" altLang="cs-CZ" sz="1800" b="1" dirty="0" smtClean="0"/>
              <a:t>2. Tunica </a:t>
            </a:r>
            <a:r>
              <a:rPr lang="cs-CZ" altLang="cs-CZ" sz="1800" b="1" dirty="0" err="1"/>
              <a:t>vasculosa</a:t>
            </a:r>
            <a:r>
              <a:rPr lang="cs-CZ" altLang="cs-CZ" sz="1800" b="1" dirty="0"/>
              <a:t> </a:t>
            </a:r>
            <a:r>
              <a:rPr lang="cs-CZ" altLang="cs-CZ" sz="1800" b="1" dirty="0" err="1" smtClean="0"/>
              <a:t>bulbi</a:t>
            </a:r>
            <a:r>
              <a:rPr lang="cs-CZ" altLang="cs-CZ" sz="1800" b="1" dirty="0" smtClean="0"/>
              <a:t> </a:t>
            </a:r>
            <a:r>
              <a:rPr lang="cs-CZ" altLang="cs-CZ" sz="1800" dirty="0"/>
              <a:t>(</a:t>
            </a:r>
            <a:r>
              <a:rPr lang="cs-CZ" altLang="cs-CZ" sz="1800" b="1" dirty="0" err="1" smtClean="0"/>
              <a:t>choroidea</a:t>
            </a:r>
            <a:r>
              <a:rPr lang="cs-CZ" altLang="cs-CZ" sz="1800" dirty="0" smtClean="0"/>
              <a:t>=</a:t>
            </a:r>
            <a:r>
              <a:rPr lang="cs-CZ" altLang="cs-CZ" sz="1400" dirty="0" smtClean="0"/>
              <a:t>cévnatka</a:t>
            </a:r>
            <a:r>
              <a:rPr lang="cs-CZ" altLang="cs-CZ" sz="1800" dirty="0" smtClean="0"/>
              <a:t>, </a:t>
            </a:r>
            <a:r>
              <a:rPr lang="cs-CZ" altLang="cs-CZ" sz="1800" b="1" dirty="0"/>
              <a:t>corpus </a:t>
            </a:r>
            <a:r>
              <a:rPr lang="cs-CZ" altLang="cs-CZ" sz="1800" b="1" dirty="0" err="1" smtClean="0"/>
              <a:t>ciliare</a:t>
            </a:r>
            <a:r>
              <a:rPr lang="cs-CZ" altLang="cs-CZ" sz="1800" dirty="0" smtClean="0"/>
              <a:t>= </a:t>
            </a:r>
            <a:r>
              <a:rPr lang="cs-CZ" altLang="cs-CZ" sz="1400" dirty="0" smtClean="0"/>
              <a:t>řasnaté těleso</a:t>
            </a:r>
            <a:r>
              <a:rPr lang="cs-CZ" altLang="cs-CZ" sz="1800" dirty="0" smtClean="0"/>
              <a:t>, </a:t>
            </a:r>
            <a:r>
              <a:rPr lang="cs-CZ" altLang="cs-CZ" sz="1800" b="1" dirty="0" smtClean="0"/>
              <a:t>iris</a:t>
            </a:r>
            <a:r>
              <a:rPr lang="cs-CZ" altLang="cs-CZ" sz="1800" dirty="0" smtClean="0"/>
              <a:t>=</a:t>
            </a:r>
            <a:r>
              <a:rPr lang="cs-CZ" altLang="cs-CZ" sz="1400" dirty="0" smtClean="0"/>
              <a:t>duhovka</a:t>
            </a:r>
            <a:r>
              <a:rPr lang="cs-CZ" altLang="cs-CZ" sz="1800" dirty="0" smtClean="0"/>
              <a:t>)</a:t>
            </a:r>
            <a:endParaRPr lang="cs-CZ" altLang="cs-CZ" sz="1800" dirty="0"/>
          </a:p>
          <a:p>
            <a:pPr eaLnBrk="1" hangingPunct="1">
              <a:spcBef>
                <a:spcPct val="0"/>
              </a:spcBef>
              <a:buFontTx/>
              <a:buNone/>
            </a:pPr>
            <a:r>
              <a:rPr lang="cs-CZ" altLang="cs-CZ" sz="1800" b="1" dirty="0" smtClean="0"/>
              <a:t>3. Tunica </a:t>
            </a:r>
            <a:r>
              <a:rPr lang="cs-CZ" altLang="cs-CZ" sz="1800" b="1" dirty="0"/>
              <a:t>interna </a:t>
            </a:r>
            <a:r>
              <a:rPr lang="cs-CZ" altLang="cs-CZ" sz="1800" b="1" dirty="0" err="1"/>
              <a:t>bulbi</a:t>
            </a:r>
            <a:r>
              <a:rPr lang="cs-CZ" altLang="cs-CZ" sz="1800" b="1" dirty="0"/>
              <a:t> </a:t>
            </a:r>
            <a:r>
              <a:rPr lang="cs-CZ" altLang="cs-CZ" sz="1800" dirty="0"/>
              <a:t>(</a:t>
            </a:r>
            <a:r>
              <a:rPr lang="cs-CZ" altLang="cs-CZ" sz="1800" b="1" dirty="0" smtClean="0"/>
              <a:t>retina</a:t>
            </a:r>
            <a:r>
              <a:rPr lang="cs-CZ" altLang="cs-CZ" sz="1800" dirty="0" smtClean="0"/>
              <a:t>=</a:t>
            </a:r>
            <a:r>
              <a:rPr lang="cs-CZ" altLang="cs-CZ" sz="1400" dirty="0" smtClean="0"/>
              <a:t>sítnice</a:t>
            </a:r>
            <a:r>
              <a:rPr lang="cs-CZ" altLang="cs-CZ" sz="1800" dirty="0" smtClean="0"/>
              <a:t>)</a:t>
            </a:r>
            <a:endParaRPr lang="cs-CZ" altLang="cs-CZ" sz="1800" dirty="0"/>
          </a:p>
          <a:p>
            <a:pPr eaLnBrk="1" hangingPunct="1">
              <a:spcBef>
                <a:spcPct val="0"/>
              </a:spcBef>
              <a:buFontTx/>
              <a:buNone/>
            </a:pPr>
            <a:endParaRPr lang="cs-CZ" altLang="cs-CZ" sz="1800" dirty="0">
              <a:solidFill>
                <a:schemeClr val="bg1"/>
              </a:solidFill>
            </a:endParaRPr>
          </a:p>
          <a:p>
            <a:pPr eaLnBrk="1" hangingPunct="1">
              <a:spcBef>
                <a:spcPct val="0"/>
              </a:spcBef>
              <a:buFontTx/>
              <a:buNone/>
            </a:pPr>
            <a:r>
              <a:rPr lang="cs-CZ" altLang="cs-CZ" sz="1800" b="1" u="sng" dirty="0" smtClean="0">
                <a:solidFill>
                  <a:srgbClr val="C00000"/>
                </a:solidFill>
              </a:rPr>
              <a:t>II. Obsah oční koule:</a:t>
            </a:r>
            <a:endParaRPr lang="cs-CZ" altLang="cs-CZ" sz="1800" b="1" u="sng" dirty="0">
              <a:solidFill>
                <a:srgbClr val="C00000"/>
              </a:solidFill>
            </a:endParaRPr>
          </a:p>
          <a:p>
            <a:pPr eaLnBrk="1" hangingPunct="1">
              <a:spcBef>
                <a:spcPct val="0"/>
              </a:spcBef>
              <a:buFontTx/>
              <a:buNone/>
            </a:pPr>
            <a:r>
              <a:rPr lang="cs-CZ" altLang="cs-CZ" sz="1800" b="1" dirty="0" err="1"/>
              <a:t>Lens</a:t>
            </a:r>
            <a:r>
              <a:rPr lang="cs-CZ" altLang="cs-CZ" sz="1800" b="1" dirty="0"/>
              <a:t> </a:t>
            </a:r>
            <a:r>
              <a:rPr lang="cs-CZ" altLang="cs-CZ" sz="1800" b="1" dirty="0" err="1" smtClean="0"/>
              <a:t>crystallina</a:t>
            </a:r>
            <a:r>
              <a:rPr lang="cs-CZ" altLang="cs-CZ" sz="1800" dirty="0" smtClean="0"/>
              <a:t>=</a:t>
            </a:r>
            <a:r>
              <a:rPr lang="cs-CZ" altLang="cs-CZ" sz="1400" dirty="0" smtClean="0"/>
              <a:t>čočka</a:t>
            </a:r>
            <a:endParaRPr lang="cs-CZ" altLang="cs-CZ" sz="1800" dirty="0"/>
          </a:p>
          <a:p>
            <a:pPr eaLnBrk="1" hangingPunct="1">
              <a:spcBef>
                <a:spcPct val="0"/>
              </a:spcBef>
              <a:buFontTx/>
              <a:buNone/>
            </a:pPr>
            <a:r>
              <a:rPr lang="cs-CZ" altLang="cs-CZ" sz="1800" b="1" dirty="0" smtClean="0"/>
              <a:t>Corpus </a:t>
            </a:r>
            <a:r>
              <a:rPr lang="cs-CZ" altLang="cs-CZ" sz="1800" b="1" dirty="0" err="1" smtClean="0"/>
              <a:t>vitreum</a:t>
            </a:r>
            <a:r>
              <a:rPr lang="cs-CZ" altLang="cs-CZ" sz="1800" b="1" dirty="0" smtClean="0"/>
              <a:t> </a:t>
            </a:r>
            <a:r>
              <a:rPr lang="cs-CZ" altLang="cs-CZ" sz="1400" dirty="0" smtClean="0"/>
              <a:t>(sklivec)</a:t>
            </a:r>
            <a:endParaRPr lang="cs-CZ" altLang="cs-CZ" sz="1800" dirty="0"/>
          </a:p>
          <a:p>
            <a:pPr eaLnBrk="1" hangingPunct="1">
              <a:spcBef>
                <a:spcPct val="0"/>
              </a:spcBef>
              <a:buFontTx/>
              <a:buNone/>
            </a:pPr>
            <a:r>
              <a:rPr lang="cs-CZ" altLang="cs-CZ" sz="1800" b="1" dirty="0" err="1" smtClean="0"/>
              <a:t>Camera</a:t>
            </a:r>
            <a:r>
              <a:rPr lang="cs-CZ" altLang="cs-CZ" sz="1400" b="1" i="1" dirty="0" smtClean="0"/>
              <a:t> </a:t>
            </a:r>
            <a:r>
              <a:rPr lang="cs-CZ" altLang="cs-CZ" sz="1800" b="1" dirty="0" err="1"/>
              <a:t>anterior</a:t>
            </a:r>
            <a:r>
              <a:rPr lang="cs-CZ" altLang="cs-CZ" sz="1800" b="1" dirty="0"/>
              <a:t> </a:t>
            </a:r>
            <a:r>
              <a:rPr lang="cs-CZ" altLang="cs-CZ" sz="1800" dirty="0" smtClean="0"/>
              <a:t>a </a:t>
            </a:r>
            <a:r>
              <a:rPr lang="cs-CZ" altLang="cs-CZ" sz="1800" b="1" dirty="0" err="1"/>
              <a:t>posterior</a:t>
            </a:r>
            <a:r>
              <a:rPr lang="cs-CZ" altLang="cs-CZ" sz="1800" b="1" dirty="0"/>
              <a:t> </a:t>
            </a:r>
            <a:r>
              <a:rPr lang="cs-CZ" altLang="cs-CZ" sz="1800" b="1" dirty="0" err="1" smtClean="0"/>
              <a:t>bulbi</a:t>
            </a:r>
            <a:r>
              <a:rPr lang="cs-CZ" altLang="cs-CZ" sz="1800" b="1" dirty="0" smtClean="0"/>
              <a:t> </a:t>
            </a:r>
            <a:r>
              <a:rPr lang="cs-CZ" altLang="cs-CZ" sz="1400" dirty="0" smtClean="0"/>
              <a:t>(přední a zadní komora oční </a:t>
            </a:r>
            <a:r>
              <a:rPr lang="cs-CZ" altLang="cs-CZ" sz="1800" dirty="0"/>
              <a:t>+ </a:t>
            </a:r>
            <a:r>
              <a:rPr lang="cs-CZ" altLang="cs-CZ" sz="1800" b="1" dirty="0"/>
              <a:t>humor </a:t>
            </a:r>
            <a:r>
              <a:rPr lang="cs-CZ" altLang="cs-CZ" sz="1800" b="1" dirty="0" err="1" smtClean="0"/>
              <a:t>aquosus</a:t>
            </a:r>
            <a:r>
              <a:rPr lang="cs-CZ" altLang="cs-CZ" sz="1800" b="1" dirty="0" smtClean="0"/>
              <a:t> </a:t>
            </a:r>
            <a:r>
              <a:rPr lang="cs-CZ" altLang="cs-CZ" sz="1400" b="1" dirty="0" smtClean="0"/>
              <a:t> </a:t>
            </a:r>
            <a:r>
              <a:rPr lang="cs-CZ" altLang="cs-CZ" sz="1400" dirty="0" smtClean="0"/>
              <a:t>- komorový mok)</a:t>
            </a:r>
            <a:endParaRPr lang="cs-CZ" altLang="cs-CZ" sz="1800" dirty="0"/>
          </a:p>
        </p:txBody>
      </p:sp>
    </p:spTree>
    <p:extLst>
      <p:ext uri="{BB962C8B-B14F-4D97-AF65-F5344CB8AC3E}">
        <p14:creationId xmlns:p14="http://schemas.microsoft.com/office/powerpoint/2010/main" val="2543074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53253" y="1102967"/>
            <a:ext cx="11734879" cy="4339650"/>
          </a:xfrm>
          <a:prstGeom prst="rect">
            <a:avLst/>
          </a:prstGeom>
          <a:noFill/>
        </p:spPr>
        <p:txBody>
          <a:bodyPr wrap="none" rtlCol="0">
            <a:spAutoFit/>
          </a:bodyPr>
          <a:lstStyle/>
          <a:p>
            <a:r>
              <a:rPr lang="cs-CZ" sz="3200" b="1" cap="all" dirty="0" smtClean="0"/>
              <a:t>              </a:t>
            </a:r>
            <a:r>
              <a:rPr lang="cs-CZ" sz="3200" b="1" cap="all" dirty="0" err="1" smtClean="0"/>
              <a:t>Integumentum</a:t>
            </a:r>
            <a:r>
              <a:rPr lang="cs-CZ" sz="3200" b="1" cap="all" dirty="0" smtClean="0"/>
              <a:t> </a:t>
            </a:r>
            <a:r>
              <a:rPr lang="cs-CZ" sz="3200" b="1" cap="all" dirty="0" err="1" smtClean="0"/>
              <a:t>commune</a:t>
            </a:r>
            <a:r>
              <a:rPr lang="cs-CZ" sz="3200" b="1" dirty="0" smtClean="0"/>
              <a:t> (soustava kožní)</a:t>
            </a:r>
          </a:p>
          <a:p>
            <a:r>
              <a:rPr lang="cs-CZ" dirty="0" smtClean="0"/>
              <a:t>                                                                    Největší </a:t>
            </a:r>
            <a:r>
              <a:rPr lang="cs-CZ" dirty="0"/>
              <a:t>orgán lidského těla</a:t>
            </a:r>
            <a:br>
              <a:rPr lang="cs-CZ" dirty="0"/>
            </a:br>
            <a:endParaRPr lang="cs-CZ" b="1" dirty="0" smtClean="0"/>
          </a:p>
          <a:p>
            <a:r>
              <a:rPr lang="cs-CZ" altLang="cs-CZ" sz="3200" dirty="0"/>
              <a:t>	- </a:t>
            </a:r>
            <a:r>
              <a:rPr lang="cs-CZ" altLang="cs-CZ" sz="3200" dirty="0" smtClean="0"/>
              <a:t>poskytuje ochranu hlouběji uloženým orgánům</a:t>
            </a:r>
            <a:endParaRPr lang="cs-CZ" altLang="cs-CZ" sz="3200" dirty="0"/>
          </a:p>
          <a:p>
            <a:r>
              <a:rPr lang="cs-CZ" altLang="cs-CZ" sz="3200" dirty="0"/>
              <a:t>	- </a:t>
            </a:r>
            <a:r>
              <a:rPr lang="cs-CZ" altLang="cs-CZ" sz="3200" dirty="0" smtClean="0"/>
              <a:t>je sídlem kožních smyslů </a:t>
            </a:r>
            <a:r>
              <a:rPr lang="cs-CZ" altLang="cs-CZ" dirty="0" smtClean="0"/>
              <a:t>(receptory vnímání tlaku, teploty, bolesti)</a:t>
            </a:r>
            <a:endParaRPr lang="cs-CZ" altLang="cs-CZ" dirty="0"/>
          </a:p>
          <a:p>
            <a:r>
              <a:rPr lang="cs-CZ" altLang="cs-CZ" sz="3200" dirty="0"/>
              <a:t>	- </a:t>
            </a:r>
            <a:r>
              <a:rPr lang="cs-CZ" altLang="cs-CZ" sz="3200" dirty="0" smtClean="0"/>
              <a:t>podílí se na termoregulaci</a:t>
            </a:r>
          </a:p>
          <a:p>
            <a:r>
              <a:rPr lang="cs-CZ" altLang="cs-CZ" sz="3200" dirty="0"/>
              <a:t> </a:t>
            </a:r>
            <a:r>
              <a:rPr lang="cs-CZ" altLang="cs-CZ" sz="3200" dirty="0" smtClean="0"/>
              <a:t>         - uplatňuje se při látkové výměně </a:t>
            </a:r>
            <a:r>
              <a:rPr lang="cs-CZ" altLang="cs-CZ" sz="1600" dirty="0" smtClean="0"/>
              <a:t>(schopnost vylučovat a vstřebávat některé látky, </a:t>
            </a:r>
          </a:p>
          <a:p>
            <a:r>
              <a:rPr lang="cs-CZ" altLang="cs-CZ" sz="1600" i="1" dirty="0" smtClean="0"/>
              <a:t>                                     - </a:t>
            </a:r>
            <a:r>
              <a:rPr lang="cs-CZ" altLang="cs-CZ" sz="1600" dirty="0"/>
              <a:t>potní žlázy se podílí částečně také na vylučování a </a:t>
            </a:r>
            <a:r>
              <a:rPr lang="cs-CZ" altLang="cs-CZ" sz="1600" dirty="0" smtClean="0"/>
              <a:t>hospodaření s vodou,  tvorba provitaminu D za působení UV záření)</a:t>
            </a:r>
            <a:endParaRPr lang="cs-CZ" altLang="cs-CZ" sz="3200" dirty="0"/>
          </a:p>
          <a:p>
            <a:r>
              <a:rPr lang="cs-CZ" altLang="cs-CZ" sz="3200" dirty="0"/>
              <a:t>	</a:t>
            </a:r>
            <a:r>
              <a:rPr lang="cs-CZ" altLang="cs-CZ" sz="3200" dirty="0" smtClean="0"/>
              <a:t> - rezervní orgán </a:t>
            </a:r>
            <a:r>
              <a:rPr lang="cs-CZ" altLang="cs-CZ" sz="1600" dirty="0" smtClean="0"/>
              <a:t>(zásobárna </a:t>
            </a:r>
            <a:r>
              <a:rPr lang="cs-CZ" altLang="cs-CZ" sz="1600" dirty="0"/>
              <a:t>energie </a:t>
            </a:r>
            <a:r>
              <a:rPr lang="cs-CZ" altLang="cs-CZ" sz="1600" dirty="0" smtClean="0"/>
              <a:t>- podkožní </a:t>
            </a:r>
            <a:r>
              <a:rPr lang="cs-CZ" altLang="cs-CZ" sz="1600" dirty="0"/>
              <a:t>tuk</a:t>
            </a:r>
            <a:r>
              <a:rPr lang="cs-CZ" altLang="cs-CZ" sz="1600" dirty="0" smtClean="0"/>
              <a:t>)</a:t>
            </a:r>
            <a:endParaRPr lang="cs-CZ" altLang="cs-CZ" sz="3200" dirty="0"/>
          </a:p>
          <a:p>
            <a:r>
              <a:rPr lang="cs-CZ" altLang="cs-CZ" sz="3200" dirty="0"/>
              <a:t>	</a:t>
            </a:r>
            <a:endParaRPr lang="cs-CZ" sz="3200" b="1" dirty="0"/>
          </a:p>
        </p:txBody>
      </p:sp>
    </p:spTree>
    <p:extLst>
      <p:ext uri="{BB962C8B-B14F-4D97-AF65-F5344CB8AC3E}">
        <p14:creationId xmlns:p14="http://schemas.microsoft.com/office/powerpoint/2010/main" val="2876234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p:cNvSpPr>
            <a:spLocks noGrp="1"/>
          </p:cNvSpPr>
          <p:nvPr>
            <p:ph type="title"/>
          </p:nvPr>
        </p:nvSpPr>
        <p:spPr>
          <a:xfrm>
            <a:off x="63499" y="318912"/>
            <a:ext cx="10515600" cy="1325563"/>
          </a:xfrm>
        </p:spPr>
        <p:txBody>
          <a:bodyPr/>
          <a:lstStyle/>
          <a:p>
            <a:r>
              <a:rPr lang="cs-CZ" altLang="cs-CZ" dirty="0" smtClean="0"/>
              <a:t>Stavba</a:t>
            </a:r>
            <a:endParaRPr lang="cs-CZ" altLang="cs-CZ" sz="1800" dirty="0" smtClean="0"/>
          </a:p>
        </p:txBody>
      </p:sp>
      <p:sp>
        <p:nvSpPr>
          <p:cNvPr id="3" name="Zástupný symbol pro obsah 2"/>
          <p:cNvSpPr>
            <a:spLocks noGrp="1"/>
          </p:cNvSpPr>
          <p:nvPr>
            <p:ph idx="1"/>
          </p:nvPr>
        </p:nvSpPr>
        <p:spPr>
          <a:xfrm>
            <a:off x="63499" y="1209675"/>
            <a:ext cx="11694491" cy="4351338"/>
          </a:xfrm>
        </p:spPr>
        <p:txBody>
          <a:bodyPr>
            <a:normAutofit fontScale="25000" lnSpcReduction="20000"/>
          </a:bodyPr>
          <a:lstStyle/>
          <a:p>
            <a:pPr eaLnBrk="1" hangingPunct="1">
              <a:buFont typeface="Arial" charset="0"/>
              <a:buNone/>
              <a:defRPr/>
            </a:pPr>
            <a:endParaRPr lang="cs-CZ" sz="4800" dirty="0"/>
          </a:p>
          <a:p>
            <a:pPr marL="0" indent="0">
              <a:buNone/>
            </a:pPr>
            <a:r>
              <a:rPr lang="cs-CZ" sz="7200" b="1" u="sng" dirty="0" smtClean="0"/>
              <a:t>Kůže </a:t>
            </a:r>
            <a:r>
              <a:rPr lang="cs-CZ" sz="6400" dirty="0" smtClean="0"/>
              <a:t>(</a:t>
            </a:r>
            <a:r>
              <a:rPr lang="cs-CZ" sz="6400" dirty="0" err="1" smtClean="0"/>
              <a:t>cutis</a:t>
            </a:r>
            <a:r>
              <a:rPr lang="cs-CZ" sz="6400" dirty="0" smtClean="0"/>
              <a:t>, derma) </a:t>
            </a:r>
          </a:p>
          <a:p>
            <a:pPr marL="0" indent="0">
              <a:buNone/>
            </a:pPr>
            <a:r>
              <a:rPr lang="cs-CZ" sz="7200" b="1" dirty="0" smtClean="0"/>
              <a:t>1) Pokožka – epidermis </a:t>
            </a:r>
            <a:r>
              <a:rPr lang="cs-CZ" sz="5600" dirty="0" smtClean="0"/>
              <a:t>– mnohovrstevný dlaždicový epitel, na povrchu rohovatějící a odlupující se, dorůstání ze zárodečné vrstvy </a:t>
            </a:r>
          </a:p>
          <a:p>
            <a:pPr marL="0" indent="0">
              <a:buNone/>
            </a:pPr>
            <a:r>
              <a:rPr lang="cs-CZ" sz="5600" dirty="0"/>
              <a:t> </a:t>
            </a:r>
            <a:r>
              <a:rPr lang="cs-CZ" sz="5600" dirty="0" smtClean="0"/>
              <a:t>                                                                                 ( s pigmentem, s nervy,   </a:t>
            </a:r>
            <a:r>
              <a:rPr lang="cs-CZ" sz="5600" b="1" dirty="0" smtClean="0"/>
              <a:t>ale bez cév</a:t>
            </a:r>
            <a:r>
              <a:rPr lang="cs-CZ" sz="5600" dirty="0" smtClean="0"/>
              <a:t>).</a:t>
            </a:r>
            <a:endParaRPr lang="cs-CZ" altLang="cs-CZ" sz="5600" dirty="0"/>
          </a:p>
          <a:p>
            <a:pPr lvl="1">
              <a:buNone/>
            </a:pPr>
            <a:endParaRPr lang="cs-CZ" altLang="cs-CZ" sz="2200" dirty="0"/>
          </a:p>
          <a:p>
            <a:pPr>
              <a:buNone/>
            </a:pPr>
            <a:r>
              <a:rPr lang="cs-CZ" sz="7200" b="1" dirty="0" smtClean="0"/>
              <a:t>2) Škára </a:t>
            </a:r>
            <a:r>
              <a:rPr lang="cs-CZ" sz="6400" dirty="0" smtClean="0"/>
              <a:t>(dermis, </a:t>
            </a:r>
            <a:r>
              <a:rPr lang="cs-CZ" sz="6400" dirty="0" err="1" smtClean="0"/>
              <a:t>corium</a:t>
            </a:r>
            <a:r>
              <a:rPr lang="cs-CZ" sz="6400" dirty="0" smtClean="0"/>
              <a:t>) </a:t>
            </a:r>
            <a:r>
              <a:rPr lang="cs-CZ" sz="4800" dirty="0" smtClean="0"/>
              <a:t>– </a:t>
            </a:r>
            <a:r>
              <a:rPr lang="cs-CZ" sz="6400" dirty="0" smtClean="0"/>
              <a:t>tvořena tuhým vazivem, jeho vlákna zajišťují pevnost, pružnost a tažnost kůže. Její povrchová vrstva vybíhá proti epidermis v podobě papil </a:t>
            </a:r>
            <a:r>
              <a:rPr lang="cs-CZ" sz="6400" dirty="0" err="1" smtClean="0"/>
              <a:t>cristae</a:t>
            </a:r>
            <a:r>
              <a:rPr lang="cs-CZ" sz="6400" dirty="0" smtClean="0"/>
              <a:t> </a:t>
            </a:r>
            <a:r>
              <a:rPr lang="cs-CZ" sz="6400" dirty="0" err="1" smtClean="0"/>
              <a:t>cutis</a:t>
            </a:r>
            <a:r>
              <a:rPr lang="cs-CZ" sz="6400" dirty="0" smtClean="0"/>
              <a:t> (dermatoglyfy), hluboká vrstva hustá. Průběh snopců vláken škáry je různý – štěpnost kůže! </a:t>
            </a:r>
            <a:r>
              <a:rPr lang="cs-CZ" altLang="cs-CZ" sz="6400" dirty="0"/>
              <a:t>			                        </a:t>
            </a:r>
            <a:endParaRPr lang="cs-CZ" altLang="cs-CZ" sz="6400" dirty="0" smtClean="0"/>
          </a:p>
          <a:p>
            <a:pPr>
              <a:spcBef>
                <a:spcPts val="0"/>
              </a:spcBef>
              <a:buNone/>
            </a:pPr>
            <a:r>
              <a:rPr lang="cs-CZ" altLang="cs-CZ" sz="6400" dirty="0"/>
              <a:t>	- </a:t>
            </a:r>
            <a:r>
              <a:rPr lang="cs-CZ" altLang="cs-CZ" sz="6400" b="1" dirty="0" smtClean="0"/>
              <a:t>vlasové váčky </a:t>
            </a:r>
            <a:r>
              <a:rPr lang="cs-CZ" altLang="cs-CZ" sz="6400" dirty="0" smtClean="0"/>
              <a:t>(folikuly) </a:t>
            </a:r>
          </a:p>
          <a:p>
            <a:pPr>
              <a:spcBef>
                <a:spcPts val="0"/>
              </a:spcBef>
              <a:buNone/>
            </a:pPr>
            <a:r>
              <a:rPr lang="cs-CZ" altLang="cs-CZ" sz="6400" dirty="0"/>
              <a:t>	- </a:t>
            </a:r>
            <a:r>
              <a:rPr lang="cs-CZ" altLang="cs-CZ" sz="6400" b="1" dirty="0"/>
              <a:t>cévy</a:t>
            </a:r>
            <a:r>
              <a:rPr lang="cs-CZ" altLang="cs-CZ" sz="6400" dirty="0"/>
              <a:t> a </a:t>
            </a:r>
            <a:r>
              <a:rPr lang="cs-CZ" altLang="cs-CZ" sz="6400" b="1" dirty="0"/>
              <a:t>nervy </a:t>
            </a:r>
            <a:endParaRPr lang="cs-CZ" altLang="cs-CZ" sz="6400" b="1" dirty="0" smtClean="0"/>
          </a:p>
          <a:p>
            <a:pPr>
              <a:spcBef>
                <a:spcPts val="0"/>
              </a:spcBef>
              <a:buNone/>
            </a:pPr>
            <a:r>
              <a:rPr lang="cs-CZ" altLang="cs-CZ" sz="6400" dirty="0"/>
              <a:t>	- </a:t>
            </a:r>
            <a:r>
              <a:rPr lang="cs-CZ" altLang="cs-CZ" sz="6400" b="1" dirty="0"/>
              <a:t>kožní </a:t>
            </a:r>
            <a:r>
              <a:rPr lang="cs-CZ" altLang="cs-CZ" sz="6400" dirty="0"/>
              <a:t>a </a:t>
            </a:r>
            <a:r>
              <a:rPr lang="cs-CZ" altLang="cs-CZ" sz="6400" b="1" dirty="0"/>
              <a:t>mazové </a:t>
            </a:r>
            <a:r>
              <a:rPr lang="cs-CZ" altLang="cs-CZ" sz="6400" b="1" dirty="0" smtClean="0"/>
              <a:t>žlázy</a:t>
            </a:r>
          </a:p>
          <a:p>
            <a:pPr>
              <a:buNone/>
            </a:pPr>
            <a:endParaRPr lang="cs-CZ" altLang="cs-CZ" sz="7200" b="1" u="sng" dirty="0" smtClean="0"/>
          </a:p>
          <a:p>
            <a:pPr>
              <a:buNone/>
            </a:pPr>
            <a:r>
              <a:rPr lang="cs-CZ" altLang="cs-CZ" sz="7200" b="1" dirty="0" smtClean="0"/>
              <a:t>3) Podkožní vazivo </a:t>
            </a:r>
            <a:r>
              <a:rPr lang="cs-CZ" altLang="cs-CZ" sz="5600" dirty="0" smtClean="0"/>
              <a:t>(</a:t>
            </a:r>
            <a:r>
              <a:rPr lang="cs-CZ" altLang="cs-CZ" sz="5600" dirty="0" err="1" smtClean="0"/>
              <a:t>tela</a:t>
            </a:r>
            <a:r>
              <a:rPr lang="cs-CZ" altLang="cs-CZ" sz="5600" dirty="0" smtClean="0"/>
              <a:t> </a:t>
            </a:r>
            <a:r>
              <a:rPr lang="cs-CZ" altLang="cs-CZ" sz="5600" dirty="0" err="1" smtClean="0"/>
              <a:t>subcutanea</a:t>
            </a:r>
            <a:r>
              <a:rPr lang="cs-CZ" altLang="cs-CZ" sz="5600" dirty="0" smtClean="0"/>
              <a:t>)</a:t>
            </a:r>
            <a:endParaRPr lang="cs-CZ" altLang="cs-CZ" sz="5600" b="1" dirty="0" smtClean="0"/>
          </a:p>
          <a:p>
            <a:pPr>
              <a:buNone/>
            </a:pPr>
            <a:r>
              <a:rPr lang="cs-CZ" altLang="cs-CZ" sz="4800" b="1" dirty="0"/>
              <a:t>	</a:t>
            </a:r>
            <a:r>
              <a:rPr lang="cs-CZ" altLang="cs-CZ" sz="4800" b="1" dirty="0" smtClean="0"/>
              <a:t> s vrstvou tukových buněk -</a:t>
            </a:r>
            <a:r>
              <a:rPr lang="cs-CZ" altLang="cs-CZ" sz="4800" dirty="0" smtClean="0"/>
              <a:t> </a:t>
            </a:r>
            <a:r>
              <a:rPr lang="cs-CZ" altLang="cs-CZ" sz="4800" dirty="0"/>
              <a:t>zásobárna </a:t>
            </a:r>
            <a:r>
              <a:rPr lang="cs-CZ" altLang="cs-CZ" sz="4800" dirty="0" smtClean="0"/>
              <a:t>energie, </a:t>
            </a:r>
          </a:p>
          <a:p>
            <a:pPr>
              <a:buNone/>
            </a:pPr>
            <a:r>
              <a:rPr lang="cs-CZ" altLang="cs-CZ" sz="4800" dirty="0" smtClean="0"/>
              <a:t>ochrana </a:t>
            </a:r>
            <a:r>
              <a:rPr lang="cs-CZ" altLang="cs-CZ" sz="4800" dirty="0"/>
              <a:t>před </a:t>
            </a:r>
            <a:r>
              <a:rPr lang="cs-CZ" altLang="cs-CZ" sz="4800" dirty="0" smtClean="0"/>
              <a:t>poraněním, tepelná izolace, určuje tvar těla </a:t>
            </a:r>
          </a:p>
          <a:p>
            <a:pPr>
              <a:buNone/>
            </a:pPr>
            <a:r>
              <a:rPr lang="cs-CZ" altLang="cs-CZ" sz="4800" dirty="0" smtClean="0"/>
              <a:t>	</a:t>
            </a:r>
            <a:r>
              <a:rPr lang="cs-CZ" altLang="cs-CZ" sz="4000" i="1" dirty="0" smtClean="0"/>
              <a:t>    Tuk chybí na ušním boltci, očních víčkách, na hřbetu nosu a na penis a </a:t>
            </a:r>
            <a:r>
              <a:rPr lang="cs-CZ" altLang="cs-CZ" sz="4000" i="1" dirty="0" err="1" smtClean="0"/>
              <a:t>clitoris</a:t>
            </a:r>
            <a:r>
              <a:rPr lang="cs-CZ" altLang="cs-CZ" sz="4000" i="1" dirty="0" smtClean="0"/>
              <a:t>.</a:t>
            </a:r>
          </a:p>
          <a:p>
            <a:pPr>
              <a:buNone/>
            </a:pPr>
            <a:r>
              <a:rPr lang="cs-CZ" altLang="cs-CZ" sz="4800" dirty="0"/>
              <a:t>	</a:t>
            </a:r>
            <a:r>
              <a:rPr lang="cs-CZ" altLang="cs-CZ" sz="4800" b="1" dirty="0" smtClean="0"/>
              <a:t>cévy a nervy</a:t>
            </a:r>
          </a:p>
          <a:p>
            <a:pPr>
              <a:buNone/>
            </a:pPr>
            <a:endParaRPr lang="cs-CZ" altLang="cs-CZ" sz="4800" b="1" dirty="0" smtClean="0"/>
          </a:p>
          <a:p>
            <a:pPr>
              <a:buNone/>
            </a:pPr>
            <a:r>
              <a:rPr lang="cs-CZ" altLang="cs-CZ" sz="4800" b="1" dirty="0" smtClean="0"/>
              <a:t>Spojení kůže s periostem nebo s fasciemi (dekubity)</a:t>
            </a:r>
          </a:p>
          <a:p>
            <a:pPr>
              <a:buNone/>
            </a:pPr>
            <a:r>
              <a:rPr lang="cs-CZ" altLang="cs-CZ" sz="4800" b="1" dirty="0" smtClean="0"/>
              <a:t>Ubývání tuku a elasticity vláken ve stáří</a:t>
            </a:r>
            <a:endParaRPr lang="cs-CZ" altLang="cs-CZ" sz="4800" b="1" dirty="0"/>
          </a:p>
          <a:p>
            <a:pPr>
              <a:buNone/>
            </a:pPr>
            <a:endParaRPr lang="cs-CZ" altLang="cs-CZ" sz="4800" b="1" u="sng" dirty="0"/>
          </a:p>
          <a:p>
            <a:pPr>
              <a:buNone/>
            </a:pPr>
            <a:r>
              <a:rPr lang="cs-CZ" altLang="cs-CZ" sz="4800" dirty="0" smtClean="0"/>
              <a:t>dermatoglyfy</a:t>
            </a:r>
            <a:endParaRPr lang="cs-CZ" altLang="cs-CZ" sz="4800" dirty="0"/>
          </a:p>
          <a:p>
            <a:pPr>
              <a:buNone/>
            </a:pPr>
            <a:endParaRPr lang="cs-CZ" altLang="cs-CZ" sz="2400" b="1" dirty="0"/>
          </a:p>
          <a:p>
            <a:pPr>
              <a:buNone/>
            </a:pPr>
            <a:endParaRPr lang="cs-CZ" altLang="cs-CZ" sz="2400" b="1" dirty="0"/>
          </a:p>
          <a:p>
            <a:pPr>
              <a:buNone/>
            </a:pPr>
            <a:endParaRPr lang="cs-CZ" altLang="cs-CZ" sz="2400" b="1" dirty="0"/>
          </a:p>
          <a:p>
            <a:pPr>
              <a:buNone/>
            </a:pPr>
            <a:endParaRPr lang="cs-CZ" altLang="cs-CZ" sz="2400" b="1" dirty="0"/>
          </a:p>
          <a:p>
            <a:pPr>
              <a:buNone/>
            </a:pPr>
            <a:endParaRPr lang="cs-CZ" altLang="cs-CZ" sz="2400" b="1" dirty="0"/>
          </a:p>
          <a:p>
            <a:pPr>
              <a:buNone/>
            </a:pPr>
            <a:endParaRPr lang="cs-CZ" altLang="cs-CZ" sz="2400" dirty="0"/>
          </a:p>
          <a:p>
            <a:pPr marL="0" indent="0">
              <a:buNone/>
              <a:defRPr/>
            </a:pPr>
            <a:endParaRPr lang="cs-CZ" sz="2400" dirty="0"/>
          </a:p>
          <a:p>
            <a:pPr marL="514350" indent="-514350">
              <a:buFont typeface="Arial" charset="0"/>
              <a:buAutoNum type="arabicParenR"/>
              <a:defRPr/>
            </a:pPr>
            <a:r>
              <a:rPr lang="cs-CZ" sz="2400" dirty="0"/>
              <a:t>podkožní vazivo</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l="31664" t="21564" r="34375" b="4375"/>
          <a:stretch>
            <a:fillRect/>
          </a:stretch>
        </p:blipFill>
        <p:spPr bwMode="auto">
          <a:xfrm>
            <a:off x="4570927" y="3149600"/>
            <a:ext cx="2548757" cy="347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7114" y="2931001"/>
            <a:ext cx="4764886" cy="3812699"/>
          </a:xfrm>
          <a:prstGeom prst="rect">
            <a:avLst/>
          </a:prstGeom>
        </p:spPr>
      </p:pic>
      <p:pic>
        <p:nvPicPr>
          <p:cNvPr id="6" name="Obrázek 5"/>
          <p:cNvPicPr>
            <a:picLocks noChangeAspect="1"/>
          </p:cNvPicPr>
          <p:nvPr/>
        </p:nvPicPr>
        <p:blipFill rotWithShape="1">
          <a:blip r:embed="rId4" cstate="print">
            <a:extLst>
              <a:ext uri="{28A0092B-C50C-407E-A947-70E740481C1C}">
                <a14:useLocalDpi xmlns:a14="http://schemas.microsoft.com/office/drawing/2010/main" val="0"/>
              </a:ext>
            </a:extLst>
          </a:blip>
          <a:srcRect l="19829" t="5815" r="19634" b="9032"/>
          <a:stretch/>
        </p:blipFill>
        <p:spPr>
          <a:xfrm>
            <a:off x="10383093" y="26988"/>
            <a:ext cx="1745408" cy="1656523"/>
          </a:xfrm>
          <a:prstGeom prst="rect">
            <a:avLst/>
          </a:prstGeom>
        </p:spPr>
      </p:pic>
    </p:spTree>
    <p:extLst>
      <p:ext uri="{BB962C8B-B14F-4D97-AF65-F5344CB8AC3E}">
        <p14:creationId xmlns:p14="http://schemas.microsoft.com/office/powerpoint/2010/main" val="1622651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srcRect/>
          <a:stretch>
            <a:fillRect/>
          </a:stretch>
        </p:blipFill>
        <p:spPr bwMode="auto">
          <a:xfrm>
            <a:off x="2405268" y="1308868"/>
            <a:ext cx="6911009" cy="2917982"/>
          </a:xfrm>
          <a:prstGeom prst="rect">
            <a:avLst/>
          </a:prstGeom>
          <a:noFill/>
          <a:ln w="9525">
            <a:noFill/>
            <a:miter lim="800000"/>
            <a:headEnd/>
            <a:tailEnd/>
          </a:ln>
        </p:spPr>
      </p:pic>
      <p:sp>
        <p:nvSpPr>
          <p:cNvPr id="19458" name="Text Box 2"/>
          <p:cNvSpPr txBox="1">
            <a:spLocks noChangeArrowheads="1"/>
          </p:cNvSpPr>
          <p:nvPr/>
        </p:nvSpPr>
        <p:spPr bwMode="auto">
          <a:xfrm>
            <a:off x="2584453" y="893901"/>
            <a:ext cx="428620" cy="371513"/>
          </a:xfrm>
          <a:prstGeom prst="rect">
            <a:avLst/>
          </a:prstGeom>
          <a:noFill/>
          <a:ln w="9525">
            <a:noFill/>
            <a:miter lim="800000"/>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smtClean="0">
                <a:solidFill>
                  <a:srgbClr val="000000"/>
                </a:solidFill>
                <a:cs typeface="Lucida Sans Unicode" pitchFamily="34" charset="0"/>
              </a:rPr>
              <a:t>vír</a:t>
            </a:r>
            <a:endParaRPr lang="cs-CZ" altLang="cs-CZ" b="1" dirty="0">
              <a:solidFill>
                <a:srgbClr val="000000"/>
              </a:solidFill>
              <a:cs typeface="Lucida Sans Unicode" pitchFamily="34" charset="0"/>
            </a:endParaRPr>
          </a:p>
        </p:txBody>
      </p:sp>
      <p:sp>
        <p:nvSpPr>
          <p:cNvPr id="19459" name="Text Box 3"/>
          <p:cNvSpPr txBox="1">
            <a:spLocks noChangeArrowheads="1"/>
          </p:cNvSpPr>
          <p:nvPr/>
        </p:nvSpPr>
        <p:spPr bwMode="auto">
          <a:xfrm>
            <a:off x="5357192" y="915628"/>
            <a:ext cx="1178982" cy="371513"/>
          </a:xfrm>
          <a:prstGeom prst="rect">
            <a:avLst/>
          </a:prstGeom>
          <a:noFill/>
          <a:ln w="9525">
            <a:noFill/>
            <a:miter lim="800000"/>
            <a:headEnd/>
            <a:tailEnd/>
          </a:ln>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smtClean="0">
                <a:solidFill>
                  <a:srgbClr val="000000"/>
                </a:solidFill>
                <a:cs typeface="Lucida Sans Unicode" pitchFamily="34" charset="0"/>
              </a:rPr>
              <a:t>smyčka</a:t>
            </a:r>
            <a:endParaRPr lang="cs-CZ" altLang="cs-CZ" b="1" dirty="0">
              <a:solidFill>
                <a:srgbClr val="000000"/>
              </a:solidFill>
              <a:cs typeface="Lucida Sans Unicode" pitchFamily="34" charset="0"/>
            </a:endParaRPr>
          </a:p>
        </p:txBody>
      </p:sp>
      <p:sp>
        <p:nvSpPr>
          <p:cNvPr id="19460" name="Text Box 4"/>
          <p:cNvSpPr txBox="1">
            <a:spLocks noChangeArrowheads="1"/>
          </p:cNvSpPr>
          <p:nvPr/>
        </p:nvSpPr>
        <p:spPr bwMode="auto">
          <a:xfrm>
            <a:off x="7583558" y="915628"/>
            <a:ext cx="2122264" cy="371513"/>
          </a:xfrm>
          <a:prstGeom prst="rect">
            <a:avLst/>
          </a:prstGeom>
          <a:noFill/>
          <a:ln w="9525">
            <a:noFill/>
            <a:miter lim="800000"/>
            <a:headEnd/>
            <a:tailEnd/>
          </a:ln>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smtClean="0">
                <a:solidFill>
                  <a:srgbClr val="000000"/>
                </a:solidFill>
                <a:cs typeface="Lucida Sans Unicode" pitchFamily="34" charset="0"/>
              </a:rPr>
              <a:t>oblouček</a:t>
            </a:r>
            <a:endParaRPr lang="cs-CZ" altLang="cs-CZ" b="1" dirty="0">
              <a:solidFill>
                <a:srgbClr val="000000"/>
              </a:solidFill>
              <a:cs typeface="Lucida Sans Unicode" pitchFamily="34" charset="0"/>
            </a:endParaRPr>
          </a:p>
        </p:txBody>
      </p:sp>
      <p:sp>
        <p:nvSpPr>
          <p:cNvPr id="19461" name="Text Box 5"/>
          <p:cNvSpPr txBox="1">
            <a:spLocks noChangeArrowheads="1"/>
          </p:cNvSpPr>
          <p:nvPr/>
        </p:nvSpPr>
        <p:spPr bwMode="auto">
          <a:xfrm>
            <a:off x="825503" y="1993693"/>
            <a:ext cx="1758950" cy="1201737"/>
          </a:xfrm>
          <a:prstGeom prst="rect">
            <a:avLst/>
          </a:prstGeom>
          <a:noFill/>
          <a:ln w="9525">
            <a:noFill/>
            <a:miter lim="800000"/>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err="1">
                <a:solidFill>
                  <a:srgbClr val="000000"/>
                </a:solidFill>
                <a:cs typeface="Lucida Sans Unicode" pitchFamily="34" charset="0"/>
              </a:rPr>
              <a:t>Cristae</a:t>
            </a:r>
            <a:r>
              <a:rPr lang="cs-CZ" altLang="cs-CZ" b="1" dirty="0">
                <a:solidFill>
                  <a:srgbClr val="000000"/>
                </a:solidFill>
                <a:cs typeface="Lucida Sans Unicode" pitchFamily="34" charset="0"/>
              </a:rPr>
              <a:t> </a:t>
            </a:r>
            <a:r>
              <a:rPr lang="cs-CZ" altLang="cs-CZ" b="1" dirty="0" err="1">
                <a:solidFill>
                  <a:srgbClr val="000000"/>
                </a:solidFill>
                <a:cs typeface="Lucida Sans Unicode" pitchFamily="34" charset="0"/>
              </a:rPr>
              <a:t>cutis</a:t>
            </a:r>
            <a:endParaRPr lang="cs-CZ"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a:solidFill>
                  <a:srgbClr val="000000"/>
                </a:solidFill>
                <a:cs typeface="Lucida Sans Unicode" pitchFamily="34" charset="0"/>
              </a:rPr>
              <a:t>Sulci </a:t>
            </a:r>
            <a:r>
              <a:rPr lang="cs-CZ" altLang="cs-CZ" b="1" dirty="0" err="1">
                <a:solidFill>
                  <a:srgbClr val="000000"/>
                </a:solidFill>
                <a:cs typeface="Lucida Sans Unicode" pitchFamily="34" charset="0"/>
              </a:rPr>
              <a:t>cutis</a:t>
            </a:r>
            <a:endParaRPr lang="cs-CZ"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err="1">
                <a:solidFill>
                  <a:srgbClr val="000000"/>
                </a:solidFill>
                <a:cs typeface="Lucida Sans Unicode" pitchFamily="34" charset="0"/>
              </a:rPr>
              <a:t>Pori</a:t>
            </a:r>
            <a:r>
              <a:rPr lang="cs-CZ" altLang="cs-CZ" b="1" dirty="0">
                <a:solidFill>
                  <a:srgbClr val="000000"/>
                </a:solidFill>
                <a:cs typeface="Lucida Sans Unicode" pitchFamily="34" charset="0"/>
              </a:rPr>
              <a:t> </a:t>
            </a:r>
            <a:r>
              <a:rPr lang="cs-CZ" altLang="cs-CZ" b="1" dirty="0" err="1">
                <a:solidFill>
                  <a:srgbClr val="000000"/>
                </a:solidFill>
                <a:cs typeface="Lucida Sans Unicode" pitchFamily="34" charset="0"/>
              </a:rPr>
              <a:t>sudoriferi</a:t>
            </a:r>
            <a:endParaRPr lang="cs-CZ"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err="1">
                <a:solidFill>
                  <a:srgbClr val="000000"/>
                </a:solidFill>
                <a:cs typeface="Lucida Sans Unicode" pitchFamily="34" charset="0"/>
              </a:rPr>
              <a:t>Toruli</a:t>
            </a:r>
            <a:r>
              <a:rPr lang="cs-CZ" altLang="cs-CZ" b="1" dirty="0">
                <a:solidFill>
                  <a:srgbClr val="000000"/>
                </a:solidFill>
                <a:cs typeface="Lucida Sans Unicode" pitchFamily="34" charset="0"/>
              </a:rPr>
              <a:t> </a:t>
            </a:r>
            <a:r>
              <a:rPr lang="cs-CZ" altLang="cs-CZ" b="1" dirty="0" err="1">
                <a:solidFill>
                  <a:srgbClr val="000000"/>
                </a:solidFill>
                <a:cs typeface="Lucida Sans Unicode" pitchFamily="34" charset="0"/>
              </a:rPr>
              <a:t>tactiles</a:t>
            </a:r>
            <a:endParaRPr lang="cs-CZ" altLang="cs-CZ" b="1" dirty="0">
              <a:solidFill>
                <a:srgbClr val="000000"/>
              </a:solidFill>
              <a:cs typeface="Lucida Sans Unicode" pitchFamily="34" charset="0"/>
            </a:endParaRPr>
          </a:p>
        </p:txBody>
      </p:sp>
      <p:sp>
        <p:nvSpPr>
          <p:cNvPr id="19462" name="Text Box 7"/>
          <p:cNvSpPr txBox="1">
            <a:spLocks noChangeArrowheads="1"/>
          </p:cNvSpPr>
          <p:nvPr/>
        </p:nvSpPr>
        <p:spPr bwMode="auto">
          <a:xfrm>
            <a:off x="3678238" y="309126"/>
            <a:ext cx="4740272" cy="584775"/>
          </a:xfrm>
          <a:prstGeom prst="rect">
            <a:avLst/>
          </a:prstGeom>
          <a:noFill/>
          <a:ln w="9525">
            <a:noFill/>
            <a:miter lim="800000"/>
            <a:headEnd/>
            <a:tailEnd/>
          </a:ln>
        </p:spPr>
        <p:txBody>
          <a:bodyPr wrap="none">
            <a:spAutoFit/>
          </a:bodyPr>
          <a:lstStyle/>
          <a:p>
            <a:r>
              <a:rPr lang="cs-CZ" altLang="cs-CZ" sz="3200" b="1" dirty="0" smtClean="0">
                <a:solidFill>
                  <a:srgbClr val="C00000"/>
                </a:solidFill>
                <a:latin typeface="Calibri" pitchFamily="34" charset="0"/>
              </a:rPr>
              <a:t>Papilární linie </a:t>
            </a:r>
            <a:r>
              <a:rPr lang="cs-CZ" altLang="cs-CZ" sz="1600" dirty="0" smtClean="0">
                <a:latin typeface="Calibri" pitchFamily="34" charset="0"/>
              </a:rPr>
              <a:t>(daktyloskopie, genetika)</a:t>
            </a:r>
            <a:endParaRPr lang="cs-CZ" altLang="cs-CZ" sz="1600" dirty="0">
              <a:latin typeface="Calibri" pitchFamily="34" charset="0"/>
            </a:endParaRPr>
          </a:p>
        </p:txBody>
      </p:sp>
      <p:sp>
        <p:nvSpPr>
          <p:cNvPr id="2" name="Obdélník 1"/>
          <p:cNvSpPr/>
          <p:nvPr/>
        </p:nvSpPr>
        <p:spPr>
          <a:xfrm>
            <a:off x="440174" y="4911675"/>
            <a:ext cx="6096000" cy="923330"/>
          </a:xfrm>
          <a:prstGeom prst="rect">
            <a:avLst/>
          </a:prstGeom>
        </p:spPr>
        <p:txBody>
          <a:bodyPr>
            <a:spAutoFit/>
          </a:bodyPr>
          <a:lstStyle/>
          <a:p>
            <a:r>
              <a:rPr lang="cs-CZ" dirty="0"/>
              <a:t>Strie vznikají </a:t>
            </a:r>
            <a:r>
              <a:rPr lang="cs-CZ" b="1" dirty="0"/>
              <a:t>při extrémním natažení kůže</a:t>
            </a:r>
            <a:r>
              <a:rPr lang="cs-CZ" dirty="0"/>
              <a:t>. Pokožka je v poškozeném místě ztenčená, jde o jakési vnitřní jizvy a v kůži pod striemi </a:t>
            </a:r>
            <a:r>
              <a:rPr lang="cs-CZ" b="1" dirty="0"/>
              <a:t>jsou poškozena elastická vlákna</a:t>
            </a:r>
            <a:r>
              <a:rPr lang="cs-CZ" dirty="0"/>
              <a:t>. </a:t>
            </a:r>
            <a:endParaRPr lang="en-GB" dirty="0"/>
          </a:p>
        </p:txBody>
      </p:sp>
      <p:pic>
        <p:nvPicPr>
          <p:cNvPr id="9" name="Picture 3"/>
          <p:cNvPicPr>
            <a:picLocks noChangeAspect="1" noChangeArrowheads="1"/>
          </p:cNvPicPr>
          <p:nvPr/>
        </p:nvPicPr>
        <p:blipFill rotWithShape="1">
          <a:blip r:embed="rId4"/>
          <a:srcRect t="15409"/>
          <a:stretch/>
        </p:blipFill>
        <p:spPr bwMode="auto">
          <a:xfrm>
            <a:off x="6606309" y="4415672"/>
            <a:ext cx="3624401" cy="2299701"/>
          </a:xfrm>
          <a:prstGeom prst="rect">
            <a:avLst/>
          </a:prstGeom>
          <a:noFill/>
          <a:ln w="9525">
            <a:noFill/>
            <a:miter lim="800000"/>
            <a:headEnd/>
            <a:tailEnd/>
          </a:ln>
        </p:spPr>
      </p:pic>
    </p:spTree>
    <p:extLst>
      <p:ext uri="{BB962C8B-B14F-4D97-AF65-F5344CB8AC3E}">
        <p14:creationId xmlns:p14="http://schemas.microsoft.com/office/powerpoint/2010/main" val="2268104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2081" y="1948068"/>
            <a:ext cx="6137437" cy="4521245"/>
          </a:xfrm>
          <a:prstGeom prst="rect">
            <a:avLst/>
          </a:prstGeom>
        </p:spPr>
      </p:pic>
      <p:sp>
        <p:nvSpPr>
          <p:cNvPr id="4" name="Rectangle 1"/>
          <p:cNvSpPr>
            <a:spLocks noChangeArrowheads="1"/>
          </p:cNvSpPr>
          <p:nvPr/>
        </p:nvSpPr>
        <p:spPr bwMode="auto">
          <a:xfrm rot="10800000" flipV="1">
            <a:off x="1941443" y="599156"/>
            <a:ext cx="940904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dirty="0" smtClean="0">
                <a:ln>
                  <a:noFill/>
                </a:ln>
                <a:solidFill>
                  <a:schemeClr val="tx1"/>
                </a:solidFill>
                <a:effectLst/>
                <a:latin typeface="Arial" panose="020B0604020202020204" pitchFamily="34" charset="0"/>
              </a:rPr>
              <a:t>Melanom - </a:t>
            </a:r>
            <a:r>
              <a:rPr kumimoji="0" lang="cs-CZ" altLang="cs-CZ" sz="1800" i="0" u="none" strike="noStrike" cap="none" normalizeH="0" baseline="0" dirty="0" smtClean="0">
                <a:ln>
                  <a:noFill/>
                </a:ln>
                <a:solidFill>
                  <a:schemeClr val="tx1"/>
                </a:solidFill>
                <a:effectLst/>
                <a:latin typeface="Arial" panose="020B0604020202020204" pitchFamily="34" charset="0"/>
              </a:rPr>
              <a:t>nejagresivnější forma rakoviny kůže - jedno z nejvážnějších onkologických onemocnění. Zpočátku může být velmi nenápadný, a pacienti ho proto často odhalí až ve chvíli, kdy je příliš pozdě.</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89815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a:xfrm>
            <a:off x="0" y="0"/>
            <a:ext cx="10515600" cy="1325563"/>
          </a:xfrm>
        </p:spPr>
        <p:txBody>
          <a:bodyPr/>
          <a:lstStyle/>
          <a:p>
            <a:pPr eaLnBrk="1" hangingPunct="1"/>
            <a:r>
              <a:rPr lang="cs-CZ" altLang="cs-CZ" b="1" dirty="0" smtClean="0">
                <a:solidFill>
                  <a:srgbClr val="C00000"/>
                </a:solidFill>
              </a:rPr>
              <a:t>Kožní deriváty</a:t>
            </a:r>
            <a:br>
              <a:rPr lang="cs-CZ" altLang="cs-CZ" b="1" dirty="0" smtClean="0">
                <a:solidFill>
                  <a:srgbClr val="C00000"/>
                </a:solidFill>
              </a:rPr>
            </a:br>
            <a:r>
              <a:rPr lang="cs-CZ" altLang="cs-CZ" sz="2400" b="1" dirty="0" smtClean="0"/>
              <a:t>A) </a:t>
            </a:r>
            <a:r>
              <a:rPr lang="cs-CZ" altLang="cs-CZ" sz="2000" b="1" dirty="0" smtClean="0"/>
              <a:t>zrohovatělé:</a:t>
            </a:r>
          </a:p>
        </p:txBody>
      </p:sp>
      <p:sp>
        <p:nvSpPr>
          <p:cNvPr id="9219" name="Zástupný symbol pro obsah 2"/>
          <p:cNvSpPr>
            <a:spLocks noGrp="1"/>
          </p:cNvSpPr>
          <p:nvPr>
            <p:ph idx="1"/>
          </p:nvPr>
        </p:nvSpPr>
        <p:spPr>
          <a:xfrm>
            <a:off x="115129" y="1247499"/>
            <a:ext cx="11391900" cy="4351338"/>
          </a:xfrm>
        </p:spPr>
        <p:txBody>
          <a:bodyPr>
            <a:normAutofit fontScale="70000" lnSpcReduction="20000"/>
          </a:bodyPr>
          <a:lstStyle/>
          <a:p>
            <a:pPr eaLnBrk="1" hangingPunct="1">
              <a:buFont typeface="Arial" charset="0"/>
              <a:buNone/>
            </a:pPr>
            <a:r>
              <a:rPr lang="cs-CZ" altLang="cs-CZ" sz="2200" dirty="0"/>
              <a:t>	</a:t>
            </a:r>
            <a:r>
              <a:rPr lang="cs-CZ" altLang="cs-CZ" sz="4000" dirty="0" smtClean="0"/>
              <a:t>1. </a:t>
            </a:r>
            <a:r>
              <a:rPr lang="cs-CZ" altLang="cs-CZ" sz="2600" b="1" dirty="0" smtClean="0"/>
              <a:t>vlas</a:t>
            </a:r>
            <a:r>
              <a:rPr lang="cs-CZ" altLang="cs-CZ" sz="2200" b="1" dirty="0" smtClean="0"/>
              <a:t> </a:t>
            </a:r>
            <a:r>
              <a:rPr lang="cs-CZ" altLang="cs-CZ" sz="2200" dirty="0" smtClean="0"/>
              <a:t>(</a:t>
            </a:r>
            <a:r>
              <a:rPr lang="cs-CZ" altLang="cs-CZ" sz="2200" dirty="0" err="1" smtClean="0"/>
              <a:t>capillus</a:t>
            </a:r>
            <a:r>
              <a:rPr lang="cs-CZ" altLang="cs-CZ" sz="2200" dirty="0" smtClean="0"/>
              <a:t>), </a:t>
            </a:r>
            <a:r>
              <a:rPr lang="cs-CZ" altLang="cs-CZ" sz="2600" b="1" dirty="0" smtClean="0"/>
              <a:t>chlup</a:t>
            </a:r>
            <a:r>
              <a:rPr lang="cs-CZ" altLang="cs-CZ" sz="2200" b="1" dirty="0" smtClean="0"/>
              <a:t> </a:t>
            </a:r>
            <a:r>
              <a:rPr lang="cs-CZ" altLang="cs-CZ" sz="2200" dirty="0" smtClean="0"/>
              <a:t>(</a:t>
            </a:r>
            <a:r>
              <a:rPr lang="cs-CZ" altLang="cs-CZ" sz="2200" dirty="0" err="1" smtClean="0"/>
              <a:t>pilus</a:t>
            </a:r>
            <a:r>
              <a:rPr lang="cs-CZ" altLang="cs-CZ" sz="2200" dirty="0" smtClean="0"/>
              <a:t>) </a:t>
            </a:r>
            <a:r>
              <a:rPr lang="cs-CZ" altLang="cs-CZ" sz="2200" b="1" dirty="0" smtClean="0"/>
              <a:t>– </a:t>
            </a:r>
            <a:r>
              <a:rPr lang="cs-CZ" altLang="cs-CZ" sz="1700" dirty="0" smtClean="0"/>
              <a:t>chybí na palma </a:t>
            </a:r>
            <a:r>
              <a:rPr lang="cs-CZ" altLang="cs-CZ" sz="1700" dirty="0" err="1" smtClean="0"/>
              <a:t>manus</a:t>
            </a:r>
            <a:r>
              <a:rPr lang="cs-CZ" altLang="cs-CZ" sz="1700" dirty="0" smtClean="0"/>
              <a:t> a planta </a:t>
            </a:r>
            <a:r>
              <a:rPr lang="cs-CZ" altLang="cs-CZ" sz="1700" dirty="0" err="1" smtClean="0"/>
              <a:t>pedis</a:t>
            </a:r>
            <a:r>
              <a:rPr lang="cs-CZ" altLang="cs-CZ" sz="1700" dirty="0" smtClean="0"/>
              <a:t>, na přechodní červeni rtů, </a:t>
            </a:r>
            <a:r>
              <a:rPr lang="cs-CZ" altLang="cs-CZ" sz="1700" dirty="0" err="1" smtClean="0"/>
              <a:t>glans</a:t>
            </a:r>
            <a:r>
              <a:rPr lang="cs-CZ" altLang="cs-CZ" sz="1700" dirty="0" smtClean="0"/>
              <a:t> penis/</a:t>
            </a:r>
            <a:r>
              <a:rPr lang="cs-CZ" altLang="cs-CZ" sz="1700" dirty="0" err="1" smtClean="0"/>
              <a:t>clitoridis</a:t>
            </a:r>
            <a:r>
              <a:rPr lang="cs-CZ" altLang="cs-CZ" sz="1700" dirty="0" smtClean="0"/>
              <a:t>, </a:t>
            </a:r>
            <a:r>
              <a:rPr lang="cs-CZ" altLang="cs-CZ" sz="1700" dirty="0" err="1" smtClean="0"/>
              <a:t>preputium</a:t>
            </a:r>
            <a:r>
              <a:rPr lang="cs-CZ" altLang="cs-CZ" sz="1700" dirty="0" smtClean="0"/>
              <a:t> penis, labia </a:t>
            </a:r>
            <a:r>
              <a:rPr lang="cs-CZ" altLang="cs-CZ" sz="1700" dirty="0" err="1" smtClean="0"/>
              <a:t>minora</a:t>
            </a:r>
            <a:r>
              <a:rPr lang="cs-CZ" altLang="cs-CZ" sz="1700" dirty="0" smtClean="0"/>
              <a:t> </a:t>
            </a:r>
            <a:r>
              <a:rPr lang="cs-CZ" altLang="cs-CZ" sz="1700" dirty="0" err="1" smtClean="0"/>
              <a:t>pudendi</a:t>
            </a:r>
            <a:r>
              <a:rPr lang="cs-CZ" altLang="cs-CZ" sz="1700" dirty="0" smtClean="0"/>
              <a:t> a na vnitřní ploše labia majora </a:t>
            </a:r>
            <a:r>
              <a:rPr lang="cs-CZ" altLang="cs-CZ" sz="1700" dirty="0" err="1" smtClean="0"/>
              <a:t>pudendi</a:t>
            </a:r>
            <a:endParaRPr lang="cs-CZ" altLang="cs-CZ" sz="1700" dirty="0" smtClean="0"/>
          </a:p>
          <a:p>
            <a:pPr eaLnBrk="1" hangingPunct="1">
              <a:buFont typeface="Arial" charset="0"/>
              <a:buNone/>
            </a:pPr>
            <a:r>
              <a:rPr lang="cs-CZ" altLang="cs-CZ" sz="1700" dirty="0" smtClean="0"/>
              <a:t>Struktura:</a:t>
            </a:r>
          </a:p>
          <a:p>
            <a:pPr eaLnBrk="1" hangingPunct="1">
              <a:buFont typeface="Arial" charset="0"/>
              <a:buNone/>
            </a:pPr>
            <a:r>
              <a:rPr lang="cs-CZ" altLang="cs-CZ" sz="2000" b="1" dirty="0" smtClean="0"/>
              <a:t>Radix pili </a:t>
            </a:r>
            <a:r>
              <a:rPr lang="cs-CZ" altLang="cs-CZ" sz="1700" dirty="0" smtClean="0"/>
              <a:t>(v kůži) s vlasovou cibulkou (bulbus pili), váček vlasový (</a:t>
            </a:r>
            <a:r>
              <a:rPr lang="cs-CZ" altLang="cs-CZ" sz="1700" dirty="0" err="1" smtClean="0"/>
              <a:t>folliculus</a:t>
            </a:r>
            <a:r>
              <a:rPr lang="cs-CZ" altLang="cs-CZ" sz="1700" dirty="0" smtClean="0"/>
              <a:t> pili) – sem se </a:t>
            </a:r>
            <a:r>
              <a:rPr lang="cs-CZ" altLang="cs-CZ" sz="1700" dirty="0" err="1" smtClean="0"/>
              <a:t>vchlipuje</a:t>
            </a:r>
            <a:r>
              <a:rPr lang="cs-CZ" altLang="cs-CZ" sz="1700" dirty="0" smtClean="0"/>
              <a:t> bohatě prokrvená vazivová bradavka vlasová (</a:t>
            </a:r>
            <a:r>
              <a:rPr lang="cs-CZ" altLang="cs-CZ" sz="1700" dirty="0" err="1" smtClean="0"/>
              <a:t>papilla</a:t>
            </a:r>
            <a:r>
              <a:rPr lang="cs-CZ" altLang="cs-CZ" sz="1700" dirty="0" smtClean="0"/>
              <a:t> pili) – pro výživu bulbu</a:t>
            </a:r>
          </a:p>
          <a:p>
            <a:pPr eaLnBrk="1" hangingPunct="1">
              <a:buFont typeface="Arial" charset="0"/>
              <a:buNone/>
            </a:pPr>
            <a:r>
              <a:rPr lang="cs-CZ" altLang="cs-CZ" sz="2000" b="1" dirty="0" err="1" smtClean="0"/>
              <a:t>Scapus</a:t>
            </a:r>
            <a:r>
              <a:rPr lang="cs-CZ" altLang="cs-CZ" sz="2000" b="1" dirty="0" smtClean="0"/>
              <a:t> pili </a:t>
            </a:r>
            <a:r>
              <a:rPr lang="cs-CZ" altLang="cs-CZ" sz="1700" dirty="0" smtClean="0"/>
              <a:t>(volný kmen vlasový) – zrohovatělé epidermální buňky</a:t>
            </a:r>
          </a:p>
          <a:p>
            <a:pPr eaLnBrk="1" hangingPunct="1">
              <a:buFont typeface="Arial" charset="0"/>
              <a:buNone/>
            </a:pPr>
            <a:r>
              <a:rPr lang="cs-CZ" altLang="cs-CZ" sz="1700" dirty="0" smtClean="0"/>
              <a:t>        Na průřezu chlupem: </a:t>
            </a:r>
            <a:r>
              <a:rPr lang="cs-CZ" altLang="cs-CZ" sz="1700" b="1" dirty="0" smtClean="0"/>
              <a:t>dřeň </a:t>
            </a:r>
            <a:r>
              <a:rPr lang="cs-CZ" altLang="cs-CZ" sz="1700" dirty="0" smtClean="0"/>
              <a:t>(</a:t>
            </a:r>
            <a:r>
              <a:rPr lang="cs-CZ" altLang="cs-CZ" sz="1700" dirty="0" err="1" smtClean="0"/>
              <a:t>substantia</a:t>
            </a:r>
            <a:r>
              <a:rPr lang="cs-CZ" altLang="cs-CZ" sz="1700" dirty="0" smtClean="0"/>
              <a:t> </a:t>
            </a:r>
            <a:r>
              <a:rPr lang="cs-CZ" altLang="cs-CZ" sz="1700" dirty="0" err="1" smtClean="0"/>
              <a:t>medullaris</a:t>
            </a:r>
            <a:r>
              <a:rPr lang="cs-CZ" altLang="cs-CZ" sz="1700" dirty="0" smtClean="0"/>
              <a:t>), </a:t>
            </a:r>
            <a:r>
              <a:rPr lang="cs-CZ" altLang="cs-CZ" sz="1700" b="1" dirty="0" err="1" smtClean="0"/>
              <a:t>substantia</a:t>
            </a:r>
            <a:r>
              <a:rPr lang="cs-CZ" altLang="cs-CZ" sz="1700" b="1" dirty="0" smtClean="0"/>
              <a:t> </a:t>
            </a:r>
            <a:r>
              <a:rPr lang="cs-CZ" altLang="cs-CZ" sz="1700" b="1" dirty="0" err="1" smtClean="0"/>
              <a:t>corticalis</a:t>
            </a:r>
            <a:r>
              <a:rPr lang="cs-CZ" altLang="cs-CZ" sz="1700" b="1" dirty="0" smtClean="0"/>
              <a:t>, tenká </a:t>
            </a:r>
            <a:r>
              <a:rPr lang="cs-CZ" altLang="cs-CZ" sz="1700" b="1" dirty="0" err="1" smtClean="0"/>
              <a:t>cuticula</a:t>
            </a:r>
            <a:r>
              <a:rPr lang="cs-CZ" altLang="cs-CZ" sz="1700" b="1" dirty="0" smtClean="0"/>
              <a:t> pili</a:t>
            </a:r>
          </a:p>
          <a:p>
            <a:pPr eaLnBrk="1" hangingPunct="1">
              <a:buFont typeface="Arial" charset="0"/>
              <a:buNone/>
            </a:pPr>
            <a:r>
              <a:rPr lang="cs-CZ" altLang="cs-CZ" sz="1700" b="1" dirty="0" smtClean="0"/>
              <a:t>Mazová žláza </a:t>
            </a:r>
            <a:r>
              <a:rPr lang="cs-CZ" altLang="cs-CZ" sz="1700" dirty="0" smtClean="0"/>
              <a:t>(</a:t>
            </a:r>
            <a:r>
              <a:rPr lang="cs-CZ" altLang="cs-CZ" sz="1700" dirty="0" err="1" smtClean="0"/>
              <a:t>glandula</a:t>
            </a:r>
            <a:r>
              <a:rPr lang="cs-CZ" altLang="cs-CZ" sz="1700" dirty="0" smtClean="0"/>
              <a:t> </a:t>
            </a:r>
            <a:r>
              <a:rPr lang="cs-CZ" altLang="cs-CZ" sz="1700" dirty="0" err="1" smtClean="0"/>
              <a:t>sebacea</a:t>
            </a:r>
            <a:r>
              <a:rPr lang="cs-CZ" altLang="cs-CZ" sz="1700" dirty="0" smtClean="0"/>
              <a:t>) – v úhlu mezi chlupem a svalem</a:t>
            </a:r>
          </a:p>
          <a:p>
            <a:pPr eaLnBrk="1" hangingPunct="1">
              <a:buFont typeface="Arial" charset="0"/>
              <a:buNone/>
            </a:pPr>
            <a:r>
              <a:rPr lang="cs-CZ" altLang="cs-CZ" sz="1700" b="1" dirty="0" smtClean="0"/>
              <a:t>Vzpřimovač chlupu </a:t>
            </a:r>
            <a:r>
              <a:rPr lang="cs-CZ" altLang="cs-CZ" sz="1700" dirty="0" smtClean="0"/>
              <a:t>(</a:t>
            </a:r>
            <a:r>
              <a:rPr lang="cs-CZ" altLang="cs-CZ" sz="1700" dirty="0" err="1" smtClean="0"/>
              <a:t>musculus</a:t>
            </a:r>
            <a:r>
              <a:rPr lang="cs-CZ" altLang="cs-CZ" sz="1700" dirty="0" smtClean="0"/>
              <a:t> </a:t>
            </a:r>
            <a:r>
              <a:rPr lang="cs-CZ" altLang="cs-CZ" sz="1700" dirty="0" err="1" smtClean="0"/>
              <a:t>arrector</a:t>
            </a:r>
            <a:r>
              <a:rPr lang="cs-CZ" altLang="cs-CZ" sz="1700" dirty="0" smtClean="0"/>
              <a:t> pili) – hladká svalovina . „husí kůže“</a:t>
            </a:r>
          </a:p>
          <a:p>
            <a:pPr eaLnBrk="1" hangingPunct="1">
              <a:buFont typeface="Arial" charset="0"/>
              <a:buNone/>
            </a:pPr>
            <a:endParaRPr lang="cs-CZ" altLang="cs-CZ" sz="2200" b="1" dirty="0" smtClean="0"/>
          </a:p>
          <a:p>
            <a:pPr eaLnBrk="1" hangingPunct="1">
              <a:buFont typeface="Arial" charset="0"/>
              <a:buNone/>
            </a:pPr>
            <a:r>
              <a:rPr lang="cs-CZ" altLang="cs-CZ" sz="2200" b="1" dirty="0" smtClean="0"/>
              <a:t>Typy ochlupení:</a:t>
            </a:r>
          </a:p>
          <a:p>
            <a:pPr eaLnBrk="1" hangingPunct="1">
              <a:buFont typeface="Arial" charset="0"/>
              <a:buNone/>
            </a:pPr>
            <a:r>
              <a:rPr lang="cs-CZ" altLang="cs-CZ" sz="2200" b="1" dirty="0" smtClean="0"/>
              <a:t>1. Primární – lanugo</a:t>
            </a:r>
          </a:p>
          <a:p>
            <a:pPr eaLnBrk="1" hangingPunct="1">
              <a:buFont typeface="Arial" charset="0"/>
              <a:buNone/>
            </a:pPr>
            <a:r>
              <a:rPr lang="cs-CZ" altLang="cs-CZ" sz="2200" b="1" dirty="0" smtClean="0"/>
              <a:t>2. Sekundární </a:t>
            </a:r>
          </a:p>
          <a:p>
            <a:pPr eaLnBrk="1" hangingPunct="1">
              <a:buFont typeface="Arial" charset="0"/>
              <a:buNone/>
            </a:pPr>
            <a:r>
              <a:rPr lang="cs-CZ" altLang="cs-CZ" sz="2200" b="1" dirty="0" smtClean="0"/>
              <a:t>3. Terciární </a:t>
            </a:r>
            <a:r>
              <a:rPr lang="cs-CZ" altLang="cs-CZ" sz="2200" dirty="0" smtClean="0"/>
              <a:t>(po pubertě) </a:t>
            </a:r>
          </a:p>
          <a:p>
            <a:pPr eaLnBrk="1" hangingPunct="1">
              <a:buFont typeface="Arial" charset="0"/>
              <a:buNone/>
            </a:pPr>
            <a:r>
              <a:rPr lang="cs-CZ" altLang="cs-CZ" sz="2200" dirty="0"/>
              <a:t>			</a:t>
            </a:r>
            <a:endParaRPr lang="cs-CZ" altLang="cs-CZ" sz="2200" dirty="0" smtClean="0"/>
          </a:p>
          <a:p>
            <a:pPr eaLnBrk="1" hangingPunct="1">
              <a:buFont typeface="Arial" charset="0"/>
              <a:buNone/>
            </a:pPr>
            <a:r>
              <a:rPr lang="cs-CZ" altLang="cs-CZ" sz="2200" dirty="0"/>
              <a:t>	</a:t>
            </a:r>
            <a:endParaRPr lang="cs-CZ" altLang="cs-CZ" sz="2200" b="1"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5587" y="2303875"/>
            <a:ext cx="5676900" cy="4542461"/>
          </a:xfrm>
          <a:prstGeom prst="rect">
            <a:avLst/>
          </a:prstGeom>
        </p:spPr>
      </p:pic>
    </p:spTree>
    <p:extLst>
      <p:ext uri="{BB962C8B-B14F-4D97-AF65-F5344CB8AC3E}">
        <p14:creationId xmlns:p14="http://schemas.microsoft.com/office/powerpoint/2010/main" val="2076909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364537" y="779806"/>
            <a:ext cx="5053571" cy="4464941"/>
          </a:xfrm>
          <a:prstGeom prst="rect">
            <a:avLst/>
          </a:prstGeom>
          <a:noFill/>
          <a:ln w="9525">
            <a:noFill/>
            <a:miter lim="800000"/>
            <a:headEnd/>
            <a:tailEnd/>
          </a:ln>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b="1" u="sng" dirty="0" smtClean="0">
                <a:solidFill>
                  <a:srgbClr val="FF0000"/>
                </a:solidFill>
                <a:cs typeface="Lucida Sans Unicode" pitchFamily="34" charset="0"/>
              </a:rPr>
              <a:t>Prim</a:t>
            </a:r>
            <a:r>
              <a:rPr lang="cs-CZ" altLang="cs-CZ" b="1" u="sng" dirty="0" err="1" smtClean="0">
                <a:solidFill>
                  <a:srgbClr val="FF0000"/>
                </a:solidFill>
                <a:cs typeface="Lucida Sans Unicode" pitchFamily="34" charset="0"/>
              </a:rPr>
              <a:t>ární</a:t>
            </a:r>
            <a:r>
              <a:rPr lang="cs-CZ" altLang="cs-CZ" b="1" u="sng" dirty="0" smtClean="0">
                <a:solidFill>
                  <a:srgbClr val="FF0000"/>
                </a:solidFill>
                <a:cs typeface="Lucida Sans Unicode" pitchFamily="34" charset="0"/>
              </a:rPr>
              <a:t> ochlupení</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a:cs typeface="Lucida Sans Unicode" pitchFamily="34" charset="0"/>
              </a:rPr>
              <a:t>L</a:t>
            </a:r>
            <a:r>
              <a:rPr lang="en-US" altLang="cs-CZ" b="1" dirty="0" err="1" smtClean="0">
                <a:cs typeface="Lucida Sans Unicode" pitchFamily="34" charset="0"/>
              </a:rPr>
              <a:t>anugo</a:t>
            </a:r>
            <a:r>
              <a:rPr lang="cs-CZ" altLang="cs-CZ" b="1" dirty="0" smtClean="0">
                <a:cs typeface="Lucida Sans Unicode" pitchFamily="34" charset="0"/>
              </a:rPr>
              <a:t> </a:t>
            </a:r>
            <a:r>
              <a:rPr lang="cs-CZ" dirty="0"/>
              <a:t>jsou jemné chloupky, </a:t>
            </a:r>
            <a:r>
              <a:rPr lang="cs-CZ" dirty="0" smtClean="0"/>
              <a:t>pokrývající </a:t>
            </a:r>
            <a:r>
              <a:rPr lang="cs-CZ" dirty="0"/>
              <a:t>kůži plodu (fétu) .</a:t>
            </a:r>
            <a:endParaRPr lang="en-US" altLang="cs-CZ" b="1" dirty="0">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1600" b="1" dirty="0" smtClean="0">
                <a:solidFill>
                  <a:srgbClr val="000000"/>
                </a:solidFill>
                <a:cs typeface="Lucida Sans Unicode" pitchFamily="34" charset="0"/>
              </a:rPr>
              <a:t>     F</a:t>
            </a:r>
            <a:r>
              <a:rPr lang="en-US" altLang="cs-CZ" sz="1600" b="1" dirty="0" err="1">
                <a:solidFill>
                  <a:srgbClr val="000000"/>
                </a:solidFill>
                <a:cs typeface="Lucida Sans Unicode" pitchFamily="34" charset="0"/>
              </a:rPr>
              <a:t>lumina</a:t>
            </a:r>
            <a:r>
              <a:rPr lang="en-US" altLang="cs-CZ" sz="1600" b="1" dirty="0">
                <a:solidFill>
                  <a:srgbClr val="000000"/>
                </a:solidFill>
                <a:cs typeface="Lucida Sans Unicode" pitchFamily="34" charset="0"/>
              </a:rPr>
              <a:t> </a:t>
            </a:r>
            <a:r>
              <a:rPr lang="en-US" altLang="cs-CZ" sz="1600" b="1" dirty="0" err="1">
                <a:solidFill>
                  <a:srgbClr val="000000"/>
                </a:solidFill>
                <a:cs typeface="Lucida Sans Unicode" pitchFamily="34" charset="0"/>
              </a:rPr>
              <a:t>pilorum</a:t>
            </a:r>
            <a:endParaRPr lang="en-US" altLang="cs-CZ" sz="1600"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1600" b="1" dirty="0" smtClean="0">
                <a:solidFill>
                  <a:srgbClr val="000000"/>
                </a:solidFill>
                <a:cs typeface="Lucida Sans Unicode" pitchFamily="34" charset="0"/>
              </a:rPr>
              <a:t>     V</a:t>
            </a:r>
            <a:r>
              <a:rPr lang="en-US" altLang="cs-CZ" sz="1600" b="1" dirty="0" err="1">
                <a:solidFill>
                  <a:srgbClr val="000000"/>
                </a:solidFill>
                <a:cs typeface="Lucida Sans Unicode" pitchFamily="34" charset="0"/>
              </a:rPr>
              <a:t>ortices</a:t>
            </a:r>
            <a:r>
              <a:rPr lang="en-US" altLang="cs-CZ" sz="1600" b="1" dirty="0">
                <a:solidFill>
                  <a:srgbClr val="000000"/>
                </a:solidFill>
                <a:cs typeface="Lucida Sans Unicode" pitchFamily="34" charset="0"/>
              </a:rPr>
              <a:t> </a:t>
            </a:r>
            <a:r>
              <a:rPr lang="en-US" altLang="cs-CZ" sz="1600" b="1" dirty="0" err="1">
                <a:solidFill>
                  <a:srgbClr val="000000"/>
                </a:solidFill>
                <a:cs typeface="Lucida Sans Unicode" pitchFamily="34" charset="0"/>
              </a:rPr>
              <a:t>pilorum</a:t>
            </a:r>
            <a:endParaRPr lang="en-US" altLang="cs-CZ" sz="1600"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b="1" u="sng"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b="1" u="sng"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b="1" u="sng"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u="sng" dirty="0" smtClean="0">
                <a:solidFill>
                  <a:srgbClr val="FF0000"/>
                </a:solidFill>
                <a:cs typeface="Lucida Sans Unicode" pitchFamily="34" charset="0"/>
              </a:rPr>
              <a:t>Sekundární ochlupení</a:t>
            </a:r>
            <a:endParaRPr lang="en-US" altLang="cs-CZ" b="1" u="sng" dirty="0">
              <a:solidFill>
                <a:srgbClr val="FF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a:solidFill>
                  <a:srgbClr val="000000"/>
                </a:solidFill>
                <a:cs typeface="Lucida Sans Unicode" pitchFamily="34" charset="0"/>
              </a:rPr>
              <a:t>P</a:t>
            </a:r>
            <a:r>
              <a:rPr lang="en-US" altLang="cs-CZ" b="1" dirty="0" err="1" smtClean="0">
                <a:solidFill>
                  <a:srgbClr val="000000"/>
                </a:solidFill>
                <a:cs typeface="Lucida Sans Unicode" pitchFamily="34" charset="0"/>
              </a:rPr>
              <a:t>ili</a:t>
            </a:r>
            <a:r>
              <a:rPr lang="cs-CZ" altLang="cs-CZ" b="1" dirty="0" smtClean="0">
                <a:solidFill>
                  <a:srgbClr val="000000"/>
                </a:solidFill>
                <a:cs typeface="Lucida Sans Unicode" pitchFamily="34" charset="0"/>
              </a:rPr>
              <a:t> (chloupky)</a:t>
            </a:r>
            <a:endParaRPr lang="en-US"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a:solidFill>
                  <a:srgbClr val="000000"/>
                </a:solidFill>
                <a:cs typeface="Lucida Sans Unicode" pitchFamily="34" charset="0"/>
              </a:rPr>
              <a:t>C</a:t>
            </a:r>
            <a:r>
              <a:rPr lang="en-US" altLang="cs-CZ" b="1" dirty="0" err="1">
                <a:solidFill>
                  <a:srgbClr val="000000"/>
                </a:solidFill>
                <a:cs typeface="Lucida Sans Unicode" pitchFamily="34" charset="0"/>
              </a:rPr>
              <a:t>api</a:t>
            </a:r>
            <a:r>
              <a:rPr lang="cs-CZ" altLang="cs-CZ" b="1" dirty="0">
                <a:solidFill>
                  <a:srgbClr val="000000"/>
                </a:solidFill>
                <a:cs typeface="Lucida Sans Unicode" pitchFamily="34" charset="0"/>
              </a:rPr>
              <a:t>l</a:t>
            </a:r>
            <a:r>
              <a:rPr lang="en-US" altLang="cs-CZ" b="1" dirty="0" smtClean="0">
                <a:solidFill>
                  <a:srgbClr val="000000"/>
                </a:solidFill>
                <a:cs typeface="Lucida Sans Unicode" pitchFamily="34" charset="0"/>
              </a:rPr>
              <a:t>li</a:t>
            </a:r>
            <a:r>
              <a:rPr lang="cs-CZ" altLang="cs-CZ" b="1" dirty="0" smtClean="0">
                <a:solidFill>
                  <a:srgbClr val="000000"/>
                </a:solidFill>
                <a:cs typeface="Lucida Sans Unicode" pitchFamily="34" charset="0"/>
              </a:rPr>
              <a:t> (vlasy)</a:t>
            </a:r>
            <a:endParaRPr lang="en-US"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a:solidFill>
                  <a:srgbClr val="000000"/>
                </a:solidFill>
                <a:cs typeface="Lucida Sans Unicode" pitchFamily="34" charset="0"/>
              </a:rPr>
              <a:t>C</a:t>
            </a:r>
            <a:r>
              <a:rPr lang="en-US" altLang="cs-CZ" b="1" dirty="0">
                <a:solidFill>
                  <a:srgbClr val="000000"/>
                </a:solidFill>
                <a:cs typeface="Lucida Sans Unicode" pitchFamily="34" charset="0"/>
              </a:rPr>
              <a:t>ilia </a:t>
            </a:r>
            <a:r>
              <a:rPr lang="cs-CZ" altLang="cs-CZ" b="1" dirty="0" smtClean="0">
                <a:solidFill>
                  <a:srgbClr val="000000"/>
                </a:solidFill>
                <a:cs typeface="Lucida Sans Unicode" pitchFamily="34" charset="0"/>
              </a:rPr>
              <a:t>(řasy)</a:t>
            </a:r>
            <a:endParaRPr lang="en-US"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a:solidFill>
                  <a:srgbClr val="000000"/>
                </a:solidFill>
                <a:cs typeface="Lucida Sans Unicode" pitchFamily="34" charset="0"/>
              </a:rPr>
              <a:t>S</a:t>
            </a:r>
            <a:r>
              <a:rPr lang="en-US" altLang="cs-CZ" b="1" dirty="0" err="1" smtClean="0">
                <a:solidFill>
                  <a:srgbClr val="000000"/>
                </a:solidFill>
                <a:cs typeface="Lucida Sans Unicode" pitchFamily="34" charset="0"/>
              </a:rPr>
              <a:t>upercilium</a:t>
            </a:r>
            <a:r>
              <a:rPr lang="cs-CZ" altLang="cs-CZ" b="1" dirty="0" smtClean="0">
                <a:solidFill>
                  <a:srgbClr val="000000"/>
                </a:solidFill>
                <a:cs typeface="Lucida Sans Unicode" pitchFamily="34" charset="0"/>
              </a:rPr>
              <a:t> (obočí)</a:t>
            </a:r>
            <a:endParaRPr lang="en-US"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cs-CZ" b="1" dirty="0">
              <a:solidFill>
                <a:srgbClr val="000000"/>
              </a:solidFill>
              <a:cs typeface="Lucida Sans Unicode" pitchFamily="34" charset="0"/>
            </a:endParaRPr>
          </a:p>
        </p:txBody>
      </p:sp>
      <p:pic>
        <p:nvPicPr>
          <p:cNvPr id="27650" name="Picture 7" descr="5989_f260"/>
          <p:cNvPicPr>
            <a:picLocks noChangeAspect="1" noChangeArrowheads="1"/>
          </p:cNvPicPr>
          <p:nvPr/>
        </p:nvPicPr>
        <p:blipFill>
          <a:blip r:embed="rId3"/>
          <a:srcRect/>
          <a:stretch>
            <a:fillRect/>
          </a:stretch>
        </p:blipFill>
        <p:spPr bwMode="auto">
          <a:xfrm>
            <a:off x="7956777" y="3577273"/>
            <a:ext cx="3779837" cy="2601913"/>
          </a:xfrm>
          <a:prstGeom prst="rect">
            <a:avLst/>
          </a:prstGeom>
          <a:noFill/>
          <a:ln w="9525">
            <a:noFill/>
            <a:miter lim="800000"/>
            <a:headEnd/>
            <a:tailEnd/>
          </a:ln>
        </p:spPr>
      </p:pic>
      <p:pic>
        <p:nvPicPr>
          <p:cNvPr id="27651" name="Picture 8"/>
          <p:cNvPicPr>
            <a:picLocks noChangeAspect="1" noChangeArrowheads="1"/>
          </p:cNvPicPr>
          <p:nvPr/>
        </p:nvPicPr>
        <p:blipFill>
          <a:blip r:embed="rId4"/>
          <a:srcRect/>
          <a:stretch>
            <a:fillRect/>
          </a:stretch>
        </p:blipFill>
        <p:spPr bwMode="auto">
          <a:xfrm>
            <a:off x="4440238" y="3038475"/>
            <a:ext cx="3286125" cy="3819525"/>
          </a:xfrm>
          <a:prstGeom prst="rect">
            <a:avLst/>
          </a:prstGeom>
          <a:noFill/>
          <a:ln w="9525">
            <a:noFill/>
            <a:miter lim="800000"/>
            <a:headEnd/>
            <a:tailEnd/>
          </a:ln>
        </p:spPr>
      </p:pic>
      <p:sp>
        <p:nvSpPr>
          <p:cNvPr id="3" name="AutoShape 2" descr="Výsledek obrázku pro foto novorozenec"/>
          <p:cNvSpPr>
            <a:spLocks noChangeAspect="1" noChangeArrowheads="1"/>
          </p:cNvSpPr>
          <p:nvPr/>
        </p:nvSpPr>
        <p:spPr bwMode="auto">
          <a:xfrm>
            <a:off x="155574" y="-145774"/>
            <a:ext cx="2735749" cy="4890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2596" y="318016"/>
            <a:ext cx="4080689" cy="2720459"/>
          </a:xfrm>
          <a:prstGeom prst="rect">
            <a:avLst/>
          </a:prstGeom>
        </p:spPr>
      </p:pic>
    </p:spTree>
    <p:extLst>
      <p:ext uri="{BB962C8B-B14F-4D97-AF65-F5344CB8AC3E}">
        <p14:creationId xmlns:p14="http://schemas.microsoft.com/office/powerpoint/2010/main" val="2880831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rotWithShape="1">
          <a:blip r:embed="rId2"/>
          <a:srcRect t="58629" b="5108"/>
          <a:stretch/>
        </p:blipFill>
        <p:spPr bwMode="auto">
          <a:xfrm>
            <a:off x="4125636" y="4067155"/>
            <a:ext cx="4157389" cy="1957251"/>
          </a:xfrm>
          <a:prstGeom prst="rect">
            <a:avLst/>
          </a:prstGeom>
          <a:noFill/>
          <a:ln w="9525">
            <a:noFill/>
            <a:miter lim="800000"/>
            <a:headEnd/>
            <a:tailEnd/>
          </a:ln>
        </p:spPr>
      </p:pic>
      <p:pic>
        <p:nvPicPr>
          <p:cNvPr id="29698" name="Picture 4" descr="445taidjin"/>
          <p:cNvPicPr>
            <a:picLocks noChangeAspect="1" noChangeArrowheads="1"/>
          </p:cNvPicPr>
          <p:nvPr/>
        </p:nvPicPr>
        <p:blipFill>
          <a:blip r:embed="rId3"/>
          <a:srcRect/>
          <a:stretch>
            <a:fillRect/>
          </a:stretch>
        </p:blipFill>
        <p:spPr bwMode="auto">
          <a:xfrm>
            <a:off x="8173384" y="1709427"/>
            <a:ext cx="4238625" cy="4400550"/>
          </a:xfrm>
          <a:prstGeom prst="rect">
            <a:avLst/>
          </a:prstGeom>
          <a:noFill/>
          <a:ln w="9525">
            <a:noFill/>
            <a:miter lim="800000"/>
            <a:headEnd/>
            <a:tailEnd/>
          </a:ln>
        </p:spPr>
      </p:pic>
      <p:sp>
        <p:nvSpPr>
          <p:cNvPr id="29699" name="Text Box 5"/>
          <p:cNvSpPr txBox="1">
            <a:spLocks noChangeArrowheads="1"/>
          </p:cNvSpPr>
          <p:nvPr/>
        </p:nvSpPr>
        <p:spPr bwMode="auto">
          <a:xfrm>
            <a:off x="1900238" y="495300"/>
            <a:ext cx="184150" cy="369888"/>
          </a:xfrm>
          <a:prstGeom prst="rect">
            <a:avLst/>
          </a:prstGeom>
          <a:noFill/>
          <a:ln w="9525">
            <a:noFill/>
            <a:miter lim="800000"/>
            <a:headEnd/>
            <a:tailEnd/>
          </a:ln>
        </p:spPr>
        <p:txBody>
          <a:bodyPr wrap="none">
            <a:spAutoFit/>
          </a:bodyPr>
          <a:lstStyle/>
          <a:p>
            <a:endParaRPr lang="cs-CZ" altLang="cs-CZ">
              <a:latin typeface="Calibri" pitchFamily="34" charset="0"/>
            </a:endParaRPr>
          </a:p>
        </p:txBody>
      </p:sp>
      <p:sp>
        <p:nvSpPr>
          <p:cNvPr id="29700" name="Text Box 6"/>
          <p:cNvSpPr txBox="1">
            <a:spLocks noChangeArrowheads="1"/>
          </p:cNvSpPr>
          <p:nvPr/>
        </p:nvSpPr>
        <p:spPr bwMode="auto">
          <a:xfrm>
            <a:off x="378799" y="495300"/>
            <a:ext cx="4767052" cy="2587504"/>
          </a:xfrm>
          <a:prstGeom prst="rect">
            <a:avLst/>
          </a:prstGeom>
          <a:noFill/>
          <a:ln w="9525">
            <a:noFill/>
            <a:miter lim="800000"/>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u="sng" dirty="0" smtClean="0">
                <a:solidFill>
                  <a:srgbClr val="FF0000"/>
                </a:solidFill>
                <a:cs typeface="Lucida Sans Unicode" pitchFamily="34" charset="0"/>
              </a:rPr>
              <a:t>Terciární ochlupení </a:t>
            </a:r>
            <a:r>
              <a:rPr lang="cs-CZ" altLang="cs-CZ" b="1" u="sng" dirty="0" smtClean="0">
                <a:cs typeface="Lucida Sans Unicode" pitchFamily="34" charset="0"/>
              </a:rPr>
              <a:t>(po pubertě)</a:t>
            </a:r>
            <a:endParaRPr lang="en-US" altLang="cs-CZ" b="1" u="sng" dirty="0">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a:solidFill>
                  <a:srgbClr val="000000"/>
                </a:solidFill>
                <a:cs typeface="Lucida Sans Unicode" pitchFamily="34" charset="0"/>
              </a:rPr>
              <a:t>H</a:t>
            </a:r>
            <a:r>
              <a:rPr lang="en-US" altLang="cs-CZ" b="1" dirty="0" err="1" smtClean="0">
                <a:solidFill>
                  <a:srgbClr val="000000"/>
                </a:solidFill>
                <a:cs typeface="Lucida Sans Unicode" pitchFamily="34" charset="0"/>
              </a:rPr>
              <a:t>irci</a:t>
            </a:r>
            <a:r>
              <a:rPr lang="cs-CZ" altLang="cs-CZ" b="1" dirty="0" smtClean="0">
                <a:solidFill>
                  <a:srgbClr val="000000"/>
                </a:solidFill>
                <a:cs typeface="Lucida Sans Unicode" pitchFamily="34" charset="0"/>
              </a:rPr>
              <a:t> </a:t>
            </a:r>
            <a:r>
              <a:rPr lang="cs-CZ" altLang="cs-CZ" dirty="0" smtClean="0">
                <a:solidFill>
                  <a:srgbClr val="000000"/>
                </a:solidFill>
                <a:cs typeface="Lucida Sans Unicode" pitchFamily="34" charset="0"/>
              </a:rPr>
              <a:t>(chlupy v axile)</a:t>
            </a:r>
            <a:endParaRPr lang="en-US" altLang="cs-CZ"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a:solidFill>
                  <a:srgbClr val="000000"/>
                </a:solidFill>
                <a:cs typeface="Lucida Sans Unicode" pitchFamily="34" charset="0"/>
              </a:rPr>
              <a:t>P</a:t>
            </a:r>
            <a:r>
              <a:rPr lang="en-US" altLang="cs-CZ" b="1" dirty="0" err="1" smtClean="0">
                <a:solidFill>
                  <a:srgbClr val="000000"/>
                </a:solidFill>
                <a:cs typeface="Lucida Sans Unicode" pitchFamily="34" charset="0"/>
              </a:rPr>
              <a:t>ubes</a:t>
            </a:r>
            <a:r>
              <a:rPr lang="cs-CZ" altLang="cs-CZ" b="1" dirty="0" smtClean="0">
                <a:solidFill>
                  <a:srgbClr val="000000"/>
                </a:solidFill>
                <a:cs typeface="Lucida Sans Unicode" pitchFamily="34" charset="0"/>
              </a:rPr>
              <a:t> </a:t>
            </a:r>
            <a:r>
              <a:rPr lang="cs-CZ" altLang="cs-CZ" dirty="0" smtClean="0">
                <a:solidFill>
                  <a:srgbClr val="000000"/>
                </a:solidFill>
                <a:cs typeface="Lucida Sans Unicode" pitchFamily="34" charset="0"/>
              </a:rPr>
              <a:t>(chlupy v okolí zevních pohlavních orgánů)</a:t>
            </a:r>
            <a:endParaRPr lang="en-US" altLang="cs-CZ"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a:solidFill>
                  <a:srgbClr val="000000"/>
                </a:solidFill>
                <a:cs typeface="Lucida Sans Unicode" pitchFamily="34" charset="0"/>
              </a:rPr>
              <a:t>B</a:t>
            </a:r>
            <a:r>
              <a:rPr lang="en-US" altLang="cs-CZ" b="1" dirty="0" err="1" smtClean="0">
                <a:solidFill>
                  <a:srgbClr val="000000"/>
                </a:solidFill>
                <a:cs typeface="Lucida Sans Unicode" pitchFamily="34" charset="0"/>
              </a:rPr>
              <a:t>arbae</a:t>
            </a:r>
            <a:r>
              <a:rPr lang="cs-CZ" altLang="cs-CZ" b="1" dirty="0" smtClean="0">
                <a:solidFill>
                  <a:srgbClr val="000000"/>
                </a:solidFill>
                <a:cs typeface="Lucida Sans Unicode" pitchFamily="34" charset="0"/>
              </a:rPr>
              <a:t> </a:t>
            </a:r>
            <a:r>
              <a:rPr lang="cs-CZ" altLang="cs-CZ" dirty="0" smtClean="0">
                <a:solidFill>
                  <a:srgbClr val="000000"/>
                </a:solidFill>
                <a:cs typeface="Lucida Sans Unicode" pitchFamily="34" charset="0"/>
              </a:rPr>
              <a:t>(vousy)</a:t>
            </a:r>
            <a:endParaRPr lang="en-US" altLang="cs-CZ"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a:solidFill>
                  <a:srgbClr val="000000"/>
                </a:solidFill>
                <a:cs typeface="Lucida Sans Unicode" pitchFamily="34" charset="0"/>
              </a:rPr>
              <a:t>T</a:t>
            </a:r>
            <a:r>
              <a:rPr lang="en-US" altLang="cs-CZ" b="1" dirty="0" err="1" smtClean="0">
                <a:solidFill>
                  <a:srgbClr val="000000"/>
                </a:solidFill>
                <a:cs typeface="Lucida Sans Unicode" pitchFamily="34" charset="0"/>
              </a:rPr>
              <a:t>ragi</a:t>
            </a:r>
            <a:r>
              <a:rPr lang="cs-CZ" altLang="cs-CZ" b="1" dirty="0" smtClean="0">
                <a:solidFill>
                  <a:srgbClr val="000000"/>
                </a:solidFill>
                <a:cs typeface="Lucida Sans Unicode" pitchFamily="34" charset="0"/>
              </a:rPr>
              <a:t> </a:t>
            </a:r>
            <a:r>
              <a:rPr lang="cs-CZ" altLang="cs-CZ" dirty="0" smtClean="0">
                <a:solidFill>
                  <a:srgbClr val="000000"/>
                </a:solidFill>
                <a:cs typeface="Lucida Sans Unicode" pitchFamily="34" charset="0"/>
              </a:rPr>
              <a:t>(chlupy v zevním zvukovodu)</a:t>
            </a:r>
            <a:endParaRPr lang="en-US" altLang="cs-CZ"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a:solidFill>
                  <a:srgbClr val="000000"/>
                </a:solidFill>
                <a:cs typeface="Lucida Sans Unicode" pitchFamily="34" charset="0"/>
              </a:rPr>
              <a:t>V</a:t>
            </a:r>
            <a:r>
              <a:rPr lang="en-US" altLang="cs-CZ" b="1" dirty="0" err="1">
                <a:solidFill>
                  <a:srgbClr val="000000"/>
                </a:solidFill>
                <a:cs typeface="Lucida Sans Unicode" pitchFamily="34" charset="0"/>
              </a:rPr>
              <a:t>ibris</a:t>
            </a:r>
            <a:r>
              <a:rPr lang="cs-CZ" altLang="cs-CZ" b="1" dirty="0">
                <a:solidFill>
                  <a:srgbClr val="000000"/>
                </a:solidFill>
                <a:cs typeface="Lucida Sans Unicode" pitchFamily="34" charset="0"/>
              </a:rPr>
              <a:t>s</a:t>
            </a:r>
            <a:r>
              <a:rPr lang="en-US" altLang="cs-CZ" b="1" dirty="0" smtClean="0">
                <a:solidFill>
                  <a:srgbClr val="000000"/>
                </a:solidFill>
                <a:cs typeface="Lucida Sans Unicode" pitchFamily="34" charset="0"/>
              </a:rPr>
              <a:t>ae</a:t>
            </a:r>
            <a:r>
              <a:rPr lang="cs-CZ" altLang="cs-CZ" b="1" dirty="0" smtClean="0">
                <a:solidFill>
                  <a:srgbClr val="000000"/>
                </a:solidFill>
                <a:cs typeface="Lucida Sans Unicode" pitchFamily="34" charset="0"/>
              </a:rPr>
              <a:t> </a:t>
            </a:r>
            <a:r>
              <a:rPr lang="cs-CZ" altLang="cs-CZ" dirty="0" smtClean="0">
                <a:solidFill>
                  <a:srgbClr val="000000"/>
                </a:solidFill>
                <a:cs typeface="Lucida Sans Unicode" pitchFamily="34" charset="0"/>
              </a:rPr>
              <a:t>(chlupy ve vestibulum </a:t>
            </a:r>
            <a:r>
              <a:rPr lang="cs-CZ" altLang="cs-CZ" dirty="0" err="1" smtClean="0">
                <a:solidFill>
                  <a:srgbClr val="000000"/>
                </a:solidFill>
                <a:cs typeface="Lucida Sans Unicode" pitchFamily="34" charset="0"/>
              </a:rPr>
              <a:t>nasi</a:t>
            </a:r>
            <a:r>
              <a:rPr lang="cs-CZ" altLang="cs-CZ" dirty="0" smtClean="0">
                <a:solidFill>
                  <a:srgbClr val="000000"/>
                </a:solidFill>
                <a:cs typeface="Lucida Sans Unicode" pitchFamily="34" charset="0"/>
              </a:rPr>
              <a:t>)</a:t>
            </a:r>
            <a:endParaRPr lang="en-US" altLang="cs-CZ"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smtClean="0">
                <a:solidFill>
                  <a:srgbClr val="000000"/>
                </a:solidFill>
                <a:cs typeface="Lucida Sans Unicode" pitchFamily="34" charset="0"/>
              </a:rPr>
              <a:t>Sinusové chlupy</a:t>
            </a:r>
            <a:endParaRPr lang="en-US" altLang="cs-CZ" b="1" dirty="0">
              <a:solidFill>
                <a:srgbClr val="000000"/>
              </a:solidFill>
              <a:cs typeface="Lucida Sans Unicode" pitchFamily="34" charset="0"/>
            </a:endParaRPr>
          </a:p>
        </p:txBody>
      </p:sp>
      <p:sp>
        <p:nvSpPr>
          <p:cNvPr id="29701" name="Text Box 7"/>
          <p:cNvSpPr txBox="1">
            <a:spLocks noChangeArrowheads="1"/>
          </p:cNvSpPr>
          <p:nvPr/>
        </p:nvSpPr>
        <p:spPr bwMode="auto">
          <a:xfrm>
            <a:off x="9242423" y="6024406"/>
            <a:ext cx="2025650" cy="369888"/>
          </a:xfrm>
          <a:prstGeom prst="rect">
            <a:avLst/>
          </a:prstGeom>
          <a:noFill/>
          <a:ln w="9525">
            <a:noFill/>
            <a:miter lim="800000"/>
            <a:headEnd/>
            <a:tailEnd/>
          </a:ln>
        </p:spPr>
        <p:txBody>
          <a:bodyPr wrap="none">
            <a:spAutoFit/>
          </a:bodyPr>
          <a:lstStyle/>
          <a:p>
            <a:r>
              <a:rPr lang="cs-CZ" altLang="cs-CZ" b="1" dirty="0">
                <a:solidFill>
                  <a:srgbClr val="000000"/>
                </a:solidFill>
                <a:latin typeface="Calibri" pitchFamily="34" charset="0"/>
              </a:rPr>
              <a:t>H</a:t>
            </a:r>
            <a:r>
              <a:rPr lang="en-US" altLang="cs-CZ" b="1" dirty="0" err="1">
                <a:solidFill>
                  <a:srgbClr val="000000"/>
                </a:solidFill>
                <a:latin typeface="Calibri" pitchFamily="34" charset="0"/>
              </a:rPr>
              <a:t>ypertrichosis</a:t>
            </a:r>
            <a:r>
              <a:rPr lang="en-US" altLang="cs-CZ" b="1" dirty="0">
                <a:solidFill>
                  <a:srgbClr val="000000"/>
                </a:solidFill>
                <a:latin typeface="Calibri" pitchFamily="34" charset="0"/>
              </a:rPr>
              <a:t> </a:t>
            </a:r>
            <a:r>
              <a:rPr lang="en-US" altLang="cs-CZ" b="1" dirty="0" err="1">
                <a:solidFill>
                  <a:srgbClr val="000000"/>
                </a:solidFill>
                <a:latin typeface="Calibri" pitchFamily="34" charset="0"/>
              </a:rPr>
              <a:t>vera</a:t>
            </a:r>
            <a:endParaRPr lang="cs-CZ" altLang="cs-CZ" b="1" dirty="0">
              <a:solidFill>
                <a:srgbClr val="000000"/>
              </a:solidFill>
              <a:latin typeface="Calibri" pitchFamily="34" charset="0"/>
            </a:endParaRPr>
          </a:p>
        </p:txBody>
      </p:sp>
      <p:pic>
        <p:nvPicPr>
          <p:cNvPr id="29702" name="Picture 9"/>
          <p:cNvPicPr>
            <a:picLocks noChangeAspect="1" noChangeArrowheads="1"/>
          </p:cNvPicPr>
          <p:nvPr/>
        </p:nvPicPr>
        <p:blipFill>
          <a:blip r:embed="rId4"/>
          <a:srcRect/>
          <a:stretch>
            <a:fillRect/>
          </a:stretch>
        </p:blipFill>
        <p:spPr bwMode="auto">
          <a:xfrm>
            <a:off x="5525645" y="318777"/>
            <a:ext cx="2301875" cy="2781300"/>
          </a:xfrm>
          <a:prstGeom prst="rect">
            <a:avLst/>
          </a:prstGeom>
          <a:noFill/>
          <a:ln w="9525">
            <a:noFill/>
            <a:miter lim="800000"/>
            <a:headEnd/>
            <a:tailEnd/>
          </a:ln>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747" y="4085773"/>
            <a:ext cx="2817282" cy="1968118"/>
          </a:xfrm>
          <a:prstGeom prst="rect">
            <a:avLst/>
          </a:prstGeom>
        </p:spPr>
      </p:pic>
      <p:pic>
        <p:nvPicPr>
          <p:cNvPr id="6" name="Obráze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5853" y="101813"/>
            <a:ext cx="1522509" cy="1526750"/>
          </a:xfrm>
          <a:prstGeom prst="rect">
            <a:avLst/>
          </a:prstGeom>
        </p:spPr>
      </p:pic>
      <p:sp>
        <p:nvSpPr>
          <p:cNvPr id="7" name="Obdélník 6"/>
          <p:cNvSpPr/>
          <p:nvPr/>
        </p:nvSpPr>
        <p:spPr>
          <a:xfrm>
            <a:off x="378799" y="3008555"/>
            <a:ext cx="6096000" cy="1077218"/>
          </a:xfrm>
          <a:prstGeom prst="rect">
            <a:avLst/>
          </a:prstGeom>
        </p:spPr>
        <p:txBody>
          <a:bodyPr>
            <a:spAutoFit/>
          </a:bodyPr>
          <a:lstStyle/>
          <a:p>
            <a:r>
              <a:rPr lang="cs-CZ" sz="1600" dirty="0"/>
              <a:t>Jsou zvláštní druh chlupů savců, přesahující ostatní srst. Jejich chlupový váček je opatřen krevními rozšířeninami, které umožňují upevnění chlupů v určité poloze. </a:t>
            </a:r>
            <a:r>
              <a:rPr lang="cs-CZ" sz="1600" dirty="0" smtClean="0"/>
              <a:t>Mají hmatovou funkci, u člověka jsou rudimentární.</a:t>
            </a:r>
            <a:endParaRPr lang="en-GB" sz="1600" dirty="0"/>
          </a:p>
        </p:txBody>
      </p:sp>
    </p:spTree>
    <p:extLst>
      <p:ext uri="{BB962C8B-B14F-4D97-AF65-F5344CB8AC3E}">
        <p14:creationId xmlns:p14="http://schemas.microsoft.com/office/powerpoint/2010/main" val="326752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317500"/>
            <a:ext cx="12449114" cy="2123658"/>
          </a:xfrm>
          <a:prstGeom prst="rect">
            <a:avLst/>
          </a:prstGeom>
          <a:noFill/>
        </p:spPr>
        <p:txBody>
          <a:bodyPr wrap="none" rtlCol="0">
            <a:spAutoFit/>
          </a:bodyPr>
          <a:lstStyle/>
          <a:p>
            <a:r>
              <a:rPr lang="cs-CZ" sz="2800" b="1" dirty="0" smtClean="0"/>
              <a:t>2. Nehet </a:t>
            </a:r>
            <a:r>
              <a:rPr lang="cs-CZ" dirty="0" smtClean="0"/>
              <a:t>(</a:t>
            </a:r>
            <a:r>
              <a:rPr lang="cs-CZ" dirty="0" err="1" smtClean="0"/>
              <a:t>unguis</a:t>
            </a:r>
            <a:r>
              <a:rPr lang="cs-CZ" dirty="0" smtClean="0"/>
              <a:t>)</a:t>
            </a:r>
          </a:p>
          <a:p>
            <a:r>
              <a:rPr lang="cs-CZ" dirty="0" smtClean="0"/>
              <a:t>Zrohovatělá ploténka - chrání distální článek prstů</a:t>
            </a:r>
          </a:p>
          <a:p>
            <a:endParaRPr lang="cs-CZ" dirty="0" smtClean="0"/>
          </a:p>
          <a:p>
            <a:r>
              <a:rPr lang="cs-CZ" b="1" dirty="0" smtClean="0"/>
              <a:t>Nehtová ploténka </a:t>
            </a:r>
            <a:r>
              <a:rPr lang="cs-CZ" dirty="0" smtClean="0"/>
              <a:t>(corpus </a:t>
            </a:r>
            <a:r>
              <a:rPr lang="cs-CZ" dirty="0" err="1" smtClean="0"/>
              <a:t>unguis</a:t>
            </a:r>
            <a:r>
              <a:rPr lang="cs-CZ" dirty="0" smtClean="0"/>
              <a:t>) s radix </a:t>
            </a:r>
            <a:r>
              <a:rPr lang="cs-CZ" dirty="0" err="1" smtClean="0"/>
              <a:t>unguis</a:t>
            </a:r>
            <a:r>
              <a:rPr lang="cs-CZ" dirty="0" smtClean="0"/>
              <a:t> - </a:t>
            </a:r>
            <a:r>
              <a:rPr lang="cs-CZ" sz="1600" dirty="0" smtClean="0"/>
              <a:t>jeho proximální okraj </a:t>
            </a:r>
            <a:r>
              <a:rPr lang="cs-CZ" dirty="0" err="1" smtClean="0"/>
              <a:t>margo</a:t>
            </a:r>
            <a:r>
              <a:rPr lang="cs-CZ" dirty="0" smtClean="0"/>
              <a:t> </a:t>
            </a:r>
            <a:r>
              <a:rPr lang="cs-CZ" dirty="0" err="1" smtClean="0"/>
              <a:t>ocultus</a:t>
            </a:r>
            <a:r>
              <a:rPr lang="cs-CZ" dirty="0" smtClean="0"/>
              <a:t> </a:t>
            </a:r>
            <a:r>
              <a:rPr lang="cs-CZ" sz="1400" dirty="0" smtClean="0"/>
              <a:t>je ukrytý v nehtové rýze</a:t>
            </a:r>
            <a:r>
              <a:rPr lang="cs-CZ" dirty="0" smtClean="0"/>
              <a:t>, </a:t>
            </a:r>
            <a:r>
              <a:rPr lang="cs-CZ" dirty="0" err="1" smtClean="0"/>
              <a:t>margo</a:t>
            </a:r>
            <a:r>
              <a:rPr lang="cs-CZ" dirty="0" smtClean="0"/>
              <a:t> liber </a:t>
            </a:r>
            <a:r>
              <a:rPr lang="cs-CZ" sz="1600" dirty="0" smtClean="0"/>
              <a:t>je distální okraj</a:t>
            </a:r>
          </a:p>
          <a:p>
            <a:r>
              <a:rPr lang="cs-CZ" b="1" dirty="0" smtClean="0"/>
              <a:t>Nehtové lůžko </a:t>
            </a:r>
            <a:r>
              <a:rPr lang="cs-CZ" sz="1400" dirty="0" smtClean="0"/>
              <a:t>(</a:t>
            </a:r>
            <a:r>
              <a:rPr lang="cs-CZ" sz="1400" dirty="0" err="1" smtClean="0"/>
              <a:t>lectulus</a:t>
            </a:r>
            <a:r>
              <a:rPr lang="cs-CZ" sz="1400" dirty="0" smtClean="0"/>
              <a:t> </a:t>
            </a:r>
            <a:r>
              <a:rPr lang="cs-CZ" sz="1400" dirty="0" err="1" smtClean="0"/>
              <a:t>unguis</a:t>
            </a:r>
            <a:r>
              <a:rPr lang="cs-CZ" sz="1400" dirty="0" smtClean="0"/>
              <a:t>, </a:t>
            </a:r>
            <a:r>
              <a:rPr lang="cs-CZ" sz="1400" dirty="0" err="1" smtClean="0"/>
              <a:t>eponychium</a:t>
            </a:r>
            <a:r>
              <a:rPr lang="cs-CZ" sz="1400" dirty="0" smtClean="0"/>
              <a:t> , </a:t>
            </a:r>
            <a:r>
              <a:rPr lang="cs-CZ" sz="1400" dirty="0" err="1" smtClean="0"/>
              <a:t>hyponychium</a:t>
            </a:r>
            <a:r>
              <a:rPr lang="cs-CZ" sz="1400" dirty="0" smtClean="0"/>
              <a:t>) </a:t>
            </a:r>
            <a:r>
              <a:rPr lang="cs-CZ" dirty="0" smtClean="0"/>
              <a:t>– proximální část =matrix </a:t>
            </a:r>
            <a:r>
              <a:rPr lang="cs-CZ" dirty="0" err="1" smtClean="0"/>
              <a:t>unguis</a:t>
            </a:r>
            <a:r>
              <a:rPr lang="cs-CZ" dirty="0" smtClean="0"/>
              <a:t> – dorůstání nehtu </a:t>
            </a:r>
            <a:r>
              <a:rPr lang="cs-CZ" sz="1400" dirty="0" smtClean="0"/>
              <a:t>(dobré regenerační schopnosti), </a:t>
            </a:r>
          </a:p>
          <a:p>
            <a:r>
              <a:rPr lang="cs-CZ" sz="1400" dirty="0" smtClean="0"/>
              <a:t>distálně sterilní matrix, lunula </a:t>
            </a:r>
            <a:r>
              <a:rPr lang="cs-CZ" sz="1400" dirty="0" err="1" smtClean="0"/>
              <a:t>unguis</a:t>
            </a:r>
            <a:endParaRPr lang="cs-CZ" sz="1400" dirty="0" smtClean="0"/>
          </a:p>
          <a:p>
            <a:r>
              <a:rPr lang="cs-CZ" b="1" dirty="0" smtClean="0"/>
              <a:t>Nehtový val </a:t>
            </a:r>
            <a:r>
              <a:rPr lang="cs-CZ" dirty="0" smtClean="0"/>
              <a:t>(</a:t>
            </a:r>
            <a:r>
              <a:rPr lang="cs-CZ" dirty="0" err="1" smtClean="0"/>
              <a:t>vallum</a:t>
            </a:r>
            <a:r>
              <a:rPr lang="cs-CZ" dirty="0" smtClean="0"/>
              <a:t> </a:t>
            </a:r>
            <a:r>
              <a:rPr lang="cs-CZ" dirty="0" err="1" smtClean="0"/>
              <a:t>unguis</a:t>
            </a:r>
            <a:r>
              <a:rPr lang="cs-CZ" dirty="0" smtClean="0"/>
              <a:t>)</a:t>
            </a:r>
            <a:endParaRPr lang="cs-CZ" dirty="0"/>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1325" y="2584174"/>
            <a:ext cx="2892501" cy="4034338"/>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685" y="2702648"/>
            <a:ext cx="6620154" cy="3817421"/>
          </a:xfrm>
          <a:prstGeom prst="rect">
            <a:avLst/>
          </a:prstGeom>
        </p:spPr>
      </p:pic>
    </p:spTree>
    <p:extLst>
      <p:ext uri="{BB962C8B-B14F-4D97-AF65-F5344CB8AC3E}">
        <p14:creationId xmlns:p14="http://schemas.microsoft.com/office/powerpoint/2010/main" val="2703400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28601" y="0"/>
            <a:ext cx="7345016" cy="6309420"/>
          </a:xfrm>
          <a:prstGeom prst="rect">
            <a:avLst/>
          </a:prstGeom>
          <a:noFill/>
        </p:spPr>
        <p:txBody>
          <a:bodyPr wrap="square" rtlCol="0">
            <a:spAutoFit/>
          </a:bodyPr>
          <a:lstStyle/>
          <a:p>
            <a:r>
              <a:rPr lang="cs-CZ" sz="2800" b="1" dirty="0" smtClean="0"/>
              <a:t>Kožní žlázy </a:t>
            </a:r>
            <a:r>
              <a:rPr lang="cs-CZ" b="1" dirty="0" smtClean="0"/>
              <a:t>(</a:t>
            </a:r>
            <a:r>
              <a:rPr lang="cs-CZ" b="1" dirty="0" err="1" smtClean="0"/>
              <a:t>glandulae</a:t>
            </a:r>
            <a:r>
              <a:rPr lang="cs-CZ" b="1" dirty="0" smtClean="0"/>
              <a:t> </a:t>
            </a:r>
            <a:r>
              <a:rPr lang="cs-CZ" b="1" dirty="0" err="1" smtClean="0"/>
              <a:t>cutis</a:t>
            </a:r>
            <a:r>
              <a:rPr lang="cs-CZ" b="1" dirty="0" smtClean="0"/>
              <a:t>)</a:t>
            </a:r>
          </a:p>
          <a:p>
            <a:pPr marL="514350" indent="-514350">
              <a:buAutoNum type="arabicPeriod"/>
            </a:pPr>
            <a:r>
              <a:rPr lang="cs-CZ" sz="2400" b="1" dirty="0" smtClean="0"/>
              <a:t>Mazové žlázy </a:t>
            </a:r>
            <a:r>
              <a:rPr lang="cs-CZ" dirty="0" smtClean="0"/>
              <a:t>(</a:t>
            </a:r>
            <a:r>
              <a:rPr lang="cs-CZ" dirty="0" err="1" smtClean="0"/>
              <a:t>glandulae</a:t>
            </a:r>
            <a:r>
              <a:rPr lang="cs-CZ" dirty="0" smtClean="0"/>
              <a:t> </a:t>
            </a:r>
            <a:r>
              <a:rPr lang="cs-CZ" dirty="0" err="1" smtClean="0"/>
              <a:t>sebaceae</a:t>
            </a:r>
            <a:r>
              <a:rPr lang="cs-CZ" dirty="0" smtClean="0"/>
              <a:t>) – </a:t>
            </a:r>
            <a:r>
              <a:rPr lang="cs-CZ" sz="1600" dirty="0" smtClean="0"/>
              <a:t>vylučují maz (</a:t>
            </a:r>
            <a:r>
              <a:rPr lang="cs-CZ" sz="1600" dirty="0" err="1" smtClean="0"/>
              <a:t>sebum</a:t>
            </a:r>
            <a:r>
              <a:rPr lang="cs-CZ" sz="1600" dirty="0" smtClean="0"/>
              <a:t>), který vzniká rozpadem celých žlázových buněk tzv. žlázy </a:t>
            </a:r>
            <a:r>
              <a:rPr lang="cs-CZ" sz="1600" dirty="0" err="1" smtClean="0"/>
              <a:t>holokrinní</a:t>
            </a:r>
            <a:r>
              <a:rPr lang="cs-CZ" sz="1600" dirty="0" smtClean="0"/>
              <a:t> – </a:t>
            </a:r>
            <a:r>
              <a:rPr lang="cs-CZ" dirty="0" smtClean="0"/>
              <a:t>promašťují vlasy, chlupy a kůži v jejich okolí, ochrana před účinkem potu, vysušením…</a:t>
            </a:r>
          </a:p>
          <a:p>
            <a:endParaRPr lang="cs-CZ" sz="2400" dirty="0" smtClean="0"/>
          </a:p>
          <a:p>
            <a:pPr marL="457200" indent="-457200">
              <a:buAutoNum type="arabicPeriod" startAt="2"/>
            </a:pPr>
            <a:r>
              <a:rPr lang="cs-CZ" sz="2400" b="1" dirty="0" smtClean="0"/>
              <a:t>Potní žlázy </a:t>
            </a:r>
            <a:r>
              <a:rPr lang="cs-CZ" dirty="0" smtClean="0"/>
              <a:t>(včetně mléčné žlázy) </a:t>
            </a:r>
            <a:r>
              <a:rPr lang="cs-CZ" b="1" dirty="0" smtClean="0"/>
              <a:t>– </a:t>
            </a:r>
            <a:r>
              <a:rPr lang="cs-CZ" dirty="0" err="1" smtClean="0"/>
              <a:t>glandulae</a:t>
            </a:r>
            <a:r>
              <a:rPr lang="cs-CZ" dirty="0" smtClean="0"/>
              <a:t> </a:t>
            </a:r>
            <a:r>
              <a:rPr lang="cs-CZ" dirty="0" err="1" smtClean="0"/>
              <a:t>sudoriferae</a:t>
            </a:r>
            <a:endParaRPr lang="cs-CZ" dirty="0" smtClean="0"/>
          </a:p>
          <a:p>
            <a:r>
              <a:rPr lang="cs-CZ" dirty="0" smtClean="0"/>
              <a:t>                 a) </a:t>
            </a:r>
            <a:r>
              <a:rPr lang="cs-CZ" b="1" dirty="0" smtClean="0"/>
              <a:t>malé potní žlázy </a:t>
            </a:r>
            <a:r>
              <a:rPr lang="cs-CZ" sz="1600" dirty="0" smtClean="0"/>
              <a:t>(</a:t>
            </a:r>
            <a:r>
              <a:rPr lang="cs-CZ" sz="1600" dirty="0" err="1" smtClean="0"/>
              <a:t>glandulae</a:t>
            </a:r>
            <a:r>
              <a:rPr lang="cs-CZ" sz="1600" dirty="0" smtClean="0"/>
              <a:t> </a:t>
            </a:r>
            <a:r>
              <a:rPr lang="cs-CZ" sz="1600" dirty="0" err="1" smtClean="0"/>
              <a:t>sudoriferae</a:t>
            </a:r>
            <a:r>
              <a:rPr lang="cs-CZ" sz="1600" dirty="0" smtClean="0"/>
              <a:t> </a:t>
            </a:r>
            <a:r>
              <a:rPr lang="cs-CZ" sz="1600" dirty="0" err="1" smtClean="0"/>
              <a:t>minores</a:t>
            </a:r>
            <a:r>
              <a:rPr lang="cs-CZ" sz="1600" dirty="0" smtClean="0"/>
              <a:t>) – sekreční </a:t>
            </a:r>
            <a:r>
              <a:rPr lang="cs-CZ" sz="1200" dirty="0" smtClean="0"/>
              <a:t>(ve škáře) </a:t>
            </a:r>
            <a:r>
              <a:rPr lang="cs-CZ" sz="1600" dirty="0" smtClean="0"/>
              <a:t>a vývodný oddíl </a:t>
            </a:r>
            <a:r>
              <a:rPr lang="cs-CZ" sz="1200" dirty="0" smtClean="0"/>
              <a:t>(prostup škárou a pokožkou na povrch </a:t>
            </a:r>
            <a:r>
              <a:rPr lang="cs-CZ" sz="1600" dirty="0" smtClean="0"/>
              <a:t>póry). Vylučují </a:t>
            </a:r>
            <a:r>
              <a:rPr lang="cs-CZ" sz="1600" b="1" dirty="0" smtClean="0"/>
              <a:t>pot</a:t>
            </a:r>
            <a:r>
              <a:rPr lang="cs-CZ" sz="1600" dirty="0" smtClean="0"/>
              <a:t> (</a:t>
            </a:r>
            <a:r>
              <a:rPr lang="cs-CZ" sz="1600" dirty="0" err="1" smtClean="0"/>
              <a:t>sudor</a:t>
            </a:r>
            <a:r>
              <a:rPr lang="cs-CZ" sz="1600" dirty="0" smtClean="0"/>
              <a:t>) – čirá, bezbarvá tekutina charakteristického kyselého zápachu (v klidu asi 0.5l za 24 hod.)  – pot - význam pro termoregulaci, obrana proti infekci; chybí na </a:t>
            </a:r>
            <a:r>
              <a:rPr lang="cs-CZ" sz="1600" dirty="0" err="1" smtClean="0"/>
              <a:t>glans</a:t>
            </a:r>
            <a:r>
              <a:rPr lang="cs-CZ" sz="1600" dirty="0" smtClean="0"/>
              <a:t> penis a vnitřní straně </a:t>
            </a:r>
            <a:r>
              <a:rPr lang="cs-CZ" sz="1600" dirty="0" err="1" smtClean="0"/>
              <a:t>preputia</a:t>
            </a:r>
            <a:endParaRPr lang="cs-CZ" sz="1600" dirty="0" smtClean="0"/>
          </a:p>
          <a:p>
            <a:r>
              <a:rPr lang="cs-CZ" sz="1600" dirty="0"/>
              <a:t> </a:t>
            </a:r>
            <a:r>
              <a:rPr lang="cs-CZ" sz="1600" dirty="0" smtClean="0"/>
              <a:t>                  b) </a:t>
            </a:r>
            <a:r>
              <a:rPr lang="cs-CZ" b="1" dirty="0" smtClean="0"/>
              <a:t>velké apokrinní žlázy </a:t>
            </a:r>
            <a:r>
              <a:rPr lang="cs-CZ" sz="1600" dirty="0" smtClean="0"/>
              <a:t>(</a:t>
            </a:r>
            <a:r>
              <a:rPr lang="cs-CZ" sz="1600" dirty="0" err="1" smtClean="0"/>
              <a:t>glandulae</a:t>
            </a:r>
            <a:r>
              <a:rPr lang="cs-CZ" sz="1600" dirty="0" smtClean="0"/>
              <a:t> </a:t>
            </a:r>
            <a:r>
              <a:rPr lang="cs-CZ" sz="1600" dirty="0" err="1" smtClean="0"/>
              <a:t>sudoriferae</a:t>
            </a:r>
            <a:r>
              <a:rPr lang="cs-CZ" sz="1600" dirty="0" smtClean="0"/>
              <a:t> </a:t>
            </a:r>
            <a:r>
              <a:rPr lang="cs-CZ" sz="1600" dirty="0" err="1" smtClean="0"/>
              <a:t>majores</a:t>
            </a:r>
            <a:r>
              <a:rPr lang="cs-CZ" sz="1600" dirty="0" smtClean="0"/>
              <a:t>) – modifikované „aromatické“, vyúsťují nad mazovými</a:t>
            </a:r>
          </a:p>
          <a:p>
            <a:r>
              <a:rPr lang="cs-CZ" sz="1600" dirty="0"/>
              <a:t> </a:t>
            </a:r>
            <a:r>
              <a:rPr lang="cs-CZ" sz="1600" dirty="0" smtClean="0"/>
              <a:t>                            - axilární žlázy </a:t>
            </a:r>
            <a:r>
              <a:rPr lang="cs-CZ" sz="1200" dirty="0" smtClean="0"/>
              <a:t>(např. změny potu dle menstruačního cyklu)</a:t>
            </a:r>
          </a:p>
          <a:p>
            <a:r>
              <a:rPr lang="cs-CZ" sz="1600" dirty="0"/>
              <a:t> </a:t>
            </a:r>
            <a:r>
              <a:rPr lang="cs-CZ" sz="1600" dirty="0" smtClean="0"/>
              <a:t>                            - </a:t>
            </a:r>
            <a:r>
              <a:rPr lang="cs-CZ" sz="1600" dirty="0" err="1" smtClean="0"/>
              <a:t>glandulae</a:t>
            </a:r>
            <a:r>
              <a:rPr lang="cs-CZ" sz="1600" dirty="0" smtClean="0"/>
              <a:t> </a:t>
            </a:r>
            <a:r>
              <a:rPr lang="cs-CZ" sz="1600" dirty="0" err="1" smtClean="0"/>
              <a:t>circumgenitales</a:t>
            </a:r>
            <a:r>
              <a:rPr lang="cs-CZ" sz="1600" dirty="0" smtClean="0"/>
              <a:t> a </a:t>
            </a:r>
            <a:r>
              <a:rPr lang="cs-CZ" sz="1600" dirty="0" err="1" smtClean="0"/>
              <a:t>circumanales</a:t>
            </a:r>
            <a:endParaRPr lang="cs-CZ" sz="1600" dirty="0" smtClean="0"/>
          </a:p>
          <a:p>
            <a:r>
              <a:rPr lang="cs-CZ" sz="1600" dirty="0"/>
              <a:t> </a:t>
            </a:r>
            <a:r>
              <a:rPr lang="cs-CZ" sz="1600" dirty="0" smtClean="0"/>
              <a:t>                           - </a:t>
            </a:r>
            <a:r>
              <a:rPr lang="cs-CZ" sz="1600" dirty="0" err="1" smtClean="0"/>
              <a:t>glandulae</a:t>
            </a:r>
            <a:r>
              <a:rPr lang="cs-CZ" sz="1600" dirty="0" smtClean="0"/>
              <a:t> </a:t>
            </a:r>
            <a:r>
              <a:rPr lang="cs-CZ" sz="1600" dirty="0" err="1" smtClean="0"/>
              <a:t>ciliares</a:t>
            </a:r>
            <a:r>
              <a:rPr lang="cs-CZ" sz="1600" dirty="0" smtClean="0"/>
              <a:t>, </a:t>
            </a:r>
            <a:r>
              <a:rPr lang="cs-CZ" sz="1600" dirty="0" err="1" smtClean="0"/>
              <a:t>nasales</a:t>
            </a:r>
            <a:r>
              <a:rPr lang="cs-CZ" sz="1600" dirty="0" smtClean="0"/>
              <a:t>, </a:t>
            </a:r>
            <a:r>
              <a:rPr lang="cs-CZ" sz="1600" dirty="0" err="1" smtClean="0"/>
              <a:t>ceruminosae</a:t>
            </a:r>
            <a:r>
              <a:rPr lang="cs-CZ" sz="1600" dirty="0" smtClean="0"/>
              <a:t>, </a:t>
            </a:r>
            <a:r>
              <a:rPr lang="cs-CZ" sz="1600" dirty="0" err="1" smtClean="0"/>
              <a:t>areolares</a:t>
            </a:r>
            <a:r>
              <a:rPr lang="cs-CZ" sz="1600" dirty="0" smtClean="0"/>
              <a:t> </a:t>
            </a:r>
            <a:r>
              <a:rPr lang="cs-CZ" sz="1600" dirty="0" err="1" smtClean="0"/>
              <a:t>mammae</a:t>
            </a:r>
            <a:endParaRPr lang="cs-CZ" sz="1600" dirty="0" smtClean="0"/>
          </a:p>
          <a:p>
            <a:endParaRPr lang="cs-CZ" sz="1600" dirty="0" smtClean="0"/>
          </a:p>
          <a:p>
            <a:r>
              <a:rPr lang="cs-CZ" sz="1600" dirty="0"/>
              <a:t> </a:t>
            </a:r>
            <a:r>
              <a:rPr lang="cs-CZ" sz="1600" dirty="0" smtClean="0"/>
              <a:t>                           </a:t>
            </a:r>
            <a:r>
              <a:rPr lang="cs-CZ" sz="1600" b="1" dirty="0" smtClean="0"/>
              <a:t>Mléčná žláza (</a:t>
            </a:r>
            <a:r>
              <a:rPr lang="cs-CZ" sz="1600" b="1" dirty="0" err="1" smtClean="0"/>
              <a:t>glandula</a:t>
            </a:r>
            <a:r>
              <a:rPr lang="cs-CZ" sz="1600" b="1" dirty="0" smtClean="0"/>
              <a:t> </a:t>
            </a:r>
            <a:r>
              <a:rPr lang="cs-CZ" sz="1600" b="1" dirty="0" err="1" smtClean="0"/>
              <a:t>mammaria</a:t>
            </a:r>
            <a:r>
              <a:rPr lang="cs-CZ" sz="1600" b="1" dirty="0" smtClean="0"/>
              <a:t>) – </a:t>
            </a:r>
            <a:r>
              <a:rPr lang="cs-CZ" sz="1600" dirty="0" smtClean="0"/>
              <a:t>největší kožní žláza, rozvoj v   </a:t>
            </a:r>
          </a:p>
          <a:p>
            <a:r>
              <a:rPr lang="cs-CZ" sz="1600" dirty="0"/>
              <a:t> </a:t>
            </a:r>
            <a:r>
              <a:rPr lang="cs-CZ" sz="1600" dirty="0" smtClean="0"/>
              <a:t>                            období puberty, podklad pro ženský prs</a:t>
            </a:r>
            <a:r>
              <a:rPr lang="cs-CZ" sz="2000" dirty="0" smtClean="0"/>
              <a:t>                   </a:t>
            </a:r>
          </a:p>
          <a:p>
            <a:r>
              <a:rPr lang="cs-CZ" sz="1600" dirty="0" smtClean="0"/>
              <a:t>.                          </a:t>
            </a:r>
          </a:p>
          <a:p>
            <a:pPr marL="514350" indent="-514350">
              <a:buAutoNum type="arabicPeriod"/>
            </a:pPr>
            <a:endParaRPr lang="cs-CZ" dirty="0"/>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6735" y="268357"/>
            <a:ext cx="2595542" cy="2076864"/>
          </a:xfrm>
          <a:prstGeom prst="rect">
            <a:avLst/>
          </a:prstGeom>
        </p:spPr>
      </p:pic>
      <p:pic>
        <p:nvPicPr>
          <p:cNvPr id="4" name="Picture 2"/>
          <p:cNvPicPr>
            <a:picLocks noChangeAspect="1" noChangeArrowheads="1"/>
          </p:cNvPicPr>
          <p:nvPr/>
        </p:nvPicPr>
        <p:blipFill>
          <a:blip r:embed="rId3"/>
          <a:srcRect/>
          <a:stretch>
            <a:fillRect/>
          </a:stretch>
        </p:blipFill>
        <p:spPr bwMode="auto">
          <a:xfrm>
            <a:off x="8705827" y="2524538"/>
            <a:ext cx="2601846" cy="4164496"/>
          </a:xfrm>
          <a:prstGeom prst="rect">
            <a:avLst/>
          </a:prstGeom>
          <a:noFill/>
          <a:ln w="9525">
            <a:noFill/>
            <a:miter lim="800000"/>
            <a:headEnd/>
            <a:tailEnd/>
          </a:ln>
        </p:spPr>
      </p:pic>
    </p:spTree>
    <p:extLst>
      <p:ext uri="{BB962C8B-B14F-4D97-AF65-F5344CB8AC3E}">
        <p14:creationId xmlns:p14="http://schemas.microsoft.com/office/powerpoint/2010/main" val="3730959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rotWithShape="1">
          <a:blip r:embed="rId3"/>
          <a:srcRect b="27564"/>
          <a:stretch/>
        </p:blipFill>
        <p:spPr bwMode="auto">
          <a:xfrm>
            <a:off x="6197600" y="1370567"/>
            <a:ext cx="4470400" cy="4205287"/>
          </a:xfrm>
          <a:prstGeom prst="rect">
            <a:avLst/>
          </a:prstGeom>
          <a:noFill/>
          <a:ln w="9525">
            <a:noFill/>
            <a:miter lim="800000"/>
            <a:headEnd/>
            <a:tailEnd/>
          </a:ln>
        </p:spPr>
      </p:pic>
      <p:pic>
        <p:nvPicPr>
          <p:cNvPr id="32770" name="Picture 2"/>
          <p:cNvPicPr>
            <a:picLocks noChangeAspect="1" noChangeArrowheads="1"/>
          </p:cNvPicPr>
          <p:nvPr/>
        </p:nvPicPr>
        <p:blipFill rotWithShape="1">
          <a:blip r:embed="rId4"/>
          <a:srcRect l="466" t="2568" r="-466" b="24824"/>
          <a:stretch/>
        </p:blipFill>
        <p:spPr bwMode="auto">
          <a:xfrm>
            <a:off x="1494182" y="1370567"/>
            <a:ext cx="4267200" cy="4215226"/>
          </a:xfrm>
          <a:prstGeom prst="rect">
            <a:avLst/>
          </a:prstGeom>
          <a:noFill/>
          <a:ln w="9525">
            <a:noFill/>
            <a:miter lim="800000"/>
            <a:headEnd/>
            <a:tailEnd/>
          </a:ln>
        </p:spPr>
      </p:pic>
      <p:sp>
        <p:nvSpPr>
          <p:cNvPr id="32771" name="Text Box 3"/>
          <p:cNvSpPr txBox="1">
            <a:spLocks noChangeArrowheads="1"/>
          </p:cNvSpPr>
          <p:nvPr/>
        </p:nvSpPr>
        <p:spPr bwMode="auto">
          <a:xfrm>
            <a:off x="4503442" y="280890"/>
            <a:ext cx="3236505" cy="771623"/>
          </a:xfrm>
          <a:prstGeom prst="rect">
            <a:avLst/>
          </a:prstGeom>
          <a:noFill/>
          <a:ln w="9525">
            <a:noFill/>
            <a:miter lim="800000"/>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4400" b="1" dirty="0" smtClean="0">
                <a:solidFill>
                  <a:srgbClr val="C00000"/>
                </a:solidFill>
                <a:cs typeface="Lucida Sans Unicode" pitchFamily="34" charset="0"/>
              </a:rPr>
              <a:t>MAMMA </a:t>
            </a:r>
            <a:r>
              <a:rPr lang="cs-CZ" altLang="cs-CZ" sz="3200" dirty="0" smtClean="0">
                <a:cs typeface="Lucida Sans Unicode" pitchFamily="34" charset="0"/>
              </a:rPr>
              <a:t>(prs)</a:t>
            </a:r>
            <a:endParaRPr lang="cs-CZ" altLang="cs-CZ" sz="3200" dirty="0">
              <a:cs typeface="Lucida Sans Unicode" pitchFamily="34" charset="0"/>
            </a:endParaRPr>
          </a:p>
        </p:txBody>
      </p:sp>
    </p:spTree>
    <p:extLst>
      <p:ext uri="{BB962C8B-B14F-4D97-AF65-F5344CB8AC3E}">
        <p14:creationId xmlns:p14="http://schemas.microsoft.com/office/powerpoint/2010/main" val="40031672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333376"/>
            <a:ext cx="3019425" cy="3382963"/>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123" name="Text Box 5"/>
          <p:cNvSpPr txBox="1">
            <a:spLocks noChangeArrowheads="1"/>
          </p:cNvSpPr>
          <p:nvPr/>
        </p:nvSpPr>
        <p:spPr bwMode="auto">
          <a:xfrm>
            <a:off x="215900" y="3983039"/>
            <a:ext cx="11607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dirty="0">
                <a:solidFill>
                  <a:srgbClr val="C00000"/>
                </a:solidFill>
              </a:rPr>
              <a:t>                                </a:t>
            </a:r>
            <a:r>
              <a:rPr lang="cs-CZ" altLang="cs-CZ" sz="2400" b="1" dirty="0" smtClean="0">
                <a:solidFill>
                  <a:srgbClr val="C00000"/>
                </a:solidFill>
              </a:rPr>
              <a:t>ad 1. Tunica </a:t>
            </a:r>
            <a:r>
              <a:rPr lang="cs-CZ" altLang="cs-CZ" sz="2400" b="1" dirty="0" err="1">
                <a:solidFill>
                  <a:srgbClr val="C00000"/>
                </a:solidFill>
              </a:rPr>
              <a:t>fibrosa</a:t>
            </a:r>
            <a:r>
              <a:rPr lang="cs-CZ" altLang="cs-CZ" sz="2400" b="1" dirty="0">
                <a:solidFill>
                  <a:srgbClr val="C00000"/>
                </a:solidFill>
              </a:rPr>
              <a:t> </a:t>
            </a:r>
            <a:r>
              <a:rPr lang="cs-CZ" altLang="cs-CZ" sz="2400" b="1" dirty="0" err="1">
                <a:solidFill>
                  <a:srgbClr val="C00000"/>
                </a:solidFill>
              </a:rPr>
              <a:t>bulbi</a:t>
            </a:r>
            <a:endParaRPr lang="cs-CZ" altLang="cs-CZ" sz="2400" b="1" dirty="0">
              <a:solidFill>
                <a:srgbClr val="C00000"/>
              </a:solidFill>
            </a:endParaRPr>
          </a:p>
          <a:p>
            <a:pPr eaLnBrk="1" hangingPunct="1">
              <a:spcBef>
                <a:spcPct val="0"/>
              </a:spcBef>
              <a:buFontTx/>
              <a:buNone/>
            </a:pPr>
            <a:r>
              <a:rPr lang="cs-CZ" altLang="cs-CZ" sz="2400" b="1" dirty="0" err="1" smtClean="0">
                <a:solidFill>
                  <a:srgbClr val="C00000"/>
                </a:solidFill>
              </a:rPr>
              <a:t>Sclera</a:t>
            </a:r>
            <a:r>
              <a:rPr lang="cs-CZ" altLang="cs-CZ" sz="2400" b="1" dirty="0" smtClean="0">
                <a:solidFill>
                  <a:srgbClr val="C00000"/>
                </a:solidFill>
              </a:rPr>
              <a:t> </a:t>
            </a:r>
            <a:r>
              <a:rPr lang="cs-CZ" altLang="cs-CZ" sz="1400" b="1" dirty="0" smtClean="0"/>
              <a:t>(bělima)</a:t>
            </a:r>
            <a:r>
              <a:rPr lang="cs-CZ" altLang="cs-CZ" sz="1400" dirty="0" smtClean="0"/>
              <a:t> </a:t>
            </a:r>
            <a:r>
              <a:rPr lang="cs-CZ" altLang="cs-CZ" sz="1800" dirty="0"/>
              <a:t>– </a:t>
            </a:r>
            <a:r>
              <a:rPr lang="cs-CZ" altLang="cs-CZ" sz="1800" dirty="0" smtClean="0"/>
              <a:t>tvoří 5/6 bulbu, ochrana, tvar, úpony okohybných svalů, přední část je pokryta spojivkou (tunica </a:t>
            </a:r>
            <a:r>
              <a:rPr lang="cs-CZ" altLang="cs-CZ" sz="1800" dirty="0" err="1" smtClean="0"/>
              <a:t>conjuctiva</a:t>
            </a:r>
            <a:r>
              <a:rPr lang="cs-CZ" altLang="cs-CZ" sz="1800" dirty="0" smtClean="0"/>
              <a:t>), </a:t>
            </a:r>
            <a:r>
              <a:rPr lang="cs-CZ" altLang="cs-CZ" sz="1800" dirty="0" err="1" smtClean="0"/>
              <a:t>sclerokorneální</a:t>
            </a:r>
            <a:r>
              <a:rPr lang="cs-CZ" altLang="cs-CZ" sz="1800" dirty="0" smtClean="0"/>
              <a:t>  úhel, sinus </a:t>
            </a:r>
            <a:r>
              <a:rPr lang="cs-CZ" altLang="cs-CZ" sz="1800" dirty="0" err="1"/>
              <a:t>venosus</a:t>
            </a:r>
            <a:r>
              <a:rPr lang="cs-CZ" altLang="cs-CZ" sz="1800" dirty="0"/>
              <a:t> </a:t>
            </a:r>
            <a:r>
              <a:rPr lang="cs-CZ" altLang="cs-CZ" sz="1800" dirty="0" err="1"/>
              <a:t>sclerae</a:t>
            </a:r>
            <a:r>
              <a:rPr lang="cs-CZ" altLang="cs-CZ" sz="1800" dirty="0"/>
              <a:t> (</a:t>
            </a:r>
            <a:r>
              <a:rPr lang="cs-CZ" altLang="cs-CZ" sz="1800" dirty="0" err="1" smtClean="0"/>
              <a:t>Schlemmův</a:t>
            </a:r>
            <a:r>
              <a:rPr lang="cs-CZ" altLang="cs-CZ" sz="1800" dirty="0" smtClean="0"/>
              <a:t> kanál). </a:t>
            </a:r>
          </a:p>
          <a:p>
            <a:pPr>
              <a:spcBef>
                <a:spcPct val="0"/>
              </a:spcBef>
              <a:buNone/>
            </a:pPr>
            <a:endParaRPr lang="cs-CZ" altLang="cs-CZ" sz="1800" dirty="0" smtClean="0"/>
          </a:p>
          <a:p>
            <a:pPr eaLnBrk="1" hangingPunct="1">
              <a:spcBef>
                <a:spcPct val="0"/>
              </a:spcBef>
              <a:buFontTx/>
              <a:buNone/>
            </a:pPr>
            <a:r>
              <a:rPr lang="cs-CZ" altLang="cs-CZ" sz="2400" b="1" dirty="0" err="1" smtClean="0">
                <a:solidFill>
                  <a:srgbClr val="C00000"/>
                </a:solidFill>
              </a:rPr>
              <a:t>Cornea</a:t>
            </a:r>
            <a:r>
              <a:rPr lang="cs-CZ" altLang="cs-CZ" sz="1800" dirty="0" smtClean="0">
                <a:solidFill>
                  <a:srgbClr val="C00000"/>
                </a:solidFill>
              </a:rPr>
              <a:t> </a:t>
            </a:r>
            <a:r>
              <a:rPr lang="cs-CZ" altLang="cs-CZ" sz="1400" b="1" dirty="0" smtClean="0"/>
              <a:t>(rohovka</a:t>
            </a:r>
            <a:r>
              <a:rPr lang="cs-CZ" altLang="cs-CZ" sz="1400" dirty="0" smtClean="0"/>
              <a:t>) </a:t>
            </a:r>
            <a:r>
              <a:rPr lang="cs-CZ" altLang="cs-CZ" sz="1800" dirty="0" smtClean="0"/>
              <a:t>– tvoří přední 1/6 bulbu, bezcévná, průhledná, jednovrstevný </a:t>
            </a:r>
            <a:r>
              <a:rPr lang="cs-CZ" altLang="cs-CZ" sz="1800" dirty="0" err="1" smtClean="0"/>
              <a:t>epithel</a:t>
            </a:r>
            <a:r>
              <a:rPr lang="cs-CZ" altLang="cs-CZ" sz="1800" dirty="0" smtClean="0"/>
              <a:t>, tvoří přední stěnu přední oční komory, volná nervová zakončení – velká citlivost!, optická mohutnost + 40 dioptrií, zakřivení, astigmatismus</a:t>
            </a:r>
            <a:endParaRPr lang="cs-CZ" altLang="cs-CZ" sz="1800" dirty="0"/>
          </a:p>
        </p:txBody>
      </p:sp>
      <p:pic>
        <p:nvPicPr>
          <p:cNvPr id="51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364" y="333376"/>
            <a:ext cx="2714625" cy="3382963"/>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603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4500" y="101600"/>
            <a:ext cx="5397500" cy="6730597"/>
          </a:xfrm>
          <a:prstGeom prst="rect">
            <a:avLst/>
          </a:prstGeom>
        </p:spPr>
      </p:pic>
      <p:sp>
        <p:nvSpPr>
          <p:cNvPr id="3" name="TextovéPole 2"/>
          <p:cNvSpPr txBox="1"/>
          <p:nvPr/>
        </p:nvSpPr>
        <p:spPr>
          <a:xfrm>
            <a:off x="426831" y="1542441"/>
            <a:ext cx="5357743" cy="3970318"/>
          </a:xfrm>
          <a:prstGeom prst="rect">
            <a:avLst/>
          </a:prstGeom>
          <a:noFill/>
        </p:spPr>
        <p:txBody>
          <a:bodyPr wrap="square" rtlCol="0">
            <a:spAutoFit/>
          </a:bodyPr>
          <a:lstStyle/>
          <a:p>
            <a:r>
              <a:rPr lang="cs-CZ" sz="2400" dirty="0"/>
              <a:t> </a:t>
            </a:r>
            <a:r>
              <a:rPr lang="cs-CZ" sz="2400" b="1" dirty="0"/>
              <a:t>Ženský prs – </a:t>
            </a:r>
            <a:r>
              <a:rPr lang="cs-CZ" sz="2400" b="1" dirty="0" err="1"/>
              <a:t>mamma</a:t>
            </a:r>
            <a:r>
              <a:rPr lang="cs-CZ" sz="2400" b="1" dirty="0"/>
              <a:t> </a:t>
            </a:r>
            <a:r>
              <a:rPr lang="cs-CZ" sz="2400" b="1" dirty="0" smtClean="0"/>
              <a:t>feminina</a:t>
            </a:r>
          </a:p>
          <a:p>
            <a:endParaRPr lang="cs-CZ" sz="2400" b="1" dirty="0"/>
          </a:p>
          <a:p>
            <a:r>
              <a:rPr lang="cs-CZ" dirty="0"/>
              <a:t>Ve výši 3.-5 žebra, od </a:t>
            </a:r>
            <a:r>
              <a:rPr lang="cs-CZ" dirty="0" err="1"/>
              <a:t>parasternální</a:t>
            </a:r>
            <a:r>
              <a:rPr lang="cs-CZ" dirty="0"/>
              <a:t> čáry k přední axilární </a:t>
            </a:r>
            <a:r>
              <a:rPr lang="cs-CZ" dirty="0" smtClean="0"/>
              <a:t>čáře.</a:t>
            </a:r>
          </a:p>
          <a:p>
            <a:endParaRPr lang="cs-CZ" dirty="0"/>
          </a:p>
          <a:p>
            <a:r>
              <a:rPr lang="cs-CZ" dirty="0" smtClean="0"/>
              <a:t>Na </a:t>
            </a:r>
            <a:r>
              <a:rPr lang="cs-CZ" dirty="0"/>
              <a:t>vrcholu prsu je </a:t>
            </a:r>
            <a:r>
              <a:rPr lang="cs-CZ" b="1" dirty="0"/>
              <a:t>kruhový dvorec </a:t>
            </a:r>
            <a:r>
              <a:rPr lang="cs-CZ" dirty="0"/>
              <a:t>- areola </a:t>
            </a:r>
            <a:r>
              <a:rPr lang="cs-CZ" dirty="0" err="1"/>
              <a:t>mammae</a:t>
            </a:r>
            <a:r>
              <a:rPr lang="cs-CZ" dirty="0"/>
              <a:t>, </a:t>
            </a:r>
            <a:r>
              <a:rPr lang="cs-CZ" b="1" dirty="0"/>
              <a:t>prsní bradavka </a:t>
            </a:r>
            <a:r>
              <a:rPr lang="cs-CZ" dirty="0"/>
              <a:t>– </a:t>
            </a:r>
            <a:r>
              <a:rPr lang="cs-CZ" dirty="0" err="1"/>
              <a:t>papilla</a:t>
            </a:r>
            <a:r>
              <a:rPr lang="cs-CZ" dirty="0"/>
              <a:t> </a:t>
            </a:r>
            <a:r>
              <a:rPr lang="cs-CZ" dirty="0" err="1"/>
              <a:t>mammae</a:t>
            </a:r>
            <a:r>
              <a:rPr lang="cs-CZ" dirty="0"/>
              <a:t>, </a:t>
            </a:r>
            <a:r>
              <a:rPr lang="cs-CZ" sz="1400" dirty="0" err="1"/>
              <a:t>glandulae</a:t>
            </a:r>
            <a:r>
              <a:rPr lang="cs-CZ" sz="1400" dirty="0"/>
              <a:t> </a:t>
            </a:r>
            <a:r>
              <a:rPr lang="cs-CZ" sz="1400" dirty="0" err="1"/>
              <a:t>areolares</a:t>
            </a:r>
            <a:r>
              <a:rPr lang="cs-CZ" sz="1400" dirty="0"/>
              <a:t> </a:t>
            </a:r>
            <a:r>
              <a:rPr lang="cs-CZ" sz="1400" dirty="0" err="1"/>
              <a:t>mammae</a:t>
            </a:r>
            <a:r>
              <a:rPr lang="cs-CZ" dirty="0"/>
              <a:t>, </a:t>
            </a:r>
            <a:r>
              <a:rPr lang="cs-CZ" b="1" dirty="0"/>
              <a:t>mazové </a:t>
            </a:r>
            <a:r>
              <a:rPr lang="cs-CZ" b="1" dirty="0" smtClean="0"/>
              <a:t>žlázky </a:t>
            </a:r>
            <a:r>
              <a:rPr lang="cs-CZ" sz="1200" dirty="0" smtClean="0"/>
              <a:t>(chrání </a:t>
            </a:r>
            <a:r>
              <a:rPr lang="cs-CZ" sz="1200" dirty="0"/>
              <a:t>kůži bradavky před macerací slinami kojence a mlékem). </a:t>
            </a:r>
            <a:endParaRPr lang="cs-CZ" sz="1200" dirty="0" smtClean="0"/>
          </a:p>
          <a:p>
            <a:endParaRPr lang="cs-CZ" sz="1200" dirty="0"/>
          </a:p>
          <a:p>
            <a:r>
              <a:rPr lang="cs-CZ" dirty="0" smtClean="0"/>
              <a:t>Na </a:t>
            </a:r>
            <a:r>
              <a:rPr lang="cs-CZ" dirty="0"/>
              <a:t>bradavce se otvírá15-20 otvůrků (area </a:t>
            </a:r>
            <a:r>
              <a:rPr lang="cs-CZ" dirty="0" err="1"/>
              <a:t>cribriformis</a:t>
            </a:r>
            <a:r>
              <a:rPr lang="cs-CZ" dirty="0"/>
              <a:t> </a:t>
            </a:r>
            <a:r>
              <a:rPr lang="cs-CZ" dirty="0" err="1"/>
              <a:t>papillae</a:t>
            </a:r>
            <a:r>
              <a:rPr lang="cs-CZ" dirty="0" smtClean="0"/>
              <a:t>), kde </a:t>
            </a:r>
            <a:r>
              <a:rPr lang="cs-CZ" dirty="0"/>
              <a:t>vyúsťují </a:t>
            </a:r>
            <a:r>
              <a:rPr lang="cs-CZ" b="1" dirty="0"/>
              <a:t>mlékovody (</a:t>
            </a:r>
            <a:r>
              <a:rPr lang="cs-CZ" b="1" dirty="0" err="1"/>
              <a:t>ductus</a:t>
            </a:r>
            <a:r>
              <a:rPr lang="cs-CZ" b="1" dirty="0"/>
              <a:t> </a:t>
            </a:r>
            <a:r>
              <a:rPr lang="cs-CZ" b="1" dirty="0" err="1"/>
              <a:t>lactiferi</a:t>
            </a:r>
            <a:r>
              <a:rPr lang="cs-CZ" dirty="0"/>
              <a:t>); </a:t>
            </a:r>
            <a:r>
              <a:rPr lang="cs-CZ" b="1" dirty="0"/>
              <a:t>m. </a:t>
            </a:r>
            <a:r>
              <a:rPr lang="cs-CZ" b="1" dirty="0" err="1"/>
              <a:t>subareolaris</a:t>
            </a:r>
            <a:r>
              <a:rPr lang="cs-CZ" b="1" dirty="0"/>
              <a:t>.</a:t>
            </a:r>
          </a:p>
          <a:p>
            <a:endParaRPr lang="cs-CZ" dirty="0" smtClean="0"/>
          </a:p>
        </p:txBody>
      </p:sp>
    </p:spTree>
    <p:extLst>
      <p:ext uri="{BB962C8B-B14F-4D97-AF65-F5344CB8AC3E}">
        <p14:creationId xmlns:p14="http://schemas.microsoft.com/office/powerpoint/2010/main" val="248622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srcRect/>
          <a:stretch>
            <a:fillRect/>
          </a:stretch>
        </p:blipFill>
        <p:spPr bwMode="auto">
          <a:xfrm>
            <a:off x="4910260" y="1880773"/>
            <a:ext cx="6612506" cy="3842371"/>
          </a:xfrm>
          <a:prstGeom prst="rect">
            <a:avLst/>
          </a:prstGeom>
          <a:noFill/>
          <a:ln w="9525">
            <a:noFill/>
            <a:miter lim="800000"/>
            <a:headEnd/>
            <a:tailEnd/>
          </a:ln>
        </p:spPr>
      </p:pic>
      <p:sp>
        <p:nvSpPr>
          <p:cNvPr id="38914" name="Text Box 2"/>
          <p:cNvSpPr txBox="1">
            <a:spLocks noChangeArrowheads="1"/>
          </p:cNvSpPr>
          <p:nvPr/>
        </p:nvSpPr>
        <p:spPr bwMode="auto">
          <a:xfrm>
            <a:off x="2873100" y="633705"/>
            <a:ext cx="9236075" cy="802400"/>
          </a:xfrm>
          <a:prstGeom prst="rect">
            <a:avLst/>
          </a:prstGeom>
          <a:noFill/>
          <a:ln w="9525">
            <a:noFill/>
            <a:miter lim="800000"/>
            <a:headEnd/>
            <a:tailEnd/>
          </a:ln>
        </p:spPr>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2800" b="1" dirty="0">
                <a:solidFill>
                  <a:srgbClr val="C00000"/>
                </a:solidFill>
                <a:cs typeface="Lucida Sans Unicode" pitchFamily="34" charset="0"/>
              </a:rPr>
              <a:t>GLANDULA MAMMARIA</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a:solidFill>
                  <a:srgbClr val="000000"/>
                </a:solidFill>
                <a:cs typeface="Lucida Sans Unicode" pitchFamily="34" charset="0"/>
              </a:rPr>
              <a:t>					</a:t>
            </a:r>
          </a:p>
        </p:txBody>
      </p:sp>
      <p:sp>
        <p:nvSpPr>
          <p:cNvPr id="2" name="Obdélník 1"/>
          <p:cNvSpPr/>
          <p:nvPr/>
        </p:nvSpPr>
        <p:spPr>
          <a:xfrm>
            <a:off x="304800" y="1612416"/>
            <a:ext cx="3899452" cy="4493538"/>
          </a:xfrm>
          <a:prstGeom prst="rect">
            <a:avLst/>
          </a:prstGeom>
        </p:spPr>
        <p:txBody>
          <a:bodyPr wrap="square">
            <a:spAutoFit/>
          </a:bodyPr>
          <a:lstStyle/>
          <a:p>
            <a:r>
              <a:rPr lang="cs-CZ" b="1" dirty="0"/>
              <a:t>Stavba žlázy:</a:t>
            </a:r>
          </a:p>
          <a:p>
            <a:r>
              <a:rPr lang="cs-CZ" dirty="0"/>
              <a:t>15-20 laloků v tuhém vazivu = </a:t>
            </a:r>
            <a:r>
              <a:rPr lang="cs-CZ" b="1" dirty="0"/>
              <a:t>corpus </a:t>
            </a:r>
            <a:r>
              <a:rPr lang="cs-CZ" b="1" dirty="0" err="1"/>
              <a:t>mammae</a:t>
            </a:r>
            <a:r>
              <a:rPr lang="cs-CZ" b="1" dirty="0"/>
              <a:t> </a:t>
            </a:r>
            <a:r>
              <a:rPr lang="cs-CZ" sz="1400" dirty="0"/>
              <a:t>( k axile vybíhá </a:t>
            </a:r>
            <a:r>
              <a:rPr lang="cs-CZ" sz="1400" dirty="0" err="1"/>
              <a:t>processus</a:t>
            </a:r>
            <a:r>
              <a:rPr lang="cs-CZ" sz="1400" dirty="0"/>
              <a:t> </a:t>
            </a:r>
            <a:r>
              <a:rPr lang="cs-CZ" sz="1400" dirty="0" err="1"/>
              <a:t>axillaris</a:t>
            </a:r>
            <a:r>
              <a:rPr lang="cs-CZ" sz="1400" dirty="0"/>
              <a:t>)</a:t>
            </a:r>
            <a:r>
              <a:rPr lang="cs-CZ" dirty="0"/>
              <a:t>, </a:t>
            </a:r>
            <a:r>
              <a:rPr lang="cs-CZ" b="1" dirty="0" err="1"/>
              <a:t>ductuli</a:t>
            </a:r>
            <a:r>
              <a:rPr lang="cs-CZ" b="1" dirty="0"/>
              <a:t> </a:t>
            </a:r>
            <a:r>
              <a:rPr lang="cs-CZ" b="1" dirty="0" err="1"/>
              <a:t>lactiferi</a:t>
            </a:r>
            <a:r>
              <a:rPr lang="cs-CZ" dirty="0"/>
              <a:t>, </a:t>
            </a:r>
            <a:r>
              <a:rPr lang="cs-CZ" b="1" dirty="0"/>
              <a:t>tuk </a:t>
            </a:r>
            <a:r>
              <a:rPr lang="cs-CZ" b="1" dirty="0" err="1"/>
              <a:t>retromammární</a:t>
            </a:r>
            <a:r>
              <a:rPr lang="cs-CZ" b="1" dirty="0"/>
              <a:t> </a:t>
            </a:r>
            <a:r>
              <a:rPr lang="cs-CZ" sz="1400" dirty="0"/>
              <a:t>(mezi </a:t>
            </a:r>
            <a:r>
              <a:rPr lang="cs-CZ" sz="1400" dirty="0" smtClean="0"/>
              <a:t>corpus </a:t>
            </a:r>
            <a:r>
              <a:rPr lang="cs-CZ" sz="1400" dirty="0" err="1" smtClean="0"/>
              <a:t>mammae</a:t>
            </a:r>
            <a:r>
              <a:rPr lang="cs-CZ" sz="1400" dirty="0" smtClean="0"/>
              <a:t> </a:t>
            </a:r>
            <a:r>
              <a:rPr lang="cs-CZ" sz="1400" dirty="0"/>
              <a:t>a m. </a:t>
            </a:r>
            <a:r>
              <a:rPr lang="cs-CZ" sz="1400" dirty="0" err="1"/>
              <a:t>pectoralis</a:t>
            </a:r>
            <a:r>
              <a:rPr lang="cs-CZ" sz="1400" dirty="0"/>
              <a:t> major) </a:t>
            </a:r>
            <a:r>
              <a:rPr lang="cs-CZ" b="1" dirty="0"/>
              <a:t>a </a:t>
            </a:r>
            <a:r>
              <a:rPr lang="cs-CZ" b="1" dirty="0" err="1"/>
              <a:t>premamární</a:t>
            </a:r>
            <a:r>
              <a:rPr lang="cs-CZ" b="1" dirty="0"/>
              <a:t> </a:t>
            </a:r>
            <a:r>
              <a:rPr lang="cs-CZ" dirty="0"/>
              <a:t>- </a:t>
            </a:r>
            <a:r>
              <a:rPr lang="cs-CZ" sz="1400" dirty="0"/>
              <a:t>vyrovnává </a:t>
            </a:r>
            <a:r>
              <a:rPr lang="cs-CZ" sz="1400" dirty="0" smtClean="0"/>
              <a:t>nerovnosti</a:t>
            </a:r>
            <a:endParaRPr lang="cs-CZ" sz="1400" dirty="0"/>
          </a:p>
          <a:p>
            <a:endParaRPr lang="cs-CZ" sz="1400" dirty="0" smtClean="0"/>
          </a:p>
          <a:p>
            <a:endParaRPr lang="cs-CZ" sz="1400" dirty="0"/>
          </a:p>
          <a:p>
            <a:r>
              <a:rPr lang="cs-CZ" b="1" dirty="0"/>
              <a:t>Vývoj prsu: </a:t>
            </a:r>
          </a:p>
          <a:p>
            <a:r>
              <a:rPr lang="cs-CZ" dirty="0" err="1"/>
              <a:t>areolomamma</a:t>
            </a:r>
            <a:r>
              <a:rPr lang="cs-CZ" dirty="0"/>
              <a:t> – </a:t>
            </a:r>
            <a:r>
              <a:rPr lang="cs-CZ" dirty="0" err="1"/>
              <a:t>mamma</a:t>
            </a:r>
            <a:r>
              <a:rPr lang="cs-CZ" dirty="0"/>
              <a:t> </a:t>
            </a:r>
            <a:r>
              <a:rPr lang="cs-CZ" dirty="0" err="1"/>
              <a:t>areolata</a:t>
            </a:r>
            <a:r>
              <a:rPr lang="cs-CZ" dirty="0"/>
              <a:t> – </a:t>
            </a:r>
            <a:r>
              <a:rPr lang="cs-CZ" dirty="0" err="1"/>
              <a:t>mamma</a:t>
            </a:r>
            <a:r>
              <a:rPr lang="cs-CZ" dirty="0"/>
              <a:t> </a:t>
            </a:r>
            <a:r>
              <a:rPr lang="cs-CZ" dirty="0" err="1"/>
              <a:t>papillata</a:t>
            </a:r>
            <a:r>
              <a:rPr lang="cs-CZ" dirty="0"/>
              <a:t> – definitivní rozvoj žlázy až za těhotenství a kojení </a:t>
            </a:r>
            <a:r>
              <a:rPr lang="cs-CZ" sz="1400" dirty="0"/>
              <a:t>(mlezivo=</a:t>
            </a:r>
            <a:r>
              <a:rPr lang="cs-CZ" sz="1400" dirty="0" err="1"/>
              <a:t>colostrum</a:t>
            </a:r>
            <a:r>
              <a:rPr lang="cs-CZ" sz="1400" dirty="0"/>
              <a:t>, </a:t>
            </a:r>
            <a:r>
              <a:rPr lang="cs-CZ" sz="1400" dirty="0" smtClean="0"/>
              <a:t>mléko=</a:t>
            </a:r>
            <a:r>
              <a:rPr lang="cs-CZ" sz="1400" dirty="0" err="1" smtClean="0"/>
              <a:t>lac</a:t>
            </a:r>
            <a:r>
              <a:rPr lang="cs-CZ" sz="1400" dirty="0"/>
              <a:t>)</a:t>
            </a:r>
          </a:p>
          <a:p>
            <a:endParaRPr lang="cs-CZ" sz="1400" dirty="0" smtClean="0"/>
          </a:p>
          <a:p>
            <a:endParaRPr lang="cs-CZ" sz="1400" dirty="0"/>
          </a:p>
          <a:p>
            <a:r>
              <a:rPr lang="cs-CZ" b="1" dirty="0"/>
              <a:t>  Mužská prsní bradavka </a:t>
            </a:r>
            <a:r>
              <a:rPr lang="cs-CZ" dirty="0"/>
              <a:t>má stálou polohu ve 4. mezižebří</a:t>
            </a:r>
          </a:p>
        </p:txBody>
      </p:sp>
    </p:spTree>
    <p:extLst>
      <p:ext uri="{BB962C8B-B14F-4D97-AF65-F5344CB8AC3E}">
        <p14:creationId xmlns:p14="http://schemas.microsoft.com/office/powerpoint/2010/main" val="26575277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1682750" y="280988"/>
            <a:ext cx="184150" cy="366712"/>
          </a:xfrm>
          <a:prstGeom prst="rect">
            <a:avLst/>
          </a:prstGeom>
          <a:noFill/>
          <a:ln w="9525">
            <a:noFill/>
            <a:miter lim="800000"/>
            <a:headEnd/>
            <a:tailEnd/>
          </a:ln>
        </p:spPr>
        <p:txBody>
          <a:bodyPr wrap="none" anchor="ctr"/>
          <a:lstStyle/>
          <a:p>
            <a:endParaRPr lang="cs-CZ">
              <a:latin typeface="Calibri" pitchFamily="34" charset="0"/>
            </a:endParaRPr>
          </a:p>
        </p:txBody>
      </p:sp>
      <p:pic>
        <p:nvPicPr>
          <p:cNvPr id="43010" name="Picture 2"/>
          <p:cNvPicPr>
            <a:picLocks noChangeAspect="1" noChangeArrowheads="1"/>
          </p:cNvPicPr>
          <p:nvPr/>
        </p:nvPicPr>
        <p:blipFill>
          <a:blip r:embed="rId3"/>
          <a:srcRect/>
          <a:stretch>
            <a:fillRect/>
          </a:stretch>
        </p:blipFill>
        <p:spPr bwMode="auto">
          <a:xfrm>
            <a:off x="3844925" y="0"/>
            <a:ext cx="6823075" cy="6858000"/>
          </a:xfrm>
          <a:prstGeom prst="rect">
            <a:avLst/>
          </a:prstGeom>
          <a:noFill/>
          <a:ln w="9525">
            <a:noFill/>
            <a:miter lim="800000"/>
            <a:headEnd/>
            <a:tailEnd/>
          </a:ln>
        </p:spPr>
      </p:pic>
      <p:sp>
        <p:nvSpPr>
          <p:cNvPr id="43011" name="Text Box 3"/>
          <p:cNvSpPr txBox="1">
            <a:spLocks noChangeArrowheads="1"/>
          </p:cNvSpPr>
          <p:nvPr/>
        </p:nvSpPr>
        <p:spPr bwMode="auto">
          <a:xfrm>
            <a:off x="383140" y="280988"/>
            <a:ext cx="5173124" cy="5142050"/>
          </a:xfrm>
          <a:prstGeom prst="rect">
            <a:avLst/>
          </a:prstGeom>
          <a:noFill/>
          <a:ln w="9525">
            <a:noFill/>
            <a:miter lim="800000"/>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4000" b="1" dirty="0" smtClean="0">
                <a:solidFill>
                  <a:srgbClr val="C00000"/>
                </a:solidFill>
                <a:cs typeface="Lucida Sans Unicode" pitchFamily="34" charset="0"/>
              </a:rPr>
              <a:t>Lymfatická  drenáž prsu</a:t>
            </a:r>
            <a:endParaRPr lang="cs-CZ" altLang="cs-CZ" sz="4000" b="1" dirty="0">
              <a:solidFill>
                <a:srgbClr val="C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a:solidFill>
                  <a:srgbClr val="000000"/>
                </a:solidFill>
                <a:cs typeface="Lucida Sans Unicode" pitchFamily="34" charset="0"/>
              </a:rPr>
              <a:t>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cs-CZ"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a:solidFill>
                  <a:srgbClr val="000000"/>
                </a:solidFill>
                <a:cs typeface="Lucida Sans Unicode" pitchFamily="34" charset="0"/>
              </a:rPr>
              <a:t> </a:t>
            </a:r>
            <a:r>
              <a:rPr lang="cs-CZ" altLang="cs-CZ" b="1" dirty="0" smtClean="0">
                <a:solidFill>
                  <a:srgbClr val="000000"/>
                </a:solidFill>
                <a:cs typeface="Lucida Sans Unicode" pitchFamily="34" charset="0"/>
              </a:rPr>
              <a:t>1 - </a:t>
            </a:r>
            <a:r>
              <a:rPr lang="cs-CZ" altLang="cs-CZ" b="1" dirty="0" err="1">
                <a:solidFill>
                  <a:srgbClr val="000000"/>
                </a:solidFill>
                <a:cs typeface="Lucida Sans Unicode" pitchFamily="34" charset="0"/>
              </a:rPr>
              <a:t>nll</a:t>
            </a:r>
            <a:r>
              <a:rPr lang="cs-CZ" altLang="cs-CZ" b="1" dirty="0">
                <a:solidFill>
                  <a:srgbClr val="000000"/>
                </a:solidFill>
                <a:cs typeface="Lucida Sans Unicode" pitchFamily="34" charset="0"/>
              </a:rPr>
              <a:t>. </a:t>
            </a:r>
            <a:r>
              <a:rPr lang="cs-CZ" altLang="cs-CZ" b="1" dirty="0" err="1">
                <a:solidFill>
                  <a:srgbClr val="000000"/>
                </a:solidFill>
                <a:cs typeface="Lucida Sans Unicode" pitchFamily="34" charset="0"/>
              </a:rPr>
              <a:t>axillares</a:t>
            </a:r>
            <a:endParaRPr lang="cs-CZ"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smtClean="0">
                <a:solidFill>
                  <a:srgbClr val="000000"/>
                </a:solidFill>
                <a:cs typeface="Lucida Sans Unicode" pitchFamily="34" charset="0"/>
              </a:rPr>
              <a:t> 2  </a:t>
            </a:r>
            <a:r>
              <a:rPr lang="cs-CZ" altLang="cs-CZ" b="1" u="sng" dirty="0">
                <a:solidFill>
                  <a:srgbClr val="000000"/>
                </a:solidFill>
                <a:cs typeface="Lucida Sans Unicode" pitchFamily="34" charset="0"/>
              </a:rPr>
              <a:t>- </a:t>
            </a:r>
            <a:r>
              <a:rPr lang="cs-CZ" altLang="cs-CZ" b="1" u="sng" dirty="0" err="1">
                <a:solidFill>
                  <a:srgbClr val="000000"/>
                </a:solidFill>
                <a:cs typeface="Lucida Sans Unicode" pitchFamily="34" charset="0"/>
              </a:rPr>
              <a:t>nll</a:t>
            </a:r>
            <a:r>
              <a:rPr lang="cs-CZ" altLang="cs-CZ" b="1" u="sng" dirty="0">
                <a:solidFill>
                  <a:srgbClr val="000000"/>
                </a:solidFill>
                <a:cs typeface="Lucida Sans Unicode" pitchFamily="34" charset="0"/>
              </a:rPr>
              <a:t>. </a:t>
            </a:r>
            <a:r>
              <a:rPr lang="cs-CZ" altLang="cs-CZ" b="1" u="sng" dirty="0" err="1">
                <a:solidFill>
                  <a:srgbClr val="000000"/>
                </a:solidFill>
                <a:cs typeface="Lucida Sans Unicode" pitchFamily="34" charset="0"/>
              </a:rPr>
              <a:t>parasternales</a:t>
            </a:r>
            <a:endParaRPr lang="cs-CZ" altLang="cs-CZ" b="1" u="sng"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smtClean="0">
                <a:solidFill>
                  <a:srgbClr val="000000"/>
                </a:solidFill>
                <a:cs typeface="Lucida Sans Unicode" pitchFamily="34" charset="0"/>
              </a:rPr>
              <a:t> 3 </a:t>
            </a:r>
            <a:r>
              <a:rPr lang="cs-CZ" altLang="cs-CZ" b="1" dirty="0">
                <a:solidFill>
                  <a:srgbClr val="000000"/>
                </a:solidFill>
                <a:cs typeface="Lucida Sans Unicode" pitchFamily="34" charset="0"/>
              </a:rPr>
              <a:t>- </a:t>
            </a:r>
            <a:r>
              <a:rPr lang="cs-CZ" altLang="cs-CZ" b="1" dirty="0" err="1">
                <a:solidFill>
                  <a:srgbClr val="000000"/>
                </a:solidFill>
                <a:cs typeface="Lucida Sans Unicode" pitchFamily="34" charset="0"/>
              </a:rPr>
              <a:t>nll</a:t>
            </a:r>
            <a:r>
              <a:rPr lang="cs-CZ" altLang="cs-CZ" b="1" dirty="0">
                <a:solidFill>
                  <a:srgbClr val="000000"/>
                </a:solidFill>
                <a:cs typeface="Lucida Sans Unicode" pitchFamily="34" charset="0"/>
              </a:rPr>
              <a:t>. </a:t>
            </a:r>
            <a:r>
              <a:rPr lang="cs-CZ" altLang="cs-CZ" b="1" dirty="0" err="1">
                <a:solidFill>
                  <a:srgbClr val="000000"/>
                </a:solidFill>
                <a:cs typeface="Lucida Sans Unicode" pitchFamily="34" charset="0"/>
              </a:rPr>
              <a:t>supraclaviculares</a:t>
            </a:r>
            <a:endParaRPr lang="cs-CZ"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a:solidFill>
                  <a:srgbClr val="000000"/>
                </a:solidFill>
                <a:cs typeface="Lucida Sans Unicode" pitchFamily="34" charset="0"/>
              </a:rPr>
              <a:t> - </a:t>
            </a:r>
            <a:r>
              <a:rPr lang="cs-CZ" altLang="cs-CZ" b="1" dirty="0" err="1">
                <a:solidFill>
                  <a:srgbClr val="000000"/>
                </a:solidFill>
                <a:cs typeface="Lucida Sans Unicode" pitchFamily="34" charset="0"/>
              </a:rPr>
              <a:t>nll</a:t>
            </a:r>
            <a:r>
              <a:rPr lang="cs-CZ" altLang="cs-CZ" b="1" dirty="0">
                <a:solidFill>
                  <a:srgbClr val="000000"/>
                </a:solidFill>
                <a:cs typeface="Lucida Sans Unicode" pitchFamily="34" charset="0"/>
              </a:rPr>
              <a:t>. </a:t>
            </a:r>
            <a:r>
              <a:rPr lang="cs-CZ" altLang="cs-CZ" b="1" dirty="0" err="1">
                <a:solidFill>
                  <a:srgbClr val="000000"/>
                </a:solidFill>
                <a:cs typeface="Lucida Sans Unicode" pitchFamily="34" charset="0"/>
              </a:rPr>
              <a:t>intercostales</a:t>
            </a:r>
            <a:endParaRPr lang="cs-CZ" altLang="cs-CZ" b="1" dirty="0">
              <a:solidFill>
                <a:srgbClr val="000000"/>
              </a:solidFill>
              <a:cs typeface="Lucida Sans Unicode"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dirty="0">
                <a:solidFill>
                  <a:srgbClr val="000000"/>
                </a:solidFill>
                <a:cs typeface="Lucida Sans Unicode" pitchFamily="34" charset="0"/>
              </a:rPr>
              <a:t> - </a:t>
            </a:r>
            <a:r>
              <a:rPr lang="cs-CZ" altLang="cs-CZ" b="1" dirty="0" err="1">
                <a:solidFill>
                  <a:srgbClr val="000000"/>
                </a:solidFill>
                <a:cs typeface="Lucida Sans Unicode" pitchFamily="34" charset="0"/>
              </a:rPr>
              <a:t>nll</a:t>
            </a:r>
            <a:r>
              <a:rPr lang="cs-CZ" altLang="cs-CZ" b="1" dirty="0">
                <a:solidFill>
                  <a:srgbClr val="000000"/>
                </a:solidFill>
                <a:cs typeface="Lucida Sans Unicode" pitchFamily="34" charset="0"/>
              </a:rPr>
              <a:t>. </a:t>
            </a:r>
            <a:r>
              <a:rPr lang="cs-CZ" altLang="cs-CZ" b="1" dirty="0" err="1">
                <a:solidFill>
                  <a:srgbClr val="000000"/>
                </a:solidFill>
                <a:cs typeface="Lucida Sans Unicode" pitchFamily="34" charset="0"/>
              </a:rPr>
              <a:t>mediastinales</a:t>
            </a:r>
            <a:r>
              <a:rPr lang="cs-CZ" altLang="cs-CZ" b="1" dirty="0">
                <a:solidFill>
                  <a:srgbClr val="000000"/>
                </a:solidFill>
                <a:cs typeface="Lucida Sans Unicode" pitchFamily="34" charset="0"/>
              </a:rPr>
              <a:t> ant.</a:t>
            </a:r>
          </a:p>
        </p:txBody>
      </p:sp>
      <p:sp>
        <p:nvSpPr>
          <p:cNvPr id="2" name="TextovéPole 1"/>
          <p:cNvSpPr txBox="1"/>
          <p:nvPr/>
        </p:nvSpPr>
        <p:spPr>
          <a:xfrm>
            <a:off x="4949687" y="2256183"/>
            <a:ext cx="513282" cy="369332"/>
          </a:xfrm>
          <a:prstGeom prst="rect">
            <a:avLst/>
          </a:prstGeom>
          <a:noFill/>
        </p:spPr>
        <p:txBody>
          <a:bodyPr wrap="none" rtlCol="0">
            <a:spAutoFit/>
          </a:bodyPr>
          <a:lstStyle/>
          <a:p>
            <a:r>
              <a:rPr lang="cs-CZ" b="1" dirty="0" smtClean="0"/>
              <a:t>1 </a:t>
            </a:r>
            <a:r>
              <a:rPr lang="cs-CZ" dirty="0" smtClean="0"/>
              <a:t>   </a:t>
            </a:r>
            <a:endParaRPr lang="cs-CZ" dirty="0"/>
          </a:p>
        </p:txBody>
      </p:sp>
      <p:sp>
        <p:nvSpPr>
          <p:cNvPr id="3" name="TextovéPole 2"/>
          <p:cNvSpPr txBox="1"/>
          <p:nvPr/>
        </p:nvSpPr>
        <p:spPr>
          <a:xfrm>
            <a:off x="6838122" y="2256183"/>
            <a:ext cx="301686" cy="369332"/>
          </a:xfrm>
          <a:prstGeom prst="rect">
            <a:avLst/>
          </a:prstGeom>
          <a:noFill/>
        </p:spPr>
        <p:txBody>
          <a:bodyPr wrap="none" rtlCol="0">
            <a:spAutoFit/>
          </a:bodyPr>
          <a:lstStyle/>
          <a:p>
            <a:r>
              <a:rPr lang="cs-CZ" b="1" dirty="0" smtClean="0"/>
              <a:t>2</a:t>
            </a:r>
            <a:endParaRPr lang="cs-CZ" b="1" dirty="0"/>
          </a:p>
        </p:txBody>
      </p:sp>
      <p:sp>
        <p:nvSpPr>
          <p:cNvPr id="4" name="TextovéPole 3"/>
          <p:cNvSpPr txBox="1"/>
          <p:nvPr/>
        </p:nvSpPr>
        <p:spPr>
          <a:xfrm>
            <a:off x="6162261" y="934278"/>
            <a:ext cx="301686" cy="369332"/>
          </a:xfrm>
          <a:prstGeom prst="rect">
            <a:avLst/>
          </a:prstGeom>
          <a:noFill/>
        </p:spPr>
        <p:txBody>
          <a:bodyPr wrap="none" rtlCol="0">
            <a:spAutoFit/>
          </a:bodyPr>
          <a:lstStyle/>
          <a:p>
            <a:r>
              <a:rPr lang="cs-CZ" altLang="cs-CZ" b="1" dirty="0">
                <a:solidFill>
                  <a:srgbClr val="000000"/>
                </a:solidFill>
                <a:cs typeface="Lucida Sans Unicode" pitchFamily="34" charset="0"/>
              </a:rPr>
              <a:t>3</a:t>
            </a:r>
            <a:endParaRPr lang="cs-CZ" dirty="0"/>
          </a:p>
        </p:txBody>
      </p:sp>
    </p:spTree>
    <p:extLst>
      <p:ext uri="{BB962C8B-B14F-4D97-AF65-F5344CB8AC3E}">
        <p14:creationId xmlns:p14="http://schemas.microsoft.com/office/powerpoint/2010/main" val="41501406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1720851" y="1685925"/>
            <a:ext cx="8498224"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endParaRPr lang="cs-CZ" altLang="cs-CZ" dirty="0">
              <a:solidFill>
                <a:srgbClr val="990033"/>
              </a:solidFill>
              <a:effectLst>
                <a:outerShdw blurRad="38100" dist="38100" dir="2700000" algn="tl">
                  <a:srgbClr val="C0C0C0"/>
                </a:outerShdw>
              </a:effectLst>
              <a:latin typeface="Times New Roman" panose="02020603050405020304" pitchFamily="18" charset="0"/>
            </a:endParaRPr>
          </a:p>
          <a:p>
            <a:pPr eaLnBrk="1" hangingPunct="1">
              <a:defRPr/>
            </a:pPr>
            <a:endParaRPr lang="cs-CZ" altLang="cs-CZ" b="1" u="sng" dirty="0">
              <a:solidFill>
                <a:schemeClr val="bg1"/>
              </a:solidFill>
              <a:latin typeface="Arial" panose="020B0604020202020204" pitchFamily="34" charset="0"/>
            </a:endParaRPr>
          </a:p>
          <a:p>
            <a:pPr eaLnBrk="1" hangingPunct="1">
              <a:defRPr/>
            </a:pPr>
            <a:r>
              <a:rPr lang="cs-CZ" altLang="cs-CZ" sz="2000" b="1" u="sng" dirty="0" err="1">
                <a:latin typeface="Arial" panose="020B0604020202020204" pitchFamily="34" charset="0"/>
              </a:rPr>
              <a:t>Moore</a:t>
            </a:r>
            <a:r>
              <a:rPr lang="cs-CZ" altLang="cs-CZ" sz="2000" b="1" u="sng" dirty="0">
                <a:latin typeface="Arial" panose="020B0604020202020204" pitchFamily="34" charset="0"/>
              </a:rPr>
              <a:t>, K. L. (1992):</a:t>
            </a:r>
            <a:r>
              <a:rPr lang="cs-CZ" altLang="cs-CZ" sz="2000" b="1" dirty="0">
                <a:latin typeface="Arial" panose="020B0604020202020204" pitchFamily="34" charset="0"/>
              </a:rPr>
              <a:t> </a:t>
            </a:r>
            <a:r>
              <a:rPr lang="cs-CZ" altLang="cs-CZ" sz="2000" b="1" dirty="0" err="1">
                <a:latin typeface="Arial" panose="020B0604020202020204" pitchFamily="34" charset="0"/>
              </a:rPr>
              <a:t>Clinical</a:t>
            </a:r>
            <a:r>
              <a:rPr lang="cs-CZ" altLang="cs-CZ" sz="2000" b="1" dirty="0">
                <a:latin typeface="Arial" panose="020B0604020202020204" pitchFamily="34" charset="0"/>
              </a:rPr>
              <a:t> </a:t>
            </a:r>
            <a:r>
              <a:rPr lang="cs-CZ" altLang="cs-CZ" sz="2000" b="1" dirty="0" err="1">
                <a:latin typeface="Arial" panose="020B0604020202020204" pitchFamily="34" charset="0"/>
              </a:rPr>
              <a:t>oriented</a:t>
            </a:r>
            <a:r>
              <a:rPr lang="cs-CZ" altLang="cs-CZ" sz="2000" b="1" dirty="0">
                <a:latin typeface="Arial" panose="020B0604020202020204" pitchFamily="34" charset="0"/>
              </a:rPr>
              <a:t> anatomy. </a:t>
            </a:r>
            <a:r>
              <a:rPr lang="cs-CZ" altLang="cs-CZ" sz="2000" b="1" dirty="0" err="1">
                <a:latin typeface="Arial" panose="020B0604020202020204" pitchFamily="34" charset="0"/>
              </a:rPr>
              <a:t>Third</a:t>
            </a:r>
            <a:r>
              <a:rPr lang="cs-CZ" altLang="cs-CZ" sz="2000" b="1" dirty="0">
                <a:latin typeface="Arial" panose="020B0604020202020204" pitchFamily="34" charset="0"/>
              </a:rPr>
              <a:t> </a:t>
            </a:r>
            <a:r>
              <a:rPr lang="cs-CZ" altLang="cs-CZ" sz="2000" b="1" dirty="0" err="1">
                <a:latin typeface="Arial" panose="020B0604020202020204" pitchFamily="34" charset="0"/>
              </a:rPr>
              <a:t>edition</a:t>
            </a:r>
            <a:r>
              <a:rPr lang="cs-CZ" altLang="cs-CZ" sz="2000" b="1" dirty="0">
                <a:latin typeface="Arial" panose="020B0604020202020204" pitchFamily="34" charset="0"/>
              </a:rPr>
              <a:t>. </a:t>
            </a:r>
          </a:p>
          <a:p>
            <a:pPr eaLnBrk="1" hangingPunct="1">
              <a:defRPr/>
            </a:pPr>
            <a:r>
              <a:rPr lang="cs-CZ" altLang="cs-CZ" sz="2000" b="1" dirty="0" err="1">
                <a:latin typeface="Arial" panose="020B0604020202020204" pitchFamily="34" charset="0"/>
              </a:rPr>
              <a:t>Williams</a:t>
            </a:r>
            <a:r>
              <a:rPr lang="en-US" altLang="cs-CZ" sz="2000" b="1" dirty="0">
                <a:latin typeface="Arial" panose="020B0604020202020204" pitchFamily="34" charset="0"/>
                <a:cs typeface="Arial" panose="020B0604020202020204" pitchFamily="34" charset="0"/>
              </a:rPr>
              <a:t>&amp;</a:t>
            </a:r>
            <a:r>
              <a:rPr lang="cs-CZ" altLang="cs-CZ" sz="2000" b="1" dirty="0">
                <a:latin typeface="Arial" panose="020B0604020202020204" pitchFamily="34" charset="0"/>
                <a:cs typeface="Arial" panose="020B0604020202020204" pitchFamily="34" charset="0"/>
              </a:rPr>
              <a:t>Wilkins, A </a:t>
            </a:r>
            <a:r>
              <a:rPr lang="cs-CZ" altLang="cs-CZ" sz="2000" b="1" dirty="0" err="1">
                <a:latin typeface="Arial" panose="020B0604020202020204" pitchFamily="34" charset="0"/>
                <a:cs typeface="Arial" panose="020B0604020202020204" pitchFamily="34" charset="0"/>
              </a:rPr>
              <a:t>Waverly</a:t>
            </a:r>
            <a:r>
              <a:rPr lang="cs-CZ" altLang="cs-CZ" sz="2000" b="1" dirty="0">
                <a:latin typeface="Arial" panose="020B0604020202020204" pitchFamily="34" charset="0"/>
                <a:cs typeface="Arial" panose="020B0604020202020204" pitchFamily="34" charset="0"/>
              </a:rPr>
              <a:t> </a:t>
            </a:r>
            <a:r>
              <a:rPr lang="cs-CZ" altLang="cs-CZ" sz="2000" b="1" dirty="0" err="1">
                <a:latin typeface="Arial" panose="020B0604020202020204" pitchFamily="34" charset="0"/>
                <a:cs typeface="Arial" panose="020B0604020202020204" pitchFamily="34" charset="0"/>
              </a:rPr>
              <a:t>Company</a:t>
            </a:r>
            <a:r>
              <a:rPr lang="cs-CZ" altLang="cs-CZ" sz="2000" b="1" dirty="0">
                <a:latin typeface="Arial" panose="020B0604020202020204" pitchFamily="34" charset="0"/>
                <a:cs typeface="Arial" panose="020B0604020202020204" pitchFamily="34" charset="0"/>
              </a:rPr>
              <a:t>.</a:t>
            </a:r>
            <a:endParaRPr lang="en-US" altLang="cs-CZ" sz="2000" b="1" dirty="0">
              <a:latin typeface="Arial" panose="020B0604020202020204" pitchFamily="34" charset="0"/>
              <a:cs typeface="Arial" panose="020B0604020202020204" pitchFamily="34" charset="0"/>
            </a:endParaRPr>
          </a:p>
          <a:p>
            <a:pPr eaLnBrk="1" hangingPunct="1">
              <a:defRPr/>
            </a:pPr>
            <a:endParaRPr lang="cs-CZ" altLang="cs-CZ" sz="2000" b="1" dirty="0">
              <a:latin typeface="Arial" panose="020B0604020202020204" pitchFamily="34" charset="0"/>
            </a:endParaRPr>
          </a:p>
          <a:p>
            <a:pPr eaLnBrk="1" hangingPunct="1">
              <a:defRPr/>
            </a:pPr>
            <a:endParaRPr lang="cs-CZ" altLang="cs-CZ" sz="2000" b="1" dirty="0">
              <a:latin typeface="Times New Roman" panose="02020603050405020304" pitchFamily="18" charset="0"/>
            </a:endParaRPr>
          </a:p>
          <a:p>
            <a:pPr eaLnBrk="1" hangingPunct="1">
              <a:defRPr/>
            </a:pPr>
            <a:r>
              <a:rPr lang="cs-CZ" altLang="cs-CZ" sz="2000" b="1" u="sng" dirty="0">
                <a:latin typeface="Arial" panose="020B0604020202020204" pitchFamily="34" charset="0"/>
              </a:rPr>
              <a:t>Čih</a:t>
            </a:r>
            <a:r>
              <a:rPr lang="cs-CZ" altLang="cs-CZ" sz="2000" b="1" u="sng" dirty="0">
                <a:latin typeface="Times New Roman" panose="02020603050405020304" pitchFamily="18" charset="0"/>
              </a:rPr>
              <a:t>á</a:t>
            </a:r>
            <a:r>
              <a:rPr lang="cs-CZ" altLang="cs-CZ" sz="2000" b="1" u="sng" dirty="0">
                <a:latin typeface="Arial" panose="020B0604020202020204" pitchFamily="34" charset="0"/>
              </a:rPr>
              <a:t>k, R.</a:t>
            </a:r>
            <a:r>
              <a:rPr lang="cs-CZ" altLang="cs-CZ" sz="2000" b="1" dirty="0">
                <a:latin typeface="Arial" panose="020B0604020202020204" pitchFamily="34" charset="0"/>
              </a:rPr>
              <a:t> (1997): Anatomie 3. Avicenum, Zdravotnick</a:t>
            </a:r>
            <a:r>
              <a:rPr lang="cs-CZ" altLang="cs-CZ" sz="2000" b="1" dirty="0">
                <a:latin typeface="Times New Roman" panose="02020603050405020304" pitchFamily="18" charset="0"/>
              </a:rPr>
              <a:t>é</a:t>
            </a:r>
            <a:r>
              <a:rPr lang="cs-CZ" altLang="cs-CZ" sz="2000" b="1" dirty="0">
                <a:latin typeface="Arial" panose="020B0604020202020204" pitchFamily="34" charset="0"/>
              </a:rPr>
              <a:t> nakladatelstv</a:t>
            </a:r>
            <a:r>
              <a:rPr lang="cs-CZ" altLang="cs-CZ" sz="2000" b="1" dirty="0">
                <a:latin typeface="Times New Roman" panose="02020603050405020304" pitchFamily="18" charset="0"/>
              </a:rPr>
              <a:t>í</a:t>
            </a:r>
            <a:r>
              <a:rPr lang="cs-CZ" altLang="cs-CZ" sz="2000" b="1" dirty="0">
                <a:latin typeface="Arial" panose="020B0604020202020204" pitchFamily="34" charset="0"/>
              </a:rPr>
              <a:t>.</a:t>
            </a:r>
          </a:p>
          <a:p>
            <a:pPr eaLnBrk="1" hangingPunct="1">
              <a:defRPr/>
            </a:pPr>
            <a:endParaRPr lang="cs-CZ" altLang="cs-CZ" sz="2000" b="1" dirty="0">
              <a:latin typeface="Arial" panose="020B0604020202020204" pitchFamily="34" charset="0"/>
            </a:endParaRPr>
          </a:p>
          <a:p>
            <a:pPr eaLnBrk="1" hangingPunct="1">
              <a:defRPr/>
            </a:pPr>
            <a:r>
              <a:rPr lang="cs-CZ" altLang="cs-CZ" b="1" u="sng" dirty="0" err="1">
                <a:latin typeface="Arial" panose="020B0604020202020204" pitchFamily="34" charset="0"/>
              </a:rPr>
              <a:t>Putz</a:t>
            </a:r>
            <a:r>
              <a:rPr lang="cs-CZ" altLang="cs-CZ" b="1" u="sng" dirty="0">
                <a:latin typeface="Arial" panose="020B0604020202020204" pitchFamily="34" charset="0"/>
              </a:rPr>
              <a:t>, R. (2008):</a:t>
            </a:r>
          </a:p>
          <a:p>
            <a:pPr eaLnBrk="1" hangingPunct="1">
              <a:defRPr/>
            </a:pPr>
            <a:r>
              <a:rPr lang="cs-CZ" altLang="cs-CZ" b="1" dirty="0">
                <a:latin typeface="Arial" panose="020B0604020202020204" pitchFamily="34" charset="0"/>
              </a:rPr>
              <a:t>Atlas </a:t>
            </a:r>
            <a:r>
              <a:rPr lang="cs-CZ" altLang="cs-CZ" b="1" dirty="0" err="1">
                <a:latin typeface="Arial" panose="020B0604020202020204" pitchFamily="34" charset="0"/>
              </a:rPr>
              <a:t>of</a:t>
            </a:r>
            <a:r>
              <a:rPr lang="cs-CZ" altLang="cs-CZ" b="1" dirty="0">
                <a:latin typeface="Arial" panose="020B0604020202020204" pitchFamily="34" charset="0"/>
              </a:rPr>
              <a:t> </a:t>
            </a:r>
            <a:r>
              <a:rPr lang="cs-CZ" altLang="cs-CZ" b="1" dirty="0" err="1">
                <a:latin typeface="Arial" panose="020B0604020202020204" pitchFamily="34" charset="0"/>
              </a:rPr>
              <a:t>Human</a:t>
            </a:r>
            <a:r>
              <a:rPr lang="cs-CZ" altLang="cs-CZ" b="1" dirty="0">
                <a:latin typeface="Arial" panose="020B0604020202020204" pitchFamily="34" charset="0"/>
              </a:rPr>
              <a:t> Anatomy </a:t>
            </a:r>
            <a:r>
              <a:rPr lang="cs-CZ" altLang="cs-CZ" b="1" dirty="0" err="1">
                <a:latin typeface="Arial" panose="020B0604020202020204" pitchFamily="34" charset="0"/>
              </a:rPr>
              <a:t>Sobotta</a:t>
            </a:r>
            <a:r>
              <a:rPr lang="cs-CZ" altLang="cs-CZ" b="1" dirty="0">
                <a:latin typeface="Arial" panose="020B0604020202020204" pitchFamily="34" charset="0"/>
              </a:rPr>
              <a:t>. </a:t>
            </a:r>
            <a:r>
              <a:rPr lang="cs-CZ" altLang="cs-CZ" b="1" dirty="0" err="1">
                <a:latin typeface="Arial" panose="020B0604020202020204" pitchFamily="34" charset="0"/>
              </a:rPr>
              <a:t>Elsevier</a:t>
            </a:r>
            <a:r>
              <a:rPr lang="cs-CZ" altLang="cs-CZ" b="1" dirty="0">
                <a:latin typeface="Arial" panose="020B0604020202020204" pitchFamily="34" charset="0"/>
              </a:rPr>
              <a:t> </a:t>
            </a:r>
            <a:r>
              <a:rPr lang="cs-CZ" altLang="cs-CZ" b="1" dirty="0" err="1">
                <a:latin typeface="Arial" panose="020B0604020202020204" pitchFamily="34" charset="0"/>
              </a:rPr>
              <a:t>Books</a:t>
            </a:r>
            <a:r>
              <a:rPr lang="cs-CZ" altLang="cs-CZ" b="1" dirty="0">
                <a:latin typeface="Arial" panose="020B0604020202020204" pitchFamily="34" charset="0"/>
              </a:rPr>
              <a:t>.</a:t>
            </a:r>
          </a:p>
          <a:p>
            <a:pPr eaLnBrk="1" hangingPunct="1">
              <a:defRPr/>
            </a:pPr>
            <a:endParaRPr lang="cs-CZ" altLang="cs-CZ" b="1" dirty="0">
              <a:latin typeface="Arial" panose="020B0604020202020204" pitchFamily="34" charset="0"/>
            </a:endParaRPr>
          </a:p>
          <a:p>
            <a:pPr eaLnBrk="1" hangingPunct="1">
              <a:defRPr/>
            </a:pPr>
            <a:r>
              <a:rPr lang="cs-CZ" altLang="cs-CZ" b="1" u="sng" dirty="0" err="1">
                <a:latin typeface="Arial" panose="020B0604020202020204" pitchFamily="34" charset="0"/>
              </a:rPr>
              <a:t>Gilroy</a:t>
            </a:r>
            <a:r>
              <a:rPr lang="cs-CZ" altLang="cs-CZ" b="1" u="sng" dirty="0">
                <a:latin typeface="Arial" panose="020B0604020202020204" pitchFamily="34" charset="0"/>
              </a:rPr>
              <a:t>, A. M. et </a:t>
            </a:r>
            <a:r>
              <a:rPr lang="cs-CZ" altLang="cs-CZ" b="1" u="sng" dirty="0" err="1">
                <a:latin typeface="Arial" panose="020B0604020202020204" pitchFamily="34" charset="0"/>
              </a:rPr>
              <a:t>all</a:t>
            </a:r>
            <a:r>
              <a:rPr lang="cs-CZ" altLang="cs-CZ" b="1" u="sng" dirty="0">
                <a:latin typeface="Arial" panose="020B0604020202020204" pitchFamily="34" charset="0"/>
              </a:rPr>
              <a:t>. (2009):</a:t>
            </a:r>
            <a:r>
              <a:rPr lang="cs-CZ" altLang="cs-CZ" b="1" dirty="0">
                <a:latin typeface="Arial" panose="020B0604020202020204" pitchFamily="34" charset="0"/>
              </a:rPr>
              <a:t> Atlas </a:t>
            </a:r>
            <a:r>
              <a:rPr lang="cs-CZ" altLang="cs-CZ" b="1" dirty="0" err="1">
                <a:latin typeface="Arial" panose="020B0604020202020204" pitchFamily="34" charset="0"/>
              </a:rPr>
              <a:t>of</a:t>
            </a:r>
            <a:r>
              <a:rPr lang="cs-CZ" altLang="cs-CZ" b="1" dirty="0">
                <a:latin typeface="Arial" panose="020B0604020202020204" pitchFamily="34" charset="0"/>
              </a:rPr>
              <a:t> Anatomy. </a:t>
            </a:r>
            <a:r>
              <a:rPr lang="cs-CZ" altLang="cs-CZ" b="1" dirty="0" err="1">
                <a:latin typeface="Arial" panose="020B0604020202020204" pitchFamily="34" charset="0"/>
              </a:rPr>
              <a:t>Thieme</a:t>
            </a:r>
            <a:r>
              <a:rPr lang="cs-CZ" altLang="cs-CZ" b="1" dirty="0">
                <a:latin typeface="Arial" panose="020B0604020202020204" pitchFamily="34" charset="0"/>
              </a:rPr>
              <a:t> New York, Stuttgart.</a:t>
            </a:r>
          </a:p>
          <a:p>
            <a:pPr eaLnBrk="1" hangingPunct="1">
              <a:defRPr/>
            </a:pPr>
            <a:endParaRPr lang="cs-CZ" altLang="cs-CZ" b="1" u="sng" dirty="0">
              <a:latin typeface="Arial" panose="020B0604020202020204" pitchFamily="34" charset="0"/>
            </a:endParaRPr>
          </a:p>
          <a:p>
            <a:pPr eaLnBrk="1" hangingPunct="1">
              <a:defRPr/>
            </a:pPr>
            <a:r>
              <a:rPr lang="cs-CZ" altLang="cs-CZ" b="1" dirty="0">
                <a:latin typeface="Arial" panose="020B0604020202020204" pitchFamily="34" charset="0"/>
              </a:rPr>
              <a:t>Fitzgerald, M.J.T. (1992): </a:t>
            </a:r>
            <a:r>
              <a:rPr lang="cs-CZ" altLang="cs-CZ" b="1" dirty="0" err="1">
                <a:latin typeface="Arial" panose="020B0604020202020204" pitchFamily="34" charset="0"/>
              </a:rPr>
              <a:t>Neuroanatomy</a:t>
            </a:r>
            <a:r>
              <a:rPr lang="cs-CZ" altLang="cs-CZ" b="1" dirty="0">
                <a:latin typeface="Arial" panose="020B0604020202020204" pitchFamily="34" charset="0"/>
              </a:rPr>
              <a:t>. </a:t>
            </a:r>
            <a:r>
              <a:rPr lang="cs-CZ" altLang="cs-CZ" b="1" dirty="0" err="1">
                <a:latin typeface="Arial" panose="020B0604020202020204" pitchFamily="34" charset="0"/>
              </a:rPr>
              <a:t>Bailliere</a:t>
            </a:r>
            <a:r>
              <a:rPr lang="cs-CZ" altLang="cs-CZ" b="1" dirty="0">
                <a:latin typeface="Arial" panose="020B0604020202020204" pitchFamily="34" charset="0"/>
              </a:rPr>
              <a:t> </a:t>
            </a:r>
            <a:r>
              <a:rPr lang="cs-CZ" altLang="cs-CZ" b="1" dirty="0" err="1">
                <a:latin typeface="Arial" panose="020B0604020202020204" pitchFamily="34" charset="0"/>
              </a:rPr>
              <a:t>Tindall</a:t>
            </a:r>
            <a:r>
              <a:rPr lang="cs-CZ" altLang="cs-CZ" b="1" dirty="0">
                <a:latin typeface="Arial" panose="020B0604020202020204" pitchFamily="34" charset="0"/>
              </a:rPr>
              <a:t>.</a:t>
            </a:r>
          </a:p>
          <a:p>
            <a:pPr eaLnBrk="1" hangingPunct="1">
              <a:defRPr/>
            </a:pPr>
            <a:endParaRPr lang="cs-CZ" altLang="cs-CZ" b="1" dirty="0">
              <a:latin typeface="Arial" panose="020B0604020202020204" pitchFamily="34" charset="0"/>
            </a:endParaRPr>
          </a:p>
          <a:p>
            <a:pPr eaLnBrk="1" hangingPunct="1">
              <a:defRPr/>
            </a:pPr>
            <a:endParaRPr lang="cs-CZ" altLang="cs-CZ" b="1" dirty="0">
              <a:latin typeface="Arial" panose="020B0604020202020204" pitchFamily="34" charset="0"/>
            </a:endParaRPr>
          </a:p>
          <a:p>
            <a:pPr eaLnBrk="1" hangingPunct="1">
              <a:defRPr/>
            </a:pPr>
            <a:endParaRPr lang="cs-CZ" altLang="cs-CZ" sz="2000" b="1" dirty="0">
              <a:latin typeface="Times New Roman" panose="02020603050405020304" pitchFamily="18" charset="0"/>
            </a:endParaRPr>
          </a:p>
        </p:txBody>
      </p:sp>
      <p:sp>
        <p:nvSpPr>
          <p:cNvPr id="2" name="TextovéPole 1"/>
          <p:cNvSpPr txBox="1"/>
          <p:nvPr/>
        </p:nvSpPr>
        <p:spPr>
          <a:xfrm>
            <a:off x="1720851" y="1320800"/>
            <a:ext cx="3565784" cy="584775"/>
          </a:xfrm>
          <a:prstGeom prst="rect">
            <a:avLst/>
          </a:prstGeom>
          <a:noFill/>
        </p:spPr>
        <p:txBody>
          <a:bodyPr wrap="none" rtlCol="0">
            <a:spAutoFit/>
          </a:bodyPr>
          <a:lstStyle/>
          <a:p>
            <a:r>
              <a:rPr lang="cs-CZ" sz="3200" b="1" dirty="0" smtClean="0"/>
              <a:t>Obrázky z publikací:</a:t>
            </a:r>
            <a:endParaRPr lang="cs-CZ" sz="3200" b="1" dirty="0"/>
          </a:p>
        </p:txBody>
      </p:sp>
    </p:spTree>
    <p:extLst>
      <p:ext uri="{BB962C8B-B14F-4D97-AF65-F5344CB8AC3E}">
        <p14:creationId xmlns:p14="http://schemas.microsoft.com/office/powerpoint/2010/main" val="20825598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439" y="260351"/>
            <a:ext cx="1965325" cy="24479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147" name="Text Box 5"/>
          <p:cNvSpPr txBox="1">
            <a:spLocks noChangeArrowheads="1"/>
          </p:cNvSpPr>
          <p:nvPr/>
        </p:nvSpPr>
        <p:spPr bwMode="auto">
          <a:xfrm>
            <a:off x="1631949" y="2708275"/>
            <a:ext cx="9922741"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dirty="0">
                <a:solidFill>
                  <a:srgbClr val="CCCC00"/>
                </a:solidFill>
              </a:rPr>
              <a:t>                          </a:t>
            </a:r>
            <a:r>
              <a:rPr lang="cs-CZ" altLang="cs-CZ" sz="2400" b="1" dirty="0" smtClean="0">
                <a:solidFill>
                  <a:srgbClr val="C00000"/>
                </a:solidFill>
              </a:rPr>
              <a:t>ad 2) Tunica </a:t>
            </a:r>
            <a:r>
              <a:rPr lang="cs-CZ" altLang="cs-CZ" sz="2400" b="1" dirty="0" err="1">
                <a:solidFill>
                  <a:srgbClr val="C00000"/>
                </a:solidFill>
              </a:rPr>
              <a:t>vasculosa</a:t>
            </a:r>
            <a:r>
              <a:rPr lang="cs-CZ" altLang="cs-CZ" sz="2400" b="1" dirty="0">
                <a:solidFill>
                  <a:srgbClr val="C00000"/>
                </a:solidFill>
              </a:rPr>
              <a:t> </a:t>
            </a:r>
            <a:r>
              <a:rPr lang="cs-CZ" altLang="cs-CZ" sz="2400" b="1" dirty="0" err="1" smtClean="0">
                <a:solidFill>
                  <a:srgbClr val="C00000"/>
                </a:solidFill>
              </a:rPr>
              <a:t>bulbi</a:t>
            </a:r>
            <a:endParaRPr lang="cs-CZ" altLang="cs-CZ" sz="2400" b="1" dirty="0" smtClean="0">
              <a:solidFill>
                <a:srgbClr val="C00000"/>
              </a:solidFill>
            </a:endParaRPr>
          </a:p>
          <a:p>
            <a:pPr eaLnBrk="1" hangingPunct="1">
              <a:spcBef>
                <a:spcPct val="0"/>
              </a:spcBef>
              <a:buFontTx/>
              <a:buNone/>
            </a:pPr>
            <a:endParaRPr lang="cs-CZ" altLang="cs-CZ" sz="2400" b="1" dirty="0">
              <a:solidFill>
                <a:srgbClr val="CCCC00"/>
              </a:solidFill>
            </a:endParaRPr>
          </a:p>
          <a:p>
            <a:pPr eaLnBrk="1" hangingPunct="1">
              <a:spcBef>
                <a:spcPct val="0"/>
              </a:spcBef>
              <a:buFontTx/>
              <a:buNone/>
            </a:pPr>
            <a:r>
              <a:rPr lang="cs-CZ" altLang="cs-CZ" sz="1800" b="1" dirty="0">
                <a:solidFill>
                  <a:srgbClr val="C00000"/>
                </a:solidFill>
              </a:rPr>
              <a:t>1. </a:t>
            </a:r>
            <a:r>
              <a:rPr lang="cs-CZ" altLang="cs-CZ" sz="1800" b="1" dirty="0" err="1">
                <a:solidFill>
                  <a:srgbClr val="C00000"/>
                </a:solidFill>
              </a:rPr>
              <a:t>Choroidea</a:t>
            </a:r>
            <a:r>
              <a:rPr lang="cs-CZ" altLang="cs-CZ" sz="1800" b="1" dirty="0">
                <a:solidFill>
                  <a:srgbClr val="C00000"/>
                </a:solidFill>
              </a:rPr>
              <a:t> </a:t>
            </a:r>
            <a:r>
              <a:rPr lang="cs-CZ" altLang="cs-CZ" sz="1600" b="1" dirty="0" smtClean="0">
                <a:solidFill>
                  <a:srgbClr val="C00000"/>
                </a:solidFill>
              </a:rPr>
              <a:t>(cévnatka)</a:t>
            </a:r>
            <a:r>
              <a:rPr lang="cs-CZ" altLang="cs-CZ" sz="1800" b="1" dirty="0" smtClean="0">
                <a:solidFill>
                  <a:srgbClr val="C00000"/>
                </a:solidFill>
              </a:rPr>
              <a:t> </a:t>
            </a:r>
            <a:r>
              <a:rPr lang="cs-CZ" altLang="cs-CZ" sz="1800" b="1" dirty="0" smtClean="0">
                <a:solidFill>
                  <a:srgbClr val="CCCC00"/>
                </a:solidFill>
              </a:rPr>
              <a:t> </a:t>
            </a:r>
            <a:r>
              <a:rPr lang="cs-CZ" altLang="cs-CZ" sz="1800" dirty="0"/>
              <a:t>– </a:t>
            </a:r>
            <a:r>
              <a:rPr lang="cs-CZ" altLang="cs-CZ" sz="1800" dirty="0" smtClean="0"/>
              <a:t>dorsální </a:t>
            </a:r>
            <a:r>
              <a:rPr lang="cs-CZ" altLang="cs-CZ" sz="1800" dirty="0"/>
              <a:t>2/3 </a:t>
            </a:r>
            <a:r>
              <a:rPr lang="cs-CZ" altLang="cs-CZ" sz="1800" dirty="0" smtClean="0"/>
              <a:t> bulbu, </a:t>
            </a:r>
            <a:r>
              <a:rPr lang="cs-CZ" altLang="cs-CZ" sz="1800" dirty="0" err="1"/>
              <a:t>spatium</a:t>
            </a:r>
            <a:r>
              <a:rPr lang="cs-CZ" altLang="cs-CZ" sz="1800" dirty="0"/>
              <a:t> </a:t>
            </a:r>
            <a:r>
              <a:rPr lang="cs-CZ" altLang="cs-CZ" sz="1800" dirty="0" err="1"/>
              <a:t>perichoroideale</a:t>
            </a:r>
            <a:r>
              <a:rPr lang="cs-CZ" altLang="cs-CZ" sz="1800" dirty="0"/>
              <a:t>, </a:t>
            </a:r>
            <a:r>
              <a:rPr lang="cs-CZ" altLang="cs-CZ" sz="1800" dirty="0" smtClean="0"/>
              <a:t>vazivo</a:t>
            </a:r>
            <a:endParaRPr lang="cs-CZ" altLang="cs-CZ" sz="1800" dirty="0"/>
          </a:p>
          <a:p>
            <a:pPr eaLnBrk="1" hangingPunct="1">
              <a:spcBef>
                <a:spcPct val="0"/>
              </a:spcBef>
              <a:buFontTx/>
              <a:buNone/>
            </a:pPr>
            <a:r>
              <a:rPr lang="cs-CZ" altLang="cs-CZ" sz="1800" dirty="0"/>
              <a:t> </a:t>
            </a:r>
            <a:r>
              <a:rPr lang="cs-CZ" altLang="cs-CZ" sz="1800" dirty="0" smtClean="0"/>
              <a:t>s cévami a pigmentem </a:t>
            </a:r>
            <a:r>
              <a:rPr lang="cs-CZ" altLang="cs-CZ" sz="1800" dirty="0"/>
              <a:t>– </a:t>
            </a:r>
            <a:r>
              <a:rPr lang="cs-CZ" altLang="cs-CZ" sz="1800" dirty="0" smtClean="0"/>
              <a:t>tvoří „tmavou kameru“, na vnitřní plochu naléhá sítnice</a:t>
            </a:r>
            <a:endParaRPr lang="cs-CZ" altLang="cs-CZ" sz="1800" dirty="0"/>
          </a:p>
          <a:p>
            <a:pPr eaLnBrk="1" hangingPunct="1">
              <a:spcBef>
                <a:spcPct val="0"/>
              </a:spcBef>
              <a:buFontTx/>
              <a:buNone/>
            </a:pPr>
            <a:endParaRPr lang="cs-CZ" altLang="cs-CZ" sz="1800" b="1" dirty="0">
              <a:solidFill>
                <a:srgbClr val="C00000"/>
              </a:solidFill>
            </a:endParaRPr>
          </a:p>
          <a:p>
            <a:pPr>
              <a:spcBef>
                <a:spcPct val="0"/>
              </a:spcBef>
              <a:buNone/>
            </a:pPr>
            <a:r>
              <a:rPr lang="cs-CZ" altLang="cs-CZ" sz="1800" b="1" dirty="0">
                <a:solidFill>
                  <a:srgbClr val="C00000"/>
                </a:solidFill>
              </a:rPr>
              <a:t>2. Corpus </a:t>
            </a:r>
            <a:r>
              <a:rPr lang="cs-CZ" altLang="cs-CZ" sz="1800" b="1" dirty="0" err="1">
                <a:solidFill>
                  <a:srgbClr val="C00000"/>
                </a:solidFill>
              </a:rPr>
              <a:t>ciliare</a:t>
            </a:r>
            <a:r>
              <a:rPr lang="cs-CZ" altLang="cs-CZ" sz="1800" b="1" dirty="0">
                <a:solidFill>
                  <a:srgbClr val="C00000"/>
                </a:solidFill>
              </a:rPr>
              <a:t> </a:t>
            </a:r>
            <a:r>
              <a:rPr lang="cs-CZ" altLang="cs-CZ" sz="1600" b="1" dirty="0" smtClean="0">
                <a:solidFill>
                  <a:srgbClr val="C00000"/>
                </a:solidFill>
              </a:rPr>
              <a:t>(řasnaté těleso)</a:t>
            </a:r>
            <a:r>
              <a:rPr lang="cs-CZ" altLang="cs-CZ" sz="1800" dirty="0" smtClean="0">
                <a:solidFill>
                  <a:srgbClr val="C00000"/>
                </a:solidFill>
              </a:rPr>
              <a:t> </a:t>
            </a:r>
            <a:r>
              <a:rPr lang="cs-CZ" altLang="cs-CZ" sz="1600" dirty="0" smtClean="0"/>
              <a:t>pokračování cévnatky, ventrálně přechází v </a:t>
            </a:r>
            <a:r>
              <a:rPr lang="cs-CZ" altLang="cs-CZ" sz="1600" i="1" dirty="0" smtClean="0"/>
              <a:t>duhovku</a:t>
            </a:r>
            <a:r>
              <a:rPr lang="cs-CZ" altLang="cs-CZ" sz="1800" i="1" dirty="0" smtClean="0"/>
              <a:t>, </a:t>
            </a:r>
            <a:r>
              <a:rPr lang="cs-CZ" altLang="cs-CZ" sz="1600" dirty="0" smtClean="0"/>
              <a:t>závěsný aparát čočky </a:t>
            </a:r>
            <a:r>
              <a:rPr lang="cs-CZ" altLang="cs-CZ" sz="1800" dirty="0"/>
              <a:t>– </a:t>
            </a:r>
            <a:r>
              <a:rPr lang="cs-CZ" altLang="cs-CZ" sz="1800" dirty="0" err="1"/>
              <a:t>fibrae</a:t>
            </a:r>
            <a:r>
              <a:rPr lang="cs-CZ" altLang="cs-CZ" sz="1800" dirty="0"/>
              <a:t> </a:t>
            </a:r>
            <a:r>
              <a:rPr lang="cs-CZ" altLang="cs-CZ" sz="1800" dirty="0" err="1"/>
              <a:t>zonulares</a:t>
            </a:r>
            <a:r>
              <a:rPr lang="cs-CZ" altLang="cs-CZ" sz="1800" dirty="0"/>
              <a:t>,  </a:t>
            </a:r>
            <a:r>
              <a:rPr lang="cs-CZ" altLang="cs-CZ" sz="1800" dirty="0" err="1"/>
              <a:t>processus</a:t>
            </a:r>
            <a:r>
              <a:rPr lang="cs-CZ" altLang="cs-CZ" sz="1800" dirty="0"/>
              <a:t> </a:t>
            </a:r>
            <a:r>
              <a:rPr lang="cs-CZ" altLang="cs-CZ" sz="1800" dirty="0" err="1" smtClean="0"/>
              <a:t>ciliares</a:t>
            </a:r>
            <a:r>
              <a:rPr lang="cs-CZ" altLang="cs-CZ" sz="1800" dirty="0" smtClean="0"/>
              <a:t> (produkují komorový </a:t>
            </a:r>
            <a:r>
              <a:rPr lang="cs-CZ" altLang="cs-CZ" sz="1800" dirty="0"/>
              <a:t>mok - humor </a:t>
            </a:r>
            <a:r>
              <a:rPr lang="cs-CZ" altLang="cs-CZ" sz="1800" dirty="0" err="1" smtClean="0"/>
              <a:t>aquosus</a:t>
            </a:r>
            <a:r>
              <a:rPr lang="cs-CZ" altLang="cs-CZ" sz="1800" dirty="0" smtClean="0"/>
              <a:t>)</a:t>
            </a:r>
            <a:r>
              <a:rPr lang="cs-CZ" altLang="cs-CZ" sz="1400" dirty="0" smtClean="0"/>
              <a:t>,</a:t>
            </a:r>
            <a:endParaRPr lang="cs-CZ" altLang="cs-CZ" sz="1400" dirty="0"/>
          </a:p>
          <a:p>
            <a:pPr eaLnBrk="1" hangingPunct="1">
              <a:spcBef>
                <a:spcPct val="0"/>
              </a:spcBef>
              <a:buFontTx/>
              <a:buNone/>
            </a:pPr>
            <a:r>
              <a:rPr lang="cs-CZ" altLang="cs-CZ" sz="1400" dirty="0" smtClean="0"/>
              <a:t> </a:t>
            </a:r>
            <a:r>
              <a:rPr lang="cs-CZ" altLang="cs-CZ" sz="1800" dirty="0" smtClean="0"/>
              <a:t>m</a:t>
            </a:r>
            <a:r>
              <a:rPr lang="cs-CZ" altLang="cs-CZ" sz="1800" dirty="0"/>
              <a:t>. </a:t>
            </a:r>
            <a:r>
              <a:rPr lang="cs-CZ" altLang="cs-CZ" sz="1800" dirty="0" err="1"/>
              <a:t>ciliaris</a:t>
            </a:r>
            <a:r>
              <a:rPr lang="cs-CZ" altLang="cs-CZ" sz="1800" dirty="0"/>
              <a:t> </a:t>
            </a:r>
            <a:r>
              <a:rPr lang="cs-CZ" altLang="cs-CZ" sz="1400" dirty="0"/>
              <a:t>– </a:t>
            </a:r>
            <a:r>
              <a:rPr lang="cs-CZ" altLang="cs-CZ" sz="1400" dirty="0" smtClean="0"/>
              <a:t>akomodace oka </a:t>
            </a:r>
          </a:p>
          <a:p>
            <a:pPr eaLnBrk="1" hangingPunct="1">
              <a:spcBef>
                <a:spcPct val="0"/>
              </a:spcBef>
              <a:buFontTx/>
              <a:buNone/>
            </a:pPr>
            <a:endParaRPr lang="cs-CZ" altLang="cs-CZ" sz="1800" b="1" dirty="0">
              <a:solidFill>
                <a:srgbClr val="CCCC00"/>
              </a:solidFill>
            </a:endParaRPr>
          </a:p>
          <a:p>
            <a:pPr eaLnBrk="1" hangingPunct="1">
              <a:spcBef>
                <a:spcPct val="0"/>
              </a:spcBef>
              <a:buFontTx/>
              <a:buNone/>
            </a:pPr>
            <a:r>
              <a:rPr lang="cs-CZ" altLang="cs-CZ" sz="1800" b="1" dirty="0">
                <a:solidFill>
                  <a:srgbClr val="C00000"/>
                </a:solidFill>
              </a:rPr>
              <a:t>3. </a:t>
            </a:r>
            <a:r>
              <a:rPr lang="cs-CZ" altLang="cs-CZ" sz="1800" b="1" dirty="0" smtClean="0">
                <a:solidFill>
                  <a:srgbClr val="C00000"/>
                </a:solidFill>
              </a:rPr>
              <a:t>Iris </a:t>
            </a:r>
            <a:r>
              <a:rPr lang="cs-CZ" altLang="cs-CZ" sz="1400" b="1" dirty="0" smtClean="0">
                <a:solidFill>
                  <a:srgbClr val="C00000"/>
                </a:solidFill>
              </a:rPr>
              <a:t>(duhovka)</a:t>
            </a:r>
            <a:r>
              <a:rPr lang="cs-CZ" altLang="cs-CZ" sz="1800" dirty="0" smtClean="0">
                <a:solidFill>
                  <a:schemeClr val="bg1"/>
                </a:solidFill>
              </a:rPr>
              <a:t> </a:t>
            </a:r>
            <a:r>
              <a:rPr lang="cs-CZ" altLang="cs-CZ" sz="1800" dirty="0"/>
              <a:t>– </a:t>
            </a:r>
            <a:r>
              <a:rPr lang="cs-CZ" altLang="cs-CZ" sz="1800" dirty="0" smtClean="0"/>
              <a:t>funkce jako clona ve  fotoaparátu, </a:t>
            </a:r>
            <a:r>
              <a:rPr lang="cs-CZ" altLang="cs-CZ" sz="1800" dirty="0" err="1" smtClean="0"/>
              <a:t>pupilla</a:t>
            </a:r>
            <a:r>
              <a:rPr lang="cs-CZ" altLang="cs-CZ" sz="1800" dirty="0" smtClean="0"/>
              <a:t> – panenka. </a:t>
            </a:r>
            <a:endParaRPr lang="cs-CZ" altLang="cs-CZ" sz="1800" dirty="0"/>
          </a:p>
          <a:p>
            <a:pPr eaLnBrk="1" hangingPunct="1">
              <a:spcBef>
                <a:spcPct val="0"/>
              </a:spcBef>
              <a:buFontTx/>
              <a:buNone/>
            </a:pPr>
            <a:r>
              <a:rPr lang="cs-CZ" altLang="cs-CZ" sz="1800" dirty="0"/>
              <a:t>V</a:t>
            </a:r>
            <a:r>
              <a:rPr lang="cs-CZ" altLang="cs-CZ" sz="1800" dirty="0" smtClean="0"/>
              <a:t>entrální povrch iris tvoří zadní stěnu přední oční komory; </a:t>
            </a:r>
            <a:r>
              <a:rPr lang="cs-CZ" altLang="cs-CZ" sz="1800" dirty="0" err="1" smtClean="0"/>
              <a:t>anulus</a:t>
            </a:r>
            <a:r>
              <a:rPr lang="cs-CZ" altLang="cs-CZ" sz="1800" dirty="0"/>
              <a:t> </a:t>
            </a:r>
            <a:r>
              <a:rPr lang="cs-CZ" altLang="cs-CZ" sz="1800" dirty="0" err="1" smtClean="0"/>
              <a:t>iridis</a:t>
            </a:r>
            <a:r>
              <a:rPr lang="cs-CZ" altLang="cs-CZ" sz="1800" dirty="0" smtClean="0"/>
              <a:t> </a:t>
            </a:r>
            <a:r>
              <a:rPr lang="cs-CZ" altLang="cs-CZ" sz="1800" dirty="0"/>
              <a:t>major</a:t>
            </a:r>
            <a:r>
              <a:rPr lang="cs-CZ" altLang="cs-CZ" sz="1800" dirty="0" smtClean="0"/>
              <a:t>.</a:t>
            </a:r>
          </a:p>
          <a:p>
            <a:pPr eaLnBrk="1" hangingPunct="1">
              <a:spcBef>
                <a:spcPct val="0"/>
              </a:spcBef>
              <a:buFontTx/>
              <a:buNone/>
            </a:pPr>
            <a:r>
              <a:rPr lang="cs-CZ" altLang="cs-CZ" sz="1800" dirty="0" smtClean="0"/>
              <a:t>Dorsální povrch iris tvoří ventrální stěnu zadní oční komory (</a:t>
            </a:r>
            <a:r>
              <a:rPr lang="cs-CZ" altLang="cs-CZ" sz="1800" dirty="0" err="1" smtClean="0"/>
              <a:t>camera</a:t>
            </a:r>
            <a:r>
              <a:rPr lang="cs-CZ" altLang="cs-CZ" sz="1800" dirty="0" smtClean="0"/>
              <a:t> </a:t>
            </a:r>
            <a:r>
              <a:rPr lang="cs-CZ" altLang="cs-CZ" sz="1800" dirty="0" err="1"/>
              <a:t>posterior</a:t>
            </a:r>
            <a:r>
              <a:rPr lang="cs-CZ" altLang="cs-CZ" sz="1800" dirty="0"/>
              <a:t> </a:t>
            </a:r>
            <a:r>
              <a:rPr lang="cs-CZ" altLang="cs-CZ" sz="1800" dirty="0" err="1" smtClean="0"/>
              <a:t>bulbi</a:t>
            </a:r>
            <a:r>
              <a:rPr lang="cs-CZ" altLang="cs-CZ" sz="1800" dirty="0" smtClean="0"/>
              <a:t>).</a:t>
            </a:r>
            <a:endParaRPr lang="cs-CZ" altLang="cs-CZ" sz="1600" dirty="0" smtClean="0"/>
          </a:p>
          <a:p>
            <a:pPr eaLnBrk="1" hangingPunct="1">
              <a:spcBef>
                <a:spcPct val="0"/>
              </a:spcBef>
              <a:buFontTx/>
              <a:buNone/>
            </a:pPr>
            <a:r>
              <a:rPr lang="cs-CZ" altLang="cs-CZ" sz="1800" dirty="0" smtClean="0"/>
              <a:t>M. </a:t>
            </a:r>
            <a:r>
              <a:rPr lang="cs-CZ" altLang="cs-CZ" sz="1800" dirty="0" err="1"/>
              <a:t>sphincter</a:t>
            </a:r>
            <a:r>
              <a:rPr lang="cs-CZ" altLang="cs-CZ" sz="1800" dirty="0"/>
              <a:t> </a:t>
            </a:r>
            <a:r>
              <a:rPr lang="cs-CZ" altLang="cs-CZ" sz="1800" dirty="0" err="1"/>
              <a:t>pupillae</a:t>
            </a:r>
            <a:r>
              <a:rPr lang="cs-CZ" altLang="cs-CZ" sz="1800" dirty="0"/>
              <a:t> (</a:t>
            </a:r>
            <a:r>
              <a:rPr lang="cs-CZ" altLang="cs-CZ" sz="1800" dirty="0" err="1"/>
              <a:t>miosis</a:t>
            </a:r>
            <a:r>
              <a:rPr lang="cs-CZ" altLang="cs-CZ" sz="1800" dirty="0"/>
              <a:t>) </a:t>
            </a:r>
            <a:r>
              <a:rPr lang="cs-CZ" altLang="cs-CZ" sz="1800" dirty="0" smtClean="0"/>
              <a:t>a </a:t>
            </a:r>
            <a:r>
              <a:rPr lang="cs-CZ" altLang="cs-CZ" sz="1800" dirty="0"/>
              <a:t>m. </a:t>
            </a:r>
            <a:r>
              <a:rPr lang="cs-CZ" altLang="cs-CZ" sz="1800" dirty="0" err="1"/>
              <a:t>dilatator</a:t>
            </a:r>
            <a:r>
              <a:rPr lang="cs-CZ" altLang="cs-CZ" sz="1800" dirty="0"/>
              <a:t> </a:t>
            </a:r>
            <a:r>
              <a:rPr lang="cs-CZ" altLang="cs-CZ" sz="1800" dirty="0" err="1"/>
              <a:t>pupillae</a:t>
            </a:r>
            <a:r>
              <a:rPr lang="cs-CZ" altLang="cs-CZ" sz="1800" dirty="0"/>
              <a:t> (</a:t>
            </a:r>
            <a:r>
              <a:rPr lang="cs-CZ" altLang="cs-CZ" sz="1800" dirty="0" err="1"/>
              <a:t>mydriasis</a:t>
            </a:r>
            <a:r>
              <a:rPr lang="cs-CZ" altLang="cs-CZ" sz="1800" dirty="0"/>
              <a:t>). </a:t>
            </a:r>
          </a:p>
        </p:txBody>
      </p:sp>
      <p:pic>
        <p:nvPicPr>
          <p:cNvPr id="614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1" y="260351"/>
            <a:ext cx="2232025" cy="2016125"/>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61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026" y="188914"/>
            <a:ext cx="1655763"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4289" y="188914"/>
            <a:ext cx="1690687"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7663" y="1125539"/>
            <a:ext cx="1295400" cy="960437"/>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174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75" y="333375"/>
            <a:ext cx="2533650" cy="283845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195" name="Text Box 6"/>
          <p:cNvSpPr txBox="1">
            <a:spLocks noChangeArrowheads="1"/>
          </p:cNvSpPr>
          <p:nvPr/>
        </p:nvSpPr>
        <p:spPr bwMode="auto">
          <a:xfrm>
            <a:off x="425450" y="3268664"/>
            <a:ext cx="11482631"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dirty="0">
                <a:solidFill>
                  <a:srgbClr val="CCCC00"/>
                </a:solidFill>
              </a:rPr>
              <a:t>                             </a:t>
            </a:r>
            <a:r>
              <a:rPr lang="cs-CZ" altLang="cs-CZ" sz="2400" b="1" dirty="0" smtClean="0"/>
              <a:t>ad 3) </a:t>
            </a:r>
            <a:r>
              <a:rPr lang="cs-CZ" altLang="cs-CZ" sz="2400" b="1" dirty="0" smtClean="0">
                <a:solidFill>
                  <a:srgbClr val="C00000"/>
                </a:solidFill>
              </a:rPr>
              <a:t>Tunica </a:t>
            </a:r>
            <a:r>
              <a:rPr lang="cs-CZ" altLang="cs-CZ" sz="2400" b="1" dirty="0">
                <a:solidFill>
                  <a:srgbClr val="C00000"/>
                </a:solidFill>
              </a:rPr>
              <a:t>interna </a:t>
            </a:r>
            <a:r>
              <a:rPr lang="cs-CZ" altLang="cs-CZ" sz="2400" b="1" dirty="0" err="1">
                <a:solidFill>
                  <a:srgbClr val="C00000"/>
                </a:solidFill>
              </a:rPr>
              <a:t>bulbi</a:t>
            </a:r>
            <a:endParaRPr lang="cs-CZ" altLang="cs-CZ" sz="2400" b="1" dirty="0">
              <a:solidFill>
                <a:srgbClr val="C00000"/>
              </a:solidFill>
            </a:endParaRPr>
          </a:p>
          <a:p>
            <a:pPr eaLnBrk="1" hangingPunct="1">
              <a:spcBef>
                <a:spcPct val="0"/>
              </a:spcBef>
              <a:buFontTx/>
              <a:buNone/>
            </a:pPr>
            <a:r>
              <a:rPr lang="cs-CZ" altLang="cs-CZ" sz="2800" b="1" dirty="0" smtClean="0">
                <a:solidFill>
                  <a:srgbClr val="C00000"/>
                </a:solidFill>
              </a:rPr>
              <a:t>Retina </a:t>
            </a:r>
            <a:r>
              <a:rPr lang="cs-CZ" altLang="cs-CZ" sz="2000" b="1" dirty="0" smtClean="0">
                <a:solidFill>
                  <a:srgbClr val="C00000"/>
                </a:solidFill>
              </a:rPr>
              <a:t>= sítnice</a:t>
            </a:r>
            <a:r>
              <a:rPr lang="cs-CZ" altLang="cs-CZ" sz="1800" b="1" dirty="0" smtClean="0">
                <a:solidFill>
                  <a:srgbClr val="C00000"/>
                </a:solidFill>
              </a:rPr>
              <a:t> </a:t>
            </a:r>
            <a:endParaRPr lang="cs-CZ" altLang="cs-CZ" sz="1800" b="1" dirty="0"/>
          </a:p>
          <a:p>
            <a:pPr eaLnBrk="1" hangingPunct="1">
              <a:spcBef>
                <a:spcPct val="0"/>
              </a:spcBef>
              <a:buFontTx/>
              <a:buNone/>
            </a:pPr>
            <a:r>
              <a:rPr lang="cs-CZ" altLang="cs-CZ" sz="1800" b="1" u="sng" dirty="0" err="1" smtClean="0">
                <a:solidFill>
                  <a:srgbClr val="FF6600"/>
                </a:solidFill>
              </a:rPr>
              <a:t>Pars</a:t>
            </a:r>
            <a:r>
              <a:rPr lang="cs-CZ" altLang="cs-CZ" sz="1800" b="1" u="sng" dirty="0" smtClean="0">
                <a:solidFill>
                  <a:srgbClr val="FF6600"/>
                </a:solidFill>
              </a:rPr>
              <a:t> </a:t>
            </a:r>
            <a:r>
              <a:rPr lang="cs-CZ" altLang="cs-CZ" sz="1800" b="1" u="sng" dirty="0" err="1">
                <a:solidFill>
                  <a:srgbClr val="FF6600"/>
                </a:solidFill>
              </a:rPr>
              <a:t>optica</a:t>
            </a:r>
            <a:r>
              <a:rPr lang="cs-CZ" altLang="cs-CZ" sz="1800" b="1" u="sng" dirty="0">
                <a:solidFill>
                  <a:srgbClr val="FF6600"/>
                </a:solidFill>
              </a:rPr>
              <a:t> </a:t>
            </a:r>
            <a:r>
              <a:rPr lang="cs-CZ" altLang="cs-CZ" sz="1800" b="1" u="sng" dirty="0" err="1">
                <a:solidFill>
                  <a:srgbClr val="FF6600"/>
                </a:solidFill>
              </a:rPr>
              <a:t>retinae</a:t>
            </a:r>
            <a:r>
              <a:rPr lang="cs-CZ" altLang="cs-CZ" sz="1800" b="1" dirty="0">
                <a:solidFill>
                  <a:schemeClr val="bg1"/>
                </a:solidFill>
              </a:rPr>
              <a:t> </a:t>
            </a:r>
            <a:r>
              <a:rPr lang="cs-CZ" altLang="cs-CZ" sz="1800" b="1" dirty="0" smtClean="0"/>
              <a:t>– </a:t>
            </a:r>
            <a:r>
              <a:rPr lang="cs-CZ" altLang="cs-CZ" sz="1800" b="1" dirty="0" err="1" smtClean="0"/>
              <a:t>macula</a:t>
            </a:r>
            <a:r>
              <a:rPr lang="cs-CZ" altLang="cs-CZ" sz="1800" b="1" dirty="0" smtClean="0"/>
              <a:t> </a:t>
            </a:r>
            <a:r>
              <a:rPr lang="cs-CZ" altLang="cs-CZ" sz="1800" b="1" dirty="0"/>
              <a:t>lutea </a:t>
            </a:r>
            <a:r>
              <a:rPr lang="cs-CZ" altLang="cs-CZ" sz="1800" dirty="0" smtClean="0"/>
              <a:t>s </a:t>
            </a:r>
            <a:r>
              <a:rPr lang="cs-CZ" altLang="cs-CZ" sz="1800" dirty="0"/>
              <a:t>fovea </a:t>
            </a:r>
            <a:r>
              <a:rPr lang="cs-CZ" altLang="cs-CZ" sz="1800" dirty="0" err="1" smtClean="0"/>
              <a:t>centralis</a:t>
            </a:r>
            <a:r>
              <a:rPr lang="cs-CZ" altLang="cs-CZ" sz="1800" dirty="0" smtClean="0"/>
              <a:t>, </a:t>
            </a:r>
            <a:r>
              <a:rPr lang="cs-CZ" altLang="cs-CZ" sz="1800" b="1" u="sng" dirty="0" smtClean="0"/>
              <a:t>mediálně</a:t>
            </a:r>
            <a:r>
              <a:rPr lang="cs-CZ" altLang="cs-CZ" sz="1800" dirty="0" smtClean="0"/>
              <a:t> od ní – </a:t>
            </a:r>
            <a:r>
              <a:rPr lang="cs-CZ" altLang="cs-CZ" sz="1800" b="1" dirty="0" err="1"/>
              <a:t>discus</a:t>
            </a:r>
            <a:r>
              <a:rPr lang="cs-CZ" altLang="cs-CZ" sz="1800" b="1" dirty="0"/>
              <a:t> nervi optici </a:t>
            </a:r>
            <a:endParaRPr lang="cs-CZ" altLang="cs-CZ" sz="1800" b="1" dirty="0" smtClean="0"/>
          </a:p>
          <a:p>
            <a:pPr eaLnBrk="1" hangingPunct="1">
              <a:spcBef>
                <a:spcPct val="0"/>
              </a:spcBef>
              <a:buFontTx/>
              <a:buNone/>
            </a:pPr>
            <a:r>
              <a:rPr lang="cs-CZ" altLang="cs-CZ" sz="1800" b="1" dirty="0"/>
              <a:t> </a:t>
            </a:r>
            <a:r>
              <a:rPr lang="cs-CZ" altLang="cs-CZ" sz="1800" b="1" dirty="0" smtClean="0"/>
              <a:t>                                     </a:t>
            </a:r>
            <a:r>
              <a:rPr lang="cs-CZ" altLang="cs-CZ" sz="1800" dirty="0" smtClean="0"/>
              <a:t>(=</a:t>
            </a:r>
            <a:r>
              <a:rPr lang="cs-CZ" altLang="cs-CZ" sz="1800" dirty="0" err="1" smtClean="0"/>
              <a:t>macula</a:t>
            </a:r>
            <a:r>
              <a:rPr lang="cs-CZ" altLang="cs-CZ" sz="1800" dirty="0" smtClean="0"/>
              <a:t> </a:t>
            </a:r>
            <a:r>
              <a:rPr lang="cs-CZ" altLang="cs-CZ" sz="1800" dirty="0" err="1" smtClean="0"/>
              <a:t>caeca</a:t>
            </a:r>
            <a:r>
              <a:rPr lang="cs-CZ" altLang="cs-CZ" sz="1800" dirty="0" smtClean="0"/>
              <a:t> s </a:t>
            </a:r>
            <a:r>
              <a:rPr lang="cs-CZ" altLang="cs-CZ" sz="1800" dirty="0" err="1"/>
              <a:t>excavatio</a:t>
            </a:r>
            <a:r>
              <a:rPr lang="cs-CZ" altLang="cs-CZ" sz="1800" dirty="0"/>
              <a:t> </a:t>
            </a:r>
            <a:r>
              <a:rPr lang="cs-CZ" altLang="cs-CZ" sz="1800" dirty="0" err="1" smtClean="0"/>
              <a:t>disci</a:t>
            </a:r>
            <a:r>
              <a:rPr lang="cs-CZ" altLang="cs-CZ" sz="1800" dirty="0" smtClean="0"/>
              <a:t> a  </a:t>
            </a:r>
            <a:r>
              <a:rPr lang="cs-CZ" altLang="cs-CZ" sz="1800" dirty="0" err="1"/>
              <a:t>a</a:t>
            </a:r>
            <a:r>
              <a:rPr lang="cs-CZ" altLang="cs-CZ" sz="1800" dirty="0" smtClean="0"/>
              <a:t>., </a:t>
            </a:r>
            <a:r>
              <a:rPr lang="cs-CZ" altLang="cs-CZ" sz="1800" dirty="0"/>
              <a:t>v. </a:t>
            </a:r>
            <a:r>
              <a:rPr lang="cs-CZ" altLang="cs-CZ" sz="1800" dirty="0" err="1"/>
              <a:t>centralis</a:t>
            </a:r>
            <a:r>
              <a:rPr lang="cs-CZ" altLang="cs-CZ" sz="1800" dirty="0"/>
              <a:t> </a:t>
            </a:r>
            <a:r>
              <a:rPr lang="cs-CZ" altLang="cs-CZ" sz="1800" dirty="0" err="1" smtClean="0"/>
              <a:t>retinae</a:t>
            </a:r>
            <a:r>
              <a:rPr lang="cs-CZ" altLang="cs-CZ" sz="1800" dirty="0" smtClean="0"/>
              <a:t>).</a:t>
            </a:r>
          </a:p>
          <a:p>
            <a:pPr eaLnBrk="1" hangingPunct="1">
              <a:spcBef>
                <a:spcPct val="0"/>
              </a:spcBef>
              <a:buFontTx/>
              <a:buNone/>
            </a:pPr>
            <a:r>
              <a:rPr lang="cs-CZ" altLang="cs-CZ" sz="1800" b="1" u="sng" dirty="0" err="1" smtClean="0">
                <a:solidFill>
                  <a:srgbClr val="FF6600"/>
                </a:solidFill>
              </a:rPr>
              <a:t>Pars</a:t>
            </a:r>
            <a:r>
              <a:rPr lang="cs-CZ" altLang="cs-CZ" sz="1800" b="1" u="sng" dirty="0" smtClean="0">
                <a:solidFill>
                  <a:srgbClr val="FF6600"/>
                </a:solidFill>
              </a:rPr>
              <a:t> </a:t>
            </a:r>
            <a:r>
              <a:rPr lang="cs-CZ" altLang="cs-CZ" sz="1800" b="1" u="sng" dirty="0" err="1">
                <a:solidFill>
                  <a:srgbClr val="FF6600"/>
                </a:solidFill>
              </a:rPr>
              <a:t>caeca</a:t>
            </a:r>
            <a:r>
              <a:rPr lang="cs-CZ" altLang="cs-CZ" sz="1800" b="1" u="sng" dirty="0">
                <a:solidFill>
                  <a:srgbClr val="FF6600"/>
                </a:solidFill>
              </a:rPr>
              <a:t> </a:t>
            </a:r>
            <a:r>
              <a:rPr lang="cs-CZ" altLang="cs-CZ" sz="1800" b="1" u="sng" dirty="0" err="1">
                <a:solidFill>
                  <a:srgbClr val="FF6600"/>
                </a:solidFill>
              </a:rPr>
              <a:t>retinae</a:t>
            </a:r>
            <a:r>
              <a:rPr lang="cs-CZ" altLang="cs-CZ" sz="1800" b="1" u="sng" dirty="0">
                <a:solidFill>
                  <a:schemeClr val="bg1"/>
                </a:solidFill>
              </a:rPr>
              <a:t> </a:t>
            </a:r>
            <a:r>
              <a:rPr lang="cs-CZ" altLang="cs-CZ" sz="1800" dirty="0" smtClean="0"/>
              <a:t>– pigmentová vrstva pokrývá vnitřní povrch corpus </a:t>
            </a:r>
            <a:r>
              <a:rPr lang="cs-CZ" altLang="cs-CZ" sz="1800" dirty="0" err="1"/>
              <a:t>ciliare</a:t>
            </a:r>
            <a:r>
              <a:rPr lang="cs-CZ" altLang="cs-CZ" sz="1800" dirty="0"/>
              <a:t> </a:t>
            </a:r>
            <a:r>
              <a:rPr lang="cs-CZ" altLang="cs-CZ" sz="1800" dirty="0" smtClean="0"/>
              <a:t>a iris, nemá světločivé elementy </a:t>
            </a:r>
            <a:endParaRPr lang="cs-CZ" altLang="cs-CZ" sz="1800" b="1" u="sng" dirty="0"/>
          </a:p>
          <a:p>
            <a:pPr eaLnBrk="1" hangingPunct="1">
              <a:spcBef>
                <a:spcPct val="0"/>
              </a:spcBef>
              <a:buFontTx/>
              <a:buNone/>
            </a:pPr>
            <a:endParaRPr lang="cs-CZ" altLang="cs-CZ" sz="1800" b="1" dirty="0"/>
          </a:p>
        </p:txBody>
      </p:sp>
      <p:pic>
        <p:nvPicPr>
          <p:cNvPr id="819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9" y="333376"/>
            <a:ext cx="2160587" cy="21304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4789" y="333375"/>
            <a:ext cx="2149475" cy="2160588"/>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6869019" y="2797731"/>
            <a:ext cx="633507" cy="369332"/>
          </a:xfrm>
          <a:prstGeom prst="rect">
            <a:avLst/>
          </a:prstGeom>
          <a:noFill/>
        </p:spPr>
        <p:txBody>
          <a:bodyPr wrap="none" rtlCol="0">
            <a:spAutoFit/>
          </a:bodyPr>
          <a:lstStyle/>
          <a:p>
            <a:r>
              <a:rPr lang="cs-CZ" dirty="0" err="1"/>
              <a:t>right</a:t>
            </a:r>
            <a:endParaRPr lang="cs-CZ" dirty="0"/>
          </a:p>
        </p:txBody>
      </p:sp>
    </p:spTree>
    <p:extLst>
      <p:ext uri="{BB962C8B-B14F-4D97-AF65-F5344CB8AC3E}">
        <p14:creationId xmlns:p14="http://schemas.microsoft.com/office/powerpoint/2010/main" val="1970776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1463" y="144464"/>
            <a:ext cx="2678112" cy="270827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92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514" y="658813"/>
            <a:ext cx="1908175" cy="1624012"/>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4651" y="144464"/>
            <a:ext cx="2352675" cy="2636837"/>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221" name="Text Box 8"/>
          <p:cNvSpPr txBox="1">
            <a:spLocks noChangeArrowheads="1"/>
          </p:cNvSpPr>
          <p:nvPr/>
        </p:nvSpPr>
        <p:spPr bwMode="auto">
          <a:xfrm>
            <a:off x="114300" y="2781301"/>
            <a:ext cx="15909413"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b="1" dirty="0"/>
              <a:t>                                         </a:t>
            </a:r>
            <a:r>
              <a:rPr lang="cs-CZ" altLang="cs-CZ" sz="2000" b="1" dirty="0" smtClean="0"/>
              <a:t>   ad II. </a:t>
            </a:r>
            <a:r>
              <a:rPr lang="cs-CZ" altLang="cs-CZ" sz="2000" b="1" dirty="0" smtClean="0">
                <a:solidFill>
                  <a:srgbClr val="C00000"/>
                </a:solidFill>
              </a:rPr>
              <a:t>Obsah oční koule</a:t>
            </a:r>
          </a:p>
          <a:p>
            <a:pPr eaLnBrk="1" hangingPunct="1">
              <a:spcBef>
                <a:spcPct val="0"/>
              </a:spcBef>
              <a:buFontTx/>
              <a:buNone/>
            </a:pPr>
            <a:endParaRPr lang="cs-CZ" altLang="cs-CZ" sz="2000" b="1" dirty="0">
              <a:solidFill>
                <a:srgbClr val="C00000"/>
              </a:solidFill>
            </a:endParaRPr>
          </a:p>
          <a:p>
            <a:pPr marL="342900" indent="-342900">
              <a:spcBef>
                <a:spcPct val="0"/>
              </a:spcBef>
              <a:buFontTx/>
              <a:buAutoNum type="arabicPeriod"/>
            </a:pPr>
            <a:r>
              <a:rPr lang="cs-CZ" altLang="cs-CZ" sz="1800" b="1" dirty="0" err="1">
                <a:solidFill>
                  <a:srgbClr val="C00000"/>
                </a:solidFill>
              </a:rPr>
              <a:t>Lens</a:t>
            </a:r>
            <a:r>
              <a:rPr lang="cs-CZ" altLang="cs-CZ" sz="1800" dirty="0">
                <a:solidFill>
                  <a:srgbClr val="C00000"/>
                </a:solidFill>
              </a:rPr>
              <a:t> </a:t>
            </a:r>
            <a:r>
              <a:rPr lang="cs-CZ" altLang="cs-CZ" sz="1800" dirty="0" err="1" smtClean="0">
                <a:solidFill>
                  <a:srgbClr val="C00000"/>
                </a:solidFill>
              </a:rPr>
              <a:t>crystallina</a:t>
            </a:r>
            <a:r>
              <a:rPr lang="cs-CZ" altLang="cs-CZ" sz="1800" dirty="0" smtClean="0">
                <a:solidFill>
                  <a:srgbClr val="C00000"/>
                </a:solidFill>
              </a:rPr>
              <a:t> (čočka) </a:t>
            </a:r>
            <a:r>
              <a:rPr lang="cs-CZ" altLang="cs-CZ" sz="1800" dirty="0" smtClean="0"/>
              <a:t>– </a:t>
            </a:r>
            <a:r>
              <a:rPr lang="cs-CZ" altLang="cs-CZ" sz="1400" dirty="0"/>
              <a:t>facies </a:t>
            </a:r>
            <a:r>
              <a:rPr lang="cs-CZ" altLang="cs-CZ" sz="1400" dirty="0" err="1"/>
              <a:t>anterior</a:t>
            </a:r>
            <a:r>
              <a:rPr lang="cs-CZ" altLang="cs-CZ" sz="1400" dirty="0"/>
              <a:t> </a:t>
            </a:r>
            <a:r>
              <a:rPr lang="cs-CZ" altLang="cs-CZ" sz="1400" dirty="0" smtClean="0"/>
              <a:t>a </a:t>
            </a:r>
            <a:r>
              <a:rPr lang="cs-CZ" altLang="cs-CZ" sz="1400" dirty="0" err="1"/>
              <a:t>posterior</a:t>
            </a:r>
            <a:r>
              <a:rPr lang="cs-CZ" altLang="cs-CZ" sz="1400" dirty="0"/>
              <a:t> </a:t>
            </a:r>
            <a:r>
              <a:rPr lang="cs-CZ" altLang="cs-CZ" sz="1400" dirty="0" err="1" smtClean="0"/>
              <a:t>lentis</a:t>
            </a:r>
            <a:r>
              <a:rPr lang="cs-CZ" altLang="cs-CZ" sz="1400" dirty="0" smtClean="0"/>
              <a:t>,  </a:t>
            </a:r>
            <a:r>
              <a:rPr lang="cs-CZ" altLang="cs-CZ" sz="1400" dirty="0" err="1" smtClean="0"/>
              <a:t>equator</a:t>
            </a:r>
            <a:r>
              <a:rPr lang="cs-CZ" altLang="cs-CZ" sz="1400" dirty="0" smtClean="0"/>
              <a:t> </a:t>
            </a:r>
            <a:r>
              <a:rPr lang="cs-CZ" altLang="cs-CZ" sz="1400" dirty="0" err="1"/>
              <a:t>lentis</a:t>
            </a:r>
            <a:r>
              <a:rPr lang="cs-CZ" altLang="cs-CZ" sz="1400" dirty="0"/>
              <a:t> (</a:t>
            </a:r>
            <a:r>
              <a:rPr lang="cs-CZ" altLang="cs-CZ" sz="1400" dirty="0" err="1"/>
              <a:t>fibrae</a:t>
            </a:r>
            <a:r>
              <a:rPr lang="cs-CZ" altLang="cs-CZ" sz="1400" dirty="0"/>
              <a:t> </a:t>
            </a:r>
            <a:r>
              <a:rPr lang="cs-CZ" altLang="cs-CZ" sz="1400" dirty="0" err="1"/>
              <a:t>zonulares</a:t>
            </a:r>
            <a:r>
              <a:rPr lang="cs-CZ" altLang="cs-CZ" sz="1400" dirty="0"/>
              <a:t>) – </a:t>
            </a:r>
            <a:r>
              <a:rPr lang="cs-CZ" altLang="cs-CZ" sz="1400" dirty="0" smtClean="0"/>
              <a:t>akomodace, </a:t>
            </a:r>
          </a:p>
          <a:p>
            <a:pPr>
              <a:spcBef>
                <a:spcPct val="0"/>
              </a:spcBef>
              <a:buNone/>
            </a:pPr>
            <a:r>
              <a:rPr lang="cs-CZ" altLang="cs-CZ" sz="1400" dirty="0"/>
              <a:t> </a:t>
            </a:r>
            <a:r>
              <a:rPr lang="cs-CZ" altLang="cs-CZ" sz="1400" dirty="0" smtClean="0"/>
              <a:t>                                                             </a:t>
            </a:r>
            <a:r>
              <a:rPr lang="cs-CZ" altLang="cs-CZ" sz="1400" dirty="0" err="1" smtClean="0"/>
              <a:t>capsula</a:t>
            </a:r>
            <a:r>
              <a:rPr lang="cs-CZ" altLang="cs-CZ" sz="1400" dirty="0" smtClean="0"/>
              <a:t> </a:t>
            </a:r>
            <a:r>
              <a:rPr lang="cs-CZ" altLang="cs-CZ" sz="1400" dirty="0" err="1" smtClean="0"/>
              <a:t>lentis</a:t>
            </a:r>
            <a:r>
              <a:rPr lang="cs-CZ" altLang="cs-CZ" sz="1400" dirty="0" smtClean="0"/>
              <a:t>, </a:t>
            </a:r>
            <a:r>
              <a:rPr lang="cs-CZ" altLang="cs-CZ" sz="1400" dirty="0" err="1" smtClean="0"/>
              <a:t>cortex</a:t>
            </a:r>
            <a:r>
              <a:rPr lang="cs-CZ" altLang="cs-CZ" sz="1400" dirty="0" smtClean="0"/>
              <a:t> </a:t>
            </a:r>
            <a:r>
              <a:rPr lang="cs-CZ" altLang="cs-CZ" sz="1400" dirty="0" err="1" smtClean="0"/>
              <a:t>lentis</a:t>
            </a:r>
            <a:r>
              <a:rPr lang="cs-CZ" altLang="cs-CZ" sz="1400" dirty="0" smtClean="0"/>
              <a:t>, </a:t>
            </a:r>
            <a:r>
              <a:rPr lang="cs-CZ" altLang="cs-CZ" sz="1400" dirty="0" err="1" smtClean="0"/>
              <a:t>substantia</a:t>
            </a:r>
            <a:r>
              <a:rPr lang="cs-CZ" altLang="cs-CZ" sz="1400" dirty="0" smtClean="0"/>
              <a:t> </a:t>
            </a:r>
            <a:r>
              <a:rPr lang="cs-CZ" altLang="cs-CZ" sz="1400" dirty="0" err="1" smtClean="0"/>
              <a:t>lentis</a:t>
            </a:r>
            <a:endParaRPr lang="cs-CZ" altLang="cs-CZ" sz="1400" dirty="0"/>
          </a:p>
          <a:p>
            <a:pPr eaLnBrk="1" hangingPunct="1">
              <a:spcBef>
                <a:spcPct val="0"/>
              </a:spcBef>
              <a:buFontTx/>
              <a:buNone/>
            </a:pPr>
            <a:r>
              <a:rPr lang="cs-CZ" altLang="cs-CZ" sz="1800" b="1" dirty="0" smtClean="0">
                <a:solidFill>
                  <a:srgbClr val="C00000"/>
                </a:solidFill>
              </a:rPr>
              <a:t>2</a:t>
            </a:r>
            <a:r>
              <a:rPr lang="cs-CZ" altLang="cs-CZ" sz="1800" b="1" dirty="0">
                <a:solidFill>
                  <a:srgbClr val="C00000"/>
                </a:solidFill>
              </a:rPr>
              <a:t>. Corpus </a:t>
            </a:r>
            <a:r>
              <a:rPr lang="cs-CZ" altLang="cs-CZ" sz="1800" b="1" dirty="0" err="1">
                <a:solidFill>
                  <a:srgbClr val="C00000"/>
                </a:solidFill>
              </a:rPr>
              <a:t>vitreum</a:t>
            </a:r>
            <a:r>
              <a:rPr lang="cs-CZ" altLang="cs-CZ" sz="1800" dirty="0">
                <a:solidFill>
                  <a:srgbClr val="C00000"/>
                </a:solidFill>
              </a:rPr>
              <a:t> </a:t>
            </a:r>
            <a:r>
              <a:rPr lang="cs-CZ" altLang="cs-CZ" sz="1600" dirty="0" smtClean="0">
                <a:solidFill>
                  <a:srgbClr val="C00000"/>
                </a:solidFill>
              </a:rPr>
              <a:t>(sklivec) </a:t>
            </a:r>
            <a:r>
              <a:rPr lang="cs-CZ" altLang="cs-CZ" sz="1400" dirty="0"/>
              <a:t>– stroma </a:t>
            </a:r>
            <a:r>
              <a:rPr lang="cs-CZ" altLang="cs-CZ" sz="1400" dirty="0" err="1"/>
              <a:t>vitreum</a:t>
            </a:r>
            <a:r>
              <a:rPr lang="cs-CZ" altLang="cs-CZ" sz="1400" dirty="0"/>
              <a:t>, humor </a:t>
            </a:r>
            <a:r>
              <a:rPr lang="cs-CZ" altLang="cs-CZ" sz="1400" dirty="0" err="1"/>
              <a:t>vitreus</a:t>
            </a:r>
            <a:r>
              <a:rPr lang="cs-CZ" altLang="cs-CZ" sz="1400" dirty="0"/>
              <a:t>, </a:t>
            </a:r>
            <a:r>
              <a:rPr lang="cs-CZ" altLang="cs-CZ" sz="1400" dirty="0" err="1"/>
              <a:t>fossa</a:t>
            </a:r>
            <a:r>
              <a:rPr lang="cs-CZ" altLang="cs-CZ" sz="1400" dirty="0"/>
              <a:t> </a:t>
            </a:r>
            <a:r>
              <a:rPr lang="cs-CZ" altLang="cs-CZ" sz="1400" dirty="0" err="1" smtClean="0"/>
              <a:t>hyaloidea</a:t>
            </a:r>
            <a:endParaRPr lang="cs-CZ" altLang="cs-CZ" sz="1400" dirty="0"/>
          </a:p>
          <a:p>
            <a:pPr eaLnBrk="1" hangingPunct="1">
              <a:spcBef>
                <a:spcPct val="0"/>
              </a:spcBef>
              <a:buFontTx/>
              <a:buNone/>
            </a:pPr>
            <a:r>
              <a:rPr lang="cs-CZ" altLang="cs-CZ" sz="1800" b="1" dirty="0">
                <a:solidFill>
                  <a:srgbClr val="C00000"/>
                </a:solidFill>
              </a:rPr>
              <a:t>3. </a:t>
            </a:r>
            <a:r>
              <a:rPr lang="cs-CZ" altLang="cs-CZ" sz="1800" b="1" dirty="0" err="1">
                <a:solidFill>
                  <a:srgbClr val="C00000"/>
                </a:solidFill>
              </a:rPr>
              <a:t>Camerae</a:t>
            </a:r>
            <a:r>
              <a:rPr lang="cs-CZ" altLang="cs-CZ" sz="1800" b="1" dirty="0">
                <a:solidFill>
                  <a:srgbClr val="C00000"/>
                </a:solidFill>
              </a:rPr>
              <a:t> </a:t>
            </a:r>
            <a:r>
              <a:rPr lang="cs-CZ" altLang="cs-CZ" sz="1800" b="1" dirty="0" err="1">
                <a:solidFill>
                  <a:srgbClr val="C00000"/>
                </a:solidFill>
              </a:rPr>
              <a:t>bulbi</a:t>
            </a:r>
            <a:r>
              <a:rPr lang="cs-CZ" altLang="cs-CZ" sz="1800" b="1" dirty="0">
                <a:solidFill>
                  <a:srgbClr val="C00000"/>
                </a:solidFill>
              </a:rPr>
              <a:t> </a:t>
            </a:r>
            <a:r>
              <a:rPr lang="cs-CZ" altLang="cs-CZ" sz="1600" dirty="0" smtClean="0">
                <a:solidFill>
                  <a:srgbClr val="C00000"/>
                </a:solidFill>
              </a:rPr>
              <a:t>(komory oční)</a:t>
            </a:r>
            <a:endParaRPr lang="cs-CZ" altLang="cs-CZ" sz="1600" dirty="0">
              <a:solidFill>
                <a:srgbClr val="C00000"/>
              </a:solidFill>
            </a:endParaRPr>
          </a:p>
          <a:p>
            <a:pPr eaLnBrk="1" hangingPunct="1">
              <a:spcBef>
                <a:spcPct val="0"/>
              </a:spcBef>
              <a:buFontTx/>
              <a:buNone/>
            </a:pPr>
            <a:r>
              <a:rPr lang="cs-CZ" altLang="cs-CZ" sz="1800" dirty="0">
                <a:solidFill>
                  <a:srgbClr val="C00000"/>
                </a:solidFill>
              </a:rPr>
              <a:t>    </a:t>
            </a:r>
            <a:r>
              <a:rPr lang="cs-CZ" altLang="cs-CZ" sz="1800" dirty="0" smtClean="0">
                <a:solidFill>
                  <a:srgbClr val="C00000"/>
                </a:solidFill>
              </a:rPr>
              <a:t>   </a:t>
            </a:r>
            <a:r>
              <a:rPr lang="cs-CZ" altLang="cs-CZ" sz="1800" b="1" dirty="0" err="1" smtClean="0">
                <a:solidFill>
                  <a:srgbClr val="C00000"/>
                </a:solidFill>
              </a:rPr>
              <a:t>anterior</a:t>
            </a:r>
            <a:r>
              <a:rPr lang="cs-CZ" altLang="cs-CZ" sz="1800" b="1" dirty="0" smtClean="0">
                <a:solidFill>
                  <a:srgbClr val="C00000"/>
                </a:solidFill>
              </a:rPr>
              <a:t> </a:t>
            </a:r>
            <a:r>
              <a:rPr lang="cs-CZ" altLang="cs-CZ" sz="1800" b="1" dirty="0"/>
              <a:t>–</a:t>
            </a:r>
            <a:r>
              <a:rPr lang="cs-CZ" altLang="cs-CZ" sz="1800" dirty="0"/>
              <a:t> </a:t>
            </a:r>
            <a:r>
              <a:rPr lang="cs-CZ" altLang="cs-CZ" sz="1800" dirty="0" smtClean="0"/>
              <a:t>mezi dorsální plochou rohovky a ventrálním povrchem duhovky, </a:t>
            </a:r>
            <a:r>
              <a:rPr lang="cs-CZ" altLang="cs-CZ" sz="1400" dirty="0" err="1" smtClean="0"/>
              <a:t>angulus</a:t>
            </a:r>
            <a:r>
              <a:rPr lang="cs-CZ" altLang="cs-CZ" sz="1400" dirty="0" smtClean="0"/>
              <a:t> </a:t>
            </a:r>
            <a:r>
              <a:rPr lang="cs-CZ" altLang="cs-CZ" sz="1400" dirty="0" err="1"/>
              <a:t>iridocornealis</a:t>
            </a:r>
            <a:r>
              <a:rPr lang="cs-CZ" altLang="cs-CZ" sz="1400" dirty="0"/>
              <a:t> </a:t>
            </a:r>
            <a:r>
              <a:rPr lang="cs-CZ" altLang="cs-CZ" sz="1400" dirty="0" smtClean="0"/>
              <a:t>– </a:t>
            </a:r>
            <a:r>
              <a:rPr lang="cs-CZ" altLang="cs-CZ" sz="1400" dirty="0"/>
              <a:t>sinus </a:t>
            </a:r>
            <a:r>
              <a:rPr lang="cs-CZ" altLang="cs-CZ" sz="1400" dirty="0" err="1"/>
              <a:t>venosus</a:t>
            </a:r>
            <a:r>
              <a:rPr lang="cs-CZ" altLang="cs-CZ" sz="1400" dirty="0"/>
              <a:t> </a:t>
            </a:r>
            <a:r>
              <a:rPr lang="cs-CZ" altLang="cs-CZ" sz="1400" dirty="0" err="1"/>
              <a:t>sclerae</a:t>
            </a:r>
            <a:endParaRPr lang="cs-CZ" altLang="cs-CZ" sz="1400" dirty="0"/>
          </a:p>
          <a:p>
            <a:pPr eaLnBrk="1" hangingPunct="1">
              <a:spcBef>
                <a:spcPct val="0"/>
              </a:spcBef>
              <a:buFontTx/>
              <a:buNone/>
            </a:pPr>
            <a:r>
              <a:rPr lang="cs-CZ" altLang="cs-CZ" sz="1800" dirty="0">
                <a:solidFill>
                  <a:schemeClr val="bg1"/>
                </a:solidFill>
              </a:rPr>
              <a:t>    </a:t>
            </a:r>
            <a:r>
              <a:rPr lang="cs-CZ" altLang="cs-CZ" sz="1800" dirty="0" smtClean="0">
                <a:solidFill>
                  <a:schemeClr val="bg1"/>
                </a:solidFill>
              </a:rPr>
              <a:t>   </a:t>
            </a:r>
            <a:r>
              <a:rPr lang="cs-CZ" altLang="cs-CZ" sz="1800" b="1" dirty="0" err="1" smtClean="0">
                <a:solidFill>
                  <a:srgbClr val="C00000"/>
                </a:solidFill>
              </a:rPr>
              <a:t>posterior</a:t>
            </a:r>
            <a:r>
              <a:rPr lang="cs-CZ" altLang="cs-CZ" sz="1800" dirty="0" smtClean="0">
                <a:solidFill>
                  <a:srgbClr val="CCCC00"/>
                </a:solidFill>
              </a:rPr>
              <a:t> </a:t>
            </a:r>
            <a:r>
              <a:rPr lang="cs-CZ" altLang="cs-CZ" sz="1800" dirty="0"/>
              <a:t>– </a:t>
            </a:r>
            <a:r>
              <a:rPr lang="cs-CZ" altLang="cs-CZ" sz="1800" dirty="0" smtClean="0"/>
              <a:t>mezi dorsálním povrchem duhovky a ventrálním povrchem čočky a </a:t>
            </a:r>
            <a:r>
              <a:rPr lang="cs-CZ" altLang="cs-CZ" sz="1800" dirty="0"/>
              <a:t>corpus </a:t>
            </a:r>
            <a:r>
              <a:rPr lang="cs-CZ" altLang="cs-CZ" sz="1800" dirty="0" err="1" smtClean="0"/>
              <a:t>ciliare</a:t>
            </a:r>
            <a:endParaRPr lang="cs-CZ" altLang="cs-CZ" sz="1800" dirty="0" smtClean="0"/>
          </a:p>
          <a:p>
            <a:pPr eaLnBrk="1" hangingPunct="1">
              <a:spcBef>
                <a:spcPct val="0"/>
              </a:spcBef>
              <a:buFontTx/>
              <a:buNone/>
            </a:pPr>
            <a:endParaRPr lang="cs-CZ" altLang="cs-CZ" sz="1800" dirty="0"/>
          </a:p>
          <a:p>
            <a:pPr eaLnBrk="1" hangingPunct="1">
              <a:spcBef>
                <a:spcPct val="0"/>
              </a:spcBef>
              <a:buFontTx/>
              <a:buNone/>
            </a:pPr>
            <a:r>
              <a:rPr lang="cs-CZ" altLang="cs-CZ" sz="1800" b="1" dirty="0">
                <a:solidFill>
                  <a:srgbClr val="C00000"/>
                </a:solidFill>
              </a:rPr>
              <a:t>4. Humor </a:t>
            </a:r>
            <a:r>
              <a:rPr lang="cs-CZ" altLang="cs-CZ" sz="1800" b="1" dirty="0" err="1">
                <a:solidFill>
                  <a:srgbClr val="C00000"/>
                </a:solidFill>
              </a:rPr>
              <a:t>aquosus</a:t>
            </a:r>
            <a:r>
              <a:rPr lang="cs-CZ" altLang="cs-CZ" sz="1800" b="1" dirty="0">
                <a:solidFill>
                  <a:srgbClr val="C00000"/>
                </a:solidFill>
              </a:rPr>
              <a:t> </a:t>
            </a:r>
            <a:r>
              <a:rPr lang="cs-CZ" altLang="cs-CZ" sz="1600" dirty="0" smtClean="0">
                <a:solidFill>
                  <a:srgbClr val="C00000"/>
                </a:solidFill>
              </a:rPr>
              <a:t>(komorový mok) </a:t>
            </a:r>
            <a:r>
              <a:rPr lang="cs-CZ" altLang="cs-CZ" sz="1800" dirty="0"/>
              <a:t>– </a:t>
            </a:r>
            <a:r>
              <a:rPr lang="cs-CZ" altLang="cs-CZ" sz="1600" dirty="0" smtClean="0"/>
              <a:t>produkt </a:t>
            </a:r>
            <a:r>
              <a:rPr lang="cs-CZ" altLang="cs-CZ" sz="1800" dirty="0" smtClean="0"/>
              <a:t>corpus </a:t>
            </a:r>
            <a:r>
              <a:rPr lang="cs-CZ" altLang="cs-CZ" sz="1800" dirty="0" err="1" smtClean="0"/>
              <a:t>ciliare</a:t>
            </a:r>
            <a:r>
              <a:rPr lang="cs-CZ" altLang="cs-CZ" sz="1800" dirty="0" smtClean="0"/>
              <a:t> (</a:t>
            </a:r>
            <a:r>
              <a:rPr lang="cs-CZ" altLang="cs-CZ" sz="1800" dirty="0" err="1" smtClean="0"/>
              <a:t>processus</a:t>
            </a:r>
            <a:r>
              <a:rPr lang="cs-CZ" altLang="cs-CZ" sz="1800" dirty="0" smtClean="0"/>
              <a:t> </a:t>
            </a:r>
            <a:r>
              <a:rPr lang="cs-CZ" altLang="cs-CZ" sz="1800" dirty="0" err="1" smtClean="0"/>
              <a:t>ciliares</a:t>
            </a:r>
            <a:r>
              <a:rPr lang="cs-CZ" altLang="cs-CZ" sz="1800" dirty="0" smtClean="0"/>
              <a:t>) a </a:t>
            </a:r>
            <a:r>
              <a:rPr lang="cs-CZ" altLang="cs-CZ" sz="1800" dirty="0"/>
              <a:t>iris </a:t>
            </a:r>
            <a:r>
              <a:rPr lang="cs-CZ" altLang="cs-CZ" sz="1800" dirty="0" smtClean="0"/>
              <a:t>– cirkulace moku</a:t>
            </a:r>
            <a:endParaRPr lang="el-GR" altLang="cs-CZ" sz="1800" dirty="0">
              <a:solidFill>
                <a:schemeClr val="bg1"/>
              </a:solidFill>
            </a:endParaRPr>
          </a:p>
        </p:txBody>
      </p:sp>
    </p:spTree>
    <p:extLst>
      <p:ext uri="{BB962C8B-B14F-4D97-AF65-F5344CB8AC3E}">
        <p14:creationId xmlns:p14="http://schemas.microsoft.com/office/powerpoint/2010/main" val="37552010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8038" y="1063625"/>
            <a:ext cx="3225800" cy="2744788"/>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243" name="Text Box 4"/>
          <p:cNvSpPr txBox="1">
            <a:spLocks noChangeArrowheads="1"/>
          </p:cNvSpPr>
          <p:nvPr/>
        </p:nvSpPr>
        <p:spPr bwMode="auto">
          <a:xfrm>
            <a:off x="4029076" y="527051"/>
            <a:ext cx="59971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smtClean="0">
                <a:solidFill>
                  <a:srgbClr val="C00000"/>
                </a:solidFill>
              </a:rPr>
              <a:t>Přídatné orgány zrakového ústrojí</a:t>
            </a:r>
            <a:endParaRPr lang="cs-CZ" altLang="cs-CZ" sz="2800" b="1" dirty="0">
              <a:solidFill>
                <a:srgbClr val="C00000"/>
              </a:solidFill>
            </a:endParaRPr>
          </a:p>
        </p:txBody>
      </p:sp>
      <p:sp>
        <p:nvSpPr>
          <p:cNvPr id="10244" name="Text Box 5"/>
          <p:cNvSpPr txBox="1">
            <a:spLocks noChangeArrowheads="1"/>
          </p:cNvSpPr>
          <p:nvPr/>
        </p:nvSpPr>
        <p:spPr bwMode="auto">
          <a:xfrm>
            <a:off x="4754564" y="4005264"/>
            <a:ext cx="421147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dirty="0" smtClean="0"/>
              <a:t>1. </a:t>
            </a:r>
            <a:r>
              <a:rPr lang="cs-CZ" altLang="cs-CZ" sz="1800" b="1" dirty="0" err="1" smtClean="0"/>
              <a:t>Palpebrae</a:t>
            </a:r>
            <a:r>
              <a:rPr lang="cs-CZ" altLang="cs-CZ" sz="1800" b="1" dirty="0" smtClean="0"/>
              <a:t> (víčka)</a:t>
            </a:r>
            <a:endParaRPr lang="cs-CZ" altLang="cs-CZ" sz="1800" b="1" dirty="0"/>
          </a:p>
          <a:p>
            <a:pPr eaLnBrk="1" hangingPunct="1">
              <a:spcBef>
                <a:spcPct val="0"/>
              </a:spcBef>
              <a:buFontTx/>
              <a:buNone/>
            </a:pPr>
            <a:r>
              <a:rPr lang="cs-CZ" altLang="cs-CZ" sz="1800" b="1" dirty="0" smtClean="0"/>
              <a:t>2. </a:t>
            </a:r>
            <a:r>
              <a:rPr lang="cs-CZ" altLang="cs-CZ" sz="1800" b="1" dirty="0" err="1" smtClean="0"/>
              <a:t>Conjunctiva</a:t>
            </a:r>
            <a:r>
              <a:rPr lang="cs-CZ" altLang="cs-CZ" sz="1800" b="1" dirty="0" smtClean="0"/>
              <a:t> (spojivka)</a:t>
            </a:r>
            <a:endParaRPr lang="cs-CZ" altLang="cs-CZ" sz="1800" b="1" dirty="0"/>
          </a:p>
          <a:p>
            <a:pPr eaLnBrk="1" hangingPunct="1">
              <a:spcBef>
                <a:spcPct val="0"/>
              </a:spcBef>
              <a:buFontTx/>
              <a:buNone/>
            </a:pPr>
            <a:r>
              <a:rPr lang="cs-CZ" altLang="cs-CZ" sz="1800" b="1" dirty="0" smtClean="0"/>
              <a:t>3. </a:t>
            </a:r>
            <a:r>
              <a:rPr lang="cs-CZ" altLang="cs-CZ" sz="1800" b="1" dirty="0" err="1" smtClean="0"/>
              <a:t>Apparatus</a:t>
            </a:r>
            <a:r>
              <a:rPr lang="cs-CZ" altLang="cs-CZ" sz="1800" b="1" dirty="0" smtClean="0"/>
              <a:t> </a:t>
            </a:r>
            <a:r>
              <a:rPr lang="cs-CZ" altLang="cs-CZ" sz="1800" b="1" dirty="0" err="1" smtClean="0"/>
              <a:t>lacrimalis</a:t>
            </a:r>
            <a:r>
              <a:rPr lang="cs-CZ" altLang="cs-CZ" sz="1800" b="1" dirty="0" smtClean="0"/>
              <a:t> (slzní ústrojí)</a:t>
            </a:r>
            <a:endParaRPr lang="cs-CZ" altLang="cs-CZ" sz="1800" b="1" dirty="0"/>
          </a:p>
          <a:p>
            <a:pPr eaLnBrk="1" hangingPunct="1">
              <a:spcBef>
                <a:spcPct val="0"/>
              </a:spcBef>
              <a:buFontTx/>
              <a:buNone/>
            </a:pPr>
            <a:r>
              <a:rPr lang="cs-CZ" altLang="cs-CZ" sz="1800" b="1" dirty="0" smtClean="0"/>
              <a:t>4. Svaly okohybné</a:t>
            </a:r>
            <a:endParaRPr lang="cs-CZ" altLang="cs-CZ" sz="1800" b="1" dirty="0"/>
          </a:p>
          <a:p>
            <a:pPr eaLnBrk="1" hangingPunct="1">
              <a:spcBef>
                <a:spcPct val="0"/>
              </a:spcBef>
              <a:buFontTx/>
              <a:buNone/>
            </a:pPr>
            <a:r>
              <a:rPr lang="cs-CZ" altLang="cs-CZ" sz="1800" b="1" dirty="0" smtClean="0"/>
              <a:t>5. Vazivový aparát očnice </a:t>
            </a:r>
            <a:endParaRPr lang="cs-CZ" altLang="cs-CZ" sz="1800" b="1" dirty="0"/>
          </a:p>
        </p:txBody>
      </p:sp>
      <p:pic>
        <p:nvPicPr>
          <p:cNvPr id="102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26" y="260350"/>
            <a:ext cx="2028825" cy="2420938"/>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579812"/>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1459</TotalTime>
  <Words>3374</Words>
  <Application>Microsoft Office PowerPoint</Application>
  <PresentationFormat>Širokoúhlá obrazovka</PresentationFormat>
  <Paragraphs>546</Paragraphs>
  <Slides>53</Slides>
  <Notes>12</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53</vt:i4>
      </vt:variant>
    </vt:vector>
  </HeadingPairs>
  <TitlesOfParts>
    <vt:vector size="60" baseType="lpstr">
      <vt:lpstr>Arial</vt:lpstr>
      <vt:lpstr>Calibri</vt:lpstr>
      <vt:lpstr>Calibri Light</vt:lpstr>
      <vt:lpstr>Lucida Sans Unicode</vt:lpstr>
      <vt:lpstr>Times New Roman</vt:lpstr>
      <vt:lpstr>Motiv Office</vt:lpstr>
      <vt:lpstr>Rastrový obrázek</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Stavba</vt:lpstr>
      <vt:lpstr>Prezentace aplikace PowerPoint</vt:lpstr>
      <vt:lpstr>Prezentace aplikace PowerPoint</vt:lpstr>
      <vt:lpstr>Kožní deriváty A) zrohovatělé:</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Ladislava</dc:creator>
  <cp:lastModifiedBy>Ladislava</cp:lastModifiedBy>
  <cp:revision>103</cp:revision>
  <dcterms:created xsi:type="dcterms:W3CDTF">2017-04-25T19:43:54Z</dcterms:created>
  <dcterms:modified xsi:type="dcterms:W3CDTF">2020-05-14T12:31:48Z</dcterms:modified>
</cp:coreProperties>
</file>