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5" r:id="rId6"/>
    <p:sldId id="262" r:id="rId7"/>
    <p:sldId id="263" r:id="rId8"/>
    <p:sldId id="264" r:id="rId9"/>
    <p:sldId id="266" r:id="rId10"/>
    <p:sldId id="267" r:id="rId11"/>
    <p:sldId id="269" r:id="rId12"/>
    <p:sldId id="270" r:id="rId13"/>
    <p:sldId id="271" r:id="rId14"/>
    <p:sldId id="272" r:id="rId15"/>
    <p:sldId id="277" r:id="rId16"/>
    <p:sldId id="278" r:id="rId17"/>
    <p:sldId id="279" r:id="rId18"/>
    <p:sldId id="273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28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33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85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3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47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78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4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19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51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5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9BD-B553-4D1B-9224-E8EBFBB1BD65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C5DBD-91FC-40E3-9A00-6F6B99784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0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ltes.mertova@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LsHp-tgx8w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Vyšetření hlavových nervů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Klára Šoltés Mertová; </a:t>
            </a:r>
            <a:r>
              <a:rPr lang="cs-CZ" dirty="0" smtClean="0">
                <a:hlinkClick r:id="rId2"/>
              </a:rPr>
              <a:t>soltes.mertova@muni.cz</a:t>
            </a:r>
            <a:endParaRPr lang="cs-CZ" dirty="0" smtClean="0"/>
          </a:p>
          <a:p>
            <a:r>
              <a:rPr lang="cs-CZ" dirty="0" smtClean="0"/>
              <a:t>Brno, 2020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21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N. trigeminus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634681" cy="4351338"/>
          </a:xfrm>
        </p:spPr>
        <p:txBody>
          <a:bodyPr/>
          <a:lstStyle/>
          <a:p>
            <a:r>
              <a:rPr lang="cs-CZ" dirty="0" smtClean="0"/>
              <a:t>Tři hlavní senzitivní větve</a:t>
            </a:r>
          </a:p>
          <a:p>
            <a:pPr lvl="1"/>
            <a:r>
              <a:rPr lang="cs-CZ" dirty="0" smtClean="0"/>
              <a:t>V/1; V/2; V/3</a:t>
            </a:r>
          </a:p>
          <a:p>
            <a:r>
              <a:rPr lang="cs-CZ" dirty="0" smtClean="0"/>
              <a:t>Motorická vlákna</a:t>
            </a:r>
          </a:p>
          <a:p>
            <a:pPr lvl="1"/>
            <a:r>
              <a:rPr lang="cs-CZ" dirty="0" smtClean="0"/>
              <a:t>M. masseter</a:t>
            </a:r>
          </a:p>
          <a:p>
            <a:pPr lvl="1"/>
            <a:r>
              <a:rPr lang="cs-CZ" dirty="0" smtClean="0"/>
              <a:t>M. temporalis</a:t>
            </a:r>
          </a:p>
          <a:p>
            <a:pPr lvl="1"/>
            <a:r>
              <a:rPr lang="cs-CZ" dirty="0" smtClean="0"/>
              <a:t>M. pterygoideus med. et lat.</a:t>
            </a:r>
          </a:p>
          <a:p>
            <a:r>
              <a:rPr lang="cs-CZ" dirty="0" smtClean="0"/>
              <a:t>Senzorická vlákna</a:t>
            </a:r>
          </a:p>
          <a:p>
            <a:pPr lvl="1"/>
            <a:r>
              <a:rPr lang="cs-CZ" dirty="0" smtClean="0"/>
              <a:t>Percepce chuti, přední dvě třetiny jazyka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01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Poškození n. trigeminus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Klinický obraz dle topiky léze</a:t>
            </a:r>
          </a:p>
          <a:p>
            <a:pPr lvl="1"/>
            <a:r>
              <a:rPr lang="cs-CZ" dirty="0" smtClean="0"/>
              <a:t>Porucha první větve: snížení vyhasnutí korneálního reflexu</a:t>
            </a:r>
          </a:p>
          <a:p>
            <a:pPr lvl="1"/>
            <a:r>
              <a:rPr lang="cs-CZ" dirty="0" smtClean="0"/>
              <a:t>Porucha motorických vláken: paréza žvýkacích svalů</a:t>
            </a:r>
          </a:p>
          <a:p>
            <a:r>
              <a:rPr lang="cs-CZ" dirty="0" smtClean="0"/>
              <a:t>Neuralgie trigeminu:</a:t>
            </a:r>
          </a:p>
          <a:p>
            <a:pPr lvl="1"/>
            <a:r>
              <a:rPr lang="cs-CZ" dirty="0" smtClean="0"/>
              <a:t>Onemocnění  projevující se bolestí v senzit. inerv. obl. trigeminu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42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VI. abducens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29712" cy="4351338"/>
          </a:xfrm>
        </p:spPr>
        <p:txBody>
          <a:bodyPr/>
          <a:lstStyle/>
          <a:p>
            <a:r>
              <a:rPr lang="cs-CZ" dirty="0" smtClean="0"/>
              <a:t>Inervuje m. rectus bulbi externus</a:t>
            </a:r>
          </a:p>
          <a:p>
            <a:r>
              <a:rPr lang="cs-CZ" dirty="0" smtClean="0"/>
              <a:t>Při poruše vniká</a:t>
            </a:r>
          </a:p>
          <a:p>
            <a:pPr lvl="1"/>
            <a:r>
              <a:rPr lang="cs-CZ" dirty="0" smtClean="0"/>
              <a:t>Konvergentní strabismus</a:t>
            </a:r>
          </a:p>
          <a:p>
            <a:pPr lvl="1"/>
            <a:r>
              <a:rPr lang="cs-CZ" dirty="0" smtClean="0"/>
              <a:t>Diplopie při pohledu zevně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23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VII. facialis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28670" cy="4351338"/>
          </a:xfrm>
        </p:spPr>
        <p:txBody>
          <a:bodyPr/>
          <a:lstStyle/>
          <a:p>
            <a:r>
              <a:rPr lang="cs-CZ" dirty="0" smtClean="0"/>
              <a:t>Převážně motorický, nerv. vlákna senzitivní a senzorická</a:t>
            </a:r>
          </a:p>
          <a:p>
            <a:r>
              <a:rPr lang="cs-CZ" dirty="0" smtClean="0"/>
              <a:t>Při lézi:</a:t>
            </a:r>
          </a:p>
          <a:p>
            <a:r>
              <a:rPr lang="cs-CZ" dirty="0" smtClean="0"/>
              <a:t>Periferní:</a:t>
            </a:r>
          </a:p>
          <a:p>
            <a:pPr lvl="1"/>
            <a:r>
              <a:rPr lang="cs-CZ" dirty="0" smtClean="0"/>
              <a:t>Paréza mimických svalů (viz. Obrázek)</a:t>
            </a:r>
          </a:p>
          <a:p>
            <a:r>
              <a:rPr lang="cs-CZ" dirty="0" smtClean="0"/>
              <a:t>Centrální:</a:t>
            </a:r>
          </a:p>
          <a:p>
            <a:pPr lvl="1"/>
            <a:r>
              <a:rPr lang="cs-CZ" dirty="0" smtClean="0"/>
              <a:t>Paréza dolní části obličeje, ústního koutku na kontralaterální straně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551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VIII. vestibulocochlearis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500457" cy="4351338"/>
          </a:xfrm>
        </p:spPr>
        <p:txBody>
          <a:bodyPr/>
          <a:lstStyle/>
          <a:p>
            <a:r>
              <a:rPr lang="cs-CZ" dirty="0" smtClean="0"/>
              <a:t>Fce.: udržování rovnováhy, regulace svalového tonu, koordinace pohybu hlavy a očí</a:t>
            </a:r>
          </a:p>
          <a:p>
            <a:r>
              <a:rPr lang="cs-CZ" dirty="0" smtClean="0"/>
              <a:t>N. vestibularis „nerv rovnováhy“</a:t>
            </a:r>
          </a:p>
          <a:p>
            <a:pPr lvl="1"/>
            <a:r>
              <a:rPr lang="cs-CZ" dirty="0" smtClean="0"/>
              <a:t>Vzruchy z polokruhovitých kanálků, sakulu a utrikulu</a:t>
            </a:r>
          </a:p>
          <a:p>
            <a:r>
              <a:rPr lang="cs-CZ" dirty="0" smtClean="0"/>
              <a:t>Podnět – pohyb endolymfy vyvolaný úhlovým zryhlením</a:t>
            </a:r>
          </a:p>
          <a:p>
            <a:r>
              <a:rPr lang="cs-CZ" dirty="0" smtClean="0"/>
              <a:t>N. Cochlearis </a:t>
            </a:r>
          </a:p>
          <a:p>
            <a:pPr lvl="1"/>
            <a:r>
              <a:rPr lang="cs-CZ" dirty="0" smtClean="0"/>
              <a:t>Vede vzruchy z receptorů sluchových orgánů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183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n. vestibulocochlearis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Poruhy sluchu</a:t>
            </a:r>
          </a:p>
          <a:p>
            <a:pPr lvl="1"/>
            <a:r>
              <a:rPr lang="cs-CZ" dirty="0" smtClean="0"/>
              <a:t>Nedoslýchavost – hypakusis; hluchota – surditas; tinitus</a:t>
            </a:r>
          </a:p>
          <a:p>
            <a:r>
              <a:rPr lang="cs-CZ" dirty="0" smtClean="0"/>
              <a:t>Vertigo – závrať (pocit rotace, nejistoty) doprovázeno vegetativními projevy</a:t>
            </a:r>
          </a:p>
          <a:p>
            <a:pPr lvl="1"/>
            <a:r>
              <a:rPr lang="cs-CZ" dirty="0" smtClean="0"/>
              <a:t>Rotační: okolí se točí</a:t>
            </a:r>
          </a:p>
          <a:p>
            <a:pPr lvl="1"/>
            <a:r>
              <a:rPr lang="cs-CZ" dirty="0" smtClean="0"/>
              <a:t>Poziční: pocity nejistoty v prostoru, houpání</a:t>
            </a:r>
          </a:p>
          <a:p>
            <a:r>
              <a:rPr lang="cs-CZ" dirty="0" smtClean="0"/>
              <a:t>Nystagmus – rytmické kmitání očních bulbů</a:t>
            </a:r>
          </a:p>
          <a:p>
            <a:pPr lvl="1"/>
            <a:r>
              <a:rPr lang="cs-CZ" dirty="0" smtClean="0"/>
              <a:t>Složka pomalá (vestibulární) a rychlá (cereberální)</a:t>
            </a:r>
          </a:p>
          <a:p>
            <a:pPr lvl="1"/>
            <a:r>
              <a:rPr lang="cs-CZ" dirty="0" smtClean="0"/>
              <a:t>Patologická složka je pomalá</a:t>
            </a:r>
          </a:p>
          <a:p>
            <a:pPr lvl="1"/>
            <a:r>
              <a:rPr lang="cs-CZ" dirty="0" smtClean="0"/>
              <a:t>Nystagmus však označujeme podle složky rychlé!</a:t>
            </a:r>
          </a:p>
          <a:p>
            <a:pPr lvl="1"/>
            <a:r>
              <a:rPr lang="cs-CZ" dirty="0">
                <a:hlinkClick r:id="rId2"/>
              </a:rPr>
              <a:t>https://www.youtube.com/watch?v=9LsHp-tgx8w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24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n. vestibulocochlearis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Tonické úchylky končetin, stoje a chůze</a:t>
            </a:r>
          </a:p>
          <a:p>
            <a:pPr lvl="1"/>
            <a:r>
              <a:rPr lang="cs-CZ" dirty="0" smtClean="0"/>
              <a:t>Hautantův příznak: HKK předpažení bez zrakové kontroly, uchýlení paže do stran pomalé složky nystagmu</a:t>
            </a:r>
          </a:p>
          <a:p>
            <a:pPr lvl="1"/>
            <a:r>
              <a:rPr lang="cs-CZ" dirty="0" smtClean="0"/>
              <a:t>Obdobně se uchyluje i stoj od vertikály</a:t>
            </a:r>
          </a:p>
          <a:p>
            <a:r>
              <a:rPr lang="cs-CZ" dirty="0" smtClean="0"/>
              <a:t>Harmonický vestibulární syndrom</a:t>
            </a:r>
          </a:p>
          <a:p>
            <a:pPr lvl="1"/>
            <a:r>
              <a:rPr lang="cs-CZ" dirty="0" smtClean="0"/>
              <a:t>Periferní vestibulární syndrom</a:t>
            </a:r>
          </a:p>
          <a:p>
            <a:r>
              <a:rPr lang="cs-CZ" dirty="0" smtClean="0"/>
              <a:t>Disharmonický vestibulární syndrom</a:t>
            </a:r>
          </a:p>
          <a:p>
            <a:pPr lvl="1"/>
            <a:r>
              <a:rPr lang="cs-CZ" dirty="0" smtClean="0"/>
              <a:t>Centrální vestibulární syndrom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594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Postranní smíšený systém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n. glossopharyngeus (IX.), n. vagus (X.), n. accessorius (XI.)</a:t>
            </a:r>
            <a:endParaRPr lang="cs-CZ" dirty="0" smtClean="0"/>
          </a:p>
          <a:p>
            <a:r>
              <a:rPr lang="cs-CZ" dirty="0" smtClean="0"/>
              <a:t>Morfoligicky tři samostatné hlavové nervy, ale...</a:t>
            </a:r>
          </a:p>
          <a:p>
            <a:r>
              <a:rPr lang="cs-CZ" dirty="0" smtClean="0"/>
              <a:t>Mají společný průběh, v některých úsecích nelze zcela jasně oddělit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030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IX. glossopharyngeus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Vlákna motorická (s n. X a n. XI) sv. Hltanu</a:t>
            </a:r>
          </a:p>
          <a:p>
            <a:r>
              <a:rPr lang="cs-CZ" dirty="0" smtClean="0"/>
              <a:t>Vlákna senzitivní: měkké patro, zadní třetina jazyka, střední ucho...</a:t>
            </a:r>
          </a:p>
          <a:p>
            <a:r>
              <a:rPr lang="cs-CZ" dirty="0" smtClean="0"/>
              <a:t>Senzorická vlákna: chuť zadní třetina jazyka</a:t>
            </a:r>
          </a:p>
          <a:p>
            <a:r>
              <a:rPr lang="cs-CZ" dirty="0" smtClean="0"/>
              <a:t>Vlákna vegetativní</a:t>
            </a:r>
          </a:p>
          <a:p>
            <a:r>
              <a:rPr lang="cs-CZ" dirty="0" smtClean="0"/>
              <a:t>Diagnostika:</a:t>
            </a:r>
          </a:p>
          <a:p>
            <a:pPr lvl="1"/>
            <a:r>
              <a:rPr lang="cs-CZ" dirty="0" smtClean="0"/>
              <a:t>Čití v oblasti hrtanu a hltanu, Dávivý reflex</a:t>
            </a:r>
          </a:p>
          <a:p>
            <a:pPr lvl="1"/>
            <a:r>
              <a:rPr lang="cs-CZ" dirty="0" smtClean="0"/>
              <a:t>Chuť v zadní třetině jazyka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909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X. vagus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9674"/>
          </a:xfrm>
        </p:spPr>
        <p:txBody>
          <a:bodyPr/>
          <a:lstStyle/>
          <a:p>
            <a:r>
              <a:rPr lang="cs-CZ" dirty="0"/>
              <a:t>smíšený nerv, obsahuje vlákna visceromotorická, somatomotorická, </a:t>
            </a:r>
            <a:r>
              <a:rPr lang="cs-CZ" dirty="0" smtClean="0"/>
              <a:t>somatosenzitivní, </a:t>
            </a:r>
            <a:r>
              <a:rPr lang="cs-CZ" dirty="0"/>
              <a:t>viscerosenzitivní a vlákna </a:t>
            </a:r>
            <a:r>
              <a:rPr lang="cs-CZ" dirty="0" smtClean="0"/>
              <a:t>chuťová</a:t>
            </a:r>
          </a:p>
          <a:p>
            <a:r>
              <a:rPr lang="cs-CZ" dirty="0"/>
              <a:t>inervují krk, měkké patro, larynx, pharynx, tracheu, jícen, aktivita hlasivek,bronchu, motorika </a:t>
            </a:r>
            <a:r>
              <a:rPr lang="cs-CZ" dirty="0" smtClean="0"/>
              <a:t>žaludku</a:t>
            </a:r>
          </a:p>
          <a:p>
            <a:r>
              <a:rPr lang="cs-CZ" dirty="0" smtClean="0"/>
              <a:t>Parasymp. aktivita srdce</a:t>
            </a:r>
            <a:r>
              <a:rPr lang="cs-CZ" dirty="0"/>
              <a:t> </a:t>
            </a:r>
            <a:r>
              <a:rPr lang="cs-CZ" dirty="0" smtClean="0"/>
              <a:t>- bradykardie, </a:t>
            </a:r>
            <a:r>
              <a:rPr lang="cs-CZ" dirty="0"/>
              <a:t>pokles krevního tlaku, zpomalení </a:t>
            </a:r>
            <a:r>
              <a:rPr lang="cs-CZ" dirty="0" smtClean="0"/>
              <a:t>dechu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11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Nervus: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16648" cy="4351338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cs-CZ" dirty="0" smtClean="0"/>
              <a:t>olfactorius</a:t>
            </a:r>
          </a:p>
          <a:p>
            <a:pPr marL="571500" indent="-571500">
              <a:buAutoNum type="romanUcPeriod"/>
            </a:pPr>
            <a:r>
              <a:rPr lang="cs-CZ" dirty="0" smtClean="0"/>
              <a:t>opticus</a:t>
            </a:r>
          </a:p>
          <a:p>
            <a:pPr marL="571500" indent="-571500">
              <a:buAutoNum type="romanUcPeriod"/>
            </a:pPr>
            <a:r>
              <a:rPr lang="cs-CZ" dirty="0" smtClean="0"/>
              <a:t>oculomotorius</a:t>
            </a:r>
          </a:p>
          <a:p>
            <a:pPr marL="571500" indent="-571500">
              <a:buAutoNum type="romanUcPeriod"/>
            </a:pPr>
            <a:r>
              <a:rPr lang="cs-CZ" dirty="0" smtClean="0"/>
              <a:t>trochlearis</a:t>
            </a:r>
          </a:p>
          <a:p>
            <a:pPr marL="571500" indent="-571500">
              <a:buAutoNum type="romanUcPeriod"/>
            </a:pPr>
            <a:r>
              <a:rPr lang="cs-CZ" dirty="0" smtClean="0">
                <a:solidFill>
                  <a:srgbClr val="FF0000"/>
                </a:solidFill>
              </a:rPr>
              <a:t>trigeminus</a:t>
            </a:r>
          </a:p>
          <a:p>
            <a:pPr marL="571500" indent="-571500">
              <a:buAutoNum type="romanUcPeriod"/>
            </a:pPr>
            <a:r>
              <a:rPr lang="cs-CZ" dirty="0"/>
              <a:t>a</a:t>
            </a:r>
            <a:r>
              <a:rPr lang="cs-CZ" dirty="0" smtClean="0"/>
              <a:t>bducens</a:t>
            </a:r>
          </a:p>
          <a:p>
            <a:pPr marL="571500" indent="-571500">
              <a:buAutoNum type="romanUcPeriod"/>
            </a:pPr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acialis</a:t>
            </a:r>
          </a:p>
          <a:p>
            <a:pPr marL="571500" indent="-571500">
              <a:buAutoNum type="romanUcPeriod"/>
            </a:pPr>
            <a:r>
              <a:rPr lang="cs-CZ" dirty="0" smtClean="0"/>
              <a:t>vestibulocochlearis</a:t>
            </a:r>
            <a:endParaRPr lang="cs-CZ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69947" y="1825625"/>
            <a:ext cx="49166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IX. glossopharyngeus</a:t>
            </a:r>
          </a:p>
          <a:p>
            <a:pPr marL="0" indent="0">
              <a:buNone/>
            </a:pPr>
            <a:r>
              <a:rPr lang="cs-CZ" dirty="0" smtClean="0"/>
              <a:t>X. vagus</a:t>
            </a:r>
          </a:p>
          <a:p>
            <a:pPr marL="0" indent="0">
              <a:buNone/>
            </a:pPr>
            <a:r>
              <a:rPr lang="cs-CZ" dirty="0" smtClean="0"/>
              <a:t>XI. accesorius</a:t>
            </a:r>
          </a:p>
          <a:p>
            <a:pPr marL="0" indent="0">
              <a:buNone/>
            </a:pPr>
            <a:r>
              <a:rPr lang="cs-CZ" dirty="0" smtClean="0"/>
              <a:t>XII. hypoglossus</a:t>
            </a:r>
          </a:p>
        </p:txBody>
      </p:sp>
    </p:spTree>
    <p:extLst>
      <p:ext uri="{BB962C8B-B14F-4D97-AF65-F5344CB8AC3E}">
        <p14:creationId xmlns:p14="http://schemas.microsoft.com/office/powerpoint/2010/main" val="3647590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XI. accesorius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446864" cy="4351338"/>
          </a:xfrm>
        </p:spPr>
        <p:txBody>
          <a:bodyPr/>
          <a:lstStyle/>
          <a:p>
            <a:r>
              <a:rPr lang="cs-CZ" dirty="0" smtClean="0"/>
              <a:t>Pouze motorický</a:t>
            </a:r>
          </a:p>
          <a:p>
            <a:pPr lvl="1"/>
            <a:r>
              <a:rPr lang="cs-CZ" dirty="0" smtClean="0"/>
              <a:t>M. sternocleidomastoideus; střední a dolní část m. trapezius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344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XII. hypoglossus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Motorický nerv</a:t>
            </a:r>
            <a:r>
              <a:rPr lang="cs-CZ" dirty="0"/>
              <a:t> </a:t>
            </a:r>
            <a:r>
              <a:rPr lang="cs-CZ" dirty="0" smtClean="0"/>
              <a:t>– polvina jazyka</a:t>
            </a:r>
          </a:p>
          <a:p>
            <a:r>
              <a:rPr lang="cs-CZ" dirty="0" smtClean="0"/>
              <a:t>Diagnostika: </a:t>
            </a:r>
          </a:p>
          <a:p>
            <a:pPr lvl="1"/>
            <a:r>
              <a:rPr lang="cs-CZ" dirty="0" smtClean="0"/>
              <a:t>Pohyb jazyka při plazení</a:t>
            </a:r>
          </a:p>
          <a:p>
            <a:pPr lvl="1"/>
            <a:r>
              <a:rPr lang="cs-CZ" dirty="0" smtClean="0"/>
              <a:t>Střídavé pohyby k oběma stranám</a:t>
            </a:r>
          </a:p>
          <a:p>
            <a:r>
              <a:rPr lang="cs-CZ" dirty="0" smtClean="0"/>
              <a:t>Poruchy:</a:t>
            </a:r>
          </a:p>
          <a:p>
            <a:pPr lvl="1"/>
            <a:r>
              <a:rPr lang="cs-CZ" dirty="0" smtClean="0"/>
              <a:t>Obrna</a:t>
            </a:r>
          </a:p>
          <a:p>
            <a:pPr lvl="1"/>
            <a:r>
              <a:rPr lang="cs-CZ" dirty="0" smtClean="0"/>
              <a:t>Atrofie</a:t>
            </a:r>
          </a:p>
          <a:p>
            <a:pPr lvl="1"/>
            <a:r>
              <a:rPr lang="cs-CZ" dirty="0" smtClean="0"/>
              <a:t>Poruchy řeči dysartrie</a:t>
            </a:r>
          </a:p>
        </p:txBody>
      </p:sp>
    </p:spTree>
    <p:extLst>
      <p:ext uri="{BB962C8B-B14F-4D97-AF65-F5344CB8AC3E}">
        <p14:creationId xmlns:p14="http://schemas.microsoft.com/office/powerpoint/2010/main" val="3482547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Povinná/Doporučená 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OPAVSKÝ</a:t>
            </a:r>
            <a:r>
              <a:rPr lang="cs-CZ" dirty="0"/>
              <a:t>, Jaroslav. </a:t>
            </a:r>
            <a:r>
              <a:rPr lang="cs-CZ" i="1" dirty="0"/>
              <a:t>Neurologické vyšetření v rehabilitaci pro fyzioterapeuty</a:t>
            </a:r>
            <a:r>
              <a:rPr lang="cs-CZ" dirty="0"/>
              <a:t>. 1. vyd. Olomouc: Univerzita Palackého, 2003. 91 s. ISBN 802440625X. </a:t>
            </a:r>
          </a:p>
          <a:p>
            <a:r>
              <a:rPr lang="cs-CZ" i="1" dirty="0"/>
              <a:t>Funkční svalový test</a:t>
            </a:r>
            <a:r>
              <a:rPr lang="cs-CZ" dirty="0"/>
              <a:t>. Edited by Vladimír Janda. Vyd. 1. Praha: Grada, 1996. 325 s. ISBN 8071692085. </a:t>
            </a:r>
          </a:p>
          <a:p>
            <a:r>
              <a:rPr lang="cs-CZ" dirty="0"/>
              <a:t>FULLER, Geraint. </a:t>
            </a:r>
            <a:r>
              <a:rPr lang="cs-CZ" i="1" dirty="0"/>
              <a:t>Neurologické vyšetření snadno a rychle</a:t>
            </a:r>
            <a:r>
              <a:rPr lang="cs-CZ" dirty="0"/>
              <a:t>. Translated by Jarmila Vaňásková. 1. české vyd. Praha: Grada, 2008. 253 s. ISBN 9788024719146. </a:t>
            </a:r>
          </a:p>
          <a:p>
            <a:r>
              <a:rPr lang="cs-CZ" dirty="0"/>
              <a:t>KENDALL, Florence Peterson, Elizabeth Kendall MCCREARY a Patricia Geise PROVANCE. </a:t>
            </a:r>
            <a:r>
              <a:rPr lang="cs-CZ" i="1" dirty="0"/>
              <a:t>Muscles testing and function : [with posture and pain]</a:t>
            </a:r>
            <a:r>
              <a:rPr lang="cs-CZ" dirty="0"/>
              <a:t>. Illustrated by Diane Abeloff, Photo by Peter J. Andrews - Charles C. Krause. 4th ed., with Posture and pa. Philadelphia: Willians &amp; Wilkins, 1993. xv, 451. ISBN 0683045768.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72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Hlavový nerv - Olfactorius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460222" cy="4351338"/>
          </a:xfrm>
        </p:spPr>
        <p:txBody>
          <a:bodyPr/>
          <a:lstStyle/>
          <a:p>
            <a:r>
              <a:rPr lang="cs-CZ" dirty="0" smtClean="0"/>
              <a:t>Vyšetřujeme u speficických obtíží (fyzioterapeut vyjímečně)</a:t>
            </a:r>
          </a:p>
          <a:p>
            <a:r>
              <a:rPr lang="cs-CZ" dirty="0" smtClean="0"/>
              <a:t>Anosmie – ztráta čichového smyslu (unilaterální/bilaterální)</a:t>
            </a:r>
          </a:p>
          <a:p>
            <a:r>
              <a:rPr lang="cs-CZ" dirty="0" smtClean="0"/>
              <a:t>Látky: mentol, růžový extrakt, kafr a čpavek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76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Hlavový nerv - Opticus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</a:t>
            </a:r>
          </a:p>
          <a:p>
            <a:r>
              <a:rPr lang="cs-CZ" dirty="0" smtClean="0"/>
              <a:t>Zornice</a:t>
            </a:r>
          </a:p>
          <a:p>
            <a:pPr lvl="1"/>
            <a:r>
              <a:rPr lang="cs-CZ" dirty="0" smtClean="0"/>
              <a:t>Reakce na osvit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komodace</a:t>
            </a:r>
          </a:p>
          <a:p>
            <a:r>
              <a:rPr lang="cs-CZ" dirty="0" smtClean="0"/>
              <a:t>Zraková ostrost</a:t>
            </a:r>
          </a:p>
          <a:p>
            <a:r>
              <a:rPr lang="cs-CZ" dirty="0" smtClean="0"/>
              <a:t>Zorné pole</a:t>
            </a:r>
          </a:p>
          <a:p>
            <a:r>
              <a:rPr lang="cs-CZ" dirty="0" smtClean="0"/>
              <a:t>Oční pozadí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Vyšetřujeme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Oftalmolog!</a:t>
            </a:r>
          </a:p>
          <a:p>
            <a:r>
              <a:rPr lang="cs-CZ" dirty="0" smtClean="0"/>
              <a:t>Velikost zornic (rozdíl) – ARO, JIP, </a:t>
            </a:r>
          </a:p>
          <a:p>
            <a:r>
              <a:rPr lang="cs-CZ" dirty="0" smtClean="0"/>
              <a:t>Přímá fotoreakce – ARO, JIP</a:t>
            </a:r>
          </a:p>
        </p:txBody>
      </p:sp>
    </p:spTree>
    <p:extLst>
      <p:ext uri="{BB962C8B-B14F-4D97-AF65-F5344CB8AC3E}">
        <p14:creationId xmlns:p14="http://schemas.microsoft.com/office/powerpoint/2010/main" val="289033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n. Opticus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39811" cy="4351338"/>
          </a:xfrm>
        </p:spPr>
        <p:txBody>
          <a:bodyPr/>
          <a:lstStyle/>
          <a:p>
            <a:r>
              <a:rPr lang="cs-CZ" dirty="0" smtClean="0"/>
              <a:t>Anizokorie</a:t>
            </a:r>
          </a:p>
          <a:p>
            <a:r>
              <a:rPr lang="cs-CZ" dirty="0" smtClean="0"/>
              <a:t>Mióza</a:t>
            </a:r>
          </a:p>
          <a:p>
            <a:r>
              <a:rPr lang="cs-CZ" dirty="0" smtClean="0"/>
              <a:t>Mydriáza</a:t>
            </a:r>
          </a:p>
          <a:p>
            <a:r>
              <a:rPr lang="cs-CZ" dirty="0" smtClean="0"/>
              <a:t>Hornerův syndrom</a:t>
            </a:r>
          </a:p>
          <a:p>
            <a:r>
              <a:rPr lang="cs-CZ" dirty="0" smtClean="0"/>
              <a:t>Amauróza = slepota</a:t>
            </a:r>
          </a:p>
          <a:p>
            <a:pPr lvl="1"/>
            <a:r>
              <a:rPr lang="cs-CZ" dirty="0" smtClean="0"/>
              <a:t>Amaurosis fugax – přechodná ischemie retiny</a:t>
            </a:r>
          </a:p>
          <a:p>
            <a:r>
              <a:rPr lang="cs-CZ" dirty="0" smtClean="0"/>
              <a:t>Heteronymní hemianopsie</a:t>
            </a:r>
          </a:p>
          <a:p>
            <a:r>
              <a:rPr lang="cs-CZ" dirty="0" smtClean="0"/>
              <a:t>Homonymní hemianopsie</a:t>
            </a:r>
          </a:p>
          <a:p>
            <a:endParaRPr lang="cs-CZ" dirty="0"/>
          </a:p>
        </p:txBody>
      </p:sp>
      <p:sp>
        <p:nvSpPr>
          <p:cNvPr id="4" name="AutoShape 2" descr="Image result for heteronymní hemianops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81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oculomotorius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30380" cy="4351338"/>
          </a:xfrm>
        </p:spPr>
        <p:txBody>
          <a:bodyPr/>
          <a:lstStyle/>
          <a:p>
            <a:r>
              <a:rPr lang="cs-CZ" dirty="0" smtClean="0"/>
              <a:t>Nerv motorický a vegetativní!</a:t>
            </a:r>
          </a:p>
          <a:p>
            <a:r>
              <a:rPr lang="cs-CZ" dirty="0" smtClean="0"/>
              <a:t>Sympatikus – dilatace zornice</a:t>
            </a:r>
          </a:p>
          <a:p>
            <a:endParaRPr lang="cs-CZ" dirty="0"/>
          </a:p>
          <a:p>
            <a:r>
              <a:rPr lang="cs-CZ" dirty="0" smtClean="0"/>
              <a:t>M. rectus internus, superior, inferior, </a:t>
            </a:r>
          </a:p>
          <a:p>
            <a:r>
              <a:rPr lang="cs-CZ" dirty="0" smtClean="0"/>
              <a:t>M. obliquus inferior</a:t>
            </a:r>
          </a:p>
          <a:p>
            <a:r>
              <a:rPr lang="cs-CZ" dirty="0" smtClean="0"/>
              <a:t>M. levator palpebrae</a:t>
            </a:r>
          </a:p>
          <a:p>
            <a:endParaRPr lang="cs-CZ" dirty="0"/>
          </a:p>
          <a:p>
            <a:r>
              <a:rPr lang="cs-CZ" sz="2000" dirty="0" smtClean="0"/>
              <a:t>(kromě m. rectus lateralis, m. obliquus superior)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Poškození n. oculomotorius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92817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Ptóza (pokles horního víčka)</a:t>
            </a:r>
          </a:p>
          <a:p>
            <a:r>
              <a:rPr lang="cs-CZ" dirty="0" smtClean="0"/>
              <a:t>Divergentní strabismus (zevně a dolů)</a:t>
            </a:r>
          </a:p>
          <a:p>
            <a:r>
              <a:rPr lang="cs-CZ" dirty="0" smtClean="0"/>
              <a:t>Diplopie</a:t>
            </a:r>
          </a:p>
          <a:p>
            <a:r>
              <a:rPr lang="cs-CZ" dirty="0" smtClean="0"/>
              <a:t>Hornerův syndrom </a:t>
            </a:r>
          </a:p>
          <a:p>
            <a:pPr lvl="1"/>
            <a:r>
              <a:rPr lang="cs-CZ" dirty="0" smtClean="0"/>
              <a:t>Při lézi symp. vláken</a:t>
            </a:r>
          </a:p>
          <a:p>
            <a:pPr marL="457200" lvl="1" indent="0">
              <a:buNone/>
            </a:pPr>
            <a:r>
              <a:rPr lang="cs-CZ" dirty="0" smtClean="0"/>
              <a:t>triáda:</a:t>
            </a:r>
          </a:p>
          <a:p>
            <a:pPr lvl="1"/>
            <a:r>
              <a:rPr lang="cs-CZ" dirty="0" smtClean="0"/>
              <a:t>Mióza</a:t>
            </a:r>
          </a:p>
          <a:p>
            <a:pPr lvl="1"/>
            <a:r>
              <a:rPr lang="cs-CZ" dirty="0" smtClean="0"/>
              <a:t>Ptóza </a:t>
            </a:r>
          </a:p>
          <a:p>
            <a:pPr lvl="1"/>
            <a:r>
              <a:rPr lang="cs-CZ" dirty="0"/>
              <a:t>E</a:t>
            </a:r>
            <a:r>
              <a:rPr lang="cs-CZ" dirty="0" smtClean="0"/>
              <a:t>noftalmus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32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IV. trochlearis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34132" cy="4351338"/>
          </a:xfrm>
        </p:spPr>
        <p:txBody>
          <a:bodyPr/>
          <a:lstStyle/>
          <a:p>
            <a:r>
              <a:rPr lang="cs-CZ" dirty="0" smtClean="0"/>
              <a:t>M. obliquus bulbi superior</a:t>
            </a:r>
          </a:p>
          <a:p>
            <a:r>
              <a:rPr lang="cs-CZ" dirty="0" smtClean="0"/>
              <a:t>Porušení n. Trochlearis: Diplopie při pohledu dolů a dovnitř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04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703</Words>
  <Application>Microsoft Office PowerPoint</Application>
  <PresentationFormat>Widescreen</PresentationFormat>
  <Paragraphs>151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Vyšetření hlavových nervů</vt:lpstr>
      <vt:lpstr>Nervus:</vt:lpstr>
      <vt:lpstr>I. Hlavový nerv - Olfactorius</vt:lpstr>
      <vt:lpstr>II. Hlavový nerv - Opticus</vt:lpstr>
      <vt:lpstr>Vyšetřujeme</vt:lpstr>
      <vt:lpstr>Poruchy n. Opticus </vt:lpstr>
      <vt:lpstr>III. oculomotorius</vt:lpstr>
      <vt:lpstr>Poškození n. oculomotorius</vt:lpstr>
      <vt:lpstr>IV. trochlearis</vt:lpstr>
      <vt:lpstr>N. trigeminus</vt:lpstr>
      <vt:lpstr>Poškození n. trigeminus</vt:lpstr>
      <vt:lpstr>VI. abducens</vt:lpstr>
      <vt:lpstr>VII. facialis</vt:lpstr>
      <vt:lpstr>VIII. vestibulocochlearis</vt:lpstr>
      <vt:lpstr>Poruchy n. vestibulocochlearis</vt:lpstr>
      <vt:lpstr>Poruchy n. vestibulocochlearis</vt:lpstr>
      <vt:lpstr>Postranní smíšený systém</vt:lpstr>
      <vt:lpstr>IX. glossopharyngeus</vt:lpstr>
      <vt:lpstr>X. vagus</vt:lpstr>
      <vt:lpstr>XI. accesorius</vt:lpstr>
      <vt:lpstr>XII. hypoglossus</vt:lpstr>
      <vt:lpstr>Povinná/Doporučená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Vyšetření hlavových nervů</dc:title>
  <dc:creator>Klára Mertová</dc:creator>
  <cp:lastModifiedBy>Klára Mertová</cp:lastModifiedBy>
  <cp:revision>29</cp:revision>
  <dcterms:created xsi:type="dcterms:W3CDTF">2020-02-05T08:17:55Z</dcterms:created>
  <dcterms:modified xsi:type="dcterms:W3CDTF">2020-03-02T12:45:21Z</dcterms:modified>
</cp:coreProperties>
</file>