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75" r:id="rId5"/>
    <p:sldId id="265" r:id="rId6"/>
    <p:sldId id="262" r:id="rId7"/>
    <p:sldId id="266" r:id="rId8"/>
    <p:sldId id="267" r:id="rId9"/>
    <p:sldId id="268" r:id="rId10"/>
    <p:sldId id="269" r:id="rId11"/>
    <p:sldId id="258" r:id="rId12"/>
    <p:sldId id="257" r:id="rId13"/>
    <p:sldId id="259" r:id="rId14"/>
    <p:sldId id="260" r:id="rId15"/>
    <p:sldId id="274" r:id="rId16"/>
    <p:sldId id="270" r:id="rId17"/>
    <p:sldId id="271" r:id="rId18"/>
    <p:sldId id="272" r:id="rId19"/>
    <p:sldId id="273" r:id="rId20"/>
    <p:sldId id="261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80C1B-505A-429F-AB04-4A5FA906C73C}" type="datetimeFigureOut">
              <a:rPr lang="cs-CZ" smtClean="0"/>
              <a:t>25. 2. 2020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DF51-9E57-4817-B6D3-226B2A0505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114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80C1B-505A-429F-AB04-4A5FA906C73C}" type="datetimeFigureOut">
              <a:rPr lang="cs-CZ" smtClean="0"/>
              <a:t>25. 2. 2020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DF51-9E57-4817-B6D3-226B2A0505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6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80C1B-505A-429F-AB04-4A5FA906C73C}" type="datetimeFigureOut">
              <a:rPr lang="cs-CZ" smtClean="0"/>
              <a:t>25. 2. 2020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DF51-9E57-4817-B6D3-226B2A0505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162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80C1B-505A-429F-AB04-4A5FA906C73C}" type="datetimeFigureOut">
              <a:rPr lang="cs-CZ" smtClean="0"/>
              <a:t>25. 2. 2020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DF51-9E57-4817-B6D3-226B2A0505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63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80C1B-505A-429F-AB04-4A5FA906C73C}" type="datetimeFigureOut">
              <a:rPr lang="cs-CZ" smtClean="0"/>
              <a:t>25. 2. 2020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DF51-9E57-4817-B6D3-226B2A0505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035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80C1B-505A-429F-AB04-4A5FA906C73C}" type="datetimeFigureOut">
              <a:rPr lang="cs-CZ" smtClean="0"/>
              <a:t>25. 2. 2020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DF51-9E57-4817-B6D3-226B2A0505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71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80C1B-505A-429F-AB04-4A5FA906C73C}" type="datetimeFigureOut">
              <a:rPr lang="cs-CZ" smtClean="0"/>
              <a:t>25. 2. 2020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DF51-9E57-4817-B6D3-226B2A0505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880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80C1B-505A-429F-AB04-4A5FA906C73C}" type="datetimeFigureOut">
              <a:rPr lang="cs-CZ" smtClean="0"/>
              <a:t>25. 2. 2020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DF51-9E57-4817-B6D3-226B2A0505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46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80C1B-505A-429F-AB04-4A5FA906C73C}" type="datetimeFigureOut">
              <a:rPr lang="cs-CZ" smtClean="0"/>
              <a:t>25. 2. 2020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DF51-9E57-4817-B6D3-226B2A0505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95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80C1B-505A-429F-AB04-4A5FA906C73C}" type="datetimeFigureOut">
              <a:rPr lang="cs-CZ" smtClean="0"/>
              <a:t>25. 2. 2020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DF51-9E57-4817-B6D3-226B2A0505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2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80C1B-505A-429F-AB04-4A5FA906C73C}" type="datetimeFigureOut">
              <a:rPr lang="cs-CZ" smtClean="0"/>
              <a:t>25. 2. 2020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DF51-9E57-4817-B6D3-226B2A0505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67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80C1B-505A-429F-AB04-4A5FA906C73C}" type="datetimeFigureOut">
              <a:rPr lang="cs-CZ" smtClean="0"/>
              <a:t>25. 2. 2020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6DF51-9E57-4817-B6D3-226B2A0505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45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ltes.mertova@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publication/149247" TargetMode="External"/><Relationship Id="rId2" Type="http://schemas.openxmlformats.org/officeDocument/2006/relationships/hyperlink" Target="https://is.muni.cz/auth/publication/68012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muni.cz/auth/publication/651102" TargetMode="External"/><Relationship Id="rId4" Type="http://schemas.openxmlformats.org/officeDocument/2006/relationships/hyperlink" Target="https://is.muni.cz/auth/publication/76210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Vyšetřovací metody II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Klára Šoltés Mertová; </a:t>
            </a:r>
            <a:r>
              <a:rPr lang="cs-CZ" dirty="0">
                <a:hlinkClick r:id="rId2"/>
              </a:rPr>
              <a:t>soltes.mertova@muni.cz</a:t>
            </a:r>
            <a:endParaRPr lang="cs-CZ" dirty="0"/>
          </a:p>
          <a:p>
            <a:r>
              <a:rPr lang="cs-CZ" dirty="0"/>
              <a:t>Brno, </a:t>
            </a:r>
            <a:r>
              <a:rPr lang="cs-CZ" dirty="0" smtClean="0"/>
              <a:t>2020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640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Podrobnější vyšetření duševního stavu a hierarchie psychiatrické diagnostiky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Bludy</a:t>
            </a:r>
          </a:p>
          <a:p>
            <a:r>
              <a:rPr lang="cs-CZ" dirty="0" smtClean="0"/>
              <a:t>Halucinace a iluze</a:t>
            </a:r>
          </a:p>
          <a:p>
            <a:r>
              <a:rPr lang="cs-CZ" dirty="0" smtClean="0"/>
              <a:t>Vyšší etáž:</a:t>
            </a:r>
          </a:p>
          <a:p>
            <a:pPr lvl="1"/>
            <a:r>
              <a:rPr lang="cs-CZ" dirty="0" smtClean="0"/>
              <a:t>Organické psychózy</a:t>
            </a:r>
          </a:p>
          <a:p>
            <a:pPr lvl="1"/>
            <a:r>
              <a:rPr lang="cs-CZ" dirty="0" smtClean="0"/>
              <a:t>Funkční psychózy – schizofrenie, psychotické deprese, bipolární deprese, ..</a:t>
            </a:r>
          </a:p>
          <a:p>
            <a:pPr lvl="1"/>
            <a:r>
              <a:rPr lang="cs-CZ" dirty="0" smtClean="0"/>
              <a:t>Neurózy – deprese, hysterické reakce, fobie, obsesivní neuróza, úzko. </a:t>
            </a:r>
            <a:r>
              <a:rPr lang="cs-CZ" dirty="0"/>
              <a:t>s</a:t>
            </a:r>
            <a:r>
              <a:rPr lang="cs-CZ" dirty="0" smtClean="0"/>
              <a:t>tavy, ..</a:t>
            </a:r>
          </a:p>
          <a:p>
            <a:pPr lvl="1"/>
            <a:r>
              <a:rPr lang="cs-CZ" dirty="0" smtClean="0"/>
              <a:t>Poruchy osobnosti</a:t>
            </a:r>
          </a:p>
          <a:p>
            <a:r>
              <a:rPr lang="cs-CZ" dirty="0" smtClean="0"/>
              <a:t>Nižší etáž </a:t>
            </a:r>
          </a:p>
          <a:p>
            <a:pPr lvl="1"/>
            <a:r>
              <a:rPr lang="cs-CZ" dirty="0" smtClean="0"/>
              <a:t>úzkosti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228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poruchy vědomí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Strukturální</a:t>
            </a:r>
          </a:p>
          <a:p>
            <a:pPr lvl="1"/>
            <a:r>
              <a:rPr lang="cs-CZ" dirty="0" smtClean="0"/>
              <a:t>Kraniocerebrální poranění</a:t>
            </a:r>
          </a:p>
          <a:p>
            <a:pPr lvl="1"/>
            <a:r>
              <a:rPr lang="cs-CZ" dirty="0" smtClean="0"/>
              <a:t>Cévní mozková příhoda</a:t>
            </a:r>
          </a:p>
          <a:p>
            <a:pPr lvl="1"/>
            <a:r>
              <a:rPr lang="cs-CZ" dirty="0" smtClean="0"/>
              <a:t>Mozkový absces</a:t>
            </a:r>
          </a:p>
          <a:p>
            <a:pPr lvl="1"/>
            <a:r>
              <a:rPr lang="cs-CZ" dirty="0" smtClean="0"/>
              <a:t>Nádorové postižení CNS</a:t>
            </a:r>
          </a:p>
          <a:p>
            <a:r>
              <a:rPr lang="cs-CZ" dirty="0" smtClean="0"/>
              <a:t>Nestrukturální (difúzní)</a:t>
            </a:r>
          </a:p>
          <a:p>
            <a:pPr lvl="1"/>
            <a:r>
              <a:rPr lang="cs-CZ" dirty="0" smtClean="0"/>
              <a:t>Otravy</a:t>
            </a:r>
          </a:p>
          <a:p>
            <a:pPr lvl="1"/>
            <a:r>
              <a:rPr lang="cs-CZ" dirty="0" smtClean="0"/>
              <a:t>Hypoxie</a:t>
            </a:r>
          </a:p>
          <a:p>
            <a:pPr lvl="1"/>
            <a:r>
              <a:rPr lang="cs-CZ" dirty="0" smtClean="0"/>
              <a:t>Hyperkapnie</a:t>
            </a:r>
          </a:p>
          <a:p>
            <a:pPr lvl="1"/>
            <a:r>
              <a:rPr lang="cs-CZ" dirty="0" smtClean="0"/>
              <a:t>Stavy spojené s metabolismem cukrů</a:t>
            </a:r>
          </a:p>
          <a:p>
            <a:pPr lvl="1"/>
            <a:r>
              <a:rPr lang="cs-CZ" dirty="0" smtClean="0"/>
              <a:t>Inotové dysbalance</a:t>
            </a:r>
          </a:p>
          <a:p>
            <a:pPr lvl="1"/>
            <a:r>
              <a:rPr lang="cs-CZ" dirty="0" smtClean="0"/>
              <a:t>Dekompenzace jaterního nebo ledvinného selhání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0251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Vědomí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Stav, kdy je člověk schopen správně vnímat sebe i své okolí a správně reagovat na podněty vnějšího i vnitřního prostředí.</a:t>
            </a:r>
          </a:p>
          <a:p>
            <a:endParaRPr lang="cs-CZ" dirty="0"/>
          </a:p>
          <a:p>
            <a:r>
              <a:rPr lang="cs-CZ" dirty="0" smtClean="0"/>
              <a:t>Vědomí:</a:t>
            </a:r>
          </a:p>
          <a:p>
            <a:pPr lvl="1"/>
            <a:r>
              <a:rPr lang="cs-CZ" dirty="0" smtClean="0"/>
              <a:t>Vigilita (bdělost) stupeň schopnosti reagovat na prostředí</a:t>
            </a:r>
          </a:p>
          <a:p>
            <a:pPr lvl="1"/>
            <a:r>
              <a:rPr lang="cs-CZ" dirty="0" smtClean="0"/>
              <a:t>Lucidita (jasnost vědomí) popisuje obsah a hloubku bdělého stavu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8725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vědomí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Kvantitativní</a:t>
            </a:r>
          </a:p>
          <a:p>
            <a:pPr lvl="1"/>
            <a:r>
              <a:rPr lang="cs-CZ" dirty="0" smtClean="0"/>
              <a:t>Somnolence</a:t>
            </a:r>
          </a:p>
          <a:p>
            <a:pPr lvl="1"/>
            <a:r>
              <a:rPr lang="cs-CZ" dirty="0" smtClean="0"/>
              <a:t>Sopor </a:t>
            </a:r>
          </a:p>
          <a:p>
            <a:pPr lvl="1"/>
            <a:r>
              <a:rPr lang="cs-CZ" dirty="0" smtClean="0"/>
              <a:t>Kóma</a:t>
            </a:r>
          </a:p>
          <a:p>
            <a:r>
              <a:rPr lang="cs-CZ" dirty="0" smtClean="0"/>
              <a:t>Kvalitativní</a:t>
            </a:r>
          </a:p>
          <a:p>
            <a:pPr lvl="1"/>
            <a:r>
              <a:rPr lang="cs-CZ" dirty="0" smtClean="0"/>
              <a:t>Delirium</a:t>
            </a:r>
          </a:p>
          <a:p>
            <a:pPr lvl="1"/>
            <a:r>
              <a:rPr lang="cs-CZ" dirty="0" smtClean="0"/>
              <a:t>Obnubilace (mrákotný stav)</a:t>
            </a:r>
          </a:p>
          <a:p>
            <a:pPr lvl="1"/>
            <a:r>
              <a:rPr lang="cs-CZ" dirty="0" smtClean="0"/>
              <a:t>Amentní stavy (zmatenost)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464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GCS – Glasgow Coma Scale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Max. bodů 15</a:t>
            </a:r>
          </a:p>
          <a:p>
            <a:r>
              <a:rPr lang="cs-CZ" dirty="0" smtClean="0"/>
              <a:t>Min. bodů 3</a:t>
            </a:r>
          </a:p>
          <a:p>
            <a:r>
              <a:rPr lang="cs-CZ" dirty="0" smtClean="0"/>
              <a:t>Somnolence (spavost) 13 – 14b</a:t>
            </a:r>
          </a:p>
          <a:p>
            <a:r>
              <a:rPr lang="cs-CZ" dirty="0" smtClean="0"/>
              <a:t>Sopor 9 – 12b</a:t>
            </a:r>
          </a:p>
          <a:p>
            <a:r>
              <a:rPr lang="cs-CZ" dirty="0" smtClean="0"/>
              <a:t>Kóma 8b a méně </a:t>
            </a:r>
          </a:p>
          <a:p>
            <a:endParaRPr lang="cs-CZ" dirty="0"/>
          </a:p>
          <a:p>
            <a:r>
              <a:rPr lang="cs-CZ" dirty="0" smtClean="0"/>
              <a:t>Alternativou GCS je AVPU systém</a:t>
            </a:r>
            <a:endParaRPr lang="cs-CZ" dirty="0"/>
          </a:p>
        </p:txBody>
      </p:sp>
      <p:pic>
        <p:nvPicPr>
          <p:cNvPr id="1026" name="Picture 2" descr="Výsledek obrázku pro glasgow coma sca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623" y="1379428"/>
            <a:ext cx="4548196" cy="524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157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Riker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20655" cy="4351338"/>
          </a:xfrm>
        </p:spPr>
        <p:txBody>
          <a:bodyPr/>
          <a:lstStyle/>
          <a:p>
            <a:r>
              <a:rPr lang="cs-CZ" dirty="0"/>
              <a:t>Skórovací schémata hodnocení sedace a výskytu </a:t>
            </a:r>
            <a:r>
              <a:rPr lang="cs-CZ" dirty="0" smtClean="0"/>
              <a:t>deliria</a:t>
            </a:r>
          </a:p>
          <a:p>
            <a:r>
              <a:rPr lang="pl-PL" dirty="0"/>
              <a:t>Podstatou hodnocení je popis chování pacienta</a:t>
            </a:r>
            <a:endParaRPr lang="cs-CZ" dirty="0"/>
          </a:p>
        </p:txBody>
      </p:sp>
      <p:pic>
        <p:nvPicPr>
          <p:cNvPr id="3074" name="Picture 2" descr="Výsledek obrázku pro riker sc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1690688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533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Pozornost a orientace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Orientace místem, časem, osobou</a:t>
            </a:r>
          </a:p>
          <a:p>
            <a:pPr lvl="1"/>
            <a:r>
              <a:rPr lang="cs-CZ" dirty="0" smtClean="0"/>
              <a:t>Zaznamenáváme chyby, kterých se pacient dopustil</a:t>
            </a:r>
          </a:p>
          <a:p>
            <a:endParaRPr lang="cs-CZ" i="1" dirty="0" smtClean="0"/>
          </a:p>
          <a:p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Další vyšetření vyšších nervových funkcí:</a:t>
            </a:r>
          </a:p>
          <a:p>
            <a:r>
              <a:rPr lang="cs-CZ" i="1" dirty="0" smtClean="0"/>
              <a:t>Paměť, Počítání, abstraktní myšlení, prostorové vnímání</a:t>
            </a:r>
          </a:p>
          <a:p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387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Zrakové a tělesné vnímání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Test lézí parietálního a okcipitálního laloku</a:t>
            </a:r>
          </a:p>
          <a:p>
            <a:r>
              <a:rPr lang="cs-CZ" dirty="0" smtClean="0"/>
              <a:t>Demence</a:t>
            </a:r>
          </a:p>
          <a:p>
            <a:r>
              <a:rPr lang="cs-CZ" dirty="0" smtClean="0"/>
              <a:t>Abnormality v percepci či smyslovém vnímání při neporušených senzorických drahách jsou nazývány AGNOZIE</a:t>
            </a:r>
          </a:p>
          <a:p>
            <a:r>
              <a:rPr lang="cs-CZ" dirty="0" smtClean="0"/>
              <a:t>Agnozie: klinicky postižen zrak, hmat a tělesné vnímání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032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ýsledek obrázku pro hemi neglect syndr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390" y="1593806"/>
            <a:ext cx="4067175" cy="466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Hemi-neglect syndrom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Pacient „ignoruje“ nevnímá polovinu těla</a:t>
            </a:r>
          </a:p>
          <a:p>
            <a:r>
              <a:rPr lang="cs-CZ" dirty="0" smtClean="0"/>
              <a:t>Pacient si neuvědomuje slabost postižené strany</a:t>
            </a:r>
          </a:p>
          <a:p>
            <a:pPr lvl="1"/>
            <a:r>
              <a:rPr lang="cs-CZ" dirty="0" smtClean="0"/>
              <a:t>NOSOAGNOZIE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768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Apraxie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Neschopnost provést úkol, ačkoli není přítomna paréza nebo porucha koordinace nebo pohybové postižení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7035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Vyšetřovací metody II, </a:t>
            </a:r>
            <a:br>
              <a:rPr lang="cs-CZ" dirty="0" smtClean="0"/>
            </a:br>
            <a:r>
              <a:rPr lang="cs-CZ" dirty="0" smtClean="0"/>
              <a:t>	vyšetřovací postupy v neurologii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762226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Anamnéza v neurologii, vyšetření duševního stavu, řeči</a:t>
            </a:r>
          </a:p>
          <a:p>
            <a:r>
              <a:rPr lang="cs-CZ" dirty="0" smtClean="0"/>
              <a:t>Senzitivita</a:t>
            </a:r>
            <a:r>
              <a:rPr lang="cs-CZ" dirty="0"/>
              <a:t>, svalový tonus</a:t>
            </a:r>
          </a:p>
          <a:p>
            <a:r>
              <a:rPr lang="cs-CZ" dirty="0" smtClean="0"/>
              <a:t>Reflexologie </a:t>
            </a:r>
            <a:r>
              <a:rPr lang="cs-CZ" dirty="0"/>
              <a:t>(fyziologie, patologie)</a:t>
            </a:r>
          </a:p>
          <a:p>
            <a:r>
              <a:rPr lang="cs-CZ" dirty="0"/>
              <a:t>Z</a:t>
            </a:r>
            <a:r>
              <a:rPr lang="cs-CZ" dirty="0" smtClean="0"/>
              <a:t>áklady </a:t>
            </a:r>
            <a:r>
              <a:rPr lang="cs-CZ" dirty="0"/>
              <a:t>vyšetření koordinace</a:t>
            </a:r>
          </a:p>
          <a:p>
            <a:r>
              <a:rPr lang="cs-CZ" dirty="0" smtClean="0"/>
              <a:t>Vyšetření </a:t>
            </a:r>
            <a:r>
              <a:rPr lang="cs-CZ" dirty="0"/>
              <a:t>abnormálních pohybů</a:t>
            </a:r>
          </a:p>
          <a:p>
            <a:r>
              <a:rPr lang="cs-CZ" dirty="0" smtClean="0"/>
              <a:t>Vyšetření </a:t>
            </a:r>
            <a:r>
              <a:rPr lang="cs-CZ" dirty="0"/>
              <a:t>hlavových nervů I - XII</a:t>
            </a:r>
          </a:p>
          <a:p>
            <a:r>
              <a:rPr lang="cs-CZ" dirty="0" smtClean="0"/>
              <a:t>Kořenové </a:t>
            </a:r>
            <a:r>
              <a:rPr lang="cs-CZ" dirty="0"/>
              <a:t>syndromy na dolních končetinách</a:t>
            </a:r>
          </a:p>
          <a:p>
            <a:r>
              <a:rPr lang="cs-CZ" dirty="0" smtClean="0"/>
              <a:t>Kořenové </a:t>
            </a:r>
            <a:r>
              <a:rPr lang="cs-CZ" dirty="0"/>
              <a:t>syndromy na horních </a:t>
            </a:r>
            <a:r>
              <a:rPr lang="cs-CZ" dirty="0" smtClean="0"/>
              <a:t>končetinách</a:t>
            </a:r>
          </a:p>
          <a:p>
            <a:r>
              <a:rPr lang="cs-CZ" dirty="0" smtClean="0"/>
              <a:t>.........atd.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426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EEG vyšetření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Kontinuální EEG monitoring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396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 a doporučená literatura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OPAVSKÝ</a:t>
            </a:r>
            <a:r>
              <a:rPr lang="cs-CZ" dirty="0"/>
              <a:t>, Jaroslav. </a:t>
            </a:r>
            <a:r>
              <a:rPr lang="cs-CZ" i="1" dirty="0"/>
              <a:t>Neurologické vyšetření v rehabilitaci pro fyzioterapeuty</a:t>
            </a:r>
            <a:r>
              <a:rPr lang="cs-CZ" dirty="0"/>
              <a:t>. 1. vyd. Olomouc: Univerzita Palackého, 2003. 91 s. ISBN 802440625X. </a:t>
            </a:r>
            <a:r>
              <a:rPr lang="cs-CZ" dirty="0">
                <a:hlinkClick r:id="rId2"/>
              </a:rPr>
              <a:t>info</a:t>
            </a:r>
            <a:endParaRPr lang="cs-CZ" dirty="0"/>
          </a:p>
          <a:p>
            <a:r>
              <a:rPr lang="cs-CZ" i="1" dirty="0"/>
              <a:t>Funkční svalový test</a:t>
            </a:r>
            <a:r>
              <a:rPr lang="cs-CZ" dirty="0"/>
              <a:t>. Edited by Vladimír Janda. Vyd. 1. Praha: Grada, 1996. 325 s. ISBN 8071692085. </a:t>
            </a:r>
            <a:r>
              <a:rPr lang="cs-CZ" dirty="0">
                <a:hlinkClick r:id="rId3"/>
              </a:rPr>
              <a:t>info</a:t>
            </a:r>
            <a:endParaRPr lang="cs-CZ" dirty="0"/>
          </a:p>
          <a:p>
            <a:r>
              <a:rPr lang="cs-CZ" dirty="0" smtClean="0"/>
              <a:t>FULLER</a:t>
            </a:r>
            <a:r>
              <a:rPr lang="cs-CZ" dirty="0"/>
              <a:t>, Geraint. </a:t>
            </a:r>
            <a:r>
              <a:rPr lang="cs-CZ" i="1" dirty="0"/>
              <a:t>Neurologické vyšetření snadno a rychle</a:t>
            </a:r>
            <a:r>
              <a:rPr lang="cs-CZ" dirty="0"/>
              <a:t>. Translated by Jarmila Vaňásková. 1. české vyd. Praha: Grada, 2008. 253 s. ISBN 9788024719146. </a:t>
            </a:r>
            <a:r>
              <a:rPr lang="cs-CZ" dirty="0">
                <a:hlinkClick r:id="rId4"/>
              </a:rPr>
              <a:t>info</a:t>
            </a:r>
            <a:endParaRPr lang="cs-CZ" dirty="0"/>
          </a:p>
          <a:p>
            <a:r>
              <a:rPr lang="cs-CZ" dirty="0"/>
              <a:t>KENDALL, Florence Peterson, Elizabeth Kendall MCCREARY a Patricia Geise PROVANCE. </a:t>
            </a:r>
            <a:r>
              <a:rPr lang="cs-CZ" i="1" dirty="0"/>
              <a:t>Muscles testing and function : [with posture and pain]</a:t>
            </a:r>
            <a:r>
              <a:rPr lang="cs-CZ" dirty="0"/>
              <a:t>. Illustrated by Diane Abeloff, Photo by Peter J. Andrews - Charles C. Krause. 4th ed., with Posture and pa. Philadelphia: Willians &amp; Wilkins, 1993. xv, 451. ISBN 0683045768. </a:t>
            </a:r>
            <a:r>
              <a:rPr lang="cs-CZ" dirty="0">
                <a:hlinkClick r:id="rId5"/>
              </a:rPr>
              <a:t>info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351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opavský neurologické vyšetření v rehabilitaci pro fyzioterapeuty pd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556" y="284509"/>
            <a:ext cx="4244840" cy="6151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mbler neurologi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49" b="15910"/>
          <a:stretch/>
        </p:blipFill>
        <p:spPr bwMode="auto">
          <a:xfrm>
            <a:off x="6598320" y="284509"/>
            <a:ext cx="4760374" cy="648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9927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semestru a ukončení předmětu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Praktická výuka založená na správném předvedení postupu vyšetření a jeho </a:t>
            </a:r>
            <a:r>
              <a:rPr lang="cs-CZ" dirty="0" smtClean="0"/>
              <a:t>nácvik.</a:t>
            </a:r>
          </a:p>
          <a:p>
            <a:r>
              <a:rPr lang="cs-CZ" dirty="0"/>
              <a:t>Prokázání praktických dovedností a úspěšné vypracování písemných testů v průběhu semestru – ukončení předmětu </a:t>
            </a:r>
            <a:r>
              <a:rPr lang="cs-CZ" dirty="0" smtClean="0"/>
              <a:t>zkouškou.</a:t>
            </a:r>
          </a:p>
          <a:p>
            <a:pPr lvl="1"/>
            <a:r>
              <a:rPr lang="cs-CZ" dirty="0" smtClean="0"/>
              <a:t>10min. testy během semestru: a,b,c i volné odpovědi</a:t>
            </a:r>
          </a:p>
          <a:p>
            <a:pPr lvl="1"/>
            <a:r>
              <a:rPr lang="cs-CZ" dirty="0" smtClean="0"/>
              <a:t>Průběžné testy je potřeba splnit na 70% pro připuštění k závěrečné zk.</a:t>
            </a:r>
          </a:p>
          <a:p>
            <a:r>
              <a:rPr lang="cs-CZ" dirty="0" smtClean="0"/>
              <a:t>Do výuky: bílé oděvy, pomůcky, dobrou náladu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4086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World Health Organization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03927"/>
            <a:ext cx="10515600" cy="1535185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„Zdraví</a:t>
            </a:r>
            <a:r>
              <a:rPr lang="cs-CZ" dirty="0"/>
              <a:t> je Světovou zdravotnickou organizací definováno jako stav plné tělesné, duševní a sociální pohody a nikoli jen jako nepřítomnost nemoci či vady (WHO, 1946</a:t>
            </a:r>
            <a:r>
              <a:rPr lang="cs-CZ" dirty="0" smtClean="0"/>
              <a:t>).“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181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OA: etiologie nebo odhalení stavů spojených s nerulog. Obtížemi</a:t>
            </a:r>
          </a:p>
          <a:p>
            <a:pPr lvl="1"/>
            <a:r>
              <a:rPr lang="cs-CZ" dirty="0" smtClean="0"/>
              <a:t>Hypertenze – CMP</a:t>
            </a:r>
          </a:p>
          <a:p>
            <a:pPr lvl="1"/>
            <a:r>
              <a:rPr lang="cs-CZ" dirty="0" smtClean="0"/>
              <a:t>Diabetes – neuropatie</a:t>
            </a:r>
          </a:p>
          <a:p>
            <a:pPr lvl="1"/>
            <a:r>
              <a:rPr lang="cs-CZ" dirty="0" smtClean="0"/>
              <a:t>NEBO! Epilepsie – možná žádnou ani nemá, ale je léčen...</a:t>
            </a:r>
          </a:p>
          <a:p>
            <a:r>
              <a:rPr lang="cs-CZ" dirty="0" smtClean="0"/>
              <a:t>RA: co znamená „negativní“ rodinná anamn.</a:t>
            </a:r>
          </a:p>
          <a:p>
            <a:r>
              <a:rPr lang="cs-CZ" dirty="0" smtClean="0"/>
              <a:t>SA: finanční zázemí, rodina a pečovatelé v sociálním okolí...</a:t>
            </a:r>
          </a:p>
          <a:p>
            <a:r>
              <a:rPr lang="cs-CZ" dirty="0" smtClean="0"/>
              <a:t>Expozice toxinům: nejen nikotin a alkohol, ale i průmyslové toxiny</a:t>
            </a:r>
          </a:p>
          <a:p>
            <a:r>
              <a:rPr lang="cs-CZ" dirty="0" smtClean="0"/>
              <a:t>Systémová onemocnění, která se manifestují neurologicky</a:t>
            </a:r>
          </a:p>
          <a:p>
            <a:pPr lvl="1"/>
            <a:r>
              <a:rPr lang="cs-CZ" dirty="0" smtClean="0"/>
              <a:t>Ateroskleróza – angina pectoris</a:t>
            </a:r>
          </a:p>
          <a:p>
            <a:r>
              <a:rPr lang="cs-CZ" dirty="0" smtClean="0"/>
              <a:t>Pacientovo vnímání choroby!  Co si myslí, že je s nimi v nepořádku...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542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Duševní stav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k náladě a myšlení pacienta</a:t>
            </a:r>
          </a:p>
          <a:p>
            <a:r>
              <a:rPr lang="cs-CZ" dirty="0" smtClean="0"/>
              <a:t>Vzhled a chování:</a:t>
            </a:r>
          </a:p>
          <a:p>
            <a:pPr lvl="1"/>
            <a:r>
              <a:rPr lang="cs-CZ" dirty="0" smtClean="0"/>
              <a:t>Je zanedbaný?</a:t>
            </a:r>
          </a:p>
          <a:p>
            <a:pPr lvl="1"/>
            <a:r>
              <a:rPr lang="cs-CZ" dirty="0" smtClean="0"/>
              <a:t>Je depresivní?</a:t>
            </a:r>
          </a:p>
          <a:p>
            <a:pPr lvl="1"/>
            <a:r>
              <a:rPr lang="cs-CZ" dirty="0" smtClean="0"/>
              <a:t>Je úzkostný?</a:t>
            </a:r>
          </a:p>
          <a:p>
            <a:pPr lvl="1"/>
            <a:r>
              <a:rPr lang="cs-CZ" dirty="0" smtClean="0"/>
              <a:t>Chová se vhodně? (oploštělá emotivita, agrese, příliš familiární...)</a:t>
            </a:r>
          </a:p>
          <a:p>
            <a:pPr lvl="1"/>
            <a:r>
              <a:rPr lang="cs-CZ" dirty="0" smtClean="0"/>
              <a:t>Mění se rychle pacientova nálada?</a:t>
            </a:r>
          </a:p>
          <a:p>
            <a:pPr lvl="1"/>
            <a:r>
              <a:rPr lang="cs-CZ" dirty="0" smtClean="0"/>
              <a:t>Jeví adekvátní zájem o své onemocnění a příznaky?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431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Vegetativní symptomy	Příznaky úzkosti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24369" cy="4351338"/>
          </a:xfrm>
        </p:spPr>
        <p:txBody>
          <a:bodyPr/>
          <a:lstStyle/>
          <a:p>
            <a:r>
              <a:rPr lang="cs-CZ" dirty="0" smtClean="0"/>
              <a:t>Váhový úbytek nebo přírůstek</a:t>
            </a:r>
          </a:p>
          <a:p>
            <a:r>
              <a:rPr lang="cs-CZ" dirty="0" smtClean="0"/>
              <a:t>Poruchy spánku</a:t>
            </a:r>
          </a:p>
          <a:p>
            <a:r>
              <a:rPr lang="cs-CZ" dirty="0" smtClean="0"/>
              <a:t>Chuť k jídlu</a:t>
            </a:r>
          </a:p>
          <a:p>
            <a:r>
              <a:rPr lang="cs-CZ" dirty="0" smtClean="0"/>
              <a:t>Zácpa</a:t>
            </a:r>
          </a:p>
          <a:p>
            <a:r>
              <a:rPr lang="cs-CZ" dirty="0" smtClean="0"/>
              <a:t>Libido</a:t>
            </a:r>
          </a:p>
          <a:p>
            <a:endParaRPr lang="cs-CZ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317609" y="1825625"/>
            <a:ext cx="48243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</a:t>
            </a:r>
            <a:r>
              <a:rPr lang="cs-CZ" dirty="0" smtClean="0"/>
              <a:t>alpitace</a:t>
            </a:r>
          </a:p>
          <a:p>
            <a:r>
              <a:rPr lang="cs-CZ" dirty="0" smtClean="0"/>
              <a:t>Pocení</a:t>
            </a:r>
          </a:p>
          <a:p>
            <a:r>
              <a:rPr lang="cs-CZ" dirty="0" smtClean="0"/>
              <a:t>Hyperventilace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840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507</Words>
  <Application>Microsoft Office PowerPoint</Application>
  <PresentationFormat>Widescreen</PresentationFormat>
  <Paragraphs>124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Vyšetřovací metody II</vt:lpstr>
      <vt:lpstr>Vyšetřovací metody II,   vyšetřovací postupy v neurologii</vt:lpstr>
      <vt:lpstr>Povinná a doporučená literatura</vt:lpstr>
      <vt:lpstr>PowerPoint Presentation</vt:lpstr>
      <vt:lpstr>Průběh semestru a ukončení předmětu</vt:lpstr>
      <vt:lpstr>World Health Organization</vt:lpstr>
      <vt:lpstr>Anamnéza</vt:lpstr>
      <vt:lpstr>Duševní stav</vt:lpstr>
      <vt:lpstr>Vegetativní symptomy Příznaky úzkosti</vt:lpstr>
      <vt:lpstr>Podrobnější vyšetření duševního stavu a hierarchie psychiatrické diagnostiky</vt:lpstr>
      <vt:lpstr>Příčiny poruchy vědomí</vt:lpstr>
      <vt:lpstr>Vědomí</vt:lpstr>
      <vt:lpstr>Poruchy vědomí</vt:lpstr>
      <vt:lpstr>GCS – Glasgow Coma Scale</vt:lpstr>
      <vt:lpstr>Riker </vt:lpstr>
      <vt:lpstr>Pozornost a orientace</vt:lpstr>
      <vt:lpstr>Zrakové a tělesné vnímání</vt:lpstr>
      <vt:lpstr>Hemi-neglect syndrom</vt:lpstr>
      <vt:lpstr>Apraxie</vt:lpstr>
      <vt:lpstr>EEG vyšetření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Vyšetřovací metody II</dc:title>
  <dc:creator>Klára Mertová</dc:creator>
  <cp:lastModifiedBy>Klára Mertová</cp:lastModifiedBy>
  <cp:revision>15</cp:revision>
  <dcterms:created xsi:type="dcterms:W3CDTF">2020-01-01T12:04:19Z</dcterms:created>
  <dcterms:modified xsi:type="dcterms:W3CDTF">2020-02-25T07:24:28Z</dcterms:modified>
</cp:coreProperties>
</file>