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4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09945-3A10-4DD8-8D41-510ED1C84905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14EF1-571B-4614-A4C4-7DCFE5CB262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ACB7EF-35EB-4B78-A4C2-FCD5A4390079}" type="slidenum">
              <a:rPr lang="cs-CZ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76DC-6D1E-4E68-AC4B-A4794F880C9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4BB3F-AAAE-4F55-8461-93AB390EDC2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E64F1-C42F-423D-9A82-D0C8390D6F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03EC5-868B-4AE2-BA52-EEA259E5325A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505F7-C9F1-4012-BD45-1EDB4FC6C01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FD1D-77FA-44E8-9453-8EF6D94DB4E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A91F5-A44C-41B5-ADD9-D415E92C2CE6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4907-B3C5-461C-A91F-C223D7B577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79AEB-0A16-4975-9C4D-293ADDA93DE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214BB-1A03-4B1B-8631-07CF7B0A88B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05090-106C-4A0A-BD30-ACB9D08E934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7216-41FE-4AA3-875C-55C49F525B0D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5C51-23B2-44D7-9A63-B43BA651707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26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A80C00-ACFC-425F-81FD-2D29AC364381}" type="slidenum">
              <a:rPr lang="en-US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Kinematika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78904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trajektorie, dráha, rychlost, zrychlení, dělení pohybů, přímočarý pohyb – </a:t>
            </a:r>
            <a:r>
              <a:rPr lang="cs-CZ" dirty="0" smtClean="0"/>
              <a:t>rovnoměrný, </a:t>
            </a:r>
            <a:r>
              <a:rPr lang="cs-CZ" dirty="0" smtClean="0"/>
              <a:t>rovnoměrně </a:t>
            </a:r>
            <a:r>
              <a:rPr lang="cs-CZ" dirty="0" smtClean="0"/>
              <a:t>zrychlený, </a:t>
            </a:r>
            <a:r>
              <a:rPr lang="cs-CZ" dirty="0" smtClean="0"/>
              <a:t>pohyb po kružnici, pohyby </a:t>
            </a:r>
            <a:r>
              <a:rPr lang="cs-CZ" dirty="0" smtClean="0"/>
              <a:t>v</a:t>
            </a:r>
            <a:r>
              <a:rPr lang="cs-CZ" dirty="0" smtClean="0"/>
              <a:t> tíhovém poli Země, grafické znázornění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pPr eaLnBrk="1" hangingPunct="1"/>
            <a:r>
              <a:rPr lang="cs-CZ" smtClean="0"/>
              <a:t>Pohyb po kružnici</a:t>
            </a:r>
          </a:p>
        </p:txBody>
      </p:sp>
      <p:sp>
        <p:nvSpPr>
          <p:cNvPr id="102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447800"/>
            <a:ext cx="8540750" cy="4422775"/>
          </a:xfrm>
        </p:spPr>
        <p:txBody>
          <a:bodyPr/>
          <a:lstStyle/>
          <a:p>
            <a:pPr eaLnBrk="1" hangingPunct="1"/>
            <a:r>
              <a:rPr lang="cs-CZ" b="1" dirty="0" smtClean="0"/>
              <a:t>Obvodová rychlost </a:t>
            </a:r>
            <a:r>
              <a:rPr lang="cs-CZ" b="1" i="1" dirty="0" smtClean="0"/>
              <a:t>v </a:t>
            </a:r>
            <a:r>
              <a:rPr lang="cs-CZ" dirty="0" smtClean="0"/>
              <a:t>se rovná podílu dráhy ∆</a:t>
            </a:r>
            <a:r>
              <a:rPr lang="cs-CZ" i="1" dirty="0" smtClean="0"/>
              <a:t>s</a:t>
            </a:r>
            <a:r>
              <a:rPr lang="cs-CZ" dirty="0" smtClean="0"/>
              <a:t>, kterou hmotný bod opíše na obvodu kružnice, a času ∆</a:t>
            </a:r>
            <a:r>
              <a:rPr lang="cs-CZ" i="1" dirty="0" smtClean="0"/>
              <a:t>t</a:t>
            </a:r>
            <a:endParaRPr lang="cs-CZ" b="1" dirty="0" smtClean="0"/>
          </a:p>
          <a:p>
            <a:pPr eaLnBrk="1" hangingPunct="1"/>
            <a:r>
              <a:rPr lang="cs-CZ" b="1" dirty="0" smtClean="0"/>
              <a:t>Úhlová rychlost </a:t>
            </a:r>
            <a:r>
              <a:rPr lang="cs-CZ" b="1" i="1" dirty="0" smtClean="0"/>
              <a:t>ω</a:t>
            </a:r>
            <a:r>
              <a:rPr lang="cs-CZ" dirty="0" smtClean="0"/>
              <a:t> se rovná podílu úhlu ∆φ, který opíše polohový vektor, a času ∆</a:t>
            </a:r>
            <a:r>
              <a:rPr lang="cs-CZ" i="1" dirty="0" smtClean="0"/>
              <a:t>t</a:t>
            </a:r>
            <a:endParaRPr lang="cs-CZ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			kde </a:t>
            </a:r>
            <a:r>
              <a:rPr lang="cs-CZ" i="1" dirty="0" smtClean="0"/>
              <a:t>r </a:t>
            </a:r>
            <a:r>
              <a:rPr lang="cs-CZ" dirty="0" smtClean="0"/>
              <a:t>je poloměr kružnice.</a:t>
            </a:r>
            <a:endParaRPr lang="cs-CZ" b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Úder  vzdálenější částí končetiny nebo koncem </a:t>
            </a:r>
            <a:r>
              <a:rPr lang="cs-CZ" dirty="0" smtClean="0"/>
              <a:t>náčiní </a:t>
            </a:r>
            <a:r>
              <a:rPr lang="cs-CZ" dirty="0" smtClean="0"/>
              <a:t>dosahuje vyšší lineární (obvodové) rychlosti – silnější zásah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cs-CZ" b="1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09600" y="3505200"/>
          <a:ext cx="2438400" cy="796925"/>
        </p:xfrm>
        <a:graphic>
          <a:graphicData uri="http://schemas.openxmlformats.org/presentationml/2006/ole">
            <p:oleObj spid="_x0000_s3074" name="Rovnice" r:id="rId3" imgW="494870" imgH="164957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Rotational Mo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4" descr="Roundhouse Ki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895600"/>
            <a:ext cx="4633913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03250" y="914400"/>
            <a:ext cx="8159750" cy="4648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mění směr rychlosti - přítomno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normálové zrychlení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dostředivé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zrychlení </a:t>
            </a:r>
            <a:r>
              <a:rPr lang="cs-CZ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200" b="1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platí                 nebo                  .</a:t>
            </a:r>
            <a:endParaRPr lang="cs-CZ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 doba, za kterou hmotný bod opíše úhel 360º. Počet oběhů hmotného bodu za sekundu je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frekvence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Platí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Pomocí periody a frekvence můžeme úhlovou rychlost také vyjádřit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dirty="0" smtClean="0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05000" y="1600200"/>
          <a:ext cx="1066800" cy="823913"/>
        </p:xfrm>
        <a:graphic>
          <a:graphicData uri="http://schemas.openxmlformats.org/presentationml/2006/ole">
            <p:oleObj spid="_x0000_s4098" name="Rovnice" r:id="rId3" imgW="545863" imgH="418918" progId="Equation.3">
              <p:embed/>
            </p:oleObj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3810000" y="1752600"/>
          <a:ext cx="1295400" cy="506413"/>
        </p:xfrm>
        <a:graphic>
          <a:graphicData uri="http://schemas.openxmlformats.org/presentationml/2006/ole">
            <p:oleObj spid="_x0000_s4099" name="Rovnice" r:id="rId4" imgW="609336" imgH="241195" progId="Equation.3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2743200" y="3276600"/>
          <a:ext cx="914400" cy="833438"/>
        </p:xfrm>
        <a:graphic>
          <a:graphicData uri="http://schemas.openxmlformats.org/presentationml/2006/ole">
            <p:oleObj spid="_x0000_s4100" name="Rovnice" r:id="rId5" imgW="431613" imgH="393529" progId="Equation.3">
              <p:embed/>
            </p:oleObj>
          </a:graphicData>
        </a:graphic>
      </p:graphicFrame>
      <p:sp>
        <p:nvSpPr>
          <p:cNvPr id="2058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3" name="Object 10"/>
          <p:cNvGraphicFramePr>
            <a:graphicFrameLocks noChangeAspect="1"/>
          </p:cNvGraphicFramePr>
          <p:nvPr/>
        </p:nvGraphicFramePr>
        <p:xfrm>
          <a:off x="2667000" y="5181600"/>
          <a:ext cx="2209800" cy="952500"/>
        </p:xfrm>
        <a:graphic>
          <a:graphicData uri="http://schemas.openxmlformats.org/presentationml/2006/ole">
            <p:oleObj spid="_x0000_s4101" name="Rovnice" r:id="rId6" imgW="901309" imgH="393529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pPr eaLnBrk="1" hangingPunct="1"/>
            <a:r>
              <a:rPr lang="cs-CZ" smtClean="0"/>
              <a:t>Skládání a nezávislost pohybů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600200"/>
            <a:ext cx="8540750" cy="2057400"/>
          </a:xfrm>
        </p:spPr>
        <p:txBody>
          <a:bodyPr/>
          <a:lstStyle/>
          <a:p>
            <a:pPr eaLnBrk="1" hangingPunct="1"/>
            <a:r>
              <a:rPr lang="cs-CZ" sz="2400" smtClean="0"/>
              <a:t>Komplexně těžko řešitelné složité pohyby rozkládáme na pohyby jednodušší</a:t>
            </a:r>
          </a:p>
          <a:p>
            <a:pPr eaLnBrk="1" hangingPunct="1"/>
            <a:r>
              <a:rPr lang="cs-CZ" sz="2400" i="1" smtClean="0"/>
              <a:t>Koná-li těleso současně dva nebo více pohybů po dobu t, je jeho výsledná poloha taková, jako kdyby konal tyto pohyby postupně v libovolném pořadí, každý po dobu t.</a:t>
            </a:r>
          </a:p>
          <a:p>
            <a:pPr eaLnBrk="1" hangingPunct="1"/>
            <a:r>
              <a:rPr lang="cs-CZ" sz="2400" smtClean="0"/>
              <a:t>Z principu nezávislosti pohybů vyplývá, že </a:t>
            </a:r>
            <a:r>
              <a:rPr lang="cs-CZ" sz="2400" b="1" smtClean="0"/>
              <a:t>pohyby, které se odehrávají ve dvou vzájemně kolmých směrech, se neovlivňují</a:t>
            </a:r>
            <a:r>
              <a:rPr lang="cs-CZ" sz="2400" smtClean="0"/>
              <a:t>. </a:t>
            </a:r>
            <a:endParaRPr lang="cs-CZ" sz="2400" b="1" smtClean="0"/>
          </a:p>
          <a:p>
            <a:pPr eaLnBrk="1" hangingPunct="1"/>
            <a:endParaRPr lang="cs-CZ" smtClean="0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1749" name="Picture 6" descr="skenovat0002"/>
          <p:cNvPicPr>
            <a:picLocks noChangeAspect="1" noChangeArrowheads="1"/>
          </p:cNvPicPr>
          <p:nvPr/>
        </p:nvPicPr>
        <p:blipFill>
          <a:blip r:embed="rId2" cstate="print"/>
          <a:srcRect l="2238" t="59531" b="9721"/>
          <a:stretch>
            <a:fillRect/>
          </a:stretch>
        </p:blipFill>
        <p:spPr bwMode="auto">
          <a:xfrm>
            <a:off x="762000" y="4648200"/>
            <a:ext cx="7391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Šikmý vrh</a:t>
            </a:r>
          </a:p>
        </p:txBody>
      </p:sp>
      <p:pic>
        <p:nvPicPr>
          <p:cNvPr id="32771" name="Zástupný symbol pro obsah 3" descr="obrázek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68363" y="1935163"/>
            <a:ext cx="7407275" cy="438943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005064"/>
            <a:ext cx="422433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551784"/>
          </a:xfrm>
        </p:spPr>
        <p:txBody>
          <a:bodyPr/>
          <a:lstStyle/>
          <a:p>
            <a:r>
              <a:rPr lang="cs-CZ" dirty="0" smtClean="0"/>
              <a:t>Délka vrhu</a:t>
            </a:r>
          </a:p>
          <a:p>
            <a:pPr marL="742950" lvl="2" indent="-342900">
              <a:buNone/>
            </a:pPr>
            <a:r>
              <a:rPr lang="cs-CZ" dirty="0" smtClean="0"/>
              <a:t>l = </a:t>
            </a:r>
            <a:r>
              <a:rPr lang="cs-CZ" dirty="0" err="1" smtClean="0"/>
              <a:t>x</a:t>
            </a:r>
            <a:r>
              <a:rPr lang="cs-CZ" baseline="-25000" dirty="0" err="1" smtClean="0"/>
              <a:t>max</a:t>
            </a:r>
            <a:r>
              <a:rPr lang="cs-CZ" dirty="0" smtClean="0"/>
              <a:t> = (v</a:t>
            </a:r>
            <a:r>
              <a:rPr lang="cs-CZ" baseline="-25000" dirty="0" smtClean="0"/>
              <a:t>o</a:t>
            </a:r>
            <a:r>
              <a:rPr lang="cs-CZ" baseline="30000" dirty="0" smtClean="0"/>
              <a:t>2</a:t>
            </a:r>
            <a:r>
              <a:rPr lang="cs-CZ" dirty="0" smtClean="0"/>
              <a:t>sin 2α)/g</a:t>
            </a:r>
          </a:p>
          <a:p>
            <a:r>
              <a:rPr lang="cs-CZ" dirty="0" smtClean="0"/>
              <a:t>Výška vrhu</a:t>
            </a:r>
          </a:p>
          <a:p>
            <a:pPr lvl="1">
              <a:buNone/>
            </a:pPr>
            <a:r>
              <a:rPr lang="cs-CZ" dirty="0" smtClean="0"/>
              <a:t>H =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max</a:t>
            </a:r>
            <a:r>
              <a:rPr lang="cs-CZ" dirty="0" smtClean="0"/>
              <a:t> = (v</a:t>
            </a:r>
            <a:r>
              <a:rPr lang="cs-CZ" baseline="-25000" dirty="0" smtClean="0"/>
              <a:t>o</a:t>
            </a:r>
            <a:r>
              <a:rPr lang="cs-CZ" baseline="30000" dirty="0" smtClean="0"/>
              <a:t>2</a:t>
            </a:r>
            <a:r>
              <a:rPr lang="cs-CZ" dirty="0" smtClean="0"/>
              <a:t>.sin</a:t>
            </a:r>
            <a:r>
              <a:rPr lang="cs-CZ" baseline="30000" dirty="0" smtClean="0"/>
              <a:t>2</a:t>
            </a:r>
            <a:r>
              <a:rPr lang="cs-CZ" dirty="0" smtClean="0"/>
              <a:t>α)/2g</a:t>
            </a:r>
          </a:p>
          <a:p>
            <a:r>
              <a:rPr lang="cs-CZ" dirty="0" smtClean="0"/>
              <a:t>Doba vrhu</a:t>
            </a:r>
          </a:p>
          <a:p>
            <a:pPr lvl="1">
              <a:buNone/>
            </a:pPr>
            <a:r>
              <a:rPr lang="cs-CZ" dirty="0" smtClean="0"/>
              <a:t>T = (2v</a:t>
            </a:r>
            <a:r>
              <a:rPr lang="cs-CZ" baseline="-25000" dirty="0" smtClean="0"/>
              <a:t>o</a:t>
            </a:r>
            <a:r>
              <a:rPr lang="cs-CZ" dirty="0" smtClean="0"/>
              <a:t>.sinα)/g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Rovnoměrný přímočarý pohyb - grafy</a:t>
            </a:r>
            <a:endParaRPr lang="cs-CZ" sz="4000" dirty="0"/>
          </a:p>
        </p:txBody>
      </p:sp>
      <p:pic>
        <p:nvPicPr>
          <p:cNvPr id="4" name="Zástupný symbol pro obsah 3" descr="http://pokusy.upol.cz/data/photo/original/19599233248051970688753336114251607016007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4857" y="2844167"/>
            <a:ext cx="6274286" cy="257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Rovnoměrně zrychlený pohyb - grafy</a:t>
            </a:r>
            <a:endParaRPr lang="cs-CZ" sz="4000" dirty="0"/>
          </a:p>
        </p:txBody>
      </p:sp>
      <p:pic>
        <p:nvPicPr>
          <p:cNvPr id="4" name="Zástupný symbol pro obsah 3" descr="http://pokusy.upol.cz/data/photo/original/2840712644122371309153272031689891017903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8774" y="1935163"/>
            <a:ext cx="496645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b="1" dirty="0" smtClean="0"/>
              <a:t>popisuje</a:t>
            </a:r>
            <a:r>
              <a:rPr lang="cs-CZ" dirty="0" smtClean="0"/>
              <a:t> pohyb těles bez ohledu na příčiny tohoto pohybu.</a:t>
            </a: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 smtClean="0"/>
              <a:t> Zabývá se tím, jak pohyb vypadá </a:t>
            </a:r>
            <a:r>
              <a:rPr lang="cs-CZ" b="1" dirty="0" smtClean="0"/>
              <a:t>v čase a v prostoru</a:t>
            </a:r>
            <a:r>
              <a:rPr lang="cs-CZ" dirty="0" smtClean="0"/>
              <a:t>, jde tedy o vnější časoprostorové charakteristiky pohybu. </a:t>
            </a: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 smtClean="0"/>
              <a:t>Kinematika se tedy zaměřuje na sledování prostorových a rychlostních změn, např. dráhy, úhly, rychlosti, zrychlení.</a:t>
            </a:r>
            <a:endParaRPr lang="cs-CZ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09600" y="228600"/>
            <a:ext cx="7900988" cy="1325563"/>
          </a:xfrm>
        </p:spPr>
        <p:txBody>
          <a:bodyPr/>
          <a:lstStyle/>
          <a:p>
            <a:pPr eaLnBrk="1" hangingPunct="1"/>
            <a:r>
              <a:rPr lang="cs-CZ" smtClean="0"/>
              <a:t>Stěžejní pojmy - kinematika</a:t>
            </a:r>
            <a:endParaRPr lang="en-US" smtClean="0"/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04800" y="1676400"/>
            <a:ext cx="8235950" cy="4422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Po</a:t>
            </a:r>
            <a:r>
              <a:rPr lang="cs-CZ" b="1" smtClean="0"/>
              <a:t>loha</a:t>
            </a:r>
            <a:r>
              <a:rPr lang="en-US" b="1" smtClean="0"/>
              <a:t> –</a:t>
            </a:r>
            <a:r>
              <a:rPr lang="en-US" smtClean="0"/>
              <a:t> </a:t>
            </a:r>
            <a:r>
              <a:rPr lang="cs-CZ" smtClean="0"/>
              <a:t>umístění objektu ve vztažné soustavě (kartézská soustava souřadnic)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Pohyb </a:t>
            </a:r>
            <a:r>
              <a:rPr lang="cs-CZ" smtClean="0"/>
              <a:t>je změnou polohy  v soustavě souřadnic</a:t>
            </a:r>
          </a:p>
          <a:p>
            <a:pPr lvl="2" eaLnBrk="1" hangingPunct="1">
              <a:lnSpc>
                <a:spcPct val="90000"/>
              </a:lnSpc>
            </a:pPr>
            <a:r>
              <a:rPr lang="cs-CZ" b="1" smtClean="0"/>
              <a:t> </a:t>
            </a:r>
            <a:r>
              <a:rPr lang="cs-CZ" smtClean="0"/>
              <a:t>posuvný  - všechny body stejná trajektorie</a:t>
            </a:r>
          </a:p>
          <a:p>
            <a:pPr lvl="2" eaLnBrk="1" hangingPunct="1">
              <a:lnSpc>
                <a:spcPct val="90000"/>
              </a:lnSpc>
            </a:pPr>
            <a:r>
              <a:rPr lang="cs-CZ" smtClean="0"/>
              <a:t>otáčivý (pevná osa x volná osa) – trajektorie bodů soustředné kružnice</a:t>
            </a:r>
          </a:p>
          <a:p>
            <a:pPr lvl="2" eaLnBrk="1" hangingPunct="1">
              <a:lnSpc>
                <a:spcPct val="90000"/>
              </a:lnSpc>
            </a:pPr>
            <a:r>
              <a:rPr lang="cs-CZ" smtClean="0"/>
              <a:t>cirkmundukční (složený z obou)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Trajektorie  </a:t>
            </a:r>
            <a:r>
              <a:rPr lang="cs-CZ" smtClean="0"/>
              <a:t>- pomyslná čára, kterou těleso při pohybu opisuje (pohyb přímočarý x křivočarý)</a:t>
            </a:r>
            <a:endParaRPr lang="cs-CZ" b="1" smtClean="0"/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Dráha </a:t>
            </a:r>
            <a:r>
              <a:rPr lang="cs-CZ" smtClean="0"/>
              <a:t>– délka trajektorie</a:t>
            </a:r>
            <a:endParaRPr 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43400" y="5105400"/>
            <a:ext cx="1728788" cy="1152525"/>
            <a:chOff x="3696" y="2523"/>
            <a:chExt cx="1406" cy="771"/>
          </a:xfrm>
        </p:grpSpPr>
        <p:sp>
          <p:nvSpPr>
            <p:cNvPr id="21518" name="Rectangle 5"/>
            <p:cNvSpPr>
              <a:spLocks noChangeArrowheads="1"/>
            </p:cNvSpPr>
            <p:nvPr/>
          </p:nvSpPr>
          <p:spPr bwMode="auto">
            <a:xfrm>
              <a:off x="3696" y="2523"/>
              <a:ext cx="1406" cy="7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cxnSp>
          <p:nvCxnSpPr>
            <p:cNvPr id="21519" name="AutoShape 6"/>
            <p:cNvCxnSpPr>
              <a:cxnSpLocks noChangeShapeType="1"/>
              <a:stCxn id="21518" idx="1"/>
              <a:endCxn id="21518" idx="1"/>
            </p:cNvCxnSpPr>
            <p:nvPr/>
          </p:nvCxnSpPr>
          <p:spPr bwMode="auto">
            <a:xfrm>
              <a:off x="3696" y="2909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1520" name="Line 7"/>
            <p:cNvSpPr>
              <a:spLocks noChangeShapeType="1"/>
            </p:cNvSpPr>
            <p:nvPr/>
          </p:nvSpPr>
          <p:spPr bwMode="auto">
            <a:xfrm flipV="1">
              <a:off x="3969" y="2704"/>
              <a:ext cx="81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1521" name="Text Box 8"/>
            <p:cNvSpPr txBox="1">
              <a:spLocks noChangeArrowheads="1"/>
            </p:cNvSpPr>
            <p:nvPr/>
          </p:nvSpPr>
          <p:spPr bwMode="auto">
            <a:xfrm>
              <a:off x="4830" y="2750"/>
              <a:ext cx="22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1522" name="Text Box 9"/>
            <p:cNvSpPr txBox="1">
              <a:spLocks noChangeArrowheads="1"/>
            </p:cNvSpPr>
            <p:nvPr/>
          </p:nvSpPr>
          <p:spPr bwMode="auto">
            <a:xfrm>
              <a:off x="3968" y="2976"/>
              <a:ext cx="226" cy="2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white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1523" name="Text Box 10"/>
            <p:cNvSpPr txBox="1">
              <a:spLocks noChangeArrowheads="1"/>
            </p:cNvSpPr>
            <p:nvPr/>
          </p:nvSpPr>
          <p:spPr bwMode="auto">
            <a:xfrm>
              <a:off x="4649" y="2659"/>
              <a:ext cx="226" cy="2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white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21524" name="Line 11"/>
            <p:cNvSpPr>
              <a:spLocks noChangeShapeType="1"/>
            </p:cNvSpPr>
            <p:nvPr/>
          </p:nvSpPr>
          <p:spPr bwMode="auto">
            <a:xfrm flipV="1">
              <a:off x="3969" y="2659"/>
              <a:ext cx="771" cy="363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553200" y="5105400"/>
            <a:ext cx="1727200" cy="1150938"/>
            <a:chOff x="3152" y="3294"/>
            <a:chExt cx="1180" cy="771"/>
          </a:xfrm>
        </p:grpSpPr>
        <p:sp>
          <p:nvSpPr>
            <p:cNvPr id="21510" name="Rectangle 13"/>
            <p:cNvSpPr>
              <a:spLocks noChangeArrowheads="1"/>
            </p:cNvSpPr>
            <p:nvPr/>
          </p:nvSpPr>
          <p:spPr bwMode="auto">
            <a:xfrm>
              <a:off x="3152" y="3294"/>
              <a:ext cx="1180" cy="7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cxnSp>
          <p:nvCxnSpPr>
            <p:cNvPr id="21511" name="AutoShape 14"/>
            <p:cNvCxnSpPr>
              <a:cxnSpLocks noChangeShapeType="1"/>
              <a:stCxn id="21510" idx="1"/>
              <a:endCxn id="21510" idx="1"/>
            </p:cNvCxnSpPr>
            <p:nvPr/>
          </p:nvCxnSpPr>
          <p:spPr bwMode="auto">
            <a:xfrm>
              <a:off x="3152" y="3680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1512" name="Line 15"/>
            <p:cNvSpPr>
              <a:spLocks noChangeShapeType="1"/>
            </p:cNvSpPr>
            <p:nvPr/>
          </p:nvSpPr>
          <p:spPr bwMode="auto">
            <a:xfrm flipV="1">
              <a:off x="3381" y="3475"/>
              <a:ext cx="68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1513" name="Text Box 16"/>
            <p:cNvSpPr txBox="1">
              <a:spLocks noChangeArrowheads="1"/>
            </p:cNvSpPr>
            <p:nvPr/>
          </p:nvSpPr>
          <p:spPr bwMode="auto">
            <a:xfrm>
              <a:off x="4104" y="3521"/>
              <a:ext cx="189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1514" name="Text Box 17"/>
            <p:cNvSpPr txBox="1">
              <a:spLocks noChangeArrowheads="1"/>
            </p:cNvSpPr>
            <p:nvPr/>
          </p:nvSpPr>
          <p:spPr bwMode="auto">
            <a:xfrm>
              <a:off x="3288" y="3702"/>
              <a:ext cx="190" cy="27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white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1515" name="Text Box 18"/>
            <p:cNvSpPr txBox="1">
              <a:spLocks noChangeArrowheads="1"/>
            </p:cNvSpPr>
            <p:nvPr/>
          </p:nvSpPr>
          <p:spPr bwMode="auto">
            <a:xfrm>
              <a:off x="4014" y="3385"/>
              <a:ext cx="189" cy="27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white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21516" name="Line 19"/>
            <p:cNvSpPr>
              <a:spLocks noChangeShapeType="1"/>
            </p:cNvSpPr>
            <p:nvPr/>
          </p:nvSpPr>
          <p:spPr bwMode="auto">
            <a:xfrm flipV="1">
              <a:off x="3424" y="3385"/>
              <a:ext cx="647" cy="36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1517" name="Freeform 20"/>
            <p:cNvSpPr>
              <a:spLocks/>
            </p:cNvSpPr>
            <p:nvPr/>
          </p:nvSpPr>
          <p:spPr bwMode="auto">
            <a:xfrm>
              <a:off x="3424" y="3385"/>
              <a:ext cx="635" cy="408"/>
            </a:xfrm>
            <a:custGeom>
              <a:avLst/>
              <a:gdLst>
                <a:gd name="T0" fmla="*/ 18 w 672"/>
                <a:gd name="T1" fmla="*/ 499 h 381"/>
                <a:gd name="T2" fmla="*/ 57 w 672"/>
                <a:gd name="T3" fmla="*/ 136 h 381"/>
                <a:gd name="T4" fmla="*/ 143 w 672"/>
                <a:gd name="T5" fmla="*/ 197 h 381"/>
                <a:gd name="T6" fmla="*/ 154 w 672"/>
                <a:gd name="T7" fmla="*/ 236 h 381"/>
                <a:gd name="T8" fmla="*/ 187 w 672"/>
                <a:gd name="T9" fmla="*/ 281 h 381"/>
                <a:gd name="T10" fmla="*/ 222 w 672"/>
                <a:gd name="T11" fmla="*/ 294 h 381"/>
                <a:gd name="T12" fmla="*/ 238 w 672"/>
                <a:gd name="T13" fmla="*/ 426 h 381"/>
                <a:gd name="T14" fmla="*/ 342 w 672"/>
                <a:gd name="T15" fmla="*/ 559 h 381"/>
                <a:gd name="T16" fmla="*/ 404 w 672"/>
                <a:gd name="T17" fmla="*/ 549 h 381"/>
                <a:gd name="T18" fmla="*/ 410 w 672"/>
                <a:gd name="T19" fmla="*/ 451 h 381"/>
                <a:gd name="T20" fmla="*/ 427 w 672"/>
                <a:gd name="T21" fmla="*/ 305 h 381"/>
                <a:gd name="T22" fmla="*/ 445 w 672"/>
                <a:gd name="T23" fmla="*/ 125 h 381"/>
                <a:gd name="T24" fmla="*/ 467 w 672"/>
                <a:gd name="T25" fmla="*/ 52 h 381"/>
                <a:gd name="T26" fmla="*/ 472 w 672"/>
                <a:gd name="T27" fmla="*/ 17 h 381"/>
                <a:gd name="T28" fmla="*/ 450 w 672"/>
                <a:gd name="T29" fmla="*/ 52 h 38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72"/>
                <a:gd name="T46" fmla="*/ 0 h 381"/>
                <a:gd name="T47" fmla="*/ 672 w 672"/>
                <a:gd name="T48" fmla="*/ 381 h 38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72" h="381">
                  <a:moveTo>
                    <a:pt x="24" y="331"/>
                  </a:moveTo>
                  <a:cubicBezTo>
                    <a:pt x="26" y="292"/>
                    <a:pt x="0" y="118"/>
                    <a:pt x="80" y="91"/>
                  </a:cubicBezTo>
                  <a:cubicBezTo>
                    <a:pt x="124" y="100"/>
                    <a:pt x="158" y="117"/>
                    <a:pt x="200" y="131"/>
                  </a:cubicBezTo>
                  <a:cubicBezTo>
                    <a:pt x="205" y="139"/>
                    <a:pt x="209" y="149"/>
                    <a:pt x="216" y="155"/>
                  </a:cubicBezTo>
                  <a:cubicBezTo>
                    <a:pt x="230" y="168"/>
                    <a:pt x="264" y="187"/>
                    <a:pt x="264" y="187"/>
                  </a:cubicBezTo>
                  <a:cubicBezTo>
                    <a:pt x="284" y="180"/>
                    <a:pt x="296" y="169"/>
                    <a:pt x="312" y="195"/>
                  </a:cubicBezTo>
                  <a:cubicBezTo>
                    <a:pt x="366" y="282"/>
                    <a:pt x="297" y="205"/>
                    <a:pt x="336" y="283"/>
                  </a:cubicBezTo>
                  <a:cubicBezTo>
                    <a:pt x="360" y="330"/>
                    <a:pt x="439" y="344"/>
                    <a:pt x="480" y="371"/>
                  </a:cubicBezTo>
                  <a:cubicBezTo>
                    <a:pt x="509" y="368"/>
                    <a:pt x="544" y="381"/>
                    <a:pt x="568" y="363"/>
                  </a:cubicBezTo>
                  <a:cubicBezTo>
                    <a:pt x="585" y="350"/>
                    <a:pt x="572" y="320"/>
                    <a:pt x="576" y="299"/>
                  </a:cubicBezTo>
                  <a:cubicBezTo>
                    <a:pt x="582" y="267"/>
                    <a:pt x="590" y="234"/>
                    <a:pt x="600" y="203"/>
                  </a:cubicBezTo>
                  <a:cubicBezTo>
                    <a:pt x="604" y="169"/>
                    <a:pt x="606" y="116"/>
                    <a:pt x="624" y="83"/>
                  </a:cubicBezTo>
                  <a:cubicBezTo>
                    <a:pt x="633" y="66"/>
                    <a:pt x="650" y="53"/>
                    <a:pt x="656" y="35"/>
                  </a:cubicBezTo>
                  <a:cubicBezTo>
                    <a:pt x="659" y="27"/>
                    <a:pt x="672" y="14"/>
                    <a:pt x="664" y="11"/>
                  </a:cubicBezTo>
                  <a:cubicBezTo>
                    <a:pt x="630" y="0"/>
                    <a:pt x="632" y="21"/>
                    <a:pt x="632" y="35"/>
                  </a:cubicBezTo>
                </a:path>
              </a:pathLst>
            </a:custGeom>
            <a:noFill/>
            <a:ln w="603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Stěžejní pojmy - kinematika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981200"/>
            <a:ext cx="8540750" cy="4117975"/>
          </a:xfrm>
        </p:spPr>
        <p:txBody>
          <a:bodyPr/>
          <a:lstStyle/>
          <a:p>
            <a:pPr eaLnBrk="1" hangingPunct="1"/>
            <a:r>
              <a:rPr lang="cs-CZ" smtClean="0"/>
              <a:t>Pro zjednodušení můžeme těleso za určitých okolností nahradit </a:t>
            </a:r>
            <a:r>
              <a:rPr lang="cs-CZ" b="1" smtClean="0"/>
              <a:t>hmotným bodem</a:t>
            </a:r>
            <a:r>
              <a:rPr lang="cs-CZ" smtClean="0"/>
              <a:t>. </a:t>
            </a:r>
          </a:p>
          <a:p>
            <a:pPr eaLnBrk="1" hangingPunct="1"/>
            <a:r>
              <a:rPr lang="cs-CZ" smtClean="0"/>
              <a:t>Hmotný bod je model tělesa, u kterého jsou </a:t>
            </a:r>
            <a:r>
              <a:rPr lang="cs-CZ" b="1" smtClean="0"/>
              <a:t>zanedbány tvar  a rozměry</a:t>
            </a:r>
            <a:r>
              <a:rPr lang="cs-CZ" smtClean="0"/>
              <a:t> a jehož hmotnost je soustředěna do jediného bodu - </a:t>
            </a:r>
            <a:r>
              <a:rPr lang="cs-CZ" b="1" smtClean="0"/>
              <a:t>těžiště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Kinematické veličiny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Dráha </a:t>
            </a:r>
          </a:p>
          <a:p>
            <a:pPr lvl="4" eaLnBrk="1" hangingPunct="1"/>
            <a:r>
              <a:rPr lang="cs-CZ" smtClean="0"/>
              <a:t>značí se</a:t>
            </a:r>
            <a:r>
              <a:rPr lang="cs-CZ" b="1" smtClean="0"/>
              <a:t> s</a:t>
            </a:r>
          </a:p>
          <a:p>
            <a:pPr lvl="4" eaLnBrk="1" hangingPunct="1"/>
            <a:r>
              <a:rPr lang="cs-CZ" smtClean="0"/>
              <a:t>jednotkou je </a:t>
            </a:r>
            <a:r>
              <a:rPr lang="cs-CZ" b="1" smtClean="0"/>
              <a:t>m</a:t>
            </a:r>
          </a:p>
          <a:p>
            <a:pPr lvl="4" eaLnBrk="1" hangingPunct="1"/>
            <a:r>
              <a:rPr lang="cs-CZ" smtClean="0"/>
              <a:t>udává délku trajektorie</a:t>
            </a:r>
          </a:p>
          <a:p>
            <a:pPr lvl="4" eaLnBrk="1" hangingPunct="1"/>
            <a:r>
              <a:rPr lang="cs-CZ" smtClean="0"/>
              <a:t>Dráha je funkcí času </a:t>
            </a:r>
          </a:p>
        </p:txBody>
      </p:sp>
      <p:pic>
        <p:nvPicPr>
          <p:cNvPr id="23556" name="Obrázek 3" descr="vzor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3528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Kinematické veličiny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94237"/>
          </a:xfrm>
        </p:spPr>
        <p:txBody>
          <a:bodyPr/>
          <a:lstStyle/>
          <a:p>
            <a:pPr eaLnBrk="1" hangingPunct="1"/>
            <a:r>
              <a:rPr lang="cs-CZ" smtClean="0"/>
              <a:t>Rychlost  </a:t>
            </a:r>
          </a:p>
          <a:p>
            <a:pPr lvl="3" eaLnBrk="1" hangingPunct="1"/>
            <a:r>
              <a:rPr lang="cs-CZ" smtClean="0"/>
              <a:t>Značí se </a:t>
            </a:r>
            <a:r>
              <a:rPr lang="cs-CZ" b="1" smtClean="0"/>
              <a:t>v</a:t>
            </a:r>
            <a:endParaRPr lang="cs-CZ" smtClean="0"/>
          </a:p>
          <a:p>
            <a:pPr lvl="3" eaLnBrk="1" hangingPunct="1"/>
            <a:r>
              <a:rPr lang="cs-CZ" smtClean="0"/>
              <a:t>Jednotka </a:t>
            </a:r>
            <a:r>
              <a:rPr lang="en-US" b="1" smtClean="0"/>
              <a:t>[m/s] </a:t>
            </a:r>
            <a:endParaRPr lang="cs-CZ" b="1" smtClean="0"/>
          </a:p>
          <a:p>
            <a:pPr lvl="3" eaLnBrk="1" hangingPunct="1"/>
            <a:r>
              <a:rPr lang="en-US" b="1" smtClean="0"/>
              <a:t>d</a:t>
            </a:r>
            <a:r>
              <a:rPr lang="cs-CZ" b="1" smtClean="0"/>
              <a:t>s</a:t>
            </a:r>
            <a:r>
              <a:rPr lang="en-US" b="1" smtClean="0"/>
              <a:t>/dt-</a:t>
            </a:r>
            <a:r>
              <a:rPr lang="en-US" smtClean="0"/>
              <a:t> </a:t>
            </a:r>
            <a:r>
              <a:rPr lang="cs-CZ" smtClean="0"/>
              <a:t>jak se poloha mění s časem</a:t>
            </a:r>
          </a:p>
          <a:p>
            <a:pPr lvl="3" eaLnBrk="1" hangingPunct="1"/>
            <a:r>
              <a:rPr lang="cs-CZ" b="1" smtClean="0"/>
              <a:t>okamžitá</a:t>
            </a:r>
            <a:r>
              <a:rPr lang="cs-CZ" smtClean="0"/>
              <a:t> – vektorová veličina - pohyby rovnoměrné x nerovnoměrné (max rychlost při úderech)</a:t>
            </a:r>
            <a:endParaRPr lang="cs-CZ" b="1" smtClean="0"/>
          </a:p>
          <a:p>
            <a:pPr lvl="3" eaLnBrk="1" hangingPunct="1"/>
            <a:r>
              <a:rPr lang="cs-CZ" b="1" smtClean="0"/>
              <a:t>průměrná</a:t>
            </a:r>
            <a:r>
              <a:rPr lang="cs-CZ" smtClean="0"/>
              <a:t> – výpočet z celkové dráhy a celkového času</a:t>
            </a:r>
            <a:endParaRPr lang="en-US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24580" name="Obrázek 3" descr="obráze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4572000"/>
            <a:ext cx="3429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Kinematické veličiny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Zrychlení</a:t>
            </a:r>
          </a:p>
          <a:p>
            <a:pPr lvl="3" eaLnBrk="1" hangingPunct="1"/>
            <a:r>
              <a:rPr lang="cs-CZ" smtClean="0"/>
              <a:t>Značí se </a:t>
            </a:r>
            <a:r>
              <a:rPr lang="cs-CZ" b="1" smtClean="0"/>
              <a:t>a</a:t>
            </a:r>
          </a:p>
          <a:p>
            <a:pPr lvl="3" eaLnBrk="1" hangingPunct="1"/>
            <a:r>
              <a:rPr lang="cs-CZ" smtClean="0"/>
              <a:t>Jednotka m/s</a:t>
            </a:r>
            <a:r>
              <a:rPr lang="cs-CZ" sz="2800" baseline="30000" smtClean="0"/>
              <a:t>2</a:t>
            </a:r>
          </a:p>
          <a:p>
            <a:pPr lvl="3" eaLnBrk="1" hangingPunct="1"/>
            <a:r>
              <a:rPr lang="en-US" smtClean="0"/>
              <a:t>d</a:t>
            </a:r>
            <a:r>
              <a:rPr lang="cs-CZ" smtClean="0"/>
              <a:t>v</a:t>
            </a:r>
            <a:r>
              <a:rPr lang="en-US" smtClean="0"/>
              <a:t>/dt – </a:t>
            </a:r>
            <a:r>
              <a:rPr lang="cs-CZ" smtClean="0"/>
              <a:t>jak se rychlost mění s časem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smtClean="0"/>
              <a:t>Velikost </a:t>
            </a:r>
            <a:r>
              <a:rPr lang="cs-CZ" sz="2200" b="1" smtClean="0"/>
              <a:t>tečného</a:t>
            </a:r>
            <a:r>
              <a:rPr lang="cs-CZ" sz="2200" smtClean="0"/>
              <a:t> </a:t>
            </a:r>
            <a:r>
              <a:rPr lang="cs-CZ" sz="2200" b="1" smtClean="0"/>
              <a:t>zrychlení</a:t>
            </a:r>
            <a:r>
              <a:rPr lang="cs-CZ" sz="2200" smtClean="0"/>
              <a:t> </a:t>
            </a:r>
            <a:r>
              <a:rPr lang="cs-CZ" sz="2200" b="1" i="1" smtClean="0"/>
              <a:t>a</a:t>
            </a:r>
            <a:r>
              <a:rPr lang="cs-CZ" sz="2200" b="1" i="1" baseline="-25000" smtClean="0"/>
              <a:t>t</a:t>
            </a:r>
            <a:r>
              <a:rPr lang="cs-CZ" sz="2200" b="1" i="1" smtClean="0"/>
              <a:t>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200" b="1" i="1" smtClean="0"/>
              <a:t>	</a:t>
            </a:r>
            <a:r>
              <a:rPr lang="cs-CZ" sz="2200" smtClean="0"/>
              <a:t>vyjadřuje změnu velikosti rychlosti.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smtClean="0"/>
              <a:t>Velikost </a:t>
            </a:r>
            <a:r>
              <a:rPr lang="cs-CZ" sz="2200" b="1" smtClean="0"/>
              <a:t>normálového zrychlení</a:t>
            </a:r>
            <a:r>
              <a:rPr lang="cs-CZ" sz="2200" smtClean="0"/>
              <a:t> </a:t>
            </a:r>
            <a:r>
              <a:rPr lang="cs-CZ" sz="2200" b="1" i="1" smtClean="0"/>
              <a:t>a</a:t>
            </a:r>
            <a:r>
              <a:rPr lang="cs-CZ" sz="2200" b="1" i="1" baseline="-25000" smtClean="0"/>
              <a:t>n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200" b="1" i="1" baseline="-25000" smtClean="0"/>
              <a:t>	</a:t>
            </a:r>
            <a:r>
              <a:rPr lang="cs-CZ" sz="2200" smtClean="0"/>
              <a:t> vyjadřuje změnu směru rychlosti. </a:t>
            </a:r>
          </a:p>
          <a:p>
            <a:pPr lvl="3"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 l="58133" t="55089" r="16238" b="4375"/>
          <a:stretch>
            <a:fillRect/>
          </a:stretch>
        </p:blipFill>
        <p:spPr bwMode="auto">
          <a:xfrm>
            <a:off x="5334000" y="3429000"/>
            <a:ext cx="3352800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Klasifikace pohybů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smtClean="0"/>
              <a:t>Podle tvaru trajektorie rozlišujeme pohyb:</a:t>
            </a:r>
          </a:p>
          <a:p>
            <a:pPr lvl="1" eaLnBrk="1" hangingPunct="1"/>
            <a:r>
              <a:rPr lang="cs-CZ" sz="1600" b="1" smtClean="0"/>
              <a:t>přímočarý</a:t>
            </a:r>
            <a:endParaRPr lang="cs-CZ" sz="1600" smtClean="0"/>
          </a:p>
          <a:p>
            <a:pPr lvl="1" eaLnBrk="1" hangingPunct="1"/>
            <a:r>
              <a:rPr lang="cs-CZ" sz="1600" b="1" smtClean="0"/>
              <a:t>křivočarý</a:t>
            </a:r>
            <a:endParaRPr lang="cs-CZ" sz="1600" smtClean="0"/>
          </a:p>
          <a:p>
            <a:pPr eaLnBrk="1" hangingPunct="1"/>
            <a:r>
              <a:rPr lang="cs-CZ" sz="1800" smtClean="0"/>
              <a:t>Podle dimenze prostoru, v němž pohyb probíhá, lze pohyb dělit na:</a:t>
            </a:r>
          </a:p>
          <a:p>
            <a:pPr lvl="1" eaLnBrk="1" hangingPunct="1"/>
            <a:r>
              <a:rPr lang="cs-CZ" sz="1600" b="1" smtClean="0"/>
              <a:t>lineární</a:t>
            </a:r>
            <a:r>
              <a:rPr lang="cs-CZ" sz="1600" smtClean="0"/>
              <a:t> - všechny body tělesa se pohybují po rovnoběžných přímkách</a:t>
            </a:r>
          </a:p>
          <a:p>
            <a:pPr lvl="1" eaLnBrk="1" hangingPunct="1"/>
            <a:r>
              <a:rPr lang="cs-CZ" sz="1600" b="1" smtClean="0"/>
              <a:t>rovinný</a:t>
            </a:r>
            <a:r>
              <a:rPr lang="cs-CZ" sz="1600" smtClean="0"/>
              <a:t> - všechny body tělesa se pohybují v navzájem rovnoběžných rovinách</a:t>
            </a:r>
          </a:p>
          <a:p>
            <a:pPr lvl="1" eaLnBrk="1" hangingPunct="1"/>
            <a:r>
              <a:rPr lang="cs-CZ" sz="1600" b="1" smtClean="0"/>
              <a:t>prostorový</a:t>
            </a:r>
            <a:r>
              <a:rPr lang="cs-CZ" sz="1600" smtClean="0"/>
              <a:t> - jednotlivé body tělesa vytváří při svém pohybu prostorové křivky</a:t>
            </a:r>
          </a:p>
          <a:p>
            <a:pPr eaLnBrk="1" hangingPunct="1"/>
            <a:r>
              <a:rPr lang="cs-CZ" sz="1800" smtClean="0"/>
              <a:t>Podle velikosti rychlosti lze pohyby dělit na:</a:t>
            </a:r>
          </a:p>
          <a:p>
            <a:pPr lvl="1" eaLnBrk="1" hangingPunct="1"/>
            <a:r>
              <a:rPr lang="cs-CZ" sz="1600" b="1" smtClean="0"/>
              <a:t>rovnoměrné </a:t>
            </a:r>
            <a:r>
              <a:rPr lang="cs-CZ" sz="1600" smtClean="0"/>
              <a:t>- Velikost rychlosti se při rovnoměrném pohybu s časem nemění. rovnoměrný přímočarý pohyb  x  rovnoměrný pohyb po kružnici</a:t>
            </a:r>
          </a:p>
          <a:p>
            <a:pPr lvl="1" eaLnBrk="1" hangingPunct="1"/>
            <a:r>
              <a:rPr lang="cs-CZ" sz="1600" b="1" smtClean="0"/>
              <a:t>nerovnoměrné </a:t>
            </a:r>
            <a:r>
              <a:rPr lang="cs-CZ" sz="1600" smtClean="0"/>
              <a:t>- Velikost rychlosti se s časem mění. V závislosti na velikosti zrychlení může jít o pohyb </a:t>
            </a:r>
            <a:r>
              <a:rPr lang="cs-CZ" sz="1600" b="1" smtClean="0"/>
              <a:t>zrychlený</a:t>
            </a:r>
            <a:r>
              <a:rPr lang="cs-CZ" sz="1600" smtClean="0"/>
              <a:t>, </a:t>
            </a:r>
            <a:r>
              <a:rPr lang="cs-CZ" sz="1600" b="1" smtClean="0"/>
              <a:t>zpomalený.</a:t>
            </a:r>
            <a:endParaRPr lang="cs-CZ" sz="16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pPr eaLnBrk="1" hangingPunct="1"/>
            <a:r>
              <a:rPr lang="cs-CZ" sz="4000" smtClean="0"/>
              <a:t>Rovnoměrný x nerovnoměrný pohyb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eaLnBrk="1" hangingPunct="1"/>
            <a:r>
              <a:rPr lang="cs-CZ" dirty="0" smtClean="0"/>
              <a:t>Rovnoměrný</a:t>
            </a:r>
          </a:p>
          <a:p>
            <a:pPr marL="546100" lvl="2" indent="-273050" eaLnBrk="1" hangingPunct="1">
              <a:buClr>
                <a:srgbClr val="0BD0D9"/>
              </a:buClr>
              <a:buSzPct val="95000"/>
            </a:pPr>
            <a:r>
              <a:rPr lang="cs-CZ" dirty="0" smtClean="0"/>
              <a:t>Dráha</a:t>
            </a:r>
          </a:p>
          <a:p>
            <a:pPr eaLnBrk="1" hangingPunct="1"/>
            <a:r>
              <a:rPr lang="cs-CZ" dirty="0" smtClean="0"/>
              <a:t>Nerovnoměrný</a:t>
            </a:r>
          </a:p>
          <a:p>
            <a:pPr lvl="1" eaLnBrk="1" hangingPunct="1"/>
            <a:r>
              <a:rPr lang="cs-CZ" dirty="0" smtClean="0"/>
              <a:t>Dráha </a:t>
            </a:r>
          </a:p>
          <a:p>
            <a:pPr lvl="1" eaLnBrk="1" hangingPunct="1"/>
            <a:r>
              <a:rPr lang="cs-CZ" dirty="0" smtClean="0"/>
              <a:t>Rychlost</a:t>
            </a:r>
          </a:p>
          <a:p>
            <a:pPr lvl="1" eaLnBrk="1" hangingPunct="1"/>
            <a:r>
              <a:rPr lang="cs-CZ" dirty="0" smtClean="0"/>
              <a:t>Zrychlení +/-</a:t>
            </a: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</a:t>
            </a:r>
          </a:p>
        </p:txBody>
      </p:sp>
      <p:pic>
        <p:nvPicPr>
          <p:cNvPr id="28676" name="Obrázek 3" descr="vzor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9812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Obrázek 4" descr="vzor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743200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Obrázek 5" descr="vzore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4290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4" descr="obráze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4000" y="2971800"/>
            <a:ext cx="44704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448</Words>
  <Application>Microsoft Office PowerPoint</Application>
  <PresentationFormat>Předvádění na obrazovce (4:3)</PresentationFormat>
  <Paragraphs>96</Paragraphs>
  <Slides>17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Tok</vt:lpstr>
      <vt:lpstr>1_Tok</vt:lpstr>
      <vt:lpstr>Editor rovnic 3.0</vt:lpstr>
      <vt:lpstr>Kinematika</vt:lpstr>
      <vt:lpstr>Kinematika</vt:lpstr>
      <vt:lpstr>Stěžejní pojmy - kinematika</vt:lpstr>
      <vt:lpstr>Stěžejní pojmy - kinematika</vt:lpstr>
      <vt:lpstr>Kinematické veličiny</vt:lpstr>
      <vt:lpstr>Kinematické veličiny</vt:lpstr>
      <vt:lpstr>Kinematické veličiny</vt:lpstr>
      <vt:lpstr>Klasifikace pohybů</vt:lpstr>
      <vt:lpstr>Rovnoměrný x nerovnoměrný pohyb</vt:lpstr>
      <vt:lpstr>Pohyb po kružnici</vt:lpstr>
      <vt:lpstr>Snímek 11</vt:lpstr>
      <vt:lpstr>Snímek 12</vt:lpstr>
      <vt:lpstr>Skládání a nezávislost pohybů</vt:lpstr>
      <vt:lpstr>Šikmý vrh</vt:lpstr>
      <vt:lpstr>Snímek 15</vt:lpstr>
      <vt:lpstr>Rovnoměrný přímočarý pohyb - grafy</vt:lpstr>
      <vt:lpstr>Rovnoměrně zrychlený pohyb - grafy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Kinematika</dc:title>
  <dc:creator>k</dc:creator>
  <cp:lastModifiedBy>k</cp:lastModifiedBy>
  <cp:revision>3</cp:revision>
  <dcterms:created xsi:type="dcterms:W3CDTF">2015-02-24T08:58:17Z</dcterms:created>
  <dcterms:modified xsi:type="dcterms:W3CDTF">2015-02-24T09:28:19Z</dcterms:modified>
</cp:coreProperties>
</file>