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3EC5-868B-4AE2-BA52-EEA259E5325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Síla, Newtonovy </a:t>
            </a:r>
            <a:r>
              <a:rPr lang="cs-CZ" dirty="0"/>
              <a:t>pohybové zákony, reálné a setrvačné síly, účinky síly, moment síly, momentová věta, těžiště, statická a dynamická rovnováha, stabilita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Setrvačné síly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Zdánlivé - nemají původ ve vzájemném působení těles nebo polí</a:t>
            </a:r>
          </a:p>
          <a:p>
            <a:pPr eaLnBrk="1" hangingPunct="1"/>
            <a:r>
              <a:rPr lang="cs-CZ" smtClean="0"/>
              <a:t>V neinerciálních vztažných soustavách</a:t>
            </a:r>
          </a:p>
          <a:p>
            <a:pPr eaLnBrk="1" hangingPunct="1"/>
            <a:r>
              <a:rPr lang="cs-CZ" smtClean="0"/>
              <a:t>Souvislost se setrvačnou tendencí hmoty</a:t>
            </a:r>
          </a:p>
          <a:p>
            <a:pPr eaLnBrk="1" hangingPunct="1"/>
            <a:r>
              <a:rPr lang="cs-CZ" smtClean="0"/>
              <a:t>Mají směr proti zrychlení, které je vyvolalo</a:t>
            </a:r>
          </a:p>
          <a:p>
            <a:pPr eaLnBrk="1" hangingPunct="1"/>
            <a:r>
              <a:rPr lang="cs-CZ" smtClean="0"/>
              <a:t>F</a:t>
            </a:r>
            <a:r>
              <a:rPr lang="cs-CZ" sz="1800" smtClean="0"/>
              <a:t>s</a:t>
            </a:r>
            <a:r>
              <a:rPr lang="cs-CZ" smtClean="0"/>
              <a:t>= -ma</a:t>
            </a:r>
          </a:p>
          <a:p>
            <a:pPr eaLnBrk="1" hangingPunct="1"/>
            <a:r>
              <a:rPr lang="cs-CZ" smtClean="0"/>
              <a:t>D´Alembertova síla – síla působící proti změně pohybu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smtClean="0"/>
              <a:t>Dostředivá a odstředivá síla</a:t>
            </a:r>
          </a:p>
        </p:txBody>
      </p:sp>
      <p:sp>
        <p:nvSpPr>
          <p:cNvPr id="614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2435225"/>
            <a:ext cx="8540750" cy="3889375"/>
          </a:xfrm>
        </p:spPr>
        <p:txBody>
          <a:bodyPr/>
          <a:lstStyle/>
          <a:p>
            <a:pPr eaLnBrk="1" hangingPunct="1"/>
            <a:r>
              <a:rPr lang="cs-CZ" smtClean="0"/>
              <a:t>Mají vzájemně opačný směr a stejnou hodnotu</a:t>
            </a:r>
          </a:p>
          <a:p>
            <a:pPr eaLnBrk="1" hangingPunct="1"/>
            <a:r>
              <a:rPr lang="cs-CZ" smtClean="0"/>
              <a:t> Odstředivá síla je silou setrvačnou</a:t>
            </a:r>
          </a:p>
          <a:p>
            <a:pPr eaLnBrk="1" hangingPunct="1"/>
            <a:r>
              <a:rPr lang="cs-CZ" smtClean="0"/>
              <a:t>Dostředivá </a:t>
            </a:r>
          </a:p>
          <a:p>
            <a:pPr lvl="2" eaLnBrk="1" hangingPunct="1"/>
            <a:r>
              <a:rPr lang="cs-CZ" smtClean="0"/>
              <a:t>Síla závěsu rotujícího tělesa</a:t>
            </a:r>
          </a:p>
          <a:p>
            <a:pPr lvl="2" eaLnBrk="1" hangingPunct="1"/>
            <a:r>
              <a:rPr lang="cs-CZ" smtClean="0"/>
              <a:t>Třecí síla v zatáčce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3048000" y="1371600"/>
          <a:ext cx="2867025" cy="1008063"/>
        </p:xfrm>
        <a:graphic>
          <a:graphicData uri="http://schemas.openxmlformats.org/presentationml/2006/ole">
            <p:oleObj spid="_x0000_s10242" name="Rovnice" r:id="rId3" imgW="1193800" imgH="419100" progId="Equation.3">
              <p:embed/>
            </p:oleObj>
          </a:graphicData>
        </a:graphic>
      </p:graphicFrame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Časový účinek síly - hybnost</a:t>
            </a:r>
            <a:endParaRPr lang="en-US" smtClean="0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2057400"/>
            <a:ext cx="8540750" cy="350837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900" b="1" dirty="0" smtClean="0"/>
              <a:t>Hybnost</a:t>
            </a:r>
            <a:r>
              <a:rPr lang="en-US" sz="2900" dirty="0" smtClean="0"/>
              <a:t> [kg m/s]</a:t>
            </a:r>
            <a:endParaRPr lang="cs-CZ" sz="29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900" dirty="0" smtClean="0"/>
              <a:t>vektorová veličina, která v dynamice určuje pohybový stav tělesa. </a:t>
            </a:r>
            <a:endParaRPr lang="en-US" sz="2900" dirty="0" smtClean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900" dirty="0" smtClean="0"/>
              <a:t>p = m*v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900" dirty="0" smtClean="0"/>
              <a:t>2. Newtonův zákon - 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folHlink"/>
              </a:buClr>
              <a:buFont typeface="Wingdings" pitchFamily="2" charset="2"/>
              <a:buChar char="§"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 smtClean="0"/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/>
              <a:t>Impul</a:t>
            </a:r>
            <a:r>
              <a:rPr lang="cs-CZ" sz="2800" b="1" dirty="0" smtClean="0"/>
              <a:t>z</a:t>
            </a:r>
            <a:r>
              <a:rPr lang="en-US" sz="2800" dirty="0" smtClean="0"/>
              <a:t> [kg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]- </a:t>
            </a:r>
            <a:r>
              <a:rPr lang="cs-CZ" sz="2800" dirty="0" smtClean="0"/>
              <a:t>Hybnost dodaná v určitém čase – čím déle a čím větší síla působí, tím větší impuls těleso dostane</a:t>
            </a:r>
            <a:endParaRPr lang="en-US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 smtClean="0"/>
              <a:t>1. Impulsová věta</a:t>
            </a:r>
            <a:r>
              <a:rPr lang="cs-CZ" sz="2800" dirty="0" smtClean="0"/>
              <a:t>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Časová změna hybnosti tělesa je rovna výsledné vnější síle.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3200400" y="2590800"/>
          <a:ext cx="2362200" cy="904875"/>
        </p:xfrm>
        <a:graphic>
          <a:graphicData uri="http://schemas.openxmlformats.org/presentationml/2006/ole">
            <p:oleObj spid="_x0000_s11266" name="Rovnice" r:id="rId3" imgW="1016000" imgH="393700" progId="Equation.3">
              <p:embed/>
            </p:oleObj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6096000" y="2743200"/>
          <a:ext cx="1828800" cy="573088"/>
        </p:xfrm>
        <a:graphic>
          <a:graphicData uri="http://schemas.openxmlformats.org/presentationml/2006/ole">
            <p:oleObj spid="_x0000_s11267" name="Rovnice" r:id="rId4" imgW="634725" imgH="203112" progId="Equation.3">
              <p:embed/>
            </p:oleObj>
          </a:graphicData>
        </a:graphic>
      </p:graphicFrame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1981200" y="5791200"/>
          <a:ext cx="1524000" cy="508000"/>
        </p:xfrm>
        <a:graphic>
          <a:graphicData uri="http://schemas.openxmlformats.org/presentationml/2006/ole">
            <p:oleObj spid="_x0000_s11268" name="Rovnice" r:id="rId5" imgW="545626" imgH="1776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Nárazové síly</a:t>
            </a:r>
          </a:p>
        </p:txBody>
      </p:sp>
      <p:sp>
        <p:nvSpPr>
          <p:cNvPr id="8196" name="Zástupný symbol pro obsah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76600"/>
          </a:xfrm>
        </p:spPr>
        <p:txBody>
          <a:bodyPr/>
          <a:lstStyle/>
          <a:p>
            <a:pPr eaLnBrk="1" hangingPunct="1"/>
            <a:r>
              <a:rPr lang="cs-CZ" dirty="0" smtClean="0"/>
              <a:t>Nárazová síla je tím větší, čím je větší hmotnost tělesa, čím je větší změna jeho rychlosti a čím je kratší čas, během kterého k této změně došlo. </a:t>
            </a:r>
          </a:p>
          <a:p>
            <a:pPr eaLnBrk="1" hangingPunct="1"/>
            <a:r>
              <a:rPr lang="cs-CZ" dirty="0" smtClean="0"/>
              <a:t>Čím bude kop proveden v kratším čase, tím větší silou protivníka zasáhneme.</a:t>
            </a:r>
            <a:endParaRPr lang="en-US" dirty="0" smtClean="0"/>
          </a:p>
          <a:p>
            <a:r>
              <a:rPr lang="cs-CZ" dirty="0" smtClean="0"/>
              <a:t>Naopak:  prodloužení doby úderu snižuje nárazovou sílu a tím i její deformační účinky</a:t>
            </a:r>
          </a:p>
          <a:p>
            <a:r>
              <a:rPr lang="cs-CZ" dirty="0" smtClean="0"/>
              <a:t>Využití také při pádových technikách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1752600"/>
          <a:ext cx="1981200" cy="1212850"/>
        </p:xfrm>
        <a:graphic>
          <a:graphicData uri="http://schemas.openxmlformats.org/presentationml/2006/ole">
            <p:oleObj spid="_x0000_s12290" name="Rovnice" r:id="rId3" imgW="634725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koncentrace síly - tlak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 = F/S</a:t>
            </a:r>
          </a:p>
          <a:p>
            <a:pPr eaLnBrk="1" hangingPunct="1"/>
            <a:r>
              <a:rPr lang="en-US" smtClean="0"/>
              <a:t>[</a:t>
            </a:r>
            <a:r>
              <a:rPr lang="cs-CZ" smtClean="0"/>
              <a:t>p</a:t>
            </a:r>
            <a:r>
              <a:rPr lang="en-US" smtClean="0"/>
              <a:t>]</a:t>
            </a:r>
            <a:r>
              <a:rPr lang="cs-CZ" smtClean="0"/>
              <a:t> = N/m</a:t>
            </a:r>
            <a:r>
              <a:rPr lang="cs-CZ" baseline="30000" smtClean="0"/>
              <a:t>2</a:t>
            </a:r>
            <a:r>
              <a:rPr lang="cs-CZ" smtClean="0"/>
              <a:t> = Pa</a:t>
            </a:r>
          </a:p>
          <a:p>
            <a:pPr eaLnBrk="1" hangingPunct="1"/>
            <a:r>
              <a:rPr lang="cs-CZ" smtClean="0"/>
              <a:t>Uplatněním kontaktní síly na malou cílovou plochu, můžeme vyvinout ostřejší, koncentrovanější náraz – čím má úder </a:t>
            </a:r>
            <a:r>
              <a:rPr lang="cs-CZ" b="1" smtClean="0"/>
              <a:t>menší plochu</a:t>
            </a:r>
            <a:r>
              <a:rPr lang="cs-CZ" smtClean="0"/>
              <a:t>, tím síla vyvolá </a:t>
            </a:r>
            <a:r>
              <a:rPr lang="cs-CZ" b="1" smtClean="0"/>
              <a:t>větší tlak</a:t>
            </a:r>
            <a:r>
              <a:rPr lang="cs-CZ" smtClean="0"/>
              <a:t>.</a:t>
            </a:r>
          </a:p>
          <a:p>
            <a:pPr eaLnBrk="1" hangingPunct="1"/>
            <a:r>
              <a:rPr lang="cs-CZ" smtClean="0"/>
              <a:t>Čím je větší tlak, tím síla způsobí větší deformaci.</a:t>
            </a:r>
          </a:p>
          <a:p>
            <a:pPr eaLnBrk="1" hangingPunct="1"/>
            <a:r>
              <a:rPr lang="cs-CZ" smtClean="0"/>
              <a:t>Rozložení síly na větší plochu – snížení deformačních účinků (pravděpodobnosti úrazu)</a:t>
            </a:r>
          </a:p>
          <a:p>
            <a:pPr lvl="2" eaLnBrk="1" hangingPunct="1"/>
            <a:r>
              <a:rPr lang="cs-CZ" smtClean="0"/>
              <a:t>Pádové techniky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228600"/>
            <a:ext cx="7824788" cy="1325563"/>
          </a:xfrm>
        </p:spPr>
        <p:txBody>
          <a:bodyPr/>
          <a:lstStyle/>
          <a:p>
            <a:pPr eaLnBrk="1" hangingPunct="1"/>
            <a:r>
              <a:rPr lang="cs-CZ" sz="3600" smtClean="0"/>
              <a:t>Stěžejní pojmy – moment síly</a:t>
            </a:r>
            <a:endParaRPr lang="en-US" sz="360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5257800" y="3352800"/>
          <a:ext cx="2768600" cy="1536700"/>
        </p:xfrm>
        <a:graphic>
          <a:graphicData uri="http://schemas.openxmlformats.org/presentationml/2006/ole">
            <p:oleObj spid="_x0000_s13314" name="Image" r:id="rId3" imgW="2768254" imgH="1536508" progId="">
              <p:embed/>
            </p:oleObj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5800" y="1676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1524000"/>
            <a:ext cx="37338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Moment síly </a:t>
            </a:r>
            <a:r>
              <a:rPr lang="cs-CZ" sz="2400" b="1"/>
              <a:t>M </a:t>
            </a:r>
            <a:r>
              <a:rPr lang="cs-CZ" sz="2400"/>
              <a:t>uvádí tělesa do rotačního pohybu.</a:t>
            </a:r>
            <a:endParaRPr lang="en-US" sz="2400"/>
          </a:p>
          <a:p>
            <a:pPr>
              <a:spcBef>
                <a:spcPct val="50000"/>
              </a:spcBef>
            </a:pPr>
            <a:r>
              <a:rPr lang="cs-CZ" sz="2400"/>
              <a:t>Moment síly je výsledkem síly působící na určitém rameni síly.</a:t>
            </a:r>
          </a:p>
          <a:p>
            <a:pPr>
              <a:spcBef>
                <a:spcPct val="50000"/>
              </a:spcBef>
            </a:pPr>
            <a:r>
              <a:rPr lang="cs-CZ" sz="2400"/>
              <a:t>M = F*r</a:t>
            </a:r>
          </a:p>
          <a:p>
            <a:pPr>
              <a:spcBef>
                <a:spcPct val="50000"/>
              </a:spcBef>
            </a:pPr>
            <a:r>
              <a:rPr lang="cs-CZ" sz="2400"/>
              <a:t>Vektorová veličina, vektor leží v ose otáčení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Stěžejní pojmy - těžiště</a:t>
            </a:r>
            <a:endParaRPr lang="en-US" smtClean="0"/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5108575" cy="4422775"/>
          </a:xfrm>
        </p:spPr>
        <p:txBody>
          <a:bodyPr/>
          <a:lstStyle/>
          <a:p>
            <a:pPr eaLnBrk="1" hangingPunct="1"/>
            <a:r>
              <a:rPr lang="cs-CZ" sz="2800" smtClean="0"/>
              <a:t>Těžiště je působištěm gravitační síly</a:t>
            </a:r>
          </a:p>
          <a:p>
            <a:pPr eaLnBrk="1" hangingPunct="1"/>
            <a:r>
              <a:rPr lang="cs-CZ" sz="2800" smtClean="0"/>
              <a:t>Může být i mimo tělo, záleží na postavení těla a končetin</a:t>
            </a:r>
            <a:endParaRPr lang="en-US" sz="2800" smtClean="0"/>
          </a:p>
          <a:p>
            <a:pPr eaLnBrk="1" hangingPunct="1"/>
            <a:r>
              <a:rPr lang="cs-CZ" sz="2800" smtClean="0"/>
              <a:t>Využití</a:t>
            </a:r>
            <a:r>
              <a:rPr lang="en-US" sz="2800" smtClean="0"/>
              <a:t>: </a:t>
            </a:r>
            <a:r>
              <a:rPr lang="cs-CZ" sz="2800" smtClean="0"/>
              <a:t>Rovnováha</a:t>
            </a:r>
            <a:r>
              <a:rPr lang="en-US" sz="2800" smtClean="0"/>
              <a:t>, </a:t>
            </a:r>
            <a:r>
              <a:rPr lang="cs-CZ" sz="2800" smtClean="0"/>
              <a:t>síla procházející těžištěm nezpůsobí rotační moment.</a:t>
            </a:r>
            <a:endParaRPr lang="en-US" sz="2800" smtClean="0"/>
          </a:p>
          <a:p>
            <a:pPr eaLnBrk="1" hangingPunct="1"/>
            <a:r>
              <a:rPr lang="cs-CZ" sz="2800" smtClean="0"/>
              <a:t>Směr pohybu vašeho těžiště bude i směr vašeho celkového pohybu</a:t>
            </a:r>
            <a:r>
              <a:rPr lang="en-US" sz="2800" smtClean="0"/>
              <a:t> </a:t>
            </a:r>
          </a:p>
        </p:txBody>
      </p:sp>
      <p:pic>
        <p:nvPicPr>
          <p:cNvPr id="4915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21300" y="1676400"/>
            <a:ext cx="2847975" cy="2135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Rovnováha</a:t>
            </a:r>
          </a:p>
        </p:txBody>
      </p:sp>
      <p:sp>
        <p:nvSpPr>
          <p:cNvPr id="50179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8156575" cy="4422775"/>
          </a:xfrm>
        </p:spPr>
        <p:txBody>
          <a:bodyPr/>
          <a:lstStyle/>
          <a:p>
            <a:pPr eaLnBrk="1" hangingPunct="1"/>
            <a:r>
              <a:rPr lang="cs-CZ" sz="2800" smtClean="0"/>
              <a:t>Rovnováha musí být stále udržovaná – před, v průběhu i po provedení technického prvku. Kvalita rovnováhy souvisí s naší</a:t>
            </a:r>
          </a:p>
          <a:p>
            <a:pPr lvl="1" eaLnBrk="1" hangingPunct="1"/>
            <a:r>
              <a:rPr lang="cs-CZ" smtClean="0"/>
              <a:t> hmotností, </a:t>
            </a:r>
          </a:p>
          <a:p>
            <a:pPr lvl="1" eaLnBrk="1" hangingPunct="1"/>
            <a:r>
              <a:rPr lang="cs-CZ" smtClean="0"/>
              <a:t>plochou opory,</a:t>
            </a:r>
          </a:p>
          <a:p>
            <a:pPr lvl="1" eaLnBrk="1" hangingPunct="1"/>
            <a:r>
              <a:rPr lang="cs-CZ" smtClean="0"/>
              <a:t>rychlostí, </a:t>
            </a:r>
          </a:p>
          <a:p>
            <a:pPr lvl="1" eaLnBrk="1" hangingPunct="1"/>
            <a:r>
              <a:rPr lang="cs-CZ" smtClean="0"/>
              <a:t>těžištěm, </a:t>
            </a:r>
          </a:p>
          <a:p>
            <a:pPr lvl="1" eaLnBrk="1" hangingPunct="1"/>
            <a:r>
              <a:rPr lang="cs-CZ" smtClean="0"/>
              <a:t>koncentrací a schopností znovu obnovovat rovnováhu.</a:t>
            </a:r>
          </a:p>
          <a:p>
            <a:pPr eaLnBrk="1" hangingPunct="1"/>
            <a:r>
              <a:rPr lang="cs-CZ" sz="2800" smtClean="0"/>
              <a:t>Statická rovnováha</a:t>
            </a:r>
          </a:p>
          <a:p>
            <a:pPr eaLnBrk="1" hangingPunct="1"/>
            <a:r>
              <a:rPr lang="cs-CZ" sz="2800" smtClean="0"/>
              <a:t>Dynamická rovnováha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Stěžejní pojmy - rovnováha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575175" cy="3657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Stabilita se zvyšuje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 se zvětšením oporné plochy, 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přiblížením těžiště směrem k očekávané rušivé síle (např. 70:30 rozložení hmotnosti těla při L postoji) 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 snížením těžiště směrem k podstavě.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1204" name="Picture 6" descr="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876800"/>
            <a:ext cx="5657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Kic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38200"/>
            <a:ext cx="57912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AutoShape 9"/>
          <p:cNvSpPr>
            <a:spLocks noChangeArrowheads="1"/>
          </p:cNvSpPr>
          <p:nvPr/>
        </p:nvSpPr>
        <p:spPr bwMode="auto">
          <a:xfrm>
            <a:off x="3200400" y="2590800"/>
            <a:ext cx="228600" cy="1219200"/>
          </a:xfrm>
          <a:prstGeom prst="down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2" name="AutoShape 10"/>
          <p:cNvSpPr>
            <a:spLocks noChangeArrowheads="1"/>
          </p:cNvSpPr>
          <p:nvPr/>
        </p:nvSpPr>
        <p:spPr bwMode="auto">
          <a:xfrm>
            <a:off x="5105400" y="2209800"/>
            <a:ext cx="228600" cy="1295400"/>
          </a:xfrm>
          <a:prstGeom prst="downArrow">
            <a:avLst>
              <a:gd name="adj1" fmla="val 50000"/>
              <a:gd name="adj2" fmla="val 1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3" name="AutoShape 11"/>
          <p:cNvSpPr>
            <a:spLocks noChangeArrowheads="1"/>
          </p:cNvSpPr>
          <p:nvPr/>
        </p:nvSpPr>
        <p:spPr bwMode="auto">
          <a:xfrm>
            <a:off x="3200400" y="5105400"/>
            <a:ext cx="914400" cy="1524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4" name="AutoShape 12"/>
          <p:cNvSpPr>
            <a:spLocks noChangeArrowheads="1"/>
          </p:cNvSpPr>
          <p:nvPr/>
        </p:nvSpPr>
        <p:spPr bwMode="auto">
          <a:xfrm>
            <a:off x="4114800" y="5105400"/>
            <a:ext cx="990600" cy="152400"/>
          </a:xfrm>
          <a:prstGeom prst="leftRightArrow">
            <a:avLst>
              <a:gd name="adj1" fmla="val 50000"/>
              <a:gd name="adj2" fmla="val 1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5" name="AutoShape 18"/>
          <p:cNvSpPr>
            <a:spLocks/>
          </p:cNvSpPr>
          <p:nvPr/>
        </p:nvSpPr>
        <p:spPr bwMode="auto">
          <a:xfrm>
            <a:off x="2157413" y="3581400"/>
            <a:ext cx="685800" cy="381000"/>
          </a:xfrm>
          <a:prstGeom prst="borderCallout1">
            <a:avLst>
              <a:gd name="adj1" fmla="val 30000"/>
              <a:gd name="adj2" fmla="val 111111"/>
              <a:gd name="adj3" fmla="val 147500"/>
              <a:gd name="adj4" fmla="val 111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Fg1</a:t>
            </a:r>
          </a:p>
        </p:txBody>
      </p:sp>
      <p:sp>
        <p:nvSpPr>
          <p:cNvPr id="53256" name="AutoShape 19"/>
          <p:cNvSpPr>
            <a:spLocks/>
          </p:cNvSpPr>
          <p:nvPr/>
        </p:nvSpPr>
        <p:spPr bwMode="auto">
          <a:xfrm>
            <a:off x="5561013" y="3124200"/>
            <a:ext cx="685800" cy="381000"/>
          </a:xfrm>
          <a:prstGeom prst="borderCallout1">
            <a:avLst>
              <a:gd name="adj1" fmla="val 30000"/>
              <a:gd name="adj2" fmla="val -11111"/>
              <a:gd name="adj3" fmla="val 128333"/>
              <a:gd name="adj4" fmla="val -11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Fg2</a:t>
            </a:r>
          </a:p>
        </p:txBody>
      </p:sp>
      <p:sp>
        <p:nvSpPr>
          <p:cNvPr id="53257" name="AutoShape 20"/>
          <p:cNvSpPr>
            <a:spLocks/>
          </p:cNvSpPr>
          <p:nvPr/>
        </p:nvSpPr>
        <p:spPr bwMode="auto">
          <a:xfrm>
            <a:off x="3381375" y="4572000"/>
            <a:ext cx="495300" cy="381000"/>
          </a:xfrm>
          <a:prstGeom prst="borderCallout1">
            <a:avLst>
              <a:gd name="adj1" fmla="val 30000"/>
              <a:gd name="adj2" fmla="val -15384"/>
              <a:gd name="adj3" fmla="val 110000"/>
              <a:gd name="adj4" fmla="val -153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r1</a:t>
            </a:r>
          </a:p>
        </p:txBody>
      </p:sp>
      <p:sp>
        <p:nvSpPr>
          <p:cNvPr id="53258" name="AutoShape 21"/>
          <p:cNvSpPr>
            <a:spLocks/>
          </p:cNvSpPr>
          <p:nvPr/>
        </p:nvSpPr>
        <p:spPr bwMode="auto">
          <a:xfrm>
            <a:off x="4762500" y="4587875"/>
            <a:ext cx="457200" cy="381000"/>
          </a:xfrm>
          <a:prstGeom prst="borderCallout1">
            <a:avLst>
              <a:gd name="adj1" fmla="val 120000"/>
              <a:gd name="adj2" fmla="val 75000"/>
              <a:gd name="adj3" fmla="val 120000"/>
              <a:gd name="adj4" fmla="val -45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r2</a:t>
            </a:r>
          </a:p>
        </p:txBody>
      </p:sp>
      <p:sp>
        <p:nvSpPr>
          <p:cNvPr id="3" name="Zástupný symbol pro text 2"/>
          <p:cNvSpPr>
            <a:spLocks/>
          </p:cNvSpPr>
          <p:nvPr/>
        </p:nvSpPr>
        <p:spPr bwMode="auto">
          <a:xfrm>
            <a:off x="3657600" y="5486400"/>
            <a:ext cx="175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l-GR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F = 0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el-GR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 = 0</a:t>
            </a:r>
            <a:endParaRPr lang="el-GR" sz="28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Dynamika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Zabývá se </a:t>
            </a:r>
            <a:r>
              <a:rPr lang="cs-CZ" sz="2400" b="1" smtClean="0"/>
              <a:t>příčinami změn </a:t>
            </a:r>
            <a:r>
              <a:rPr lang="cs-CZ" sz="2400" smtClean="0"/>
              <a:t>pohybového stavu tělesa (popřípadě jeho deformací)</a:t>
            </a:r>
          </a:p>
          <a:p>
            <a:pPr eaLnBrk="1" hangingPunct="1"/>
            <a:r>
              <a:rPr lang="cs-CZ" sz="2400" smtClean="0"/>
              <a:t>Vzájemné působení těles nebo těles a polí popisujeme pomocí veličiny </a:t>
            </a:r>
            <a:r>
              <a:rPr lang="cs-CZ" sz="2400" b="1" smtClean="0"/>
              <a:t>síla</a:t>
            </a:r>
          </a:p>
          <a:p>
            <a:pPr eaLnBrk="1" hangingPunct="1"/>
            <a:r>
              <a:rPr lang="cs-CZ" sz="2400" smtClean="0"/>
              <a:t>Částí dynamiky je také </a:t>
            </a:r>
            <a:r>
              <a:rPr lang="cs-CZ" sz="2400" b="1" smtClean="0"/>
              <a:t>statika</a:t>
            </a:r>
            <a:r>
              <a:rPr lang="cs-CZ" sz="2400" smtClean="0"/>
              <a:t> zabývající se podmínkami rovnováhy.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Rovnovážné polohy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Stabilní – po vychýlení se těleso do polohy vrátí</a:t>
            </a:r>
          </a:p>
          <a:p>
            <a:r>
              <a:rPr lang="cs-CZ" dirty="0" smtClean="0"/>
              <a:t>Labilní – po vychýlení se těleso nevrací zpět, pokračuje</a:t>
            </a:r>
          </a:p>
          <a:p>
            <a:r>
              <a:rPr lang="cs-CZ" dirty="0" smtClean="0"/>
              <a:t>Indiferentní – po vychýlení těleso zůstává v </a:t>
            </a:r>
            <a:r>
              <a:rPr lang="cs-CZ" smtClean="0"/>
              <a:t>nové poloze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Dynamická 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Pohyb – na sebe navazující </a:t>
            </a:r>
            <a:r>
              <a:rPr lang="cs-CZ" dirty="0" err="1" smtClean="0"/>
              <a:t>mikrofáze</a:t>
            </a:r>
            <a:r>
              <a:rPr lang="cs-CZ" dirty="0" smtClean="0"/>
              <a:t> – přecházení z jedné dynamické rovnováhy do další</a:t>
            </a:r>
          </a:p>
          <a:p>
            <a:r>
              <a:rPr lang="cs-CZ" dirty="0" smtClean="0"/>
              <a:t>Vyjadřuje se pomocí D´</a:t>
            </a:r>
            <a:r>
              <a:rPr lang="cs-CZ" dirty="0" err="1" smtClean="0"/>
              <a:t>Alembertova</a:t>
            </a:r>
            <a:r>
              <a:rPr lang="cs-CZ" dirty="0" smtClean="0"/>
              <a:t> principu</a:t>
            </a:r>
          </a:p>
          <a:p>
            <a:r>
              <a:rPr lang="cs-CZ" dirty="0" smtClean="0"/>
              <a:t>Součet všech sil působících na těleso včetně setrvačné (D´</a:t>
            </a:r>
            <a:r>
              <a:rPr lang="cs-CZ" dirty="0" err="1" smtClean="0"/>
              <a:t>Alembertovy</a:t>
            </a:r>
            <a:r>
              <a:rPr lang="cs-CZ" dirty="0" smtClean="0"/>
              <a:t>) je roven nule</a:t>
            </a:r>
          </a:p>
          <a:p>
            <a:pPr algn="ctr"/>
            <a:r>
              <a:rPr lang="cs-CZ" dirty="0" smtClean="0"/>
              <a:t>F1+F2+F3+….+</a:t>
            </a:r>
            <a:r>
              <a:rPr lang="cs-CZ" dirty="0" err="1" smtClean="0"/>
              <a:t>Fs</a:t>
            </a:r>
            <a:r>
              <a:rPr lang="cs-CZ" dirty="0" smtClean="0"/>
              <a:t> = 0</a:t>
            </a:r>
          </a:p>
          <a:p>
            <a:r>
              <a:rPr lang="cs-CZ" dirty="0" smtClean="0"/>
              <a:t>(jde o jiný případ zapsání pohybové rovnice – dle Newtona: F1+F2+F3+…= m.a)</a:t>
            </a:r>
          </a:p>
          <a:p>
            <a:r>
              <a:rPr lang="cs-CZ" dirty="0" smtClean="0"/>
              <a:t>Setrvačná síla působí proti směru zrychlení pohybu – podle toho je u ní kladné nebo záporné znaménko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228600"/>
            <a:ext cx="7977188" cy="1325563"/>
          </a:xfrm>
        </p:spPr>
        <p:txBody>
          <a:bodyPr/>
          <a:lstStyle/>
          <a:p>
            <a:pPr eaLnBrk="1" hangingPunct="1"/>
            <a:r>
              <a:rPr lang="cs-CZ" smtClean="0"/>
              <a:t>Stěžejní pojmy</a:t>
            </a:r>
            <a:endParaRPr lang="en-US" smtClean="0"/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85800" y="1676400"/>
            <a:ext cx="78549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Síla</a:t>
            </a:r>
            <a:r>
              <a:rPr lang="en-US" b="1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F</a:t>
            </a:r>
            <a:r>
              <a:rPr lang="en-US" dirty="0" smtClean="0"/>
              <a:t>]- </a:t>
            </a:r>
            <a:r>
              <a:rPr lang="cs-CZ" dirty="0" smtClean="0"/>
              <a:t>charakterizuje vzájemné působení těles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vektorová veličina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jednotka N (newton)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účinky – pohybové/deformační</a:t>
            </a:r>
          </a:p>
          <a:p>
            <a:pPr marL="1714500" lvl="5" indent="-342900">
              <a:defRPr/>
            </a:pPr>
            <a:r>
              <a:rPr lang="cs-CZ" dirty="0" smtClean="0"/>
              <a:t>Závisí na velikosti, </a:t>
            </a:r>
          </a:p>
          <a:p>
            <a:pPr marL="1714500" lvl="5" indent="-342900">
              <a:defRPr/>
            </a:pPr>
            <a:r>
              <a:rPr lang="cs-CZ" dirty="0" smtClean="0"/>
              <a:t>směru, </a:t>
            </a:r>
          </a:p>
          <a:p>
            <a:pPr marL="1714500" lvl="5" indent="-342900">
              <a:defRPr/>
            </a:pPr>
            <a:r>
              <a:rPr lang="cs-CZ" dirty="0" smtClean="0"/>
              <a:t>Působišti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Výslednice sil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má na těleso stejný účinek jako všechny působící síly dohromady – je rovna jejich vektorovému součtu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/>
              <a:t>Podle toho, kde síla vzniká a působí, rozlišujeme v biomechanice </a:t>
            </a:r>
            <a:r>
              <a:rPr lang="cs-CZ" b="1" dirty="0" smtClean="0"/>
              <a:t>síly vnitřní a vnější</a:t>
            </a:r>
            <a:r>
              <a:rPr lang="cs-CZ" dirty="0" smtClean="0"/>
              <a:t>….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Newtonovy pohybové zákony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371600"/>
            <a:ext cx="8540750" cy="5029200"/>
          </a:xfrm>
        </p:spPr>
        <p:txBody>
          <a:bodyPr/>
          <a:lstStyle/>
          <a:p>
            <a:pPr eaLnBrk="1" hangingPunct="1"/>
            <a:r>
              <a:rPr lang="cs-CZ" sz="2800" b="1" smtClean="0"/>
              <a:t>První pohybový zákon – zákon setrvačnosti</a:t>
            </a:r>
            <a:endParaRPr lang="cs-CZ" sz="28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i="1" smtClean="0"/>
              <a:t>	Těleso setrvává v klidu nebo rovnoměrném přímočarém pohybu, není-li nuceno vnějšími silami tento stav změnit.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	- tedy pokud je výslednice sil na něj působících nulová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Zákon poukazuje na tendenci tělesa setrvávat ve stavu, ve kterém se nacházelo. Tato vlastnost se projevuje, když se mění pohybový stav tělesa.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143000"/>
            <a:ext cx="854075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Druhý pohybový zákon – zákon síly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Působí-li na těleso síly, jejichž výslednice se nerovná nule, pohybový stav tělesa se mění, to znamená, že se mění vektor rychlosti, těleso se pohybuje se zrychlením.</a:t>
            </a:r>
          </a:p>
          <a:p>
            <a:pPr eaLnBrk="1" hangingPunct="1">
              <a:lnSpc>
                <a:spcPct val="90000"/>
              </a:lnSpc>
            </a:pPr>
            <a:r>
              <a:rPr lang="cs-CZ" i="1" smtClean="0"/>
              <a:t>Velikost zrychlení </a:t>
            </a:r>
            <a:r>
              <a:rPr lang="cs-CZ" b="1" i="1" smtClean="0"/>
              <a:t>a</a:t>
            </a:r>
            <a:r>
              <a:rPr lang="cs-CZ" i="1" smtClean="0"/>
              <a:t> tělesa je přímo úměrná velikosti výslednice sil </a:t>
            </a:r>
            <a:r>
              <a:rPr lang="cs-CZ" b="1" i="1" smtClean="0"/>
              <a:t>F</a:t>
            </a:r>
            <a:r>
              <a:rPr lang="cs-CZ" i="1" smtClean="0"/>
              <a:t> působících na těleso a nepřímo úměrná hmotnosti m tělesa.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Druhý pohybový zákon matematicky zapisujeme ve tvaru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648200" y="5257800"/>
          <a:ext cx="1828800" cy="655638"/>
        </p:xfrm>
        <a:graphic>
          <a:graphicData uri="http://schemas.openxmlformats.org/presentationml/2006/ole">
            <p:oleObj spid="_x0000_s7170" name="Rovnice" r:id="rId3" imgW="507780" imgH="177723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5867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   Třetí pohybový zákon – zákon o vzájemném působení těles neboli zákon akce a reakce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	Síly, kterými na sebe vzájemně působí dvě tělesa, jsou stejně velké, navzájem opačného směru a současně vznikají a zanikají.</a:t>
            </a: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Účinek síly závisí na hmotnosti tělesa!</a:t>
            </a: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2" name="Picture 5" descr="skenovat0010"/>
          <p:cNvPicPr>
            <a:picLocks noChangeAspect="1" noChangeArrowheads="1"/>
          </p:cNvPicPr>
          <p:nvPr/>
        </p:nvPicPr>
        <p:blipFill>
          <a:blip r:embed="rId2" cstate="print"/>
          <a:srcRect l="77220" t="4898" r="5492" b="9279"/>
          <a:stretch>
            <a:fillRect/>
          </a:stretch>
        </p:blipFill>
        <p:spPr bwMode="auto">
          <a:xfrm>
            <a:off x="228600" y="3200400"/>
            <a:ext cx="152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4" name="Picture 7" descr="skenovat0014"/>
          <p:cNvPicPr>
            <a:picLocks noChangeAspect="1" noChangeArrowheads="1"/>
          </p:cNvPicPr>
          <p:nvPr/>
        </p:nvPicPr>
        <p:blipFill>
          <a:blip r:embed="rId3" cstate="print"/>
          <a:srcRect l="12624" t="3828" r="63708" b="11961"/>
          <a:stretch>
            <a:fillRect/>
          </a:stretch>
        </p:blipFill>
        <p:spPr bwMode="auto">
          <a:xfrm>
            <a:off x="1600200" y="3200400"/>
            <a:ext cx="19224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Rectangle 10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6" name="Picture 9" descr="skenovat0014"/>
          <p:cNvPicPr>
            <a:picLocks noChangeAspect="1" noChangeArrowheads="1"/>
          </p:cNvPicPr>
          <p:nvPr/>
        </p:nvPicPr>
        <p:blipFill>
          <a:blip r:embed="rId3" cstate="print"/>
          <a:srcRect l="53648" t="19379" r="11000"/>
          <a:stretch>
            <a:fillRect/>
          </a:stretch>
        </p:blipFill>
        <p:spPr bwMode="auto">
          <a:xfrm>
            <a:off x="3581400" y="32004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2281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8" name="Picture 11" descr="skenovat0015"/>
          <p:cNvPicPr>
            <a:picLocks noChangeAspect="1" noChangeArrowheads="1"/>
          </p:cNvPicPr>
          <p:nvPr/>
        </p:nvPicPr>
        <p:blipFill>
          <a:blip r:embed="rId4" cstate="print"/>
          <a:srcRect l="55780" t="10165" r="14661" b="6847"/>
          <a:stretch>
            <a:fillRect/>
          </a:stretch>
        </p:blipFill>
        <p:spPr bwMode="auto">
          <a:xfrm>
            <a:off x="6629400" y="3200400"/>
            <a:ext cx="22717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Vnější síly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Jsou vyvolány působením okolních těles</a:t>
            </a:r>
          </a:p>
          <a:p>
            <a:pPr eaLnBrk="1" hangingPunct="1"/>
            <a:r>
              <a:rPr lang="cs-CZ" dirty="0" smtClean="0"/>
              <a:t>(x vnitřní síly – </a:t>
            </a:r>
            <a:r>
              <a:rPr lang="cs-CZ" dirty="0" err="1" smtClean="0"/>
              <a:t>síly</a:t>
            </a:r>
            <a:r>
              <a:rPr lang="cs-CZ" dirty="0" smtClean="0"/>
              <a:t> svalové – nemohou samy o sobě uvést tělo do pohybu)</a:t>
            </a:r>
          </a:p>
          <a:p>
            <a:pPr lvl="1" eaLnBrk="1" hangingPunct="1"/>
            <a:r>
              <a:rPr lang="cs-CZ" dirty="0" smtClean="0"/>
              <a:t>Gravitační síla x tíhová síla  x tíha</a:t>
            </a:r>
          </a:p>
          <a:p>
            <a:pPr lvl="1" eaLnBrk="1" hangingPunct="1"/>
            <a:r>
              <a:rPr lang="cs-CZ" dirty="0" smtClean="0"/>
              <a:t>Třecí síla</a:t>
            </a:r>
          </a:p>
          <a:p>
            <a:pPr lvl="1" eaLnBrk="1" hangingPunct="1"/>
            <a:r>
              <a:rPr lang="cs-CZ" dirty="0" smtClean="0"/>
              <a:t>Dostředivá, odstředivá</a:t>
            </a:r>
          </a:p>
          <a:p>
            <a:pPr lvl="1" eaLnBrk="1" hangingPunct="1"/>
            <a:r>
              <a:rPr lang="cs-CZ" dirty="0" smtClean="0"/>
              <a:t>Setrvačná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4422775"/>
          </a:xfrm>
        </p:spPr>
        <p:txBody>
          <a:bodyPr/>
          <a:lstStyle/>
          <a:p>
            <a:pPr eaLnBrk="1" hangingPunct="1"/>
            <a:r>
              <a:rPr lang="cs-CZ" smtClean="0"/>
              <a:t>Tíhová síla (x gravitační síla)</a:t>
            </a:r>
          </a:p>
          <a:p>
            <a:pPr lvl="1" eaLnBrk="1" hangingPunct="1"/>
            <a:r>
              <a:rPr lang="cs-CZ" smtClean="0"/>
              <a:t>působí Země na člověka</a:t>
            </a:r>
          </a:p>
          <a:p>
            <a:pPr lvl="1" eaLnBrk="1" hangingPunct="1"/>
            <a:r>
              <a:rPr lang="cs-CZ" smtClean="0"/>
              <a:t>působiště v těžišti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Tíha</a:t>
            </a:r>
          </a:p>
          <a:p>
            <a:pPr lvl="1" eaLnBrk="1" hangingPunct="1"/>
            <a:r>
              <a:rPr lang="cs-CZ" smtClean="0"/>
              <a:t>působí člověk na podložku nebo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cs-CZ" smtClean="0"/>
              <a:t>	závěs</a:t>
            </a:r>
          </a:p>
          <a:p>
            <a:pPr lvl="1" eaLnBrk="1" hangingPunct="1"/>
            <a:r>
              <a:rPr lang="cs-CZ" smtClean="0"/>
              <a:t>působiště v místě kontaktu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914400" y="2438400"/>
          <a:ext cx="1676400" cy="658813"/>
        </p:xfrm>
        <a:graphic>
          <a:graphicData uri="http://schemas.openxmlformats.org/presentationml/2006/ole">
            <p:oleObj spid="_x0000_s8194" name="Rovnice" r:id="rId3" imgW="583947" imgH="228501" progId="Equation.3">
              <p:embed/>
            </p:oleObj>
          </a:graphicData>
        </a:graphic>
      </p:graphicFrame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4" cstate="print"/>
          <a:srcRect l="65625" t="36493" r="15625" b="28181"/>
          <a:stretch>
            <a:fillRect/>
          </a:stretch>
        </p:blipFill>
        <p:spPr bwMode="auto">
          <a:xfrm>
            <a:off x="5486400" y="762000"/>
            <a:ext cx="342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 cstate="print"/>
          <a:srcRect l="23750" t="22987" r="42712" b="3247"/>
          <a:stretch>
            <a:fillRect/>
          </a:stretch>
        </p:blipFill>
        <p:spPr bwMode="auto">
          <a:xfrm>
            <a:off x="4419600" y="1447800"/>
            <a:ext cx="3962400" cy="524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609600" y="3048000"/>
          <a:ext cx="2895600" cy="1022350"/>
        </p:xfrm>
        <a:graphic>
          <a:graphicData uri="http://schemas.openxmlformats.org/presentationml/2006/ole">
            <p:oleObj spid="_x0000_s9218" name="Rovnice" r:id="rId4" imgW="647700" imgH="228600" progId="Equation.3">
              <p:embed/>
            </p:oleObj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33400" y="685800"/>
            <a:ext cx="5486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4400" dirty="0">
                <a:solidFill>
                  <a:srgbClr val="04617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Třecí síla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667</Words>
  <Application>Microsoft Office PowerPoint</Application>
  <PresentationFormat>Předvádění na obrazovce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Tok</vt:lpstr>
      <vt:lpstr>Rovnice</vt:lpstr>
      <vt:lpstr>Image</vt:lpstr>
      <vt:lpstr>Dynamika</vt:lpstr>
      <vt:lpstr>Dynamika</vt:lpstr>
      <vt:lpstr>Stěžejní pojmy</vt:lpstr>
      <vt:lpstr>Newtonovy pohybové zákony</vt:lpstr>
      <vt:lpstr>Snímek 5</vt:lpstr>
      <vt:lpstr>Snímek 6</vt:lpstr>
      <vt:lpstr>Vnější síly</vt:lpstr>
      <vt:lpstr>Snímek 8</vt:lpstr>
      <vt:lpstr>Snímek 9</vt:lpstr>
      <vt:lpstr>Setrvačné síly</vt:lpstr>
      <vt:lpstr>Dostředivá a odstředivá síla</vt:lpstr>
      <vt:lpstr>Časový účinek síly - hybnost</vt:lpstr>
      <vt:lpstr>Nárazové síly</vt:lpstr>
      <vt:lpstr>koncentrace síly - tlak</vt:lpstr>
      <vt:lpstr>Stěžejní pojmy – moment síly</vt:lpstr>
      <vt:lpstr>Stěžejní pojmy - těžiště</vt:lpstr>
      <vt:lpstr>Rovnováha</vt:lpstr>
      <vt:lpstr>Stěžejní pojmy - rovnováha</vt:lpstr>
      <vt:lpstr>Snímek 19</vt:lpstr>
      <vt:lpstr>Rovnovážné polohy</vt:lpstr>
      <vt:lpstr>Dynamická rovnováha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20</cp:revision>
  <dcterms:created xsi:type="dcterms:W3CDTF">2015-02-24T08:45:03Z</dcterms:created>
  <dcterms:modified xsi:type="dcterms:W3CDTF">2015-03-05T09:34:29Z</dcterms:modified>
</cp:coreProperties>
</file>