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57" r:id="rId4"/>
    <p:sldId id="262" r:id="rId5"/>
    <p:sldId id="263" r:id="rId6"/>
    <p:sldId id="270" r:id="rId7"/>
    <p:sldId id="271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9743F-D852-462E-A858-64E27064D646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DCD5-7BA5-4850-8AF3-9803784ACC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02BF8F-42D0-4456-ADD9-71AED189C37A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9E7D30-4AEE-4223-A257-AC9614F68F53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mechanická práce a výkon ,energie (mechanická a nemechanická energie, kinetická energie posuvného a otáčivého pohybu, potenciální energie polohová, potenciální energie pružnosti, zákon zachování energie, srážky)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4389438"/>
          </a:xfrm>
        </p:spPr>
        <p:txBody>
          <a:bodyPr/>
          <a:lstStyle/>
          <a:p>
            <a:r>
              <a:rPr lang="cs-CZ" smtClean="0"/>
              <a:t>Při nepružné srážce se kvůli pohlcení energie při dopadu svislá složka rychlosti zmenší (míč nepoletí tolik do výšky) – úhel odrazu je potom větší než úhel dopadu </a:t>
            </a:r>
          </a:p>
          <a:p>
            <a:r>
              <a:rPr lang="cs-CZ" smtClean="0"/>
              <a:t>Při rotovaných míčích také dochází ke změnám</a:t>
            </a:r>
          </a:p>
          <a:p>
            <a:pPr lvl="1"/>
            <a:r>
              <a:rPr lang="cs-CZ" smtClean="0"/>
              <a:t>Spodní rotace – zmenšení úhlu odrazu</a:t>
            </a:r>
          </a:p>
          <a:p>
            <a:pPr lvl="1"/>
            <a:r>
              <a:rPr lang="cs-CZ" smtClean="0"/>
              <a:t>Horní rotace – zvětšení úhlu odrazu</a:t>
            </a:r>
          </a:p>
          <a:p>
            <a:endParaRPr lang="cs-CZ" smtClean="0"/>
          </a:p>
        </p:txBody>
      </p:sp>
      <p:pic>
        <p:nvPicPr>
          <p:cNvPr id="1945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860800"/>
            <a:ext cx="7416800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Dráhový účinek síly – práce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Práce</a:t>
            </a:r>
          </a:p>
          <a:p>
            <a:pPr lvl="2"/>
            <a:r>
              <a:rPr lang="cs-CZ" smtClean="0"/>
              <a:t>Značí se </a:t>
            </a:r>
            <a:r>
              <a:rPr lang="cs-CZ" b="1" smtClean="0"/>
              <a:t>W</a:t>
            </a:r>
            <a:endParaRPr lang="cs-CZ" smtClean="0"/>
          </a:p>
          <a:p>
            <a:pPr lvl="2"/>
            <a:r>
              <a:rPr lang="cs-CZ" smtClean="0"/>
              <a:t>Jednotkou je J (joule)</a:t>
            </a:r>
          </a:p>
          <a:p>
            <a:pPr lvl="2"/>
            <a:r>
              <a:rPr lang="cs-CZ" smtClean="0"/>
              <a:t>W=F.s</a:t>
            </a:r>
          </a:p>
          <a:p>
            <a:pPr lvl="2"/>
            <a:r>
              <a:rPr lang="cs-CZ" smtClean="0"/>
              <a:t>Když síla působí na těleso po nějaké dráze a uvádí jej do pohybu</a:t>
            </a:r>
          </a:p>
          <a:p>
            <a:pPr lvl="2"/>
            <a:r>
              <a:rPr lang="cs-CZ" smtClean="0"/>
              <a:t>Pokud síla působí pod nějakým úhlem vůči směru pohybu:</a:t>
            </a:r>
          </a:p>
        </p:txBody>
      </p:sp>
      <p:pic>
        <p:nvPicPr>
          <p:cNvPr id="44036" name="Obrázek 3" descr="vzor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572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2" descr="obráze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572000"/>
            <a:ext cx="3984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Výkon, účinnost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Výkon</a:t>
            </a:r>
          </a:p>
          <a:p>
            <a:pPr lvl="2"/>
            <a:r>
              <a:rPr lang="cs-CZ" dirty="0" smtClean="0"/>
              <a:t>Značí se P</a:t>
            </a:r>
          </a:p>
          <a:p>
            <a:pPr lvl="2"/>
            <a:r>
              <a:rPr lang="cs-CZ" dirty="0" smtClean="0"/>
              <a:t>Jednotka W (watt)</a:t>
            </a:r>
          </a:p>
          <a:p>
            <a:pPr lvl="2"/>
            <a:r>
              <a:rPr lang="cs-CZ" dirty="0" smtClean="0"/>
              <a:t>Množství práce vykonané za jednotku času</a:t>
            </a:r>
          </a:p>
          <a:p>
            <a:pPr lvl="2"/>
            <a:r>
              <a:rPr lang="cs-CZ" dirty="0" smtClean="0"/>
              <a:t>P=W/t</a:t>
            </a:r>
          </a:p>
          <a:p>
            <a:r>
              <a:rPr lang="cs-CZ" dirty="0" smtClean="0"/>
              <a:t>Účinnost</a:t>
            </a:r>
          </a:p>
          <a:p>
            <a:pPr lvl="2"/>
            <a:r>
              <a:rPr lang="cs-CZ" dirty="0" smtClean="0"/>
              <a:t>Značí se  </a:t>
            </a:r>
            <a:r>
              <a:rPr lang="el-GR" dirty="0" smtClean="0"/>
              <a:t>η</a:t>
            </a:r>
            <a:endParaRPr lang="cs-CZ" dirty="0" smtClean="0"/>
          </a:p>
          <a:p>
            <a:pPr lvl="2"/>
            <a:r>
              <a:rPr lang="cs-CZ" dirty="0" smtClean="0"/>
              <a:t>Kolik dodané energie se spotřebuje na práci a kolik na nevyužitou energii</a:t>
            </a:r>
          </a:p>
          <a:p>
            <a:pPr lvl="2"/>
            <a:r>
              <a:rPr lang="el-GR" dirty="0" smtClean="0"/>
              <a:t>η</a:t>
            </a:r>
            <a:r>
              <a:rPr lang="cs-CZ" dirty="0" smtClean="0"/>
              <a:t> = P/P</a:t>
            </a:r>
            <a:r>
              <a:rPr lang="cs-CZ" baseline="-25000" dirty="0" smtClean="0"/>
              <a:t>0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Mechanická energie</a:t>
            </a:r>
            <a:endParaRPr lang="en-US" smtClean="0"/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 </a:t>
            </a:r>
            <a:r>
              <a:rPr lang="cs-CZ" sz="2800" b="1" dirty="0" smtClean="0"/>
              <a:t>Mechanická e</a:t>
            </a:r>
            <a:r>
              <a:rPr lang="en-US" sz="2800" b="1" dirty="0" err="1" smtClean="0"/>
              <a:t>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smtClean="0"/>
              <a:t>E</a:t>
            </a:r>
            <a:r>
              <a:rPr lang="en-US" sz="2800" dirty="0" smtClean="0"/>
              <a:t>]- </a:t>
            </a:r>
            <a:r>
              <a:rPr lang="cs-CZ" sz="2800" dirty="0" smtClean="0"/>
              <a:t>Schopnost konat práci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Skalární veličina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Jednotkou je J</a:t>
            </a:r>
            <a:endParaRPr lang="en-US" dirty="0" smtClean="0"/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smtClean="0"/>
              <a:t>Kinetic</a:t>
            </a:r>
            <a:r>
              <a:rPr lang="cs-CZ" sz="2800" b="1" dirty="0" err="1" smtClean="0"/>
              <a:t>ká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en-US" sz="2800" dirty="0" smtClean="0"/>
              <a:t>]- </a:t>
            </a:r>
            <a:r>
              <a:rPr lang="en-US" sz="2800" dirty="0" err="1" smtClean="0"/>
              <a:t>Energ</a:t>
            </a:r>
            <a:r>
              <a:rPr lang="cs-CZ" sz="2800" dirty="0" err="1" smtClean="0"/>
              <a:t>ie</a:t>
            </a:r>
            <a:r>
              <a:rPr lang="cs-CZ" sz="2800" dirty="0" smtClean="0"/>
              <a:t> spojená s pohybem předmětu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 smtClean="0"/>
              <a:t>    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en-US" sz="2800" dirty="0" smtClean="0"/>
              <a:t>1/2mv</a:t>
            </a:r>
            <a:r>
              <a:rPr lang="cs-CZ" sz="2800" baseline="30000" dirty="0" smtClean="0"/>
              <a:t>2 </a:t>
            </a:r>
            <a:r>
              <a:rPr lang="cs-CZ" sz="2800" dirty="0" smtClean="0"/>
              <a:t>u posuvného pohybu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 smtClean="0"/>
              <a:t>    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en-US" sz="2800" dirty="0" smtClean="0"/>
              <a:t>1/2</a:t>
            </a:r>
            <a:r>
              <a:rPr lang="cs-CZ" sz="2800" dirty="0" smtClean="0"/>
              <a:t>J</a:t>
            </a:r>
            <a:r>
              <a:rPr lang="el-GR" sz="2800" dirty="0" smtClean="0">
                <a:cs typeface="Arial" charset="0"/>
              </a:rPr>
              <a:t>ω</a:t>
            </a:r>
            <a:r>
              <a:rPr lang="cs-CZ" sz="2800" baseline="30000" dirty="0" smtClean="0"/>
              <a:t>2 </a:t>
            </a:r>
            <a:r>
              <a:rPr lang="cs-CZ" sz="2800" dirty="0" smtClean="0"/>
              <a:t>u rotačního pohybu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err="1" smtClean="0"/>
              <a:t>Poten</a:t>
            </a:r>
            <a:r>
              <a:rPr lang="cs-CZ" sz="2800" b="1" dirty="0" smtClean="0"/>
              <a:t>c</a:t>
            </a:r>
            <a:r>
              <a:rPr lang="en-US" sz="2800" b="1" dirty="0" err="1" smtClean="0"/>
              <a:t>ial</a:t>
            </a:r>
            <a:r>
              <a:rPr lang="cs-CZ" sz="2800" b="1" dirty="0" smtClean="0"/>
              <a:t>ní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en-US" sz="2800" dirty="0" smtClean="0"/>
              <a:t>]- </a:t>
            </a:r>
            <a:r>
              <a:rPr lang="en-US" sz="2800" dirty="0" err="1" smtClean="0"/>
              <a:t>Energ</a:t>
            </a:r>
            <a:r>
              <a:rPr lang="cs-CZ" sz="2800" dirty="0" err="1" smtClean="0"/>
              <a:t>ie</a:t>
            </a:r>
            <a:r>
              <a:rPr lang="cs-CZ" sz="2800" dirty="0" smtClean="0"/>
              <a:t>, která je spojená s polohou objektu v silovém poli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2800" dirty="0" smtClean="0"/>
              <a:t> </a:t>
            </a:r>
            <a:r>
              <a:rPr lang="cs-CZ" sz="2800" dirty="0" smtClean="0"/>
              <a:t>   </a:t>
            </a:r>
            <a:r>
              <a:rPr lang="cs-CZ" sz="2800" dirty="0" err="1" smtClean="0"/>
              <a:t>Ep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cs-CZ" sz="2800" dirty="0" err="1" smtClean="0"/>
              <a:t>mgh</a:t>
            </a:r>
            <a:endParaRPr lang="cs-CZ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lnSpc>
                <a:spcPct val="90000"/>
              </a:lnSpc>
              <a:defRPr/>
            </a:pPr>
            <a:r>
              <a:rPr lang="cs-CZ" sz="2800" b="1" dirty="0" smtClean="0"/>
              <a:t>Potenciální energie pružnosti </a:t>
            </a:r>
            <a:r>
              <a:rPr lang="cs-CZ" sz="2800" dirty="0" smtClean="0"/>
              <a:t>– </a:t>
            </a:r>
            <a:r>
              <a:rPr lang="en-US" sz="2800" dirty="0" smtClean="0"/>
              <a:t>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en-US" sz="2800" dirty="0" smtClean="0"/>
              <a:t>]</a:t>
            </a:r>
            <a:r>
              <a:rPr lang="cs-CZ" sz="2800" dirty="0" smtClean="0"/>
              <a:t> - Energie akumulovaná v pružně zdeformovaném tělese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=1/2ky</a:t>
            </a:r>
            <a:r>
              <a:rPr lang="cs-CZ" sz="2800" baseline="30000" dirty="0" smtClean="0"/>
              <a:t>2</a:t>
            </a:r>
          </a:p>
          <a:p>
            <a:pPr marL="915670" lvl="2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dirty="0" smtClean="0"/>
              <a:t>Energie uložená ve svalech</a:t>
            </a:r>
            <a:endParaRPr lang="en-US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Zákon zachování energie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celková mechanická energie izolované soustavy zůstává konstantní</a:t>
            </a:r>
          </a:p>
          <a:p>
            <a:r>
              <a:rPr lang="en-US" dirty="0" err="1" smtClean="0"/>
              <a:t>Energ</a:t>
            </a:r>
            <a:r>
              <a:rPr lang="cs-CZ" dirty="0" err="1" smtClean="0"/>
              <a:t>ie</a:t>
            </a:r>
            <a:r>
              <a:rPr lang="cs-CZ" dirty="0" smtClean="0"/>
              <a:t> se nikdy neztrácí, jen se mění z jedné formy na jinou</a:t>
            </a:r>
          </a:p>
          <a:p>
            <a:r>
              <a:rPr lang="cs-CZ" dirty="0" smtClean="0"/>
              <a:t>Nemechanická energie</a:t>
            </a:r>
          </a:p>
          <a:p>
            <a:pPr lvl="1"/>
            <a:r>
              <a:rPr lang="cs-CZ" dirty="0" smtClean="0"/>
              <a:t>např. energie vnitřní – teplo</a:t>
            </a:r>
          </a:p>
          <a:p>
            <a:pPr lvl="1"/>
            <a:r>
              <a:rPr lang="cs-CZ" dirty="0" smtClean="0"/>
              <a:t>je vysvětlením „ztrát“ mechanické energie</a:t>
            </a:r>
          </a:p>
          <a:p>
            <a:pPr lvl="1"/>
            <a:endParaRPr lang="cs-CZ" dirty="0" smtClean="0"/>
          </a:p>
        </p:txBody>
      </p:sp>
      <p:pic>
        <p:nvPicPr>
          <p:cNvPr id="46084" name="Obrázek 4" descr="vzor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09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Energie otáčivého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err="1" smtClean="0"/>
              <a:t>E</a:t>
            </a:r>
            <a:r>
              <a:rPr lang="cs-CZ" sz="2400" baseline="-25000" dirty="0" err="1" smtClean="0"/>
              <a:t>k</a:t>
            </a:r>
            <a:r>
              <a:rPr lang="cs-CZ" sz="2400" baseline="-25000" dirty="0" smtClean="0"/>
              <a:t> =</a:t>
            </a:r>
            <a:r>
              <a:rPr lang="cs-CZ" sz="2400" dirty="0" smtClean="0"/>
              <a:t> </a:t>
            </a:r>
            <a:r>
              <a:rPr lang="en-US" sz="2400" dirty="0" smtClean="0"/>
              <a:t>1/2</a:t>
            </a:r>
            <a:r>
              <a:rPr lang="cs-CZ" sz="2400" dirty="0" smtClean="0"/>
              <a:t>J</a:t>
            </a:r>
            <a:r>
              <a:rPr lang="el-GR" sz="2400" dirty="0" smtClean="0">
                <a:cs typeface="Arial" charset="0"/>
              </a:rPr>
              <a:t>ω</a:t>
            </a:r>
            <a:r>
              <a:rPr lang="cs-CZ" sz="2400" baseline="30000" dirty="0" smtClean="0"/>
              <a:t>2 </a:t>
            </a:r>
          </a:p>
          <a:p>
            <a:pPr>
              <a:spcBef>
                <a:spcPct val="50000"/>
              </a:spcBef>
            </a:pPr>
            <a:r>
              <a:rPr lang="cs-CZ" sz="2400" baseline="30000" dirty="0" smtClean="0"/>
              <a:t>J - </a:t>
            </a:r>
            <a:r>
              <a:rPr lang="cs-CZ" sz="2400" b="1" dirty="0" smtClean="0"/>
              <a:t>Moment setrvačnosti </a:t>
            </a:r>
            <a:r>
              <a:rPr lang="cs-CZ" sz="2400" dirty="0" smtClean="0"/>
              <a:t>vyjadřuje míru setrvačnosti tělesa při rotačním pohybu. Záleží na rozložení hmoty v tělese kolem osy otáčení. </a:t>
            </a:r>
            <a:endParaRPr lang="en-US" sz="2400" dirty="0" smtClean="0"/>
          </a:p>
          <a:p>
            <a:pPr>
              <a:spcBef>
                <a:spcPct val="50000"/>
              </a:spcBef>
            </a:pPr>
            <a:r>
              <a:rPr lang="cs-CZ" sz="2400" dirty="0" smtClean="0"/>
              <a:t>Body (části) tělesa s větší hmotností a umístěné dál od osy</a:t>
            </a:r>
            <a:r>
              <a:rPr lang="cs-CZ" sz="2400" i="1" dirty="0" smtClean="0"/>
              <a:t> </a:t>
            </a:r>
            <a:r>
              <a:rPr lang="cs-CZ" sz="2400" dirty="0" smtClean="0"/>
              <a:t>mají větší moment setrvačnosti. </a:t>
            </a:r>
          </a:p>
          <a:p>
            <a:pPr algn="ctr">
              <a:spcBef>
                <a:spcPct val="50000"/>
              </a:spcBef>
            </a:pPr>
            <a:r>
              <a:rPr lang="cs-CZ" sz="2800" i="1" dirty="0" smtClean="0"/>
              <a:t>J</a:t>
            </a:r>
            <a:r>
              <a:rPr lang="cs-CZ" sz="2800" dirty="0" smtClean="0"/>
              <a:t> = m.</a:t>
            </a:r>
            <a:r>
              <a:rPr lang="cs-CZ" sz="2800" i="1" dirty="0" smtClean="0"/>
              <a:t>r</a:t>
            </a:r>
            <a:r>
              <a:rPr lang="cs-CZ" sz="2800" baseline="30000" dirty="0" smtClean="0"/>
              <a:t>2</a:t>
            </a:r>
          </a:p>
          <a:p>
            <a:pPr>
              <a:spcBef>
                <a:spcPct val="50000"/>
              </a:spcBef>
            </a:pPr>
            <a:r>
              <a:rPr lang="cs-CZ" sz="2800" dirty="0" smtClean="0">
                <a:latin typeface="+mj-lt"/>
              </a:rPr>
              <a:t>Celkový moment setrvačnosti tělesa</a:t>
            </a:r>
            <a:r>
              <a:rPr lang="cs-CZ" dirty="0" smtClean="0">
                <a:latin typeface="+mj-lt"/>
              </a:rPr>
              <a:t> je součtem momentů setrvačností všech bodů tělesa</a:t>
            </a:r>
          </a:p>
          <a:p>
            <a:pPr>
              <a:spcBef>
                <a:spcPct val="50000"/>
              </a:spcBef>
            </a:pPr>
            <a:r>
              <a:rPr lang="cs-CZ" dirty="0" smtClean="0"/>
              <a:t>Pro každou osu může být moment setrvačnosti tělesa jiný (platí </a:t>
            </a:r>
            <a:r>
              <a:rPr lang="cs-CZ" b="1" dirty="0" smtClean="0"/>
              <a:t>Steinerova věta </a:t>
            </a:r>
            <a:r>
              <a:rPr lang="cs-CZ" dirty="0" smtClean="0"/>
              <a:t>J=J</a:t>
            </a:r>
            <a:r>
              <a:rPr lang="cs-CZ" baseline="-25000" dirty="0" smtClean="0"/>
              <a:t>0</a:t>
            </a:r>
            <a:r>
              <a:rPr lang="cs-CZ" dirty="0" smtClean="0"/>
              <a:t>+m.d</a:t>
            </a:r>
            <a:r>
              <a:rPr lang="cs-CZ" baseline="30000" dirty="0" smtClean="0"/>
              <a:t>2</a:t>
            </a:r>
            <a:r>
              <a:rPr lang="cs-CZ" dirty="0" smtClean="0"/>
              <a:t>, kde J</a:t>
            </a:r>
            <a:r>
              <a:rPr lang="cs-CZ" baseline="-25000" dirty="0" smtClean="0"/>
              <a:t>0 </a:t>
            </a:r>
            <a:r>
              <a:rPr lang="cs-CZ" dirty="0" smtClean="0"/>
              <a:t>je moment setrvačnosti tělesa okolo osy procházející jejím těžištěm, d je vzdálenost osy otáčení od rovnoběžné osy procházející těžištěm )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6923088" cy="941388"/>
          </a:xfrm>
        </p:spPr>
        <p:txBody>
          <a:bodyPr/>
          <a:lstStyle/>
          <a:p>
            <a:r>
              <a:rPr lang="cs-CZ"/>
              <a:t>Moment setrvačnosti těla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 cstate="print"/>
          <a:srcRect l="14766" t="32402" r="13763" b="15562"/>
          <a:stretch>
            <a:fillRect/>
          </a:stretch>
        </p:blipFill>
        <p:spPr bwMode="auto">
          <a:xfrm>
            <a:off x="250825" y="1412875"/>
            <a:ext cx="871378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Srážky</a:t>
            </a:r>
            <a:r>
              <a:rPr lang="en-US" dirty="0" smtClean="0"/>
              <a:t>	</a:t>
            </a:r>
          </a:p>
        </p:txBody>
      </p:sp>
      <p:sp>
        <p:nvSpPr>
          <p:cNvPr id="573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Pružné – tělesa se po srážce dále pohybují, i kinetická energie se zachovává</a:t>
            </a:r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Nepružné – kinetická energie se mění na vnitřní energii těles – pohlcení nárazu – neplatí zákon zachování mechanické energie</a:t>
            </a:r>
            <a:endParaRPr lang="en-US" dirty="0" smtClean="0"/>
          </a:p>
        </p:txBody>
      </p:sp>
      <p:pic>
        <p:nvPicPr>
          <p:cNvPr id="57348" name="Obrázek 3" descr="http://fyzweb.cz/materialy/srazky_a_rotace/kap7o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048000"/>
            <a:ext cx="426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Picture 5" descr=" Taekwondo Side Ki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132524"/>
            <a:ext cx="2283718" cy="172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Úhel dopadu a odrazu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Úhel mezi trajektorií a kolmicí k bodu dopadu</a:t>
            </a:r>
          </a:p>
          <a:p>
            <a:r>
              <a:rPr lang="cs-CZ" smtClean="0"/>
              <a:t>Při dokonale pružné srážce jsou si rovny</a:t>
            </a:r>
          </a:p>
        </p:txBody>
      </p:sp>
      <p:pic>
        <p:nvPicPr>
          <p:cNvPr id="18435" name="Picture 2" descr="http://www.fyzika.webz.cz/zigi/Image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997200"/>
            <a:ext cx="3810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</TotalTime>
  <Words>449</Words>
  <Application>Microsoft Office PowerPoint</Application>
  <PresentationFormat>Předvádění na obrazovce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Dynamika</vt:lpstr>
      <vt:lpstr>Dráhový účinek síly – práce</vt:lpstr>
      <vt:lpstr>Výkon, účinnost</vt:lpstr>
      <vt:lpstr>Mechanická energie</vt:lpstr>
      <vt:lpstr>Zákon zachování energie</vt:lpstr>
      <vt:lpstr>Energie otáčivého pohybu</vt:lpstr>
      <vt:lpstr>Moment setrvačnosti těla</vt:lpstr>
      <vt:lpstr>Srážky </vt:lpstr>
      <vt:lpstr>Úhel dopadu a odrazu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</dc:title>
  <dc:creator>k</dc:creator>
  <cp:lastModifiedBy>k</cp:lastModifiedBy>
  <cp:revision>12</cp:revision>
  <dcterms:created xsi:type="dcterms:W3CDTF">2012-10-23T06:53:15Z</dcterms:created>
  <dcterms:modified xsi:type="dcterms:W3CDTF">2015-03-10T15:14:02Z</dcterms:modified>
</cp:coreProperties>
</file>