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0" r:id="rId5"/>
    <p:sldId id="263" r:id="rId6"/>
    <p:sldId id="264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AB40-7C0B-4512-879B-A5E1DB88577D}" type="datetimeFigureOut">
              <a:rPr lang="cs-CZ" smtClean="0"/>
              <a:pPr/>
              <a:t>9.3.2015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74D8-A15F-4A88-84FC-137EB9386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AB40-7C0B-4512-879B-A5E1DB88577D}" type="datetimeFigureOut">
              <a:rPr lang="cs-CZ" smtClean="0"/>
              <a:pPr/>
              <a:t>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74D8-A15F-4A88-84FC-137EB9386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AB40-7C0B-4512-879B-A5E1DB88577D}" type="datetimeFigureOut">
              <a:rPr lang="cs-CZ" smtClean="0"/>
              <a:pPr/>
              <a:t>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74D8-A15F-4A88-84FC-137EB9386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AB40-7C0B-4512-879B-A5E1DB88577D}" type="datetimeFigureOut">
              <a:rPr lang="cs-CZ" smtClean="0"/>
              <a:pPr/>
              <a:t>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74D8-A15F-4A88-84FC-137EB9386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AB40-7C0B-4512-879B-A5E1DB88577D}" type="datetimeFigureOut">
              <a:rPr lang="cs-CZ" smtClean="0"/>
              <a:pPr/>
              <a:t>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74D8-A15F-4A88-84FC-137EB9386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AB40-7C0B-4512-879B-A5E1DB88577D}" type="datetimeFigureOut">
              <a:rPr lang="cs-CZ" smtClean="0"/>
              <a:pPr/>
              <a:t>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74D8-A15F-4A88-84FC-137EB9386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AB40-7C0B-4512-879B-A5E1DB88577D}" type="datetimeFigureOut">
              <a:rPr lang="cs-CZ" smtClean="0"/>
              <a:pPr/>
              <a:t>9.3.2015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74D8-A15F-4A88-84FC-137EB9386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AB40-7C0B-4512-879B-A5E1DB88577D}" type="datetimeFigureOut">
              <a:rPr lang="cs-CZ" smtClean="0"/>
              <a:pPr/>
              <a:t>9.3.2015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74D8-A15F-4A88-84FC-137EB9386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AB40-7C0B-4512-879B-A5E1DB88577D}" type="datetimeFigureOut">
              <a:rPr lang="cs-CZ" smtClean="0"/>
              <a:pPr/>
              <a:t>9.3.2015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74D8-A15F-4A88-84FC-137EB9386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AB40-7C0B-4512-879B-A5E1DB88577D}" type="datetimeFigureOut">
              <a:rPr lang="cs-CZ" smtClean="0"/>
              <a:pPr/>
              <a:t>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74D8-A15F-4A88-84FC-137EB9386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AB40-7C0B-4512-879B-A5E1DB88577D}" type="datetimeFigureOut">
              <a:rPr lang="cs-CZ" smtClean="0"/>
              <a:pPr/>
              <a:t>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AD74D8-A15F-4A88-84FC-137EB93867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0BAB40-7C0B-4512-879B-A5E1DB88577D}" type="datetimeFigureOut">
              <a:rPr lang="cs-CZ" smtClean="0"/>
              <a:pPr/>
              <a:t>9.3.2015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AD74D8-A15F-4A88-84FC-137EB9386703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Dynamika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 </a:t>
            </a:r>
            <a:r>
              <a:rPr lang="cs-CZ" dirty="0" smtClean="0"/>
              <a:t>hybnost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Vektorová veličina – určuje pohybový stav tělesa</a:t>
            </a:r>
          </a:p>
          <a:p>
            <a:r>
              <a:rPr lang="cs-CZ" dirty="0" smtClean="0"/>
              <a:t>Značí se p, jednotkou je kg.m.s</a:t>
            </a:r>
            <a:r>
              <a:rPr lang="cs-CZ" baseline="30000" dirty="0" smtClean="0"/>
              <a:t>-1</a:t>
            </a:r>
            <a:endParaRPr lang="cs-CZ" dirty="0" smtClean="0"/>
          </a:p>
          <a:p>
            <a:r>
              <a:rPr lang="cs-CZ" dirty="0" smtClean="0"/>
              <a:t>Směr rychlosti</a:t>
            </a:r>
          </a:p>
          <a:p>
            <a:r>
              <a:rPr lang="cs-CZ" dirty="0" smtClean="0"/>
              <a:t>Hodnotu p=m.v</a:t>
            </a:r>
          </a:p>
          <a:p>
            <a:r>
              <a:rPr lang="cs-CZ" dirty="0" smtClean="0"/>
              <a:t>Vydělením t dostáváme </a:t>
            </a:r>
          </a:p>
          <a:p>
            <a:r>
              <a:rPr lang="cs-CZ" dirty="0" smtClean="0"/>
              <a:t>Časová změna hybnosti tělesa je rovna výsledné vnější síle (1. Impulsová věta)</a:t>
            </a:r>
            <a:endParaRPr lang="cs-CZ" dirty="0"/>
          </a:p>
        </p:txBody>
      </p:sp>
      <p:pic>
        <p:nvPicPr>
          <p:cNvPr id="4" name="Obrázek 3" descr="vzore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869160"/>
            <a:ext cx="9361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Impuls</a:t>
            </a:r>
            <a:endParaRPr lang="cs-CZ" dirty="0"/>
          </a:p>
        </p:txBody>
      </p:sp>
      <p:pic>
        <p:nvPicPr>
          <p:cNvPr id="4" name="Zástupný symbol pro obsah 3" descr="vzorec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628800"/>
            <a:ext cx="129614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331640" y="2204864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Jednotkou je N. s</a:t>
            </a:r>
          </a:p>
          <a:p>
            <a:r>
              <a:rPr lang="cs-CZ" sz="2400" dirty="0" smtClean="0"/>
              <a:t>Vyjadřuje časový účinek síly – čím déle a čím větší síla na těleso působí, tím dostane větší impuls, tím větší změnu hybnosti síla způsobí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zachování hybnosti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Celková hybnost se vzájemným působením těles nemění</a:t>
            </a:r>
          </a:p>
          <a:p>
            <a:r>
              <a:rPr lang="cs-CZ" dirty="0" smtClean="0"/>
              <a:t>m</a:t>
            </a:r>
            <a:r>
              <a:rPr lang="cs-CZ" baseline="-25000" dirty="0" smtClean="0"/>
              <a:t>1</a:t>
            </a:r>
            <a:r>
              <a:rPr lang="cs-CZ" dirty="0" smtClean="0"/>
              <a:t>v</a:t>
            </a:r>
            <a:r>
              <a:rPr lang="cs-CZ" baseline="-25000" dirty="0" smtClean="0"/>
              <a:t>1</a:t>
            </a:r>
            <a:r>
              <a:rPr lang="cs-CZ" dirty="0" smtClean="0"/>
              <a:t>+m</a:t>
            </a:r>
            <a:r>
              <a:rPr lang="cs-CZ" baseline="-25000" dirty="0" smtClean="0"/>
              <a:t>2</a:t>
            </a:r>
            <a:r>
              <a:rPr lang="cs-CZ" dirty="0" smtClean="0"/>
              <a:t>v</a:t>
            </a:r>
            <a:r>
              <a:rPr lang="cs-CZ" baseline="-25000" dirty="0" smtClean="0"/>
              <a:t>2</a:t>
            </a:r>
            <a:r>
              <a:rPr lang="cs-CZ" dirty="0" smtClean="0"/>
              <a:t> = </a:t>
            </a:r>
            <a:r>
              <a:rPr lang="cs-CZ" dirty="0" err="1" smtClean="0"/>
              <a:t>konst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pic>
        <p:nvPicPr>
          <p:cNvPr id="4" name="Obrázek 3" descr="vzore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56992"/>
            <a:ext cx="1633711" cy="474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vzore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933056"/>
            <a:ext cx="1393304" cy="474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vzorec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437112"/>
            <a:ext cx="182001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dirty="0" smtClean="0"/>
              <a:t>Moment hybnosti (točivost)</a:t>
            </a:r>
            <a:endParaRPr lang="en-US" sz="3200" dirty="0" smtClean="0"/>
          </a:p>
        </p:txBody>
      </p:sp>
      <p:sp>
        <p:nvSpPr>
          <p:cNvPr id="481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800" dirty="0" smtClean="0"/>
              <a:t>					L = r*p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800" dirty="0" smtClean="0"/>
              <a:t>					L = J*</a:t>
            </a:r>
            <a:r>
              <a:rPr lang="el-GR" sz="2800" dirty="0" smtClean="0">
                <a:cs typeface="Arial" charset="0"/>
              </a:rPr>
              <a:t>ω</a:t>
            </a:r>
            <a:endParaRPr lang="cs-CZ" sz="2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l-GR" sz="2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Ze zákona zachování momentu hybnosti: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Zvýšením nebo snížením momentu setrvačnosti snížíte nebo zvýšíte úhlovou rychlost    </a:t>
            </a:r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dirty="0" smtClean="0"/>
              <a:t>					J</a:t>
            </a:r>
            <a:r>
              <a:rPr lang="cs-CZ" baseline="-25000" dirty="0" smtClean="0"/>
              <a:t>1*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1</a:t>
            </a:r>
            <a:r>
              <a:rPr lang="cs-CZ" dirty="0" smtClean="0">
                <a:cs typeface="Arial" charset="0"/>
              </a:rPr>
              <a:t> = </a:t>
            </a:r>
            <a:r>
              <a:rPr lang="cs-CZ" dirty="0" smtClean="0"/>
              <a:t>J</a:t>
            </a:r>
            <a:r>
              <a:rPr lang="cs-CZ" baseline="-25000" dirty="0" smtClean="0"/>
              <a:t>2*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2</a:t>
            </a:r>
            <a:r>
              <a:rPr lang="cs-CZ" dirty="0" smtClean="0">
                <a:cs typeface="Arial" charset="0"/>
              </a:rPr>
              <a:t> </a:t>
            </a:r>
            <a:endParaRPr lang="el-GR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</p:txBody>
      </p:sp>
      <p:pic>
        <p:nvPicPr>
          <p:cNvPr id="48132" name="Picture 6" descr="http://www.batestachodov.com/TJ%20BATESTA/prekot_vpr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572000"/>
            <a:ext cx="51054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Při nulovém počátečním momentu hybnosti: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</a:t>
            </a:r>
            <a:r>
              <a:rPr lang="cs-CZ" baseline="-25000" dirty="0" smtClean="0"/>
              <a:t>1*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1</a:t>
            </a:r>
            <a:r>
              <a:rPr lang="cs-CZ" dirty="0" smtClean="0">
                <a:cs typeface="Arial" charset="0"/>
              </a:rPr>
              <a:t> + </a:t>
            </a:r>
            <a:r>
              <a:rPr lang="cs-CZ" dirty="0" smtClean="0"/>
              <a:t>J</a:t>
            </a:r>
            <a:r>
              <a:rPr lang="cs-CZ" baseline="-25000" dirty="0" smtClean="0"/>
              <a:t>2*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2</a:t>
            </a:r>
            <a:r>
              <a:rPr lang="cs-CZ" dirty="0" smtClean="0">
                <a:cs typeface="Arial" charset="0"/>
              </a:rPr>
              <a:t> = 0</a:t>
            </a:r>
          </a:p>
          <a:p>
            <a:r>
              <a:rPr lang="cs-CZ" dirty="0" smtClean="0"/>
              <a:t>J</a:t>
            </a:r>
            <a:r>
              <a:rPr lang="cs-CZ" baseline="-25000" dirty="0" smtClean="0"/>
              <a:t>1*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1</a:t>
            </a:r>
            <a:r>
              <a:rPr lang="cs-CZ" dirty="0" smtClean="0">
                <a:cs typeface="Arial" charset="0"/>
              </a:rPr>
              <a:t> = - </a:t>
            </a:r>
            <a:r>
              <a:rPr lang="cs-CZ" dirty="0" smtClean="0"/>
              <a:t>J</a:t>
            </a:r>
            <a:r>
              <a:rPr lang="cs-CZ" baseline="-25000" dirty="0" smtClean="0"/>
              <a:t>2*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2</a:t>
            </a:r>
          </a:p>
          <a:p>
            <a:r>
              <a:rPr lang="cs-CZ" dirty="0" smtClean="0">
                <a:cs typeface="Arial" charset="0"/>
              </a:rPr>
              <a:t>Točivý moment jednoho segmentu části těla je vyrovnáván točivým momentem druhé části těla</a:t>
            </a:r>
          </a:p>
          <a:p>
            <a:r>
              <a:rPr lang="cs-CZ" dirty="0" smtClean="0">
                <a:cs typeface="Arial" charset="0"/>
              </a:rPr>
              <a:t>(ve výskoku nápřah – zanožení, </a:t>
            </a:r>
            <a:r>
              <a:rPr lang="cs-CZ" smtClean="0">
                <a:cs typeface="Arial" charset="0"/>
              </a:rPr>
              <a:t>předpažení – přednožení)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Krasobruslař o hmotnosti 65kg jedoucí rychlostí 5m/s zdvihne do náruče partnerku o hmotnosti 50 kg, která jela jeho směrem rychlostí 2m/s. Jaká bude jejich výsledná rychlost?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182</TotalTime>
  <Words>169</Words>
  <Application>Microsoft Office PowerPoint</Application>
  <PresentationFormat>Předvádění na obrazovce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Dynamika</vt:lpstr>
      <vt:lpstr>Hybnost</vt:lpstr>
      <vt:lpstr>Impuls</vt:lpstr>
      <vt:lpstr>Zákon zachování hybnosti</vt:lpstr>
      <vt:lpstr>Moment hybnosti (točivost)</vt:lpstr>
      <vt:lpstr>Při nulovém počátečním momentu hybnosti:</vt:lpstr>
      <vt:lpstr>Př.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Dynamika</dc:title>
  <dc:creator>k</dc:creator>
  <cp:lastModifiedBy>k</cp:lastModifiedBy>
  <cp:revision>23</cp:revision>
  <dcterms:created xsi:type="dcterms:W3CDTF">2012-10-15T15:40:13Z</dcterms:created>
  <dcterms:modified xsi:type="dcterms:W3CDTF">2015-03-09T20:57:53Z</dcterms:modified>
</cp:coreProperties>
</file>