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2" r:id="rId4"/>
  </p:sldMasterIdLst>
  <p:notesMasterIdLst>
    <p:notesMasterId r:id="rId22"/>
  </p:notesMasterIdLst>
  <p:handoutMasterIdLst>
    <p:handoutMasterId r:id="rId23"/>
  </p:handoutMasterIdLst>
  <p:sldIdLst>
    <p:sldId id="279" r:id="rId5"/>
    <p:sldId id="290" r:id="rId6"/>
    <p:sldId id="292" r:id="rId7"/>
    <p:sldId id="295" r:id="rId8"/>
    <p:sldId id="296" r:id="rId9"/>
    <p:sldId id="294" r:id="rId10"/>
    <p:sldId id="297" r:id="rId11"/>
    <p:sldId id="298" r:id="rId12"/>
    <p:sldId id="299" r:id="rId13"/>
    <p:sldId id="300" r:id="rId14"/>
    <p:sldId id="301" r:id="rId15"/>
    <p:sldId id="303" r:id="rId16"/>
    <p:sldId id="302" r:id="rId17"/>
    <p:sldId id="304" r:id="rId18"/>
    <p:sldId id="305" r:id="rId19"/>
    <p:sldId id="306" r:id="rId20"/>
    <p:sldId id="287" r:id="rId21"/>
  </p:sldIdLst>
  <p:sldSz cx="12188825" cy="6858000"/>
  <p:notesSz cx="6858000" cy="9144000"/>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092" autoAdjust="0"/>
  </p:normalViewPr>
  <p:slideViewPr>
    <p:cSldViewPr>
      <p:cViewPr varScale="1">
        <p:scale>
          <a:sx n="74" d="100"/>
          <a:sy n="74" d="100"/>
        </p:scale>
        <p:origin x="582" y="72"/>
      </p:cViewPr>
      <p:guideLst>
        <p:guide orient="horz" pos="2160"/>
        <p:guide pos="3839"/>
      </p:guideLst>
    </p:cSldViewPr>
  </p:slideViewPr>
  <p:notesTextViewPr>
    <p:cViewPr>
      <p:scale>
        <a:sx n="1" d="1"/>
        <a:sy n="1" d="1"/>
      </p:scale>
      <p:origin x="0" y="0"/>
    </p:cViewPr>
  </p:notesTextViewPr>
  <p:notesViewPr>
    <p:cSldViewPr showGuides="1">
      <p:cViewPr varScale="1">
        <p:scale>
          <a:sx n="89" d="100"/>
          <a:sy n="89" d="100"/>
        </p:scale>
        <p:origin x="375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68BC6555-3F1C-4C28-A093-3CFCBCB99A9E}" type="datetime1">
              <a:rPr lang="cs-CZ" smtClean="0"/>
              <a:t>17. 4. 2018</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cs-CZ" smtClean="0"/>
              <a:pPr algn="r" rtl="0"/>
              <a:t>‹#›</a:t>
            </a:fld>
            <a:endParaRPr lang="cs-CZ"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noProof="0"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3A277406-7921-4BC9-B6A8-CF68929482F2}" type="datetime1">
              <a:rPr lang="cs-CZ" noProof="0" smtClean="0"/>
              <a:pPr/>
              <a:t>17. 4. 2018</a:t>
            </a:fld>
            <a:endParaRPr lang="cs-CZ" noProof="0"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dirty="0" smtClean="0"/>
              <a:t>Kliknutím lze 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noProof="0"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9E11EC53-F507-411E-9ADC-FBCFECE09D3D}" type="slidenum">
              <a:rPr lang="cs-CZ" noProof="0" smtClean="0"/>
              <a:pPr algn="r"/>
              <a:t>‹#›</a:t>
            </a:fld>
            <a:endParaRPr lang="cs-CZ" noProof="0"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1</a:t>
            </a:fld>
            <a:endParaRPr lang="cs-CZ" dirty="0"/>
          </a:p>
        </p:txBody>
      </p:sp>
    </p:spTree>
    <p:extLst>
      <p:ext uri="{BB962C8B-B14F-4D97-AF65-F5344CB8AC3E}">
        <p14:creationId xmlns:p14="http://schemas.microsoft.com/office/powerpoint/2010/main" val="386899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17</a:t>
            </a:fld>
            <a:endParaRPr lang="cs-CZ" dirty="0"/>
          </a:p>
        </p:txBody>
      </p:sp>
    </p:spTree>
    <p:extLst>
      <p:ext uri="{BB962C8B-B14F-4D97-AF65-F5344CB8AC3E}">
        <p14:creationId xmlns:p14="http://schemas.microsoft.com/office/powerpoint/2010/main" val="332674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 name="Freeform 6"/>
          <p:cNvSpPr/>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9790" y="1449148"/>
            <a:ext cx="10569247" cy="2971051"/>
          </a:xfrm>
        </p:spPr>
        <p:txBody>
          <a:bodyPr/>
          <a:lstStyle>
            <a:lvl1pPr>
              <a:defRPr sz="5398"/>
            </a:lvl1pPr>
          </a:lstStyle>
          <a:p>
            <a:r>
              <a:rPr lang="cs-CZ" smtClean="0"/>
              <a:t>Kliknutím lze upravit styl.</a:t>
            </a:r>
            <a:endParaRPr lang="en-US" dirty="0"/>
          </a:p>
        </p:txBody>
      </p:sp>
      <p:sp>
        <p:nvSpPr>
          <p:cNvPr id="3" name="Subtitle 2"/>
          <p:cNvSpPr>
            <a:spLocks noGrp="1"/>
          </p:cNvSpPr>
          <p:nvPr>
            <p:ph type="subTitle" idx="1"/>
          </p:nvPr>
        </p:nvSpPr>
        <p:spPr>
          <a:xfrm>
            <a:off x="809790" y="5280847"/>
            <a:ext cx="10569247" cy="434974"/>
          </a:xfrm>
        </p:spPr>
        <p:txBody>
          <a:bodyPr anchor="t"/>
          <a:lstStyle>
            <a:lvl1pPr marL="0" indent="0" algn="l">
              <a:buNone/>
              <a:defRPr>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12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809789" y="4800600"/>
            <a:ext cx="10558668" cy="566738"/>
          </a:xfrm>
        </p:spPr>
        <p:txBody>
          <a:bodyPr anchor="b">
            <a:normAutofit/>
          </a:bodyPr>
          <a:lstStyle>
            <a:lvl1pPr algn="l">
              <a:defRPr sz="2399" b="0"/>
            </a:lvl1pPr>
          </a:lstStyle>
          <a:p>
            <a:r>
              <a:rPr lang="cs-CZ" smtClean="0"/>
              <a:t>Kliknutím lze upravit styl.</a:t>
            </a:r>
            <a:endParaRPr lang="en-US" dirty="0"/>
          </a:p>
        </p:txBody>
      </p:sp>
      <p:sp>
        <p:nvSpPr>
          <p:cNvPr id="15" name="Picture Placeholder 14"/>
          <p:cNvSpPr>
            <a:spLocks noGrp="1" noChangeAspect="1"/>
          </p:cNvSpPr>
          <p:nvPr>
            <p:ph type="pic" sz="quarter" idx="13"/>
          </p:nvPr>
        </p:nvSpPr>
        <p:spPr bwMode="auto">
          <a:xfrm>
            <a:off x="0" y="0"/>
            <a:ext cx="12188825"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cs-CZ" smtClean="0"/>
              <a:t>Kliknutím na ikonu přidáte obrázek.</a:t>
            </a:r>
            <a:endParaRPr lang="en-US" dirty="0"/>
          </a:p>
        </p:txBody>
      </p:sp>
      <p:sp>
        <p:nvSpPr>
          <p:cNvPr id="4" name="Text Placeholder 3"/>
          <p:cNvSpPr>
            <a:spLocks noGrp="1"/>
          </p:cNvSpPr>
          <p:nvPr>
            <p:ph type="body" sz="half" idx="2"/>
          </p:nvPr>
        </p:nvSpPr>
        <p:spPr>
          <a:xfrm>
            <a:off x="809789" y="5367338"/>
            <a:ext cx="1055866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EDF07F2-2EFD-4A51-AC79-F696ABD4E406}" type="datetime1">
              <a:rPr lang="cs-CZ" noProof="0" smtClean="0"/>
              <a:pPr/>
              <a:t>17. 4. 2018</a:t>
            </a:fld>
            <a:endParaRPr lang="cs-CZ" noProof="0" dirty="0"/>
          </a:p>
        </p:txBody>
      </p:sp>
      <p:sp>
        <p:nvSpPr>
          <p:cNvPr id="6" name="Footer Placeholder 5"/>
          <p:cNvSpPr>
            <a:spLocks noGrp="1"/>
          </p:cNvSpPr>
          <p:nvPr>
            <p:ph type="ftr" sz="quarter" idx="11"/>
          </p:nvPr>
        </p:nvSpPr>
        <p:spPr/>
        <p:txBody>
          <a:bodyPr/>
          <a:lstStyle/>
          <a:p>
            <a:pPr rtl="0"/>
            <a:endParaRPr lang="cs-CZ" noProof="0" dirty="0"/>
          </a:p>
        </p:txBody>
      </p:sp>
      <p:sp>
        <p:nvSpPr>
          <p:cNvPr id="7" name="Slide Number Placeholder 6"/>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31030668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8" name="Freeform 6"/>
          <p:cNvSpPr>
            <a:spLocks noChangeAspect="1"/>
          </p:cNvSpPr>
          <p:nvPr/>
        </p:nvSpPr>
        <p:spPr bwMode="auto">
          <a:xfrm>
            <a:off x="631532" y="1081456"/>
            <a:ext cx="6330767"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763" y="1238502"/>
            <a:ext cx="5892305" cy="2645912"/>
          </a:xfrm>
        </p:spPr>
        <p:txBody>
          <a:bodyPr anchor="b"/>
          <a:lstStyle>
            <a:lvl1pPr algn="l">
              <a:defRPr sz="4199" b="1" cap="none"/>
            </a:lvl1pPr>
          </a:lstStyle>
          <a:p>
            <a:r>
              <a:rPr lang="cs-CZ" smtClean="0"/>
              <a:t>Kliknutím lze upravit styl.</a:t>
            </a:r>
            <a:endParaRPr lang="en-US" dirty="0"/>
          </a:p>
        </p:txBody>
      </p:sp>
      <p:sp>
        <p:nvSpPr>
          <p:cNvPr id="3" name="Text Placeholder 2"/>
          <p:cNvSpPr>
            <a:spLocks noGrp="1"/>
          </p:cNvSpPr>
          <p:nvPr>
            <p:ph type="body" idx="1"/>
          </p:nvPr>
        </p:nvSpPr>
        <p:spPr>
          <a:xfrm>
            <a:off x="852968" y="4443681"/>
            <a:ext cx="5890102" cy="713241"/>
          </a:xfrm>
        </p:spPr>
        <p:txBody>
          <a:bodyPr anchor="t">
            <a:no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cs-CZ" smtClean="0"/>
              <a:t>Kliknutím lze upravit styly předlohy textu.</a:t>
            </a:r>
          </a:p>
        </p:txBody>
      </p:sp>
      <p:sp>
        <p:nvSpPr>
          <p:cNvPr id="9" name="Text Placeholder 5"/>
          <p:cNvSpPr>
            <a:spLocks noGrp="1"/>
          </p:cNvSpPr>
          <p:nvPr>
            <p:ph type="body" sz="quarter" idx="16"/>
          </p:nvPr>
        </p:nvSpPr>
        <p:spPr>
          <a:xfrm>
            <a:off x="7572670" y="1081457"/>
            <a:ext cx="3809009" cy="4075465"/>
          </a:xfrm>
        </p:spPr>
        <p:txBody>
          <a:bodyPr anchor="t"/>
          <a:lstStyle>
            <a:lvl1pPr marL="0" indent="0">
              <a:buFontTx/>
              <a:buNone/>
              <a:defRPr/>
            </a:lvl1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EDF07F2-2EFD-4A51-AC79-F696ABD4E406}" type="datetime1">
              <a:rPr lang="cs-CZ" noProof="0" smtClean="0"/>
              <a:pPr/>
              <a:t>17. 4. 2018</a:t>
            </a:fld>
            <a:endParaRPr lang="cs-CZ" noProof="0" dirty="0"/>
          </a:p>
        </p:txBody>
      </p:sp>
      <p:sp>
        <p:nvSpPr>
          <p:cNvPr id="5" name="Footer Placeholder 4"/>
          <p:cNvSpPr>
            <a:spLocks noGrp="1"/>
          </p:cNvSpPr>
          <p:nvPr>
            <p:ph type="ftr" sz="quarter" idx="11"/>
          </p:nvPr>
        </p:nvSpPr>
        <p:spPr/>
        <p:txBody>
          <a:bodyPr/>
          <a:lstStyle/>
          <a:p>
            <a:pPr rtl="0"/>
            <a:endParaRPr lang="cs-CZ" noProof="0" dirty="0"/>
          </a:p>
        </p:txBody>
      </p:sp>
      <p:sp>
        <p:nvSpPr>
          <p:cNvPr id="6" name="Slide Number Placeholder 5"/>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605817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9" name="Freeform 6"/>
          <p:cNvSpPr>
            <a:spLocks noChangeAspect="1"/>
          </p:cNvSpPr>
          <p:nvPr/>
        </p:nvSpPr>
        <p:spPr bwMode="auto">
          <a:xfrm>
            <a:off x="1140588" y="2286585"/>
            <a:ext cx="4893840"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6736" y="2435958"/>
            <a:ext cx="4381380" cy="2007789"/>
          </a:xfrm>
        </p:spPr>
        <p:txBody>
          <a:bodyPr/>
          <a:lstStyle>
            <a:lvl1pPr>
              <a:defRPr sz="3199"/>
            </a:lvl1pPr>
          </a:lstStyle>
          <a:p>
            <a:r>
              <a:rPr lang="cs-CZ" smtClean="0"/>
              <a:t>Kliknutím lze upravit styl.</a:t>
            </a:r>
            <a:endParaRPr lang="en-US" dirty="0"/>
          </a:p>
        </p:txBody>
      </p:sp>
      <p:sp>
        <p:nvSpPr>
          <p:cNvPr id="6" name="Text Placeholder 5"/>
          <p:cNvSpPr>
            <a:spLocks noGrp="1"/>
          </p:cNvSpPr>
          <p:nvPr>
            <p:ph type="body" sz="quarter" idx="16"/>
          </p:nvPr>
        </p:nvSpPr>
        <p:spPr>
          <a:xfrm>
            <a:off x="6154397" y="2286001"/>
            <a:ext cx="4879029" cy="2295525"/>
          </a:xfrm>
        </p:spPr>
        <p:txBody>
          <a:bodyPr anchor="t"/>
          <a:lstStyle>
            <a:lvl1pPr marL="0" indent="0">
              <a:buFontTx/>
              <a:buNone/>
              <a:defRPr/>
            </a:lvl1pPr>
          </a:lstStyle>
          <a:p>
            <a:pPr lvl="0"/>
            <a:r>
              <a:rPr lang="cs-CZ" smtClean="0"/>
              <a:t>Kliknutím lze upravit styly předlohy textu.</a:t>
            </a:r>
          </a:p>
        </p:txBody>
      </p:sp>
      <p:sp>
        <p:nvSpPr>
          <p:cNvPr id="2" name="Date Placeholder 1"/>
          <p:cNvSpPr>
            <a:spLocks noGrp="1"/>
          </p:cNvSpPr>
          <p:nvPr>
            <p:ph type="dt" sz="half" idx="10"/>
          </p:nvPr>
        </p:nvSpPr>
        <p:spPr/>
        <p:txBody>
          <a:bodyPr/>
          <a:lstStyle/>
          <a:p>
            <a:fld id="{9EDF07F2-2EFD-4A51-AC79-F696ABD4E406}" type="datetime1">
              <a:rPr lang="cs-CZ" noProof="0" smtClean="0"/>
              <a:pPr/>
              <a:t>17. 4. 2018</a:t>
            </a:fld>
            <a:endParaRPr lang="cs-CZ" noProof="0" dirty="0"/>
          </a:p>
        </p:txBody>
      </p:sp>
      <p:sp>
        <p:nvSpPr>
          <p:cNvPr id="3" name="Footer Placeholder 2"/>
          <p:cNvSpPr>
            <a:spLocks noGrp="1"/>
          </p:cNvSpPr>
          <p:nvPr>
            <p:ph type="ftr" sz="quarter" idx="11"/>
          </p:nvPr>
        </p:nvSpPr>
        <p:spPr/>
        <p:txBody>
          <a:bodyPr/>
          <a:lstStyle/>
          <a:p>
            <a:pPr rtl="0"/>
            <a:endParaRPr lang="cs-CZ" noProof="0" dirty="0"/>
          </a:p>
        </p:txBody>
      </p:sp>
      <p:sp>
        <p:nvSpPr>
          <p:cNvPr id="4" name="Slide Number Placeholder 3"/>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32524476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6FF76FF-53CF-4983-8574-A33E949B482A}" type="datetime1">
              <a:rPr lang="cs-CZ" noProof="0" smtClean="0"/>
              <a:pPr/>
              <a:t>17. 4. 2018</a:t>
            </a:fld>
            <a:endParaRPr lang="cs-CZ" noProof="0" dirty="0"/>
          </a:p>
        </p:txBody>
      </p:sp>
      <p:sp>
        <p:nvSpPr>
          <p:cNvPr id="5" name="Footer Placeholder 4"/>
          <p:cNvSpPr>
            <a:spLocks noGrp="1"/>
          </p:cNvSpPr>
          <p:nvPr>
            <p:ph type="ftr" sz="quarter" idx="11"/>
          </p:nvPr>
        </p:nvSpPr>
        <p:spPr/>
        <p:txBody>
          <a:bodyPr/>
          <a:lstStyle/>
          <a:p>
            <a:pPr rtl="0"/>
            <a:endParaRPr lang="cs-CZ" noProof="0" dirty="0"/>
          </a:p>
        </p:txBody>
      </p:sp>
      <p:sp>
        <p:nvSpPr>
          <p:cNvPr id="6" name="Slide Number Placeholder 5"/>
          <p:cNvSpPr>
            <a:spLocks noGrp="1"/>
          </p:cNvSpPr>
          <p:nvPr>
            <p:ph type="sldNum" sz="quarter" idx="12"/>
          </p:nvPr>
        </p:nvSpPr>
        <p:spPr/>
        <p:txBody>
          <a:bodyPr/>
          <a:lstStyle/>
          <a:p>
            <a:pPr rtl="0"/>
            <a:fld id="{E5FD5434-F838-4DD4-A17B-1CB1A1850DF4}" type="slidenum">
              <a:rPr lang="cs-CZ" noProof="0" smtClean="0"/>
              <a:t>‹#›</a:t>
            </a:fld>
            <a:endParaRPr lang="cs-CZ" noProof="0" dirty="0"/>
          </a:p>
        </p:txBody>
      </p:sp>
    </p:spTree>
    <p:extLst>
      <p:ext uri="{BB962C8B-B14F-4D97-AF65-F5344CB8AC3E}">
        <p14:creationId xmlns:p14="http://schemas.microsoft.com/office/powerpoint/2010/main" val="61343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7654" y="446089"/>
            <a:ext cx="4521171"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1410" y="586171"/>
            <a:ext cx="2494141" cy="513479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09790" y="446089"/>
            <a:ext cx="6609818" cy="5414962"/>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E60829E-F63F-4F1B-8ED4-5A20AE43BAEF}" type="datetime1">
              <a:rPr lang="cs-CZ" noProof="0" smtClean="0"/>
              <a:pPr/>
              <a:t>17. 4. 2018</a:t>
            </a:fld>
            <a:endParaRPr lang="cs-CZ" noProof="0" dirty="0"/>
          </a:p>
        </p:txBody>
      </p:sp>
      <p:sp>
        <p:nvSpPr>
          <p:cNvPr id="5" name="Footer Placeholder 4"/>
          <p:cNvSpPr>
            <a:spLocks noGrp="1"/>
          </p:cNvSpPr>
          <p:nvPr>
            <p:ph type="ftr" sz="quarter" idx="11"/>
          </p:nvPr>
        </p:nvSpPr>
        <p:spPr/>
        <p:txBody>
          <a:bodyPr/>
          <a:lstStyle/>
          <a:p>
            <a:pPr rtl="0"/>
            <a:endParaRPr lang="cs-CZ" noProof="0" dirty="0"/>
          </a:p>
        </p:txBody>
      </p:sp>
      <p:sp>
        <p:nvSpPr>
          <p:cNvPr id="6" name="Slide Number Placeholder 5"/>
          <p:cNvSpPr>
            <a:spLocks noGrp="1"/>
          </p:cNvSpPr>
          <p:nvPr>
            <p:ph type="sldNum" sz="quarter" idx="12"/>
          </p:nvPr>
        </p:nvSpPr>
        <p:spPr/>
        <p:txBody>
          <a:bodyPr/>
          <a:lstStyle/>
          <a:p>
            <a:pPr rtl="0"/>
            <a:fld id="{E5FD5434-F838-4DD4-A17B-1CB1A1850DF4}" type="slidenum">
              <a:rPr lang="cs-CZ" noProof="0" smtClean="0"/>
              <a:t>‹#›</a:t>
            </a:fld>
            <a:endParaRPr lang="cs-CZ" noProof="0" dirty="0"/>
          </a:p>
        </p:txBody>
      </p:sp>
    </p:spTree>
    <p:extLst>
      <p:ext uri="{BB962C8B-B14F-4D97-AF65-F5344CB8AC3E}">
        <p14:creationId xmlns:p14="http://schemas.microsoft.com/office/powerpoint/2010/main" val="13227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447188"/>
            <a:ext cx="10569245" cy="970450"/>
          </a:xfrm>
        </p:spPr>
        <p:txBody>
          <a:bodyPr/>
          <a:lstStyle/>
          <a:p>
            <a:r>
              <a:rPr lang="cs-CZ" smtClean="0"/>
              <a:t>Kliknutím lze upravit styl.</a:t>
            </a:r>
            <a:endParaRPr lang="en-US" dirty="0"/>
          </a:p>
        </p:txBody>
      </p:sp>
      <p:sp>
        <p:nvSpPr>
          <p:cNvPr id="3" name="Content Placeholder 2"/>
          <p:cNvSpPr>
            <a:spLocks noGrp="1"/>
          </p:cNvSpPr>
          <p:nvPr>
            <p:ph idx="1"/>
          </p:nvPr>
        </p:nvSpPr>
        <p:spPr>
          <a:xfrm>
            <a:off x="818499" y="2222287"/>
            <a:ext cx="10551825" cy="363651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EDF07F2-2EFD-4A51-AC79-F696ABD4E406}" type="datetime1">
              <a:rPr lang="cs-CZ" noProof="0" smtClean="0"/>
              <a:pPr/>
              <a:t>17. 4. 2018</a:t>
            </a:fld>
            <a:endParaRPr lang="cs-CZ" noProof="0" dirty="0"/>
          </a:p>
        </p:txBody>
      </p:sp>
      <p:sp>
        <p:nvSpPr>
          <p:cNvPr id="5" name="Footer Placeholder 4"/>
          <p:cNvSpPr>
            <a:spLocks noGrp="1"/>
          </p:cNvSpPr>
          <p:nvPr>
            <p:ph type="ftr" sz="quarter" idx="11"/>
          </p:nvPr>
        </p:nvSpPr>
        <p:spPr/>
        <p:txBody>
          <a:bodyPr/>
          <a:lstStyle/>
          <a:p>
            <a:pPr rtl="0"/>
            <a:endParaRPr lang="cs-CZ" noProof="0" dirty="0"/>
          </a:p>
        </p:txBody>
      </p:sp>
      <p:sp>
        <p:nvSpPr>
          <p:cNvPr id="6" name="Slide Number Placeholder 5"/>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2904976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0" name="Freeform 7"/>
          <p:cNvSpPr/>
          <p:nvPr/>
        </p:nvSpPr>
        <p:spPr bwMode="auto">
          <a:xfrm>
            <a:off x="0" y="2"/>
            <a:ext cx="12188825"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2951396"/>
            <a:ext cx="10558668" cy="1468800"/>
          </a:xfrm>
        </p:spPr>
        <p:txBody>
          <a:bodyPr anchor="b"/>
          <a:lstStyle>
            <a:lvl1pPr algn="r">
              <a:defRPr sz="4799" b="1" cap="none"/>
            </a:lvl1pPr>
          </a:lstStyle>
          <a:p>
            <a:r>
              <a:rPr lang="cs-CZ" smtClean="0"/>
              <a:t>Kliknutím lze upravit styl.</a:t>
            </a:r>
            <a:endParaRPr lang="en-US" dirty="0"/>
          </a:p>
        </p:txBody>
      </p:sp>
      <p:sp>
        <p:nvSpPr>
          <p:cNvPr id="3" name="Text Placeholder 2"/>
          <p:cNvSpPr>
            <a:spLocks noGrp="1"/>
          </p:cNvSpPr>
          <p:nvPr>
            <p:ph type="body" idx="1"/>
          </p:nvPr>
        </p:nvSpPr>
        <p:spPr>
          <a:xfrm>
            <a:off x="809789" y="5281202"/>
            <a:ext cx="10558668" cy="433955"/>
          </a:xfrm>
        </p:spPr>
        <p:txBody>
          <a:bodyPr anchor="t">
            <a:no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EDF07F2-2EFD-4A51-AC79-F696ABD4E406}" type="datetime1">
              <a:rPr lang="cs-CZ" noProof="0" smtClean="0"/>
              <a:pPr/>
              <a:t>17. 4. 2018</a:t>
            </a:fld>
            <a:endParaRPr lang="cs-CZ" noProof="0" dirty="0"/>
          </a:p>
        </p:txBody>
      </p:sp>
      <p:sp>
        <p:nvSpPr>
          <p:cNvPr id="5" name="Footer Placeholder 4"/>
          <p:cNvSpPr>
            <a:spLocks noGrp="1"/>
          </p:cNvSpPr>
          <p:nvPr>
            <p:ph type="ftr" sz="quarter" idx="11"/>
          </p:nvPr>
        </p:nvSpPr>
        <p:spPr/>
        <p:txBody>
          <a:bodyPr/>
          <a:lstStyle/>
          <a:p>
            <a:pPr rtl="0"/>
            <a:endParaRPr lang="cs-CZ" noProof="0" dirty="0"/>
          </a:p>
        </p:txBody>
      </p:sp>
      <p:sp>
        <p:nvSpPr>
          <p:cNvPr id="6" name="Slide Number Placeholder 5"/>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7237020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18499" y="2222288"/>
            <a:ext cx="5184523" cy="3638763"/>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5804" y="2222287"/>
            <a:ext cx="5193230" cy="3638764"/>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EDF07F2-2EFD-4A51-AC79-F696ABD4E406}" type="datetime1">
              <a:rPr lang="cs-CZ" noProof="0" smtClean="0"/>
              <a:pPr/>
              <a:t>17. 4. 2018</a:t>
            </a:fld>
            <a:endParaRPr lang="cs-CZ" noProof="0" dirty="0"/>
          </a:p>
        </p:txBody>
      </p:sp>
      <p:sp>
        <p:nvSpPr>
          <p:cNvPr id="6" name="Footer Placeholder 5"/>
          <p:cNvSpPr>
            <a:spLocks noGrp="1"/>
          </p:cNvSpPr>
          <p:nvPr>
            <p:ph type="ftr" sz="quarter" idx="11"/>
          </p:nvPr>
        </p:nvSpPr>
        <p:spPr/>
        <p:txBody>
          <a:bodyPr/>
          <a:lstStyle/>
          <a:p>
            <a:pPr rtl="0"/>
            <a:endParaRPr lang="cs-CZ" noProof="0" dirty="0"/>
          </a:p>
        </p:txBody>
      </p:sp>
      <p:sp>
        <p:nvSpPr>
          <p:cNvPr id="7" name="Slide Number Placeholder 6"/>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204000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814517" y="2174875"/>
            <a:ext cx="5188505" cy="576262"/>
          </a:xfrm>
        </p:spPr>
        <p:txBody>
          <a:bodyPr anchor="b">
            <a:noAutofit/>
          </a:bodyPr>
          <a:lstStyle>
            <a:lvl1pPr marL="0" indent="0" algn="ctr">
              <a:buNone/>
              <a:defRPr sz="19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14517" y="2751139"/>
            <a:ext cx="5188504" cy="3109913"/>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5804" y="2174875"/>
            <a:ext cx="5193230" cy="576262"/>
          </a:xfrm>
        </p:spPr>
        <p:txBody>
          <a:bodyPr anchor="b">
            <a:noAutofit/>
          </a:bodyPr>
          <a:lstStyle>
            <a:lvl1pPr marL="0" indent="0" algn="ctr">
              <a:buNone/>
              <a:defRPr sz="19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85804" y="2751139"/>
            <a:ext cx="5193230" cy="3109913"/>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1D7262B4-87ED-439A-8340-6A3919F5F948}" type="datetime1">
              <a:rPr lang="cs-CZ" noProof="0" smtClean="0"/>
              <a:pPr/>
              <a:t>17. 4. 2018</a:t>
            </a:fld>
            <a:endParaRPr lang="cs-CZ" noProof="0" dirty="0"/>
          </a:p>
        </p:txBody>
      </p:sp>
      <p:sp>
        <p:nvSpPr>
          <p:cNvPr id="8" name="Footer Placeholder 7"/>
          <p:cNvSpPr>
            <a:spLocks noGrp="1"/>
          </p:cNvSpPr>
          <p:nvPr>
            <p:ph type="ftr" sz="quarter" idx="11"/>
          </p:nvPr>
        </p:nvSpPr>
        <p:spPr/>
        <p:txBody>
          <a:bodyPr/>
          <a:lstStyle/>
          <a:p>
            <a:pPr rtl="0"/>
            <a:endParaRPr lang="cs-CZ" noProof="0" dirty="0"/>
          </a:p>
        </p:txBody>
      </p:sp>
      <p:sp>
        <p:nvSpPr>
          <p:cNvPr id="9" name="Slide Number Placeholder 8"/>
          <p:cNvSpPr>
            <a:spLocks noGrp="1"/>
          </p:cNvSpPr>
          <p:nvPr>
            <p:ph type="sldNum" sz="quarter" idx="12"/>
          </p:nvPr>
        </p:nvSpPr>
        <p:spPr/>
        <p:txBody>
          <a:bodyPr/>
          <a:lstStyle/>
          <a:p>
            <a:pPr rtl="0"/>
            <a:fld id="{E5FD5434-F838-4DD4-A17B-1CB1A1850DF4}" type="slidenum">
              <a:rPr lang="cs-CZ" noProof="0" smtClean="0"/>
              <a:t>‹#›</a:t>
            </a:fld>
            <a:endParaRPr lang="cs-CZ" noProof="0" dirty="0"/>
          </a:p>
        </p:txBody>
      </p:sp>
    </p:spTree>
    <p:extLst>
      <p:ext uri="{BB962C8B-B14F-4D97-AF65-F5344CB8AC3E}">
        <p14:creationId xmlns:p14="http://schemas.microsoft.com/office/powerpoint/2010/main" val="25182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9EDF07F2-2EFD-4A51-AC79-F696ABD4E406}" type="datetime1">
              <a:rPr lang="cs-CZ" noProof="0" smtClean="0"/>
              <a:pPr/>
              <a:t>17. 4. 2018</a:t>
            </a:fld>
            <a:endParaRPr lang="cs-CZ" noProof="0" dirty="0"/>
          </a:p>
        </p:txBody>
      </p:sp>
      <p:sp>
        <p:nvSpPr>
          <p:cNvPr id="4" name="Footer Placeholder 3"/>
          <p:cNvSpPr>
            <a:spLocks noGrp="1"/>
          </p:cNvSpPr>
          <p:nvPr>
            <p:ph type="ftr" sz="quarter" idx="11"/>
          </p:nvPr>
        </p:nvSpPr>
        <p:spPr/>
        <p:txBody>
          <a:bodyPr/>
          <a:lstStyle/>
          <a:p>
            <a:pPr rtl="0"/>
            <a:endParaRPr lang="cs-CZ" noProof="0" dirty="0"/>
          </a:p>
        </p:txBody>
      </p:sp>
      <p:sp>
        <p:nvSpPr>
          <p:cNvPr id="5" name="Slide Number Placeholder 4"/>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2436077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F07F2-2EFD-4A51-AC79-F696ABD4E406}" type="datetime1">
              <a:rPr lang="cs-CZ" noProof="0" smtClean="0"/>
              <a:pPr/>
              <a:t>17. 4. 2018</a:t>
            </a:fld>
            <a:endParaRPr lang="cs-CZ" noProof="0" dirty="0"/>
          </a:p>
        </p:txBody>
      </p:sp>
      <p:sp>
        <p:nvSpPr>
          <p:cNvPr id="3" name="Footer Placeholder 2"/>
          <p:cNvSpPr>
            <a:spLocks noGrp="1"/>
          </p:cNvSpPr>
          <p:nvPr>
            <p:ph type="ftr" sz="quarter" idx="11"/>
          </p:nvPr>
        </p:nvSpPr>
        <p:spPr/>
        <p:txBody>
          <a:bodyPr/>
          <a:lstStyle/>
          <a:p>
            <a:pPr rtl="0"/>
            <a:endParaRPr lang="cs-CZ" noProof="0" dirty="0"/>
          </a:p>
        </p:txBody>
      </p:sp>
      <p:sp>
        <p:nvSpPr>
          <p:cNvPr id="4" name="Slide Number Placeholder 3"/>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517305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2" name="Freeform 6"/>
          <p:cNvSpPr>
            <a:spLocks noChangeAspect="1"/>
          </p:cNvSpPr>
          <p:nvPr/>
        </p:nvSpPr>
        <p:spPr bwMode="auto">
          <a:xfrm>
            <a:off x="1072872" y="446088"/>
            <a:ext cx="3546609"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2872" y="446088"/>
            <a:ext cx="3546609" cy="1618396"/>
          </a:xfrm>
        </p:spPr>
        <p:txBody>
          <a:bodyPr anchor="b"/>
          <a:lstStyle>
            <a:lvl1pPr algn="l">
              <a:defRPr sz="1999" b="1"/>
            </a:lvl1pPr>
          </a:lstStyle>
          <a:p>
            <a:r>
              <a:rPr lang="cs-CZ" smtClean="0"/>
              <a:t>Kliknutím lze upravit styl.</a:t>
            </a:r>
            <a:endParaRPr lang="en-US" dirty="0"/>
          </a:p>
        </p:txBody>
      </p:sp>
      <p:sp>
        <p:nvSpPr>
          <p:cNvPr id="3" name="Content Placeholder 2"/>
          <p:cNvSpPr>
            <a:spLocks noGrp="1"/>
          </p:cNvSpPr>
          <p:nvPr>
            <p:ph idx="1"/>
          </p:nvPr>
        </p:nvSpPr>
        <p:spPr>
          <a:xfrm>
            <a:off x="4854369" y="446089"/>
            <a:ext cx="6251005" cy="5414963"/>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72872" y="2260739"/>
            <a:ext cx="3546609" cy="3600311"/>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354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14516" y="727523"/>
            <a:ext cx="4851724" cy="1617163"/>
          </a:xfrm>
        </p:spPr>
        <p:txBody>
          <a:bodyPr anchor="b">
            <a:normAutofit/>
          </a:bodyPr>
          <a:lstStyle>
            <a:lvl1pPr algn="l">
              <a:defRPr sz="2399" b="0"/>
            </a:lvl1pPr>
          </a:lstStyle>
          <a:p>
            <a:r>
              <a:rPr lang="cs-CZ" smtClean="0"/>
              <a:t>Kliknutím lze upravit styl.</a:t>
            </a:r>
            <a:endParaRPr lang="en-US" dirty="0"/>
          </a:p>
        </p:txBody>
      </p:sp>
      <p:sp>
        <p:nvSpPr>
          <p:cNvPr id="9" name="Picture Placeholder 11"/>
          <p:cNvSpPr>
            <a:spLocks noGrp="1" noChangeAspect="1"/>
          </p:cNvSpPr>
          <p:nvPr>
            <p:ph type="pic" sz="quarter" idx="13"/>
          </p:nvPr>
        </p:nvSpPr>
        <p:spPr bwMode="auto">
          <a:xfrm>
            <a:off x="6096529" y="0"/>
            <a:ext cx="6092296"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cs-CZ" smtClean="0"/>
              <a:t>Kliknutím na ikonu přidáte obrázek.</a:t>
            </a:r>
            <a:endParaRPr lang="en-US" dirty="0"/>
          </a:p>
        </p:txBody>
      </p:sp>
      <p:sp>
        <p:nvSpPr>
          <p:cNvPr id="4" name="Text Placeholder 3"/>
          <p:cNvSpPr>
            <a:spLocks noGrp="1"/>
          </p:cNvSpPr>
          <p:nvPr>
            <p:ph type="body" sz="half" idx="2"/>
          </p:nvPr>
        </p:nvSpPr>
        <p:spPr>
          <a:xfrm>
            <a:off x="814516" y="2344684"/>
            <a:ext cx="4851724" cy="3516365"/>
          </a:xfrm>
        </p:spPr>
        <p:txBody>
          <a:bodyPr anchor="t">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3884798" y="6041363"/>
            <a:ext cx="976625" cy="365125"/>
          </a:xfrm>
        </p:spPr>
        <p:txBody>
          <a:bodyPr/>
          <a:lstStyle/>
          <a:p>
            <a:fld id="{48A87A34-81AB-432B-8DAE-1953F412C126}" type="datetimeFigureOut">
              <a:rPr lang="en-US" smtClean="0"/>
              <a:t>4/17/2018</a:t>
            </a:fld>
            <a:endParaRPr lang="en-US" dirty="0"/>
          </a:p>
        </p:txBody>
      </p:sp>
      <p:sp>
        <p:nvSpPr>
          <p:cNvPr id="6" name="Footer Placeholder 5"/>
          <p:cNvSpPr>
            <a:spLocks noGrp="1"/>
          </p:cNvSpPr>
          <p:nvPr>
            <p:ph type="ftr" sz="quarter" idx="11"/>
          </p:nvPr>
        </p:nvSpPr>
        <p:spPr>
          <a:xfrm>
            <a:off x="590243" y="6041363"/>
            <a:ext cx="3294555" cy="365125"/>
          </a:xfrm>
        </p:spPr>
        <p:txBody>
          <a:bodyPr/>
          <a:lstStyle/>
          <a:p>
            <a:endParaRPr lang="en-US" dirty="0"/>
          </a:p>
        </p:txBody>
      </p:sp>
      <p:sp>
        <p:nvSpPr>
          <p:cNvPr id="7" name="Slide Number Placeholder 6"/>
          <p:cNvSpPr>
            <a:spLocks noGrp="1"/>
          </p:cNvSpPr>
          <p:nvPr>
            <p:ph type="sldNum" sz="quarter" idx="12"/>
          </p:nvPr>
        </p:nvSpPr>
        <p:spPr>
          <a:xfrm>
            <a:off x="4861423" y="5915889"/>
            <a:ext cx="1061878" cy="49059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628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789" y="447188"/>
            <a:ext cx="10569245"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cs-CZ" smtClean="0"/>
              <a:t>Kliknutím lze upravit styl.</a:t>
            </a:r>
            <a:endParaRPr lang="en-US" dirty="0"/>
          </a:p>
        </p:txBody>
      </p:sp>
      <p:sp>
        <p:nvSpPr>
          <p:cNvPr id="3" name="Text Placeholder 2"/>
          <p:cNvSpPr>
            <a:spLocks noGrp="1"/>
          </p:cNvSpPr>
          <p:nvPr>
            <p:ph type="body" idx="1"/>
          </p:nvPr>
        </p:nvSpPr>
        <p:spPr>
          <a:xfrm>
            <a:off x="809790" y="2184402"/>
            <a:ext cx="1056053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3"/>
          </p:nvPr>
        </p:nvSpPr>
        <p:spPr>
          <a:xfrm>
            <a:off x="451396" y="6041363"/>
            <a:ext cx="8642069" cy="365125"/>
          </a:xfrm>
          <a:prstGeom prst="rect">
            <a:avLst/>
          </a:prstGeom>
        </p:spPr>
        <p:txBody>
          <a:bodyPr vert="horz" lIns="91440" tIns="45720" rIns="91440" bIns="45720" rtlCol="0" anchor="b"/>
          <a:lstStyle>
            <a:lvl1pPr algn="l">
              <a:defRPr sz="900">
                <a:solidFill>
                  <a:schemeClr val="tx1"/>
                </a:solidFill>
              </a:defRPr>
            </a:lvl1pPr>
          </a:lstStyle>
          <a:p>
            <a:pPr rtl="0"/>
            <a:endParaRPr lang="cs-CZ" noProof="0" dirty="0"/>
          </a:p>
        </p:txBody>
      </p:sp>
      <p:sp>
        <p:nvSpPr>
          <p:cNvPr id="4" name="Date Placeholder 3"/>
          <p:cNvSpPr>
            <a:spLocks noGrp="1"/>
          </p:cNvSpPr>
          <p:nvPr>
            <p:ph type="dt" sz="half" idx="2"/>
          </p:nvPr>
        </p:nvSpPr>
        <p:spPr>
          <a:xfrm>
            <a:off x="9332195" y="6041363"/>
            <a:ext cx="1343356" cy="365125"/>
          </a:xfrm>
          <a:prstGeom prst="rect">
            <a:avLst/>
          </a:prstGeom>
        </p:spPr>
        <p:txBody>
          <a:bodyPr vert="horz" lIns="91440" tIns="45720" rIns="91440" bIns="45720" rtlCol="0" anchor="b"/>
          <a:lstStyle>
            <a:lvl1pPr algn="r">
              <a:defRPr sz="900">
                <a:solidFill>
                  <a:schemeClr val="tx1"/>
                </a:solidFill>
              </a:defRPr>
            </a:lvl1pPr>
          </a:lstStyle>
          <a:p>
            <a:fld id="{9EDF07F2-2EFD-4A51-AC79-F696ABD4E406}" type="datetime1">
              <a:rPr lang="cs-CZ" noProof="0" smtClean="0"/>
              <a:pPr/>
              <a:t>17. 4. 2018</a:t>
            </a:fld>
            <a:endParaRPr lang="cs-CZ" noProof="0" dirty="0"/>
          </a:p>
        </p:txBody>
      </p:sp>
      <p:sp>
        <p:nvSpPr>
          <p:cNvPr id="6" name="Slide Number Placeholder 5"/>
          <p:cNvSpPr>
            <a:spLocks noGrp="1"/>
          </p:cNvSpPr>
          <p:nvPr>
            <p:ph type="sldNum" sz="quarter" idx="4"/>
          </p:nvPr>
        </p:nvSpPr>
        <p:spPr>
          <a:xfrm>
            <a:off x="10675551" y="5915889"/>
            <a:ext cx="1061878" cy="490599"/>
          </a:xfrm>
          <a:prstGeom prst="rect">
            <a:avLst/>
          </a:prstGeom>
        </p:spPr>
        <p:txBody>
          <a:bodyPr vert="horz" lIns="91440" tIns="45720" rIns="91440" bIns="10800" rtlCol="0" anchor="b"/>
          <a:lstStyle>
            <a:lvl1pPr algn="r">
              <a:defRPr sz="1999">
                <a:solidFill>
                  <a:schemeClr val="accent1"/>
                </a:solidFill>
              </a:defRPr>
            </a:lvl1p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1451041286"/>
      </p:ext>
    </p:extLst>
  </p:cSld>
  <p:clrMap bg1="dk1" tx1="lt1" bg2="dk2" tx2="lt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 id="2147484504" r:id="rId12"/>
    <p:sldLayoutId id="2147484505" r:id="rId13"/>
    <p:sldLayoutId id="214748450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999"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rtlCol="0"/>
          <a:lstStyle/>
          <a:p>
            <a:pPr rtl="0"/>
            <a:r>
              <a:rPr lang="cs-CZ" dirty="0" smtClean="0"/>
              <a:t>BIOMECHANIKA</a:t>
            </a:r>
            <a:endParaRPr lang="cs-CZ" dirty="0"/>
          </a:p>
        </p:txBody>
      </p:sp>
      <p:sp>
        <p:nvSpPr>
          <p:cNvPr id="2" name="Podnadpis 1"/>
          <p:cNvSpPr>
            <a:spLocks noGrp="1"/>
          </p:cNvSpPr>
          <p:nvPr>
            <p:ph type="subTitle" idx="1"/>
          </p:nvPr>
        </p:nvSpPr>
        <p:spPr/>
        <p:txBody>
          <a:bodyPr rtlCol="0">
            <a:normAutofit/>
          </a:bodyPr>
          <a:lstStyle/>
          <a:p>
            <a:pPr rtl="0"/>
            <a:r>
              <a:rPr lang="cs-CZ" dirty="0" smtClean="0"/>
              <a:t>Testování mechanických vlastností svalů</a:t>
            </a:r>
            <a:endParaRPr lang="cs-CZ"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09789" y="2504457"/>
            <a:ext cx="4339809" cy="3636511"/>
          </a:xfrm>
        </p:spPr>
        <p:txBody>
          <a:bodyPr/>
          <a:lstStyle/>
          <a:p>
            <a:r>
              <a:rPr lang="cs-CZ" dirty="0" smtClean="0"/>
              <a:t>Měření svalového napětí (zjištění příčiny bolesti)</a:t>
            </a:r>
          </a:p>
          <a:p>
            <a:r>
              <a:rPr lang="cs-CZ" dirty="0" smtClean="0"/>
              <a:t>Objektivizace metod uvolnění svalového napětí (masáž, sauna, </a:t>
            </a:r>
            <a:r>
              <a:rPr lang="cs-CZ" dirty="0" err="1" smtClean="0"/>
              <a:t>kineziotaping</a:t>
            </a:r>
            <a:r>
              <a:rPr lang="cs-CZ" dirty="0" smtClean="0"/>
              <a:t>, spánek, mobilizační techniky, …)</a:t>
            </a:r>
          </a:p>
          <a:p>
            <a:r>
              <a:rPr lang="cs-CZ" dirty="0" smtClean="0"/>
              <a:t>je </a:t>
            </a:r>
            <a:r>
              <a:rPr lang="cs-CZ" dirty="0"/>
              <a:t>možné hodnotit nejen svalové napětí, ale </a:t>
            </a:r>
            <a:r>
              <a:rPr lang="cs-CZ" dirty="0" smtClean="0"/>
              <a:t>lze poznat </a:t>
            </a:r>
            <a:r>
              <a:rPr lang="cs-CZ" dirty="0"/>
              <a:t>i to, co měříme. Jestli tuk, podkoží, vazivo nebo sval přeměněný ve vazivovou </a:t>
            </a:r>
            <a:r>
              <a:rPr lang="cs-CZ" dirty="0" smtClean="0"/>
              <a:t>tkáň.</a:t>
            </a:r>
            <a:endParaRPr lang="cs-CZ" dirty="0"/>
          </a:p>
        </p:txBody>
      </p:sp>
      <p:pic>
        <p:nvPicPr>
          <p:cNvPr id="4" name="obrázek 3" descr="Výsledek obrázku pro myotonometr"/>
          <p:cNvPicPr/>
          <p:nvPr/>
        </p:nvPicPr>
        <p:blipFill>
          <a:blip r:embed="rId2">
            <a:extLst>
              <a:ext uri="{28A0092B-C50C-407E-A947-70E740481C1C}">
                <a14:useLocalDpi xmlns:a14="http://schemas.microsoft.com/office/drawing/2010/main" val="0"/>
              </a:ext>
            </a:extLst>
          </a:blip>
          <a:srcRect/>
          <a:stretch>
            <a:fillRect/>
          </a:stretch>
        </p:blipFill>
        <p:spPr bwMode="auto">
          <a:xfrm>
            <a:off x="5518348" y="1124744"/>
            <a:ext cx="5760720" cy="3803650"/>
          </a:xfrm>
          <a:prstGeom prst="rect">
            <a:avLst/>
          </a:prstGeom>
          <a:noFill/>
          <a:ln>
            <a:noFill/>
          </a:ln>
        </p:spPr>
      </p:pic>
    </p:spTree>
    <p:extLst>
      <p:ext uri="{BB962C8B-B14F-4D97-AF65-F5344CB8AC3E}">
        <p14:creationId xmlns:p14="http://schemas.microsoft.com/office/powerpoint/2010/main" val="2380379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Hysterezní křivka</a:t>
            </a:r>
            <a:endParaRPr lang="cs-CZ" dirty="0"/>
          </a:p>
        </p:txBody>
      </p:sp>
      <p:sp>
        <p:nvSpPr>
          <p:cNvPr id="3" name="Zástupný symbol pro obsah 2"/>
          <p:cNvSpPr>
            <a:spLocks noGrp="1"/>
          </p:cNvSpPr>
          <p:nvPr>
            <p:ph idx="1"/>
          </p:nvPr>
        </p:nvSpPr>
        <p:spPr>
          <a:xfrm>
            <a:off x="818499" y="2222287"/>
            <a:ext cx="10551825" cy="4447073"/>
          </a:xfrm>
        </p:spPr>
        <p:txBody>
          <a:bodyPr/>
          <a:lstStyle/>
          <a:p>
            <a:r>
              <a:rPr lang="cs-CZ" sz="2400" b="1" dirty="0">
                <a:solidFill>
                  <a:srgbClr val="00B050"/>
                </a:solidFill>
                <a:latin typeface="Calibri" panose="020F0502020204030204" pitchFamily="34" charset="0"/>
              </a:rPr>
              <a:t>Hystereze</a:t>
            </a:r>
            <a:r>
              <a:rPr lang="cs-CZ" sz="2400" dirty="0">
                <a:latin typeface="Calibri" panose="020F0502020204030204" pitchFamily="34" charset="0"/>
              </a:rPr>
              <a:t> je označení pro takové </a:t>
            </a:r>
            <a:r>
              <a:rPr lang="cs-CZ" sz="2400" b="1" dirty="0">
                <a:solidFill>
                  <a:srgbClr val="00B050"/>
                </a:solidFill>
                <a:latin typeface="Calibri" panose="020F0502020204030204" pitchFamily="34" charset="0"/>
              </a:rPr>
              <a:t>chování dynamického systému</a:t>
            </a:r>
            <a:r>
              <a:rPr lang="cs-CZ" sz="2400" dirty="0">
                <a:latin typeface="Calibri" panose="020F0502020204030204" pitchFamily="34" charset="0"/>
              </a:rPr>
              <a:t>, kdy výstupní veličina nezávisí jen na nezávisle proměnné vstupní veličině, ale i na předchozím stavu systému (tzv. „paměťový efekt“ systému). Projevuje se tedy jako obecná vlastnost dynamických systémů v různých oborech. Chceme-li předpovědět budoucí vývoj systému, musíme znát buď jeho </a:t>
            </a:r>
            <a:r>
              <a:rPr lang="cs-CZ" sz="2400" b="1" dirty="0">
                <a:solidFill>
                  <a:srgbClr val="00B050"/>
                </a:solidFill>
                <a:latin typeface="Calibri" panose="020F0502020204030204" pitchFamily="34" charset="0"/>
              </a:rPr>
              <a:t>vnitřní stav</a:t>
            </a:r>
            <a:r>
              <a:rPr lang="cs-CZ" sz="2400" dirty="0">
                <a:latin typeface="Calibri" panose="020F0502020204030204" pitchFamily="34" charset="0"/>
              </a:rPr>
              <a:t>, anebo </a:t>
            </a:r>
            <a:r>
              <a:rPr lang="cs-CZ" sz="2400" b="1" dirty="0">
                <a:solidFill>
                  <a:srgbClr val="00B050"/>
                </a:solidFill>
                <a:latin typeface="Calibri" panose="020F0502020204030204" pitchFamily="34" charset="0"/>
              </a:rPr>
              <a:t>posloupnost minulých stavů</a:t>
            </a:r>
            <a:r>
              <a:rPr lang="cs-CZ" sz="2400" dirty="0" smtClean="0">
                <a:latin typeface="Calibri" panose="020F0502020204030204" pitchFamily="34" charset="0"/>
              </a:rPr>
              <a:t>.</a:t>
            </a:r>
          </a:p>
          <a:p>
            <a:r>
              <a:rPr lang="cs-CZ" sz="2400" dirty="0" smtClean="0">
                <a:latin typeface="Calibri" panose="020F0502020204030204" pitchFamily="34" charset="0"/>
              </a:rPr>
              <a:t>Hysterezní křivku lze </a:t>
            </a:r>
            <a:r>
              <a:rPr lang="cs-CZ" sz="2400" dirty="0">
                <a:latin typeface="Calibri" panose="020F0502020204030204" pitchFamily="34" charset="0"/>
              </a:rPr>
              <a:t>použít pro relevantní popis </a:t>
            </a:r>
            <a:r>
              <a:rPr lang="cs-CZ" sz="2400" b="1" dirty="0">
                <a:solidFill>
                  <a:srgbClr val="00B050"/>
                </a:solidFill>
                <a:latin typeface="Calibri" panose="020F0502020204030204" pitchFamily="34" charset="0"/>
              </a:rPr>
              <a:t>viskoelastických</a:t>
            </a:r>
            <a:r>
              <a:rPr lang="cs-CZ" sz="2400" dirty="0">
                <a:latin typeface="Calibri" panose="020F0502020204030204" pitchFamily="34" charset="0"/>
              </a:rPr>
              <a:t> vlastností tkání (tuhosti a elasticity), respektive pro popis </a:t>
            </a:r>
            <a:r>
              <a:rPr lang="cs-CZ" sz="2400" b="1" dirty="0">
                <a:solidFill>
                  <a:srgbClr val="00B050"/>
                </a:solidFill>
                <a:latin typeface="Calibri" panose="020F0502020204030204" pitchFamily="34" charset="0"/>
              </a:rPr>
              <a:t>změn svalového napětí </a:t>
            </a:r>
            <a:endParaRPr lang="cs-CZ" sz="2400" b="1" dirty="0" smtClean="0">
              <a:solidFill>
                <a:srgbClr val="00B050"/>
              </a:solidFill>
              <a:latin typeface="Calibri" panose="020F0502020204030204" pitchFamily="34" charset="0"/>
            </a:endParaRPr>
          </a:p>
          <a:p>
            <a:endParaRPr lang="cs-CZ" sz="2400" dirty="0">
              <a:latin typeface="Calibri" panose="020F0502020204030204" pitchFamily="34" charset="0"/>
            </a:endParaRPr>
          </a:p>
          <a:p>
            <a:endParaRPr lang="cs-CZ" dirty="0"/>
          </a:p>
        </p:txBody>
      </p:sp>
    </p:spTree>
    <p:extLst>
      <p:ext uri="{BB962C8B-B14F-4D97-AF65-F5344CB8AC3E}">
        <p14:creationId xmlns:p14="http://schemas.microsoft.com/office/powerpoint/2010/main" val="571044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5780" y="2060848"/>
            <a:ext cx="5688632" cy="4464495"/>
          </a:xfrm>
        </p:spPr>
        <p:txBody>
          <a:bodyPr>
            <a:normAutofit/>
          </a:bodyPr>
          <a:lstStyle/>
          <a:p>
            <a:r>
              <a:rPr lang="cs-CZ" b="1" dirty="0" smtClean="0">
                <a:solidFill>
                  <a:srgbClr val="00B050"/>
                </a:solidFill>
              </a:rPr>
              <a:t>Strmost křivky</a:t>
            </a:r>
            <a:r>
              <a:rPr lang="cs-CZ" dirty="0" smtClean="0"/>
              <a:t>: </a:t>
            </a:r>
            <a:r>
              <a:rPr lang="cs-CZ" dirty="0"/>
              <a:t>Čím je křivka strmější, tím tužší a „více patologický“ je sledovaný </a:t>
            </a:r>
            <a:r>
              <a:rPr lang="cs-CZ" dirty="0" smtClean="0"/>
              <a:t>sval</a:t>
            </a:r>
          </a:p>
          <a:p>
            <a:r>
              <a:rPr lang="cs-CZ" b="1" dirty="0" smtClean="0">
                <a:solidFill>
                  <a:srgbClr val="00B050"/>
                </a:solidFill>
              </a:rPr>
              <a:t>Prohnutí vzestupující křivky </a:t>
            </a:r>
            <a:r>
              <a:rPr lang="cs-CZ" dirty="0" smtClean="0"/>
              <a:t>(</a:t>
            </a:r>
            <a:r>
              <a:rPr lang="cs-CZ" dirty="0"/>
              <a:t>charakterizováno úhlem </a:t>
            </a:r>
            <a:r>
              <a:rPr lang="en-US" b="1" dirty="0"/>
              <a:t>φ</a:t>
            </a:r>
            <a:r>
              <a:rPr lang="cs-CZ" dirty="0" smtClean="0"/>
              <a:t> : </a:t>
            </a:r>
            <a:r>
              <a:rPr lang="cs-CZ" dirty="0"/>
              <a:t>Čím víc je křivka prohnutá, tím víc je sval elastičtější a zároveň „zdravější“. </a:t>
            </a:r>
            <a:endParaRPr lang="cs-CZ" dirty="0" smtClean="0"/>
          </a:p>
          <a:p>
            <a:r>
              <a:rPr lang="cs-CZ" b="1" dirty="0" smtClean="0">
                <a:solidFill>
                  <a:srgbClr val="00B050"/>
                </a:solidFill>
              </a:rPr>
              <a:t>Obsah hysterezní smyčky</a:t>
            </a:r>
            <a:r>
              <a:rPr lang="cs-CZ" dirty="0" smtClean="0"/>
              <a:t>: </a:t>
            </a:r>
            <a:r>
              <a:rPr lang="cs-CZ" dirty="0"/>
              <a:t>Čím více se sval přibližuje fyziologickým podmínkám, tím méně často dochází k disipaci energie. Čím více je sval spastický, tím dochází k větším ztrátám mechanické energie, a tudíž bude obsah </a:t>
            </a:r>
            <a:r>
              <a:rPr lang="cs-CZ" dirty="0" smtClean="0"/>
              <a:t>hysterezní </a:t>
            </a:r>
            <a:r>
              <a:rPr lang="cs-CZ" dirty="0"/>
              <a:t>smyčky větší.</a:t>
            </a:r>
            <a:r>
              <a:rPr lang="cs-CZ" b="1" dirty="0"/>
              <a:t> </a:t>
            </a:r>
            <a:endParaRPr lang="cs-CZ" dirty="0"/>
          </a:p>
          <a:p>
            <a:endParaRPr lang="cs-CZ" dirty="0"/>
          </a:p>
        </p:txBody>
      </p:sp>
      <p:pic>
        <p:nvPicPr>
          <p:cNvPr id="4" name="Obrázek 3"/>
          <p:cNvPicPr/>
          <p:nvPr/>
        </p:nvPicPr>
        <p:blipFill rotWithShape="1">
          <a:blip r:embed="rId2"/>
          <a:srcRect l="36528" t="34927" r="34689" b="31731"/>
          <a:stretch/>
        </p:blipFill>
        <p:spPr bwMode="auto">
          <a:xfrm>
            <a:off x="6238428" y="473892"/>
            <a:ext cx="5616624" cy="5112568"/>
          </a:xfrm>
          <a:prstGeom prst="rect">
            <a:avLst/>
          </a:prstGeom>
          <a:ln>
            <a:noFill/>
          </a:ln>
          <a:extLst>
            <a:ext uri="{53640926-AAD7-44D8-BBD7-CCE9431645EC}">
              <a14:shadowObscured xmlns:a14="http://schemas.microsoft.com/office/drawing/2010/main"/>
            </a:ext>
          </a:extLst>
        </p:spPr>
      </p:pic>
      <p:sp>
        <p:nvSpPr>
          <p:cNvPr id="6" name="Obdélník 5"/>
          <p:cNvSpPr/>
          <p:nvPr/>
        </p:nvSpPr>
        <p:spPr>
          <a:xfrm>
            <a:off x="693812" y="5949280"/>
            <a:ext cx="7416824" cy="707886"/>
          </a:xfrm>
          <a:prstGeom prst="rect">
            <a:avLst/>
          </a:prstGeom>
        </p:spPr>
        <p:txBody>
          <a:bodyPr wrap="square">
            <a:spAutoFit/>
          </a:bodyPr>
          <a:lstStyle/>
          <a:p>
            <a:r>
              <a:rPr lang="cs-CZ" sz="2000" dirty="0">
                <a:latin typeface="Calibri" panose="020F0502020204030204" pitchFamily="34" charset="0"/>
                <a:cs typeface="JMFOWJ+TimesNewRoman"/>
              </a:rPr>
              <a:t>Disipace energie je pojem, kter</a:t>
            </a:r>
            <a:r>
              <a:rPr lang="cs-CZ" sz="2000" dirty="0">
                <a:latin typeface="Calibri" panose="020F0502020204030204" pitchFamily="34" charset="0"/>
                <a:ea typeface="JMFOWJ+TimesNewRoman"/>
                <a:cs typeface="JMFOWJ+TimesNewRoman"/>
              </a:rPr>
              <a:t>ý</a:t>
            </a:r>
            <a:r>
              <a:rPr lang="cs-CZ" sz="2000" dirty="0">
                <a:latin typeface="Calibri" panose="020F0502020204030204" pitchFamily="34" charset="0"/>
                <a:cs typeface="JMFOWJ+TimesNewRoman"/>
              </a:rPr>
              <a:t> ozna</a:t>
            </a:r>
            <a:r>
              <a:rPr lang="cs-CZ" sz="2000" dirty="0">
                <a:latin typeface="Calibri" panose="020F0502020204030204" pitchFamily="34" charset="0"/>
                <a:ea typeface="JMFOWJ+TimesNewRoman"/>
                <a:cs typeface="JMFOWJ+TimesNewRoman"/>
              </a:rPr>
              <a:t>č</a:t>
            </a:r>
            <a:r>
              <a:rPr lang="cs-CZ" sz="2000" dirty="0">
                <a:latin typeface="Calibri" panose="020F0502020204030204" pitchFamily="34" charset="0"/>
                <a:cs typeface="JMFOWJ+TimesNewRoman"/>
              </a:rPr>
              <a:t>uje p</a:t>
            </a:r>
            <a:r>
              <a:rPr lang="cs-CZ" sz="2000" dirty="0">
                <a:latin typeface="Calibri" panose="020F0502020204030204" pitchFamily="34" charset="0"/>
                <a:ea typeface="JMFOWJ+TimesNewRoman"/>
                <a:cs typeface="JMFOWJ+TimesNewRoman"/>
              </a:rPr>
              <a:t>ř</a:t>
            </a:r>
            <a:r>
              <a:rPr lang="cs-CZ" sz="2000" dirty="0">
                <a:latin typeface="Calibri" panose="020F0502020204030204" pitchFamily="34" charset="0"/>
                <a:cs typeface="JMFOWJ+TimesNewRoman"/>
              </a:rPr>
              <a:t>em</a:t>
            </a:r>
            <a:r>
              <a:rPr lang="cs-CZ" sz="2000" dirty="0">
                <a:latin typeface="Calibri" panose="020F0502020204030204" pitchFamily="34" charset="0"/>
                <a:ea typeface="JMFOWJ+TimesNewRoman"/>
                <a:cs typeface="JMFOWJ+TimesNewRoman"/>
              </a:rPr>
              <a:t>ě</a:t>
            </a:r>
            <a:r>
              <a:rPr lang="cs-CZ" sz="2000" dirty="0">
                <a:latin typeface="Calibri" panose="020F0502020204030204" pitchFamily="34" charset="0"/>
                <a:cs typeface="JMFOWJ+TimesNewRoman"/>
              </a:rPr>
              <a:t>nu n</a:t>
            </a:r>
            <a:r>
              <a:rPr lang="cs-CZ" sz="2000" dirty="0">
                <a:latin typeface="Calibri" panose="020F0502020204030204" pitchFamily="34" charset="0"/>
                <a:ea typeface="JMFOWJ+TimesNewRoman"/>
                <a:cs typeface="JMFOWJ+TimesNewRoman"/>
              </a:rPr>
              <a:t>ě</a:t>
            </a:r>
            <a:r>
              <a:rPr lang="cs-CZ" sz="2000" dirty="0">
                <a:latin typeface="Calibri" panose="020F0502020204030204" pitchFamily="34" charset="0"/>
                <a:cs typeface="JMFOWJ+TimesNewRoman"/>
              </a:rPr>
              <a:t>kter</a:t>
            </a:r>
            <a:r>
              <a:rPr lang="cs-CZ" sz="2000" dirty="0">
                <a:latin typeface="Calibri" panose="020F0502020204030204" pitchFamily="34" charset="0"/>
                <a:ea typeface="JMFOWJ+TimesNewRoman"/>
                <a:cs typeface="JMFOWJ+TimesNewRoman"/>
              </a:rPr>
              <a:t>é</a:t>
            </a:r>
            <a:r>
              <a:rPr lang="cs-CZ" sz="2000" dirty="0">
                <a:latin typeface="Calibri" panose="020F0502020204030204" pitchFamily="34" charset="0"/>
                <a:cs typeface="JMFOWJ+TimesNewRoman"/>
              </a:rPr>
              <a:t> energie, nap</a:t>
            </a:r>
            <a:r>
              <a:rPr lang="cs-CZ" sz="2000" dirty="0">
                <a:latin typeface="Calibri" panose="020F0502020204030204" pitchFamily="34" charset="0"/>
                <a:ea typeface="JMFOWJ+TimesNewRoman"/>
                <a:cs typeface="JMFOWJ+TimesNewRoman"/>
              </a:rPr>
              <a:t>ř</a:t>
            </a:r>
            <a:r>
              <a:rPr lang="cs-CZ" sz="2000" dirty="0">
                <a:latin typeface="Calibri" panose="020F0502020204030204" pitchFamily="34" charset="0"/>
                <a:cs typeface="JMFOWJ+TimesNewRoman"/>
              </a:rPr>
              <a:t>. mechanick</a:t>
            </a:r>
            <a:r>
              <a:rPr lang="cs-CZ" sz="2000" dirty="0">
                <a:latin typeface="Calibri" panose="020F0502020204030204" pitchFamily="34" charset="0"/>
                <a:ea typeface="JMFOWJ+TimesNewRoman"/>
                <a:cs typeface="JMFOWJ+TimesNewRoman"/>
              </a:rPr>
              <a:t>é</a:t>
            </a:r>
            <a:r>
              <a:rPr lang="cs-CZ" sz="2000" dirty="0">
                <a:latin typeface="Calibri" panose="020F0502020204030204" pitchFamily="34" charset="0"/>
                <a:cs typeface="JMFOWJ+TimesNewRoman"/>
              </a:rPr>
              <a:t> energie t</a:t>
            </a:r>
            <a:r>
              <a:rPr lang="cs-CZ" sz="2000" dirty="0">
                <a:latin typeface="Calibri" panose="020F0502020204030204" pitchFamily="34" charset="0"/>
                <a:ea typeface="JMFOWJ+TimesNewRoman"/>
                <a:cs typeface="JMFOWJ+TimesNewRoman"/>
              </a:rPr>
              <a:t>ř</a:t>
            </a:r>
            <a:r>
              <a:rPr lang="cs-CZ" sz="2000" dirty="0">
                <a:latin typeface="Calibri" panose="020F0502020204030204" pitchFamily="34" charset="0"/>
                <a:cs typeface="JMFOWJ+TimesNewRoman"/>
              </a:rPr>
              <a:t>en</a:t>
            </a:r>
            <a:r>
              <a:rPr lang="cs-CZ" sz="2000" dirty="0">
                <a:latin typeface="Calibri" panose="020F0502020204030204" pitchFamily="34" charset="0"/>
                <a:ea typeface="JMFOWJ+TimesNewRoman"/>
                <a:cs typeface="JMFOWJ+TimesNewRoman"/>
              </a:rPr>
              <a:t>í</a:t>
            </a:r>
            <a:r>
              <a:rPr lang="cs-CZ" sz="2000" dirty="0">
                <a:latin typeface="Calibri" panose="020F0502020204030204" pitchFamily="34" charset="0"/>
                <a:cs typeface="JMFOWJ+TimesNewRoman"/>
              </a:rPr>
              <a:t>m, na teplo.</a:t>
            </a:r>
            <a:endParaRPr lang="cs-CZ" sz="2000" dirty="0">
              <a:latin typeface="Calibri" panose="020F0502020204030204" pitchFamily="34" charset="0"/>
            </a:endParaRPr>
          </a:p>
        </p:txBody>
      </p:sp>
      <p:sp>
        <p:nvSpPr>
          <p:cNvPr id="7" name="Nadpis 12"/>
          <p:cNvSpPr>
            <a:spLocks noGrp="1"/>
          </p:cNvSpPr>
          <p:nvPr>
            <p:ph type="title"/>
          </p:nvPr>
        </p:nvSpPr>
        <p:spPr>
          <a:xfrm>
            <a:off x="809789" y="447188"/>
            <a:ext cx="4708559" cy="970450"/>
          </a:xfrm>
        </p:spPr>
        <p:txBody>
          <a:bodyPr rtlCol="0">
            <a:normAutofit/>
          </a:bodyPr>
          <a:lstStyle/>
          <a:p>
            <a:pPr rtl="0"/>
            <a:r>
              <a:rPr lang="cs-CZ" dirty="0" smtClean="0"/>
              <a:t>Hodnocení křivky</a:t>
            </a:r>
            <a:endParaRPr lang="cs-CZ" dirty="0"/>
          </a:p>
        </p:txBody>
      </p:sp>
    </p:spTree>
    <p:extLst>
      <p:ext uri="{BB962C8B-B14F-4D97-AF65-F5344CB8AC3E}">
        <p14:creationId xmlns:p14="http://schemas.microsoft.com/office/powerpoint/2010/main" val="3287262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rotWithShape="1">
          <a:blip r:embed="rId2"/>
          <a:srcRect l="27281" t="37613" r="27745" b="21466"/>
          <a:stretch/>
        </p:blipFill>
        <p:spPr bwMode="auto">
          <a:xfrm>
            <a:off x="1629916" y="188640"/>
            <a:ext cx="8928992"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5929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rotWithShape="1">
          <a:blip r:embed="rId2"/>
          <a:srcRect l="26786" t="25627" r="24603" b="25186"/>
          <a:stretch/>
        </p:blipFill>
        <p:spPr bwMode="auto">
          <a:xfrm>
            <a:off x="1845940" y="188640"/>
            <a:ext cx="8496944"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9794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9789" y="116632"/>
            <a:ext cx="10569245" cy="1301006"/>
          </a:xfrm>
        </p:spPr>
        <p:txBody>
          <a:bodyPr/>
          <a:lstStyle/>
          <a:p>
            <a:r>
              <a:rPr lang="cs-CZ" dirty="0"/>
              <a:t>Viskoelastické vlastnosti svalové a vazivové tkáně</a:t>
            </a:r>
          </a:p>
        </p:txBody>
      </p:sp>
      <p:sp>
        <p:nvSpPr>
          <p:cNvPr id="3" name="Zástupný symbol pro obsah 2"/>
          <p:cNvSpPr>
            <a:spLocks noGrp="1"/>
          </p:cNvSpPr>
          <p:nvPr>
            <p:ph idx="1"/>
          </p:nvPr>
        </p:nvSpPr>
        <p:spPr>
          <a:xfrm>
            <a:off x="333772" y="2276872"/>
            <a:ext cx="4483825" cy="3636511"/>
          </a:xfrm>
        </p:spPr>
        <p:txBody>
          <a:bodyPr/>
          <a:lstStyle/>
          <a:p>
            <a:r>
              <a:rPr lang="cs-CZ" dirty="0"/>
              <a:t>Bod 1 – šlacha</a:t>
            </a:r>
          </a:p>
          <a:p>
            <a:r>
              <a:rPr lang="cs-CZ" dirty="0"/>
              <a:t>Bod 2 – přechod šlacha – sval</a:t>
            </a:r>
          </a:p>
          <a:p>
            <a:r>
              <a:rPr lang="cs-CZ" dirty="0"/>
              <a:t>Bod 3 – sval</a:t>
            </a:r>
          </a:p>
          <a:p>
            <a:r>
              <a:rPr lang="cs-CZ" dirty="0"/>
              <a:t>Maximálních hodnot </a:t>
            </a:r>
            <a:r>
              <a:rPr lang="cs-CZ" dirty="0" smtClean="0"/>
              <a:t>hysterezní </a:t>
            </a:r>
            <a:r>
              <a:rPr lang="cs-CZ" dirty="0"/>
              <a:t>křivky bylo dosaženo v místě přechodu šlacha-sval</a:t>
            </a:r>
            <a:r>
              <a:rPr lang="cs-CZ" dirty="0" smtClean="0"/>
              <a:t>, bodě </a:t>
            </a:r>
            <a:r>
              <a:rPr lang="cs-CZ" dirty="0"/>
              <a:t>2, který je pro toto měření bodem </a:t>
            </a:r>
            <a:r>
              <a:rPr lang="cs-CZ" dirty="0" smtClean="0"/>
              <a:t>referenčním.</a:t>
            </a:r>
            <a:endParaRPr lang="cs-CZ" dirty="0"/>
          </a:p>
        </p:txBody>
      </p:sp>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4942284" y="1196752"/>
            <a:ext cx="6984776" cy="5112568"/>
          </a:xfrm>
          <a:prstGeom prst="rect">
            <a:avLst/>
          </a:prstGeom>
          <a:noFill/>
          <a:ln>
            <a:noFill/>
          </a:ln>
        </p:spPr>
      </p:pic>
    </p:spTree>
    <p:extLst>
      <p:ext uri="{BB962C8B-B14F-4D97-AF65-F5344CB8AC3E}">
        <p14:creationId xmlns:p14="http://schemas.microsoft.com/office/powerpoint/2010/main" val="2961518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998068" y="2060848"/>
            <a:ext cx="7128792" cy="4680520"/>
          </a:xfrm>
          <a:prstGeom prst="rect">
            <a:avLst/>
          </a:prstGeom>
          <a:noFill/>
          <a:ln>
            <a:noFill/>
          </a:ln>
        </p:spPr>
      </p:pic>
      <p:sp>
        <p:nvSpPr>
          <p:cNvPr id="5" name="Nadpis 1"/>
          <p:cNvSpPr>
            <a:spLocks noGrp="1"/>
          </p:cNvSpPr>
          <p:nvPr>
            <p:ph type="title"/>
          </p:nvPr>
        </p:nvSpPr>
        <p:spPr>
          <a:xfrm>
            <a:off x="809789" y="116632"/>
            <a:ext cx="10569245" cy="1301006"/>
          </a:xfrm>
        </p:spPr>
        <p:txBody>
          <a:bodyPr/>
          <a:lstStyle/>
          <a:p>
            <a:r>
              <a:rPr lang="cs-CZ" dirty="0"/>
              <a:t>Viskoelastické vlastnosti svalové a vazivové tkáně</a:t>
            </a:r>
          </a:p>
        </p:txBody>
      </p:sp>
    </p:spTree>
    <p:extLst>
      <p:ext uri="{BB962C8B-B14F-4D97-AF65-F5344CB8AC3E}">
        <p14:creationId xmlns:p14="http://schemas.microsoft.com/office/powerpoint/2010/main" val="1317900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795033" y="260648"/>
            <a:ext cx="10569245" cy="1325628"/>
          </a:xfrm>
        </p:spPr>
        <p:txBody>
          <a:bodyPr rtlCol="0">
            <a:normAutofit/>
          </a:bodyPr>
          <a:lstStyle/>
          <a:p>
            <a:r>
              <a:rPr lang="cs-CZ" dirty="0"/>
              <a:t>Objektivizace svalového napětí při použití </a:t>
            </a:r>
            <a:r>
              <a:rPr lang="cs-CZ" dirty="0" err="1"/>
              <a:t>kinesiotapingu</a:t>
            </a:r>
            <a:r>
              <a:rPr lang="cs-CZ" dirty="0"/>
              <a:t> pomocí </a:t>
            </a:r>
            <a:r>
              <a:rPr lang="cs-CZ" dirty="0" err="1"/>
              <a:t>myotonometru</a:t>
            </a:r>
            <a:endParaRPr lang="cs-CZ" dirty="0"/>
          </a:p>
        </p:txBody>
      </p:sp>
      <p:sp>
        <p:nvSpPr>
          <p:cNvPr id="14" name="Zástupný symbol pro obsah 13"/>
          <p:cNvSpPr>
            <a:spLocks noGrp="1"/>
          </p:cNvSpPr>
          <p:nvPr>
            <p:ph idx="1"/>
          </p:nvPr>
        </p:nvSpPr>
        <p:spPr>
          <a:xfrm>
            <a:off x="261765" y="2222287"/>
            <a:ext cx="5832648" cy="4447073"/>
          </a:xfrm>
        </p:spPr>
        <p:txBody>
          <a:bodyPr rtlCol="0">
            <a:normAutofit/>
          </a:bodyPr>
          <a:lstStyle/>
          <a:p>
            <a:r>
              <a:rPr lang="cs-CZ" sz="2400" b="1" dirty="0">
                <a:solidFill>
                  <a:srgbClr val="FF0000"/>
                </a:solidFill>
                <a:latin typeface="Calibri" panose="020F0502020204030204" pitchFamily="34" charset="0"/>
              </a:rPr>
              <a:t>červená</a:t>
            </a:r>
            <a:r>
              <a:rPr lang="cs-CZ" sz="2400" dirty="0">
                <a:latin typeface="Calibri" panose="020F0502020204030204" pitchFamily="34" charset="0"/>
              </a:rPr>
              <a:t> křivka znázorňuje výsledky základního měření – tedy měření bez </a:t>
            </a:r>
            <a:r>
              <a:rPr lang="cs-CZ" sz="2400" dirty="0" err="1">
                <a:latin typeface="Calibri" panose="020F0502020204030204" pitchFamily="34" charset="0"/>
              </a:rPr>
              <a:t>kinesiotapu</a:t>
            </a:r>
            <a:endParaRPr lang="cs-CZ" sz="2400" dirty="0">
              <a:latin typeface="Calibri" panose="020F0502020204030204" pitchFamily="34" charset="0"/>
            </a:endParaRPr>
          </a:p>
          <a:p>
            <a:r>
              <a:rPr lang="cs-CZ" sz="2400" b="1" dirty="0">
                <a:solidFill>
                  <a:srgbClr val="0070C0"/>
                </a:solidFill>
                <a:latin typeface="Calibri" panose="020F0502020204030204" pitchFamily="34" charset="0"/>
              </a:rPr>
              <a:t>modrá</a:t>
            </a:r>
            <a:r>
              <a:rPr lang="cs-CZ" sz="2400" dirty="0">
                <a:latin typeface="Calibri" panose="020F0502020204030204" pitchFamily="34" charset="0"/>
              </a:rPr>
              <a:t> křivka popisuje výsledek měření po </a:t>
            </a:r>
            <a:r>
              <a:rPr lang="cs-CZ" sz="2400" dirty="0" err="1">
                <a:latin typeface="Calibri" panose="020F0502020204030204" pitchFamily="34" charset="0"/>
              </a:rPr>
              <a:t>zatapování</a:t>
            </a:r>
            <a:r>
              <a:rPr lang="cs-CZ" sz="2400" dirty="0">
                <a:latin typeface="Calibri" panose="020F0502020204030204" pitchFamily="34" charset="0"/>
              </a:rPr>
              <a:t> </a:t>
            </a:r>
            <a:r>
              <a:rPr lang="cs-CZ" sz="2400" dirty="0" err="1">
                <a:latin typeface="Calibri" panose="020F0502020204030204" pitchFamily="34" charset="0"/>
              </a:rPr>
              <a:t>facilitačím</a:t>
            </a:r>
            <a:r>
              <a:rPr lang="cs-CZ" sz="2400" dirty="0">
                <a:latin typeface="Calibri" panose="020F0502020204030204" pitchFamily="34" charset="0"/>
              </a:rPr>
              <a:t> způsobem (KT </a:t>
            </a:r>
            <a:r>
              <a:rPr lang="cs-CZ" sz="2400" dirty="0" smtClean="0">
                <a:latin typeface="Calibri" panose="020F0502020204030204" pitchFamily="34" charset="0"/>
              </a:rPr>
              <a:t>veden od </a:t>
            </a:r>
            <a:r>
              <a:rPr lang="cs-CZ" sz="2400" dirty="0">
                <a:latin typeface="Calibri" panose="020F0502020204030204" pitchFamily="34" charset="0"/>
              </a:rPr>
              <a:t>začátku m. </a:t>
            </a:r>
            <a:r>
              <a:rPr lang="cs-CZ" sz="2400" dirty="0" err="1">
                <a:latin typeface="Calibri" panose="020F0502020204030204" pitchFamily="34" charset="0"/>
              </a:rPr>
              <a:t>soleus</a:t>
            </a:r>
            <a:r>
              <a:rPr lang="cs-CZ" sz="2400" dirty="0">
                <a:latin typeface="Calibri" panose="020F0502020204030204" pitchFamily="34" charset="0"/>
              </a:rPr>
              <a:t> na konec svalu)</a:t>
            </a:r>
          </a:p>
          <a:p>
            <a:r>
              <a:rPr lang="cs-CZ" sz="2400" b="1" dirty="0">
                <a:solidFill>
                  <a:schemeClr val="bg2">
                    <a:lumMod val="50000"/>
                    <a:lumOff val="50000"/>
                  </a:schemeClr>
                </a:solidFill>
                <a:latin typeface="Calibri" panose="020F0502020204030204" pitchFamily="34" charset="0"/>
              </a:rPr>
              <a:t>černá</a:t>
            </a:r>
            <a:r>
              <a:rPr lang="cs-CZ" sz="2400" dirty="0">
                <a:latin typeface="Calibri" panose="020F0502020204030204" pitchFamily="34" charset="0"/>
              </a:rPr>
              <a:t> křivka znázorňuje výsledek měření po </a:t>
            </a:r>
            <a:r>
              <a:rPr lang="cs-CZ" sz="2400" dirty="0" err="1">
                <a:latin typeface="Calibri" panose="020F0502020204030204" pitchFamily="34" charset="0"/>
              </a:rPr>
              <a:t>zatapování</a:t>
            </a:r>
            <a:r>
              <a:rPr lang="cs-CZ" sz="2400" dirty="0">
                <a:latin typeface="Calibri" panose="020F0502020204030204" pitchFamily="34" charset="0"/>
              </a:rPr>
              <a:t> inhibičním způsobem (</a:t>
            </a:r>
            <a:r>
              <a:rPr lang="cs-CZ" sz="2400" dirty="0" smtClean="0">
                <a:latin typeface="Calibri" panose="020F0502020204030204" pitchFamily="34" charset="0"/>
              </a:rPr>
              <a:t>KT veden </a:t>
            </a:r>
            <a:r>
              <a:rPr lang="cs-CZ" sz="2400" dirty="0">
                <a:latin typeface="Calibri" panose="020F0502020204030204" pitchFamily="34" charset="0"/>
              </a:rPr>
              <a:t>od konce m. </a:t>
            </a:r>
            <a:r>
              <a:rPr lang="cs-CZ" sz="2400" dirty="0" err="1">
                <a:latin typeface="Calibri" panose="020F0502020204030204" pitchFamily="34" charset="0"/>
              </a:rPr>
              <a:t>soleus</a:t>
            </a:r>
            <a:r>
              <a:rPr lang="cs-CZ" sz="2400" dirty="0">
                <a:latin typeface="Calibri" panose="020F0502020204030204" pitchFamily="34" charset="0"/>
              </a:rPr>
              <a:t> po jeho začátek)</a:t>
            </a:r>
          </a:p>
        </p:txBody>
      </p:sp>
      <p:pic>
        <p:nvPicPr>
          <p:cNvPr id="4" name="Obrázek 3"/>
          <p:cNvPicPr/>
          <p:nvPr/>
        </p:nvPicPr>
        <p:blipFill>
          <a:blip r:embed="rId3">
            <a:extLst>
              <a:ext uri="{28A0092B-C50C-407E-A947-70E740481C1C}">
                <a14:useLocalDpi xmlns:a14="http://schemas.microsoft.com/office/drawing/2010/main" val="0"/>
              </a:ext>
            </a:extLst>
          </a:blip>
          <a:srcRect/>
          <a:stretch>
            <a:fillRect/>
          </a:stretch>
        </p:blipFill>
        <p:spPr bwMode="auto">
          <a:xfrm>
            <a:off x="6382444" y="2348880"/>
            <a:ext cx="5636269" cy="3836442"/>
          </a:xfrm>
          <a:prstGeom prst="rect">
            <a:avLst/>
          </a:prstGeom>
          <a:noFill/>
          <a:ln>
            <a:noFill/>
          </a:ln>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VÝZKUMY</a:t>
            </a:r>
            <a:endParaRPr lang="cs-CZ" dirty="0"/>
          </a:p>
        </p:txBody>
      </p:sp>
      <p:sp>
        <p:nvSpPr>
          <p:cNvPr id="3" name="Zástupný symbol pro obsah 2"/>
          <p:cNvSpPr>
            <a:spLocks noGrp="1"/>
          </p:cNvSpPr>
          <p:nvPr>
            <p:ph idx="1"/>
          </p:nvPr>
        </p:nvSpPr>
        <p:spPr>
          <a:xfrm>
            <a:off x="693812" y="1734906"/>
            <a:ext cx="10945216" cy="4470400"/>
          </a:xfrm>
        </p:spPr>
        <p:txBody>
          <a:bodyPr>
            <a:normAutofit/>
          </a:bodyPr>
          <a:lstStyle/>
          <a:p>
            <a:r>
              <a:rPr lang="cs-CZ" sz="2400" dirty="0" smtClean="0">
                <a:latin typeface="Calibri" panose="020F0502020204030204" pitchFamily="34" charset="0"/>
              </a:rPr>
              <a:t>In </a:t>
            </a:r>
            <a:r>
              <a:rPr lang="cs-CZ" sz="2400" dirty="0" err="1" smtClean="0">
                <a:latin typeface="Calibri" panose="020F0502020204030204" pitchFamily="34" charset="0"/>
              </a:rPr>
              <a:t>vivo</a:t>
            </a:r>
            <a:r>
              <a:rPr lang="cs-CZ" sz="2400" dirty="0" smtClean="0">
                <a:latin typeface="Calibri" panose="020F0502020204030204" pitchFamily="34" charset="0"/>
              </a:rPr>
              <a:t> – pozorování v živém organismu v přírodních podmínkách</a:t>
            </a:r>
          </a:p>
          <a:p>
            <a:r>
              <a:rPr lang="cs-CZ" sz="2400" dirty="0" smtClean="0">
                <a:latin typeface="Calibri" panose="020F0502020204030204" pitchFamily="34" charset="0"/>
              </a:rPr>
              <a:t>In vitro – pozorování, kultivace v laboratorních podmínkách</a:t>
            </a:r>
          </a:p>
          <a:p>
            <a:r>
              <a:rPr lang="cs-CZ" sz="2400" dirty="0" smtClean="0">
                <a:latin typeface="Calibri" panose="020F0502020204030204" pitchFamily="34" charset="0"/>
              </a:rPr>
              <a:t>Post </a:t>
            </a:r>
            <a:r>
              <a:rPr lang="cs-CZ" sz="2400" dirty="0" err="1" smtClean="0">
                <a:latin typeface="Calibri" panose="020F0502020204030204" pitchFamily="34" charset="0"/>
              </a:rPr>
              <a:t>mortem</a:t>
            </a:r>
            <a:r>
              <a:rPr lang="cs-CZ" sz="2400" dirty="0" smtClean="0">
                <a:latin typeface="Calibri" panose="020F0502020204030204" pitchFamily="34" charset="0"/>
              </a:rPr>
              <a:t> – výzkum na tkáních získaných po smrti</a:t>
            </a:r>
          </a:p>
          <a:p>
            <a:r>
              <a:rPr lang="cs-CZ" sz="2400" dirty="0" smtClean="0">
                <a:latin typeface="Calibri" panose="020F0502020204030204" pitchFamily="34" charset="0"/>
              </a:rPr>
              <a:t>Ex </a:t>
            </a:r>
            <a:r>
              <a:rPr lang="cs-CZ" sz="2400" dirty="0" err="1" smtClean="0">
                <a:latin typeface="Calibri" panose="020F0502020204030204" pitchFamily="34" charset="0"/>
              </a:rPr>
              <a:t>vivo</a:t>
            </a:r>
            <a:r>
              <a:rPr lang="cs-CZ" sz="2400" dirty="0" smtClean="0">
                <a:latin typeface="Calibri" panose="020F0502020204030204" pitchFamily="34" charset="0"/>
              </a:rPr>
              <a:t> – testovaný vzorek byl vyjmut z organismu</a:t>
            </a:r>
            <a:endParaRPr lang="cs-CZ" sz="2400" dirty="0">
              <a:latin typeface="Calibri" panose="020F0502020204030204" pitchFamily="34" charset="0"/>
            </a:endParaRPr>
          </a:p>
        </p:txBody>
      </p:sp>
    </p:spTree>
    <p:extLst>
      <p:ext uri="{BB962C8B-B14F-4D97-AF65-F5344CB8AC3E}">
        <p14:creationId xmlns:p14="http://schemas.microsoft.com/office/powerpoint/2010/main" val="32649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0567" y="308147"/>
            <a:ext cx="5572655" cy="1368152"/>
          </a:xfrm>
        </p:spPr>
        <p:txBody>
          <a:bodyPr>
            <a:normAutofit/>
          </a:bodyPr>
          <a:lstStyle/>
          <a:p>
            <a:r>
              <a:rPr lang="cs-CZ" dirty="0"/>
              <a:t>zkoušky v tahu, tlaku, ohybu a smyku</a:t>
            </a:r>
          </a:p>
        </p:txBody>
      </p:sp>
      <p:sp>
        <p:nvSpPr>
          <p:cNvPr id="3" name="Zástupný symbol pro obsah 2"/>
          <p:cNvSpPr>
            <a:spLocks noGrp="1"/>
          </p:cNvSpPr>
          <p:nvPr>
            <p:ph idx="1"/>
          </p:nvPr>
        </p:nvSpPr>
        <p:spPr>
          <a:xfrm>
            <a:off x="4704275" y="2240726"/>
            <a:ext cx="3475713" cy="918681"/>
          </a:xfrm>
        </p:spPr>
        <p:txBody>
          <a:bodyPr>
            <a:normAutofit/>
          </a:bodyPr>
          <a:lstStyle/>
          <a:p>
            <a:r>
              <a:rPr lang="cs-CZ" sz="2400" dirty="0" smtClean="0">
                <a:latin typeface="Calibri" panose="020F0502020204030204" pitchFamily="34" charset="0"/>
              </a:rPr>
              <a:t>Tahová a trhací zkouška</a:t>
            </a:r>
            <a:endParaRPr lang="cs-CZ" sz="2400" dirty="0">
              <a:latin typeface="Calibri" panose="020F0502020204030204" pitchFamily="34" charset="0"/>
            </a:endParaRPr>
          </a:p>
        </p:txBody>
      </p:sp>
      <p:pic>
        <p:nvPicPr>
          <p:cNvPr id="4" name="Obrázek 3"/>
          <p:cNvPicPr>
            <a:picLocks noChangeAspect="1"/>
          </p:cNvPicPr>
          <p:nvPr/>
        </p:nvPicPr>
        <p:blipFill>
          <a:blip r:embed="rId2"/>
          <a:stretch>
            <a:fillRect/>
          </a:stretch>
        </p:blipFill>
        <p:spPr>
          <a:xfrm>
            <a:off x="8409924" y="116632"/>
            <a:ext cx="3544960" cy="6594228"/>
          </a:xfrm>
          <a:prstGeom prst="rect">
            <a:avLst/>
          </a:prstGeom>
        </p:spPr>
      </p:pic>
      <p:pic>
        <p:nvPicPr>
          <p:cNvPr id="6" name="Obrázek 5"/>
          <p:cNvPicPr>
            <a:picLocks noChangeAspect="1"/>
          </p:cNvPicPr>
          <p:nvPr/>
        </p:nvPicPr>
        <p:blipFill>
          <a:blip r:embed="rId3"/>
          <a:stretch>
            <a:fillRect/>
          </a:stretch>
        </p:blipFill>
        <p:spPr>
          <a:xfrm>
            <a:off x="4515712" y="3717031"/>
            <a:ext cx="4242996" cy="2598899"/>
          </a:xfrm>
          <a:prstGeom prst="rect">
            <a:avLst/>
          </a:prstGeom>
        </p:spPr>
      </p:pic>
      <p:pic>
        <p:nvPicPr>
          <p:cNvPr id="1028" name="Picture 4" descr="Výsledek obrázku pro trhací zkouška vl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49" y="2588177"/>
            <a:ext cx="4409063" cy="261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71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Myotonometrie</a:t>
            </a:r>
            <a:endParaRPr lang="cs-CZ" dirty="0"/>
          </a:p>
        </p:txBody>
      </p:sp>
      <p:sp>
        <p:nvSpPr>
          <p:cNvPr id="3" name="Zástupný symbol pro obsah 2"/>
          <p:cNvSpPr>
            <a:spLocks noGrp="1"/>
          </p:cNvSpPr>
          <p:nvPr>
            <p:ph idx="1"/>
          </p:nvPr>
        </p:nvSpPr>
        <p:spPr>
          <a:xfrm>
            <a:off x="612138" y="2204864"/>
            <a:ext cx="11170906" cy="4392488"/>
          </a:xfrm>
        </p:spPr>
        <p:txBody>
          <a:bodyPr>
            <a:noAutofit/>
          </a:bodyPr>
          <a:lstStyle/>
          <a:p>
            <a:r>
              <a:rPr lang="cs-CZ" sz="2400" dirty="0">
                <a:latin typeface="Calibri" panose="020F0502020204030204" pitchFamily="34" charset="0"/>
              </a:rPr>
              <a:t>S</a:t>
            </a:r>
            <a:r>
              <a:rPr lang="cs-CZ" sz="2400" dirty="0" smtClean="0">
                <a:latin typeface="Calibri" panose="020F0502020204030204" pitchFamily="34" charset="0"/>
              </a:rPr>
              <a:t>valové </a:t>
            </a:r>
            <a:r>
              <a:rPr lang="cs-CZ" sz="2400" dirty="0">
                <a:latin typeface="Calibri" panose="020F0502020204030204" pitchFamily="34" charset="0"/>
              </a:rPr>
              <a:t>napětí </a:t>
            </a:r>
            <a:r>
              <a:rPr lang="cs-CZ" sz="2400" dirty="0" smtClean="0">
                <a:latin typeface="Calibri" panose="020F0502020204030204" pitchFamily="34" charset="0"/>
              </a:rPr>
              <a:t>vzniká ve </a:t>
            </a:r>
            <a:r>
              <a:rPr lang="cs-CZ" sz="2400" dirty="0">
                <a:latin typeface="Calibri" panose="020F0502020204030204" pitchFamily="34" charset="0"/>
              </a:rPr>
              <a:t>spojení s </a:t>
            </a:r>
            <a:r>
              <a:rPr lang="cs-CZ" sz="2400" dirty="0" smtClean="0">
                <a:latin typeface="Calibri" panose="020F0502020204030204" pitchFamily="34" charset="0"/>
              </a:rPr>
              <a:t>autonomním vegetativním systémem. Pojem </a:t>
            </a:r>
            <a:r>
              <a:rPr lang="cs-CZ" sz="2400" dirty="0">
                <a:latin typeface="Calibri" panose="020F0502020204030204" pitchFamily="34" charset="0"/>
              </a:rPr>
              <a:t>svalový </a:t>
            </a:r>
            <a:r>
              <a:rPr lang="cs-CZ" sz="2400" dirty="0" smtClean="0">
                <a:latin typeface="Calibri" panose="020F0502020204030204" pitchFamily="34" charset="0"/>
              </a:rPr>
              <a:t>tonus můžeme tedy </a:t>
            </a:r>
            <a:r>
              <a:rPr lang="cs-CZ" sz="2400" dirty="0">
                <a:latin typeface="Calibri" panose="020F0502020204030204" pitchFamily="34" charset="0"/>
              </a:rPr>
              <a:t>chápat jako každý stav napětí svalu, který nebyl vyvolán volním </a:t>
            </a:r>
            <a:r>
              <a:rPr lang="cs-CZ" sz="2400" dirty="0" smtClean="0">
                <a:latin typeface="Calibri" panose="020F0502020204030204" pitchFamily="34" charset="0"/>
              </a:rPr>
              <a:t>úsilím, tedy </a:t>
            </a:r>
            <a:r>
              <a:rPr lang="cs-CZ" sz="2400" dirty="0">
                <a:latin typeface="Calibri" panose="020F0502020204030204" pitchFamily="34" charset="0"/>
              </a:rPr>
              <a:t>úmyslně</a:t>
            </a:r>
            <a:r>
              <a:rPr lang="cs-CZ" sz="2400" dirty="0" smtClean="0">
                <a:latin typeface="Calibri" panose="020F0502020204030204" pitchFamily="34" charset="0"/>
              </a:rPr>
              <a:t>.</a:t>
            </a:r>
          </a:p>
          <a:p>
            <a:r>
              <a:rPr lang="cs-CZ" sz="2400" dirty="0" smtClean="0">
                <a:latin typeface="Calibri" panose="020F0502020204030204" pitchFamily="34" charset="0"/>
              </a:rPr>
              <a:t>S </a:t>
            </a:r>
            <a:r>
              <a:rPr lang="cs-CZ" sz="2400" dirty="0">
                <a:latin typeface="Calibri" panose="020F0502020204030204" pitchFamily="34" charset="0"/>
              </a:rPr>
              <a:t>výjimkou uvolněného </a:t>
            </a:r>
            <a:r>
              <a:rPr lang="cs-CZ" sz="2400" dirty="0" smtClean="0">
                <a:latin typeface="Calibri" panose="020F0502020204030204" pitchFamily="34" charset="0"/>
              </a:rPr>
              <a:t>svalu pak </a:t>
            </a:r>
            <a:r>
              <a:rPr lang="cs-CZ" sz="2400" dirty="0">
                <a:latin typeface="Calibri" panose="020F0502020204030204" pitchFamily="34" charset="0"/>
              </a:rPr>
              <a:t>většina změn tonu vykazuje změny elektrické </a:t>
            </a:r>
            <a:r>
              <a:rPr lang="cs-CZ" sz="2400" dirty="0" smtClean="0">
                <a:latin typeface="Calibri" panose="020F0502020204030204" pitchFamily="34" charset="0"/>
              </a:rPr>
              <a:t>aktivity.</a:t>
            </a:r>
          </a:p>
          <a:p>
            <a:r>
              <a:rPr lang="cs-CZ" sz="2400" dirty="0">
                <a:latin typeface="Calibri" panose="020F0502020204030204" pitchFamily="34" charset="0"/>
              </a:rPr>
              <a:t>Biomechanickou složku můžeme dále rozlišit na dvojí </a:t>
            </a:r>
            <a:r>
              <a:rPr lang="cs-CZ" sz="2400" dirty="0" smtClean="0">
                <a:latin typeface="Calibri" panose="020F0502020204030204" pitchFamily="34" charset="0"/>
              </a:rPr>
              <a:t>svalový tonus </a:t>
            </a:r>
            <a:r>
              <a:rPr lang="cs-CZ" sz="2400" dirty="0">
                <a:latin typeface="Calibri" panose="020F0502020204030204" pitchFamily="34" charset="0"/>
              </a:rPr>
              <a:t>podle toho, čím je podmíněn. Buď se jedná o napětí kontraktilní struktury </a:t>
            </a:r>
            <a:r>
              <a:rPr lang="cs-CZ" sz="2400" dirty="0" smtClean="0">
                <a:latin typeface="Calibri" panose="020F0502020204030204" pitchFamily="34" charset="0"/>
              </a:rPr>
              <a:t>svalu, nebo </a:t>
            </a:r>
            <a:r>
              <a:rPr lang="cs-CZ" sz="2400" dirty="0">
                <a:latin typeface="Calibri" panose="020F0502020204030204" pitchFamily="34" charset="0"/>
              </a:rPr>
              <a:t>o tonus vazivové složky. V biomechanice svalového tonu se zapojují i </a:t>
            </a:r>
            <a:r>
              <a:rPr lang="cs-CZ" sz="2400" dirty="0" smtClean="0">
                <a:latin typeface="Calibri" panose="020F0502020204030204" pitchFamily="34" charset="0"/>
              </a:rPr>
              <a:t>šlachy, klouby </a:t>
            </a:r>
            <a:r>
              <a:rPr lang="cs-CZ" sz="2400" dirty="0">
                <a:latin typeface="Calibri" panose="020F0502020204030204" pitchFamily="34" charset="0"/>
              </a:rPr>
              <a:t>a vazy</a:t>
            </a:r>
            <a:r>
              <a:rPr lang="cs-CZ" sz="2400" dirty="0" smtClean="0">
                <a:latin typeface="Calibri" panose="020F0502020204030204" pitchFamily="34" charset="0"/>
              </a:rPr>
              <a:t>.</a:t>
            </a:r>
          </a:p>
          <a:p>
            <a:r>
              <a:rPr lang="cs-CZ" sz="2400" dirty="0" smtClean="0">
                <a:latin typeface="Calibri" panose="020F0502020204030204" pitchFamily="34" charset="0"/>
              </a:rPr>
              <a:t>Klidový tonus (elastické struktury svalu)  x </a:t>
            </a:r>
            <a:r>
              <a:rPr lang="cs-CZ" sz="2400" dirty="0">
                <a:latin typeface="Calibri" panose="020F0502020204030204" pitchFamily="34" charset="0"/>
              </a:rPr>
              <a:t> </a:t>
            </a:r>
            <a:r>
              <a:rPr lang="cs-CZ" sz="2400" dirty="0" smtClean="0">
                <a:latin typeface="Calibri" panose="020F0502020204030204" pitchFamily="34" charset="0"/>
              </a:rPr>
              <a:t>reflexní tonus (slabá izometrická kontrakce, připravenost k náhlé kontrakci)</a:t>
            </a:r>
          </a:p>
        </p:txBody>
      </p:sp>
    </p:spTree>
    <p:extLst>
      <p:ext uri="{BB962C8B-B14F-4D97-AF65-F5344CB8AC3E}">
        <p14:creationId xmlns:p14="http://schemas.microsoft.com/office/powerpoint/2010/main" val="2745110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svalového tonu</a:t>
            </a:r>
            <a:endParaRPr lang="cs-CZ" dirty="0"/>
          </a:p>
        </p:txBody>
      </p:sp>
      <p:sp>
        <p:nvSpPr>
          <p:cNvPr id="3" name="Zástupný symbol pro obsah 2"/>
          <p:cNvSpPr>
            <a:spLocks noGrp="1"/>
          </p:cNvSpPr>
          <p:nvPr>
            <p:ph idx="1"/>
          </p:nvPr>
        </p:nvSpPr>
        <p:spPr>
          <a:xfrm>
            <a:off x="818499" y="2222287"/>
            <a:ext cx="4555833" cy="3636511"/>
          </a:xfrm>
        </p:spPr>
        <p:txBody>
          <a:bodyPr/>
          <a:lstStyle/>
          <a:p>
            <a:r>
              <a:rPr lang="cs-CZ" sz="2400" dirty="0" smtClean="0">
                <a:latin typeface="Calibri" panose="020F0502020204030204" pitchFamily="34" charset="0"/>
              </a:rPr>
              <a:t>atonie</a:t>
            </a:r>
            <a:endParaRPr lang="cs-CZ" sz="2400" dirty="0">
              <a:latin typeface="Calibri" panose="020F0502020204030204" pitchFamily="34" charset="0"/>
            </a:endParaRPr>
          </a:p>
          <a:p>
            <a:r>
              <a:rPr lang="cs-CZ" sz="2400" dirty="0">
                <a:latin typeface="Calibri" panose="020F0502020204030204" pitchFamily="34" charset="0"/>
              </a:rPr>
              <a:t>hypotonický sval (</a:t>
            </a:r>
            <a:r>
              <a:rPr lang="cs-CZ" sz="2400" dirty="0" err="1">
                <a:latin typeface="Calibri" panose="020F0502020204030204" pitchFamily="34" charset="0"/>
              </a:rPr>
              <a:t>flakcidní</a:t>
            </a:r>
            <a:r>
              <a:rPr lang="cs-CZ" sz="2400" dirty="0">
                <a:latin typeface="Calibri" panose="020F0502020204030204" pitchFamily="34" charset="0"/>
              </a:rPr>
              <a:t>, chabý) </a:t>
            </a:r>
          </a:p>
          <a:p>
            <a:r>
              <a:rPr lang="cs-CZ" sz="2400" dirty="0">
                <a:latin typeface="Calibri" panose="020F0502020204030204" pitchFamily="34" charset="0"/>
              </a:rPr>
              <a:t>sval s normálním tonem (</a:t>
            </a:r>
            <a:r>
              <a:rPr lang="cs-CZ" sz="2400" dirty="0" err="1">
                <a:latin typeface="Calibri" panose="020F0502020204030204" pitchFamily="34" charset="0"/>
              </a:rPr>
              <a:t>normotonie</a:t>
            </a:r>
            <a:r>
              <a:rPr lang="cs-CZ" sz="2400" dirty="0">
                <a:latin typeface="Calibri" panose="020F0502020204030204" pitchFamily="34" charset="0"/>
              </a:rPr>
              <a:t>, </a:t>
            </a:r>
            <a:r>
              <a:rPr lang="cs-CZ" sz="2400" dirty="0" err="1">
                <a:latin typeface="Calibri" panose="020F0502020204030204" pitchFamily="34" charset="0"/>
              </a:rPr>
              <a:t>eutonie</a:t>
            </a:r>
            <a:r>
              <a:rPr lang="cs-CZ" sz="2400" dirty="0">
                <a:latin typeface="Calibri" panose="020F0502020204030204" pitchFamily="34" charset="0"/>
              </a:rPr>
              <a:t>)</a:t>
            </a:r>
          </a:p>
          <a:p>
            <a:r>
              <a:rPr lang="cs-CZ" sz="2400" dirty="0">
                <a:latin typeface="Calibri" panose="020F0502020204030204" pitchFamily="34" charset="0"/>
              </a:rPr>
              <a:t>hypertonický sval (spastický</a:t>
            </a:r>
            <a:r>
              <a:rPr lang="cs-CZ" sz="1800" dirty="0">
                <a:latin typeface="Calibri" panose="020F0502020204030204" pitchFamily="34" charset="0"/>
              </a:rPr>
              <a:t>)</a:t>
            </a:r>
          </a:p>
          <a:p>
            <a:endParaRPr lang="cs-CZ" dirty="0"/>
          </a:p>
        </p:txBody>
      </p:sp>
      <p:pic>
        <p:nvPicPr>
          <p:cNvPr id="4" name="Obrázek 3"/>
          <p:cNvPicPr>
            <a:picLocks noChangeAspect="1"/>
          </p:cNvPicPr>
          <p:nvPr/>
        </p:nvPicPr>
        <p:blipFill>
          <a:blip r:embed="rId2"/>
          <a:stretch>
            <a:fillRect/>
          </a:stretch>
        </p:blipFill>
        <p:spPr>
          <a:xfrm>
            <a:off x="5518348" y="2238386"/>
            <a:ext cx="6212210" cy="3106105"/>
          </a:xfrm>
          <a:prstGeom prst="rect">
            <a:avLst/>
          </a:prstGeom>
        </p:spPr>
      </p:pic>
    </p:spTree>
    <p:extLst>
      <p:ext uri="{BB962C8B-B14F-4D97-AF65-F5344CB8AC3E}">
        <p14:creationId xmlns:p14="http://schemas.microsoft.com/office/powerpoint/2010/main" val="3473383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Vyšetření svalového tonu</a:t>
            </a:r>
            <a:endParaRPr lang="cs-CZ" dirty="0"/>
          </a:p>
        </p:txBody>
      </p:sp>
      <p:sp>
        <p:nvSpPr>
          <p:cNvPr id="3" name="Zástupný symbol pro obsah 2"/>
          <p:cNvSpPr>
            <a:spLocks noGrp="1"/>
          </p:cNvSpPr>
          <p:nvPr>
            <p:ph idx="1"/>
          </p:nvPr>
        </p:nvSpPr>
        <p:spPr>
          <a:xfrm>
            <a:off x="818499" y="2222287"/>
            <a:ext cx="10551825" cy="4519081"/>
          </a:xfrm>
        </p:spPr>
        <p:txBody>
          <a:bodyPr>
            <a:normAutofit/>
          </a:bodyPr>
          <a:lstStyle/>
          <a:p>
            <a:r>
              <a:rPr lang="cs-CZ" sz="2400" dirty="0">
                <a:latin typeface="Calibri" panose="020F0502020204030204" pitchFamily="34" charset="0"/>
                <a:cs typeface="Arial" panose="020B0604020202020204" pitchFamily="34" charset="0"/>
              </a:rPr>
              <a:t>Ve stavu klidu nejsou sice </a:t>
            </a:r>
            <a:r>
              <a:rPr lang="cs-CZ" sz="2400" dirty="0" err="1" smtClean="0">
                <a:latin typeface="Calibri" panose="020F0502020204030204" pitchFamily="34" charset="0"/>
                <a:cs typeface="Arial" panose="020B0604020202020204" pitchFamily="34" charset="0"/>
              </a:rPr>
              <a:t>motoneurony</a:t>
            </a:r>
            <a:r>
              <a:rPr lang="cs-CZ" sz="2400" dirty="0">
                <a:latin typeface="Calibri" panose="020F0502020204030204" pitchFamily="34" charset="0"/>
                <a:cs typeface="Arial" panose="020B0604020202020204" pitchFamily="34" charset="0"/>
              </a:rPr>
              <a:t> </a:t>
            </a:r>
            <a:r>
              <a:rPr lang="cs-CZ" sz="2400" dirty="0" smtClean="0">
                <a:latin typeface="Calibri" panose="020F0502020204030204" pitchFamily="34" charset="0"/>
                <a:cs typeface="Arial" panose="020B0604020202020204" pitchFamily="34" charset="0"/>
              </a:rPr>
              <a:t>aktivní </a:t>
            </a:r>
            <a:r>
              <a:rPr lang="cs-CZ" sz="2400" dirty="0">
                <a:latin typeface="Calibri" panose="020F0502020204030204" pitchFamily="34" charset="0"/>
                <a:cs typeface="Arial" panose="020B0604020202020204" pitchFamily="34" charset="0"/>
              </a:rPr>
              <a:t>(EMG klid), ale určité napětí ve svalu je přesto </a:t>
            </a:r>
            <a:r>
              <a:rPr lang="cs-CZ" sz="2400" dirty="0" smtClean="0">
                <a:latin typeface="Calibri" panose="020F0502020204030204" pitchFamily="34" charset="0"/>
                <a:cs typeface="Arial" panose="020B0604020202020204" pitchFamily="34" charset="0"/>
              </a:rPr>
              <a:t>přítomno – jehlovou EMG obtížně zachytitelné</a:t>
            </a:r>
          </a:p>
          <a:p>
            <a:r>
              <a:rPr lang="cs-CZ" sz="2400" dirty="0">
                <a:latin typeface="Calibri" panose="020F0502020204030204" pitchFamily="34" charset="0"/>
                <a:cs typeface="Arial" panose="020B0604020202020204" pitchFamily="34" charset="0"/>
              </a:rPr>
              <a:t>K hodnocení svalového tonu používáme jak </a:t>
            </a:r>
            <a:r>
              <a:rPr lang="cs-CZ" sz="2400" b="1" dirty="0" err="1">
                <a:solidFill>
                  <a:srgbClr val="00B050"/>
                </a:solidFill>
                <a:latin typeface="Calibri" panose="020F0502020204030204" pitchFamily="34" charset="0"/>
                <a:cs typeface="Arial" panose="020B0604020202020204" pitchFamily="34" charset="0"/>
              </a:rPr>
              <a:t>aspekce</a:t>
            </a:r>
            <a:r>
              <a:rPr lang="cs-CZ" sz="2400" dirty="0">
                <a:latin typeface="Calibri" panose="020F0502020204030204" pitchFamily="34" charset="0"/>
                <a:cs typeface="Arial" panose="020B0604020202020204" pitchFamily="34" charset="0"/>
              </a:rPr>
              <a:t>, tak </a:t>
            </a:r>
            <a:r>
              <a:rPr lang="cs-CZ" sz="2400" b="1" dirty="0">
                <a:solidFill>
                  <a:srgbClr val="00B050"/>
                </a:solidFill>
                <a:latin typeface="Calibri" panose="020F0502020204030204" pitchFamily="34" charset="0"/>
                <a:cs typeface="Arial" panose="020B0604020202020204" pitchFamily="34" charset="0"/>
              </a:rPr>
              <a:t>palpace</a:t>
            </a:r>
            <a:r>
              <a:rPr lang="cs-CZ" sz="2400" dirty="0">
                <a:latin typeface="Calibri" panose="020F0502020204030204" pitchFamily="34" charset="0"/>
                <a:cs typeface="Arial" panose="020B0604020202020204" pitchFamily="34" charset="0"/>
              </a:rPr>
              <a:t>. </a:t>
            </a:r>
            <a:endParaRPr lang="cs-CZ" sz="2400" dirty="0" smtClean="0">
              <a:latin typeface="Calibri" panose="020F0502020204030204" pitchFamily="34" charset="0"/>
              <a:cs typeface="Arial" panose="020B0604020202020204" pitchFamily="34" charset="0"/>
            </a:endParaRPr>
          </a:p>
          <a:p>
            <a:r>
              <a:rPr lang="cs-CZ" sz="2400" b="1" dirty="0" err="1" smtClean="0">
                <a:latin typeface="Calibri" panose="020F0502020204030204" pitchFamily="34" charset="0"/>
                <a:cs typeface="Arial" panose="020B0604020202020204" pitchFamily="34" charset="0"/>
              </a:rPr>
              <a:t>Aspekcí</a:t>
            </a:r>
            <a:r>
              <a:rPr lang="cs-CZ" sz="2400" dirty="0" smtClean="0">
                <a:latin typeface="Calibri" panose="020F0502020204030204" pitchFamily="34" charset="0"/>
                <a:cs typeface="Arial" panose="020B0604020202020204" pitchFamily="34" charset="0"/>
              </a:rPr>
              <a:t> se jeví </a:t>
            </a:r>
            <a:r>
              <a:rPr lang="cs-CZ" sz="2400" dirty="0">
                <a:latin typeface="Calibri" panose="020F0502020204030204" pitchFamily="34" charset="0"/>
                <a:cs typeface="Arial" panose="020B0604020202020204" pitchFamily="34" charset="0"/>
              </a:rPr>
              <a:t>bříško hypotonického svalu ploší (méně se vyklenuje nad okolí) než u </a:t>
            </a:r>
            <a:r>
              <a:rPr lang="cs-CZ" sz="2400" dirty="0" smtClean="0">
                <a:latin typeface="Calibri" panose="020F0502020204030204" pitchFamily="34" charset="0"/>
                <a:cs typeface="Arial" panose="020B0604020202020204" pitchFamily="34" charset="0"/>
              </a:rPr>
              <a:t>svalu </a:t>
            </a:r>
            <a:r>
              <a:rPr lang="cs-CZ" sz="2400" dirty="0" err="1" smtClean="0">
                <a:latin typeface="Calibri" panose="020F0502020204030204" pitchFamily="34" charset="0"/>
                <a:cs typeface="Arial" panose="020B0604020202020204" pitchFamily="34" charset="0"/>
              </a:rPr>
              <a:t>normotonického</a:t>
            </a:r>
            <a:r>
              <a:rPr lang="cs-CZ" sz="2400" dirty="0">
                <a:latin typeface="Calibri" panose="020F0502020204030204" pitchFamily="34" charset="0"/>
                <a:cs typeface="Arial" panose="020B0604020202020204" pitchFamily="34" charset="0"/>
              </a:rPr>
              <a:t>. U hypertonického svalu se naopak bříško „příliš </a:t>
            </a:r>
            <a:r>
              <a:rPr lang="cs-CZ" sz="2400" dirty="0" smtClean="0">
                <a:latin typeface="Calibri" panose="020F0502020204030204" pitchFamily="34" charset="0"/>
                <a:cs typeface="Arial" panose="020B0604020202020204" pitchFamily="34" charset="0"/>
              </a:rPr>
              <a:t>rýsuje </a:t>
            </a:r>
            <a:r>
              <a:rPr lang="cs-CZ" sz="2400" dirty="0">
                <a:latin typeface="Calibri" panose="020F0502020204030204" pitchFamily="34" charset="0"/>
                <a:cs typeface="Arial" panose="020B0604020202020204" pitchFamily="34" charset="0"/>
              </a:rPr>
              <a:t>a </a:t>
            </a:r>
            <a:r>
              <a:rPr lang="cs-CZ" sz="2400" dirty="0" smtClean="0">
                <a:latin typeface="Calibri" panose="020F0502020204030204" pitchFamily="34" charset="0"/>
                <a:cs typeface="Arial" panose="020B0604020202020204" pitchFamily="34" charset="0"/>
              </a:rPr>
              <a:t>vyklenuje nad okolí“.</a:t>
            </a:r>
          </a:p>
          <a:p>
            <a:r>
              <a:rPr lang="cs-CZ" sz="2400" dirty="0" smtClean="0">
                <a:latin typeface="Calibri" panose="020F0502020204030204" pitchFamily="34" charset="0"/>
                <a:cs typeface="Arial" panose="020B0604020202020204" pitchFamily="34" charset="0"/>
              </a:rPr>
              <a:t>Při </a:t>
            </a:r>
            <a:r>
              <a:rPr lang="cs-CZ" sz="2400" b="1" dirty="0">
                <a:latin typeface="Calibri" panose="020F0502020204030204" pitchFamily="34" charset="0"/>
                <a:cs typeface="Arial" panose="020B0604020202020204" pitchFamily="34" charset="0"/>
              </a:rPr>
              <a:t>palpaci</a:t>
            </a:r>
            <a:r>
              <a:rPr lang="cs-CZ" sz="2400" dirty="0">
                <a:latin typeface="Calibri" panose="020F0502020204030204" pitchFamily="34" charset="0"/>
                <a:cs typeface="Arial" panose="020B0604020202020204" pitchFamily="34" charset="0"/>
              </a:rPr>
              <a:t> se hypotonický sval snadno posouvá proti spodině, „sval </a:t>
            </a:r>
            <a:r>
              <a:rPr lang="cs-CZ" sz="2400" dirty="0" smtClean="0">
                <a:latin typeface="Calibri" panose="020F0502020204030204" pitchFamily="34" charset="0"/>
                <a:cs typeface="Arial" panose="020B0604020202020204" pitchFamily="34" charset="0"/>
              </a:rPr>
              <a:t>vlaje jako hadr</a:t>
            </a:r>
            <a:r>
              <a:rPr lang="cs-CZ" sz="2400" dirty="0">
                <a:latin typeface="Calibri" panose="020F0502020204030204" pitchFamily="34" charset="0"/>
                <a:cs typeface="Arial" panose="020B0604020202020204" pitchFamily="34" charset="0"/>
              </a:rPr>
              <a:t>“ a je měkčí a nepružný. Hypertonický sval je pružnější a více se </a:t>
            </a:r>
            <a:r>
              <a:rPr lang="cs-CZ" sz="2400" dirty="0" smtClean="0">
                <a:latin typeface="Calibri" panose="020F0502020204030204" pitchFamily="34" charset="0"/>
                <a:cs typeface="Arial" panose="020B0604020202020204" pitchFamily="34" charset="0"/>
              </a:rPr>
              <a:t>brání změně (</a:t>
            </a:r>
            <a:r>
              <a:rPr lang="cs-CZ" sz="2400" dirty="0" err="1" smtClean="0">
                <a:latin typeface="Calibri" panose="020F0502020204030204" pitchFamily="34" charset="0"/>
                <a:cs typeface="Arial" panose="020B0604020202020204" pitchFamily="34" charset="0"/>
              </a:rPr>
              <a:t>Véle</a:t>
            </a:r>
            <a:r>
              <a:rPr lang="cs-CZ" sz="2400" dirty="0">
                <a:latin typeface="Calibri" panose="020F0502020204030204" pitchFamily="34" charset="0"/>
                <a:cs typeface="Arial" panose="020B0604020202020204" pitchFamily="34" charset="0"/>
              </a:rPr>
              <a:t>, 1997).</a:t>
            </a:r>
          </a:p>
          <a:p>
            <a:endParaRPr lang="cs-CZ" dirty="0"/>
          </a:p>
        </p:txBody>
      </p:sp>
    </p:spTree>
    <p:extLst>
      <p:ext uri="{BB962C8B-B14F-4D97-AF65-F5344CB8AC3E}">
        <p14:creationId xmlns:p14="http://schemas.microsoft.com/office/powerpoint/2010/main" val="2890666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Myotonometr</a:t>
            </a:r>
            <a:endParaRPr lang="cs-CZ" dirty="0"/>
          </a:p>
        </p:txBody>
      </p:sp>
      <p:sp>
        <p:nvSpPr>
          <p:cNvPr id="3" name="Zástupný symbol pro obsah 2"/>
          <p:cNvSpPr>
            <a:spLocks noGrp="1"/>
          </p:cNvSpPr>
          <p:nvPr>
            <p:ph idx="1"/>
          </p:nvPr>
        </p:nvSpPr>
        <p:spPr>
          <a:xfrm>
            <a:off x="405781" y="2222287"/>
            <a:ext cx="11665296" cy="4635713"/>
          </a:xfrm>
        </p:spPr>
        <p:txBody>
          <a:bodyPr>
            <a:normAutofit fontScale="92500" lnSpcReduction="20000"/>
          </a:bodyPr>
          <a:lstStyle/>
          <a:p>
            <a:r>
              <a:rPr lang="cs-CZ" sz="2600" dirty="0">
                <a:latin typeface="Calibri" panose="020F0502020204030204" pitchFamily="34" charset="0"/>
              </a:rPr>
              <a:t>neinvazivně měřit svalové napětí a simuluje tak palpaci </a:t>
            </a:r>
            <a:r>
              <a:rPr lang="cs-CZ" sz="2600" dirty="0" smtClean="0">
                <a:latin typeface="Calibri" panose="020F0502020204030204" pitchFamily="34" charset="0"/>
              </a:rPr>
              <a:t>svalu</a:t>
            </a:r>
          </a:p>
          <a:p>
            <a:r>
              <a:rPr lang="cs-CZ" sz="2600" dirty="0">
                <a:latin typeface="Calibri" panose="020F0502020204030204" pitchFamily="34" charset="0"/>
              </a:rPr>
              <a:t>zobrazení velikosti odporu tkáně v závislosti na hloubce zanoření měřícího hrotu do zkoumané tkáně</a:t>
            </a:r>
            <a:endParaRPr lang="cs-CZ" sz="2600" dirty="0" smtClean="0">
              <a:latin typeface="Calibri" panose="020F0502020204030204" pitchFamily="34" charset="0"/>
            </a:endParaRPr>
          </a:p>
          <a:p>
            <a:r>
              <a:rPr lang="cs-CZ" sz="2600" dirty="0" smtClean="0">
                <a:latin typeface="Calibri" panose="020F0502020204030204" pitchFamily="34" charset="0"/>
              </a:rPr>
              <a:t>zaznamenává </a:t>
            </a:r>
            <a:r>
              <a:rPr lang="cs-CZ" sz="2600" dirty="0">
                <a:latin typeface="Calibri" panose="020F0502020204030204" pitchFamily="34" charset="0"/>
              </a:rPr>
              <a:t>závislost napětí na deformaci měkkých </a:t>
            </a:r>
            <a:r>
              <a:rPr lang="cs-CZ" sz="2600" dirty="0" smtClean="0">
                <a:latin typeface="Calibri" panose="020F0502020204030204" pitchFamily="34" charset="0"/>
              </a:rPr>
              <a:t>tkání znázorněnou </a:t>
            </a:r>
            <a:r>
              <a:rPr lang="cs-CZ" sz="2600" dirty="0">
                <a:latin typeface="Calibri" panose="020F0502020204030204" pitchFamily="34" charset="0"/>
              </a:rPr>
              <a:t>hysterezní </a:t>
            </a:r>
            <a:r>
              <a:rPr lang="cs-CZ" sz="2600" dirty="0" smtClean="0">
                <a:latin typeface="Calibri" panose="020F0502020204030204" pitchFamily="34" charset="0"/>
              </a:rPr>
              <a:t>křivkou</a:t>
            </a:r>
          </a:p>
          <a:p>
            <a:pPr marL="0" indent="0">
              <a:buNone/>
            </a:pPr>
            <a:r>
              <a:rPr lang="cs-CZ" sz="2600" dirty="0" err="1">
                <a:solidFill>
                  <a:srgbClr val="00B050"/>
                </a:solidFill>
                <a:latin typeface="Calibri" panose="020F0502020204030204" pitchFamily="34" charset="0"/>
              </a:rPr>
              <a:t>Myotonometr</a:t>
            </a:r>
            <a:r>
              <a:rPr lang="cs-CZ" sz="2600" dirty="0">
                <a:solidFill>
                  <a:srgbClr val="00B050"/>
                </a:solidFill>
                <a:latin typeface="Calibri" panose="020F0502020204030204" pitchFamily="34" charset="0"/>
              </a:rPr>
              <a:t> </a:t>
            </a:r>
            <a:r>
              <a:rPr lang="cs-CZ" sz="2600" dirty="0" smtClean="0">
                <a:solidFill>
                  <a:srgbClr val="00B050"/>
                </a:solidFill>
                <a:latin typeface="Calibri" panose="020F0502020204030204" pitchFamily="34" charset="0"/>
              </a:rPr>
              <a:t>Centra </a:t>
            </a:r>
            <a:r>
              <a:rPr lang="cs-CZ" sz="2600" dirty="0">
                <a:solidFill>
                  <a:srgbClr val="00B050"/>
                </a:solidFill>
                <a:latin typeface="Calibri" panose="020F0502020204030204" pitchFamily="34" charset="0"/>
              </a:rPr>
              <a:t>sportovní medicíny FP Technické univerzity v </a:t>
            </a:r>
            <a:r>
              <a:rPr lang="cs-CZ" sz="2600" dirty="0" smtClean="0">
                <a:solidFill>
                  <a:srgbClr val="00B050"/>
                </a:solidFill>
                <a:latin typeface="Calibri" panose="020F0502020204030204" pitchFamily="34" charset="0"/>
              </a:rPr>
              <a:t>Liberci:</a:t>
            </a:r>
          </a:p>
          <a:p>
            <a:r>
              <a:rPr lang="cs-CZ" sz="2600" dirty="0" smtClean="0">
                <a:latin typeface="Calibri" panose="020F0502020204030204" pitchFamily="34" charset="0"/>
              </a:rPr>
              <a:t>Základní </a:t>
            </a:r>
            <a:r>
              <a:rPr lang="cs-CZ" sz="2600" dirty="0">
                <a:latin typeface="Calibri" panose="020F0502020204030204" pitchFamily="34" charset="0"/>
              </a:rPr>
              <a:t>prvek </a:t>
            </a:r>
            <a:r>
              <a:rPr lang="cs-CZ" sz="2600" dirty="0" smtClean="0">
                <a:latin typeface="Calibri" panose="020F0502020204030204" pitchFamily="34" charset="0"/>
              </a:rPr>
              <a:t>představuje </a:t>
            </a:r>
            <a:r>
              <a:rPr lang="cs-CZ" sz="2600" dirty="0">
                <a:latin typeface="Calibri" panose="020F0502020204030204" pitchFamily="34" charset="0"/>
              </a:rPr>
              <a:t>tenzometrický </a:t>
            </a:r>
            <a:r>
              <a:rPr lang="cs-CZ" sz="2600" dirty="0" smtClean="0">
                <a:latin typeface="Calibri" panose="020F0502020204030204" pitchFamily="34" charset="0"/>
              </a:rPr>
              <a:t>snímač připevněný </a:t>
            </a:r>
            <a:r>
              <a:rPr lang="cs-CZ" sz="2600" dirty="0">
                <a:latin typeface="Calibri" panose="020F0502020204030204" pitchFamily="34" charset="0"/>
              </a:rPr>
              <a:t>na pohyblivé rameno s měřícím hrotem o ploše 3,7 cm².</a:t>
            </a:r>
          </a:p>
          <a:p>
            <a:r>
              <a:rPr lang="cs-CZ" sz="2600" dirty="0">
                <a:latin typeface="Calibri" panose="020F0502020204030204" pitchFamily="34" charset="0"/>
              </a:rPr>
              <a:t>měření </a:t>
            </a:r>
            <a:r>
              <a:rPr lang="cs-CZ" sz="2600" dirty="0" smtClean="0">
                <a:latin typeface="Calibri" panose="020F0502020204030204" pitchFamily="34" charset="0"/>
              </a:rPr>
              <a:t>probíhá prostřednictvím </a:t>
            </a:r>
            <a:r>
              <a:rPr lang="cs-CZ" sz="2600" dirty="0">
                <a:latin typeface="Calibri" panose="020F0502020204030204" pitchFamily="34" charset="0"/>
              </a:rPr>
              <a:t>zasunutí či vysunutí ramene nejprve do a následně z měkkých </a:t>
            </a:r>
            <a:r>
              <a:rPr lang="cs-CZ" sz="2600" dirty="0" smtClean="0">
                <a:latin typeface="Calibri" panose="020F0502020204030204" pitchFamily="34" charset="0"/>
              </a:rPr>
              <a:t>tkání po </a:t>
            </a:r>
            <a:r>
              <a:rPr lang="cs-CZ" sz="2600" dirty="0">
                <a:latin typeface="Calibri" panose="020F0502020204030204" pitchFamily="34" charset="0"/>
              </a:rPr>
              <a:t>dráze 32 mm oběma </a:t>
            </a:r>
            <a:r>
              <a:rPr lang="cs-CZ" sz="2600" dirty="0" smtClean="0">
                <a:latin typeface="Calibri" panose="020F0502020204030204" pitchFamily="34" charset="0"/>
              </a:rPr>
              <a:t>směry</a:t>
            </a:r>
          </a:p>
          <a:p>
            <a:r>
              <a:rPr lang="cs-CZ" sz="2600" dirty="0">
                <a:latin typeface="Calibri" panose="020F0502020204030204" pitchFamily="34" charset="0"/>
              </a:rPr>
              <a:t>Maximální možná měřitelná síla působící přes měřící hrot na tenzometr je 110 N, </a:t>
            </a:r>
            <a:r>
              <a:rPr lang="cs-CZ" sz="2600" dirty="0" smtClean="0">
                <a:latin typeface="Calibri" panose="020F0502020204030204" pitchFamily="34" charset="0"/>
              </a:rPr>
              <a:t>při rozlišení </a:t>
            </a:r>
            <a:r>
              <a:rPr lang="cs-CZ" sz="2600" dirty="0">
                <a:latin typeface="Calibri" panose="020F0502020204030204" pitchFamily="34" charset="0"/>
              </a:rPr>
              <a:t>0,43 N a přesnosti ± 1%.</a:t>
            </a:r>
          </a:p>
          <a:p>
            <a:endParaRPr lang="cs-CZ" dirty="0"/>
          </a:p>
        </p:txBody>
      </p:sp>
    </p:spTree>
    <p:extLst>
      <p:ext uri="{BB962C8B-B14F-4D97-AF65-F5344CB8AC3E}">
        <p14:creationId xmlns:p14="http://schemas.microsoft.com/office/powerpoint/2010/main" val="1646186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18499" y="2222287"/>
            <a:ext cx="4411817" cy="4159041"/>
          </a:xfrm>
        </p:spPr>
        <p:txBody>
          <a:bodyPr>
            <a:normAutofit/>
          </a:bodyPr>
          <a:lstStyle/>
          <a:p>
            <a:r>
              <a:rPr lang="cs-CZ" sz="2400" dirty="0"/>
              <a:t>Výstupem měření jsou hodnoty tenzometru a snímače polohy zapsané v </a:t>
            </a:r>
            <a:r>
              <a:rPr lang="cs-CZ" sz="2400" dirty="0" smtClean="0"/>
              <a:t>časové závislosti </a:t>
            </a:r>
            <a:r>
              <a:rPr lang="cs-CZ" sz="2400" dirty="0"/>
              <a:t>do jednoduchého souboru. </a:t>
            </a:r>
          </a:p>
        </p:txBody>
      </p:sp>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5806380" y="932413"/>
            <a:ext cx="5760720" cy="5550535"/>
          </a:xfrm>
          <a:prstGeom prst="rect">
            <a:avLst/>
          </a:prstGeom>
          <a:noFill/>
          <a:ln>
            <a:noFill/>
          </a:ln>
        </p:spPr>
      </p:pic>
    </p:spTree>
    <p:extLst>
      <p:ext uri="{BB962C8B-B14F-4D97-AF65-F5344CB8AC3E}">
        <p14:creationId xmlns:p14="http://schemas.microsoft.com/office/powerpoint/2010/main" val="2145964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9756" y="4352621"/>
            <a:ext cx="4339809" cy="2224542"/>
          </a:xfrm>
        </p:spPr>
        <p:txBody>
          <a:bodyPr>
            <a:noAutofit/>
          </a:bodyPr>
          <a:lstStyle/>
          <a:p>
            <a:r>
              <a:rPr lang="cs-CZ" sz="2400" dirty="0">
                <a:latin typeface="Calibri" panose="020F0502020204030204" pitchFamily="34" charset="0"/>
              </a:rPr>
              <a:t>Maximální hloubka zanoření </a:t>
            </a:r>
            <a:r>
              <a:rPr lang="cs-CZ" sz="2400" dirty="0" smtClean="0">
                <a:latin typeface="Calibri" panose="020F0502020204030204" pitchFamily="34" charset="0"/>
              </a:rPr>
              <a:t>byla v tomto výzkumu </a:t>
            </a:r>
            <a:r>
              <a:rPr lang="cs-CZ" sz="2400" dirty="0">
                <a:latin typeface="Calibri" panose="020F0502020204030204" pitchFamily="34" charset="0"/>
              </a:rPr>
              <a:t>A</a:t>
            </a:r>
            <a:r>
              <a:rPr lang="cs-CZ" sz="2400" dirty="0" smtClean="0">
                <a:latin typeface="Calibri" panose="020F0502020204030204" pitchFamily="34" charset="0"/>
              </a:rPr>
              <a:t>chillovy šlachy a trojhlavého svalu lýtkového stanovena </a:t>
            </a:r>
            <a:r>
              <a:rPr lang="cs-CZ" sz="2400" dirty="0">
                <a:latin typeface="Calibri" panose="020F0502020204030204" pitchFamily="34" charset="0"/>
              </a:rPr>
              <a:t>na 2,52 </a:t>
            </a:r>
            <a:r>
              <a:rPr lang="cs-CZ" sz="2400" dirty="0" smtClean="0">
                <a:latin typeface="Calibri" panose="020F0502020204030204" pitchFamily="34" charset="0"/>
              </a:rPr>
              <a:t>cm (in </a:t>
            </a:r>
            <a:r>
              <a:rPr lang="cs-CZ" sz="2400" dirty="0" err="1" smtClean="0">
                <a:latin typeface="Calibri" panose="020F0502020204030204" pitchFamily="34" charset="0"/>
              </a:rPr>
              <a:t>vivo</a:t>
            </a:r>
            <a:r>
              <a:rPr lang="cs-CZ" sz="2400" dirty="0" smtClean="0">
                <a:latin typeface="Calibri" panose="020F0502020204030204" pitchFamily="34" charset="0"/>
              </a:rPr>
              <a:t>).</a:t>
            </a:r>
            <a:endParaRPr lang="cs-CZ" sz="2400" dirty="0">
              <a:latin typeface="Calibri" panose="020F0502020204030204" pitchFamily="34" charset="0"/>
            </a:endParaRPr>
          </a:p>
        </p:txBody>
      </p:sp>
      <p:pic>
        <p:nvPicPr>
          <p:cNvPr id="4" name="Obrázek 3"/>
          <p:cNvPicPr/>
          <p:nvPr/>
        </p:nvPicPr>
        <p:blipFill rotWithShape="1">
          <a:blip r:embed="rId2"/>
          <a:srcRect l="29597" t="29994" r="45932" b="18252"/>
          <a:stretch/>
        </p:blipFill>
        <p:spPr bwMode="auto">
          <a:xfrm>
            <a:off x="8038628" y="232845"/>
            <a:ext cx="3744416" cy="5015419"/>
          </a:xfrm>
          <a:prstGeom prst="rect">
            <a:avLst/>
          </a:prstGeom>
          <a:ln>
            <a:noFill/>
          </a:ln>
          <a:extLst>
            <a:ext uri="{53640926-AAD7-44D8-BBD7-CCE9431645EC}">
              <a14:shadowObscured xmlns:a14="http://schemas.microsoft.com/office/drawing/2010/main"/>
            </a:ext>
          </a:extLst>
        </p:spPr>
      </p:pic>
      <p:pic>
        <p:nvPicPr>
          <p:cNvPr id="5" name="Obrázek 4"/>
          <p:cNvPicPr/>
          <p:nvPr/>
        </p:nvPicPr>
        <p:blipFill rotWithShape="1">
          <a:blip r:embed="rId3"/>
          <a:srcRect l="19014" t="43521" r="34689" b="9724"/>
          <a:stretch/>
        </p:blipFill>
        <p:spPr bwMode="auto">
          <a:xfrm>
            <a:off x="579390" y="232845"/>
            <a:ext cx="6480720" cy="3888432"/>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4"/>
          <a:srcRect l="16296" t="36890" r="31430" b="17988"/>
          <a:stretch/>
        </p:blipFill>
        <p:spPr bwMode="auto">
          <a:xfrm>
            <a:off x="4654252" y="4247600"/>
            <a:ext cx="5348962" cy="2434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3608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áty">
  <a:themeElements>
    <a:clrScheme name="Citáty">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Citáty">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áty">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Motiv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otiv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5076977-ECB7-44C2-A70D-853BB6B4124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TM03457503[[fn=Citáty]]</Template>
  <TotalTime>145</TotalTime>
  <Words>652</Words>
  <Application>Microsoft Office PowerPoint</Application>
  <PresentationFormat>Vlastní</PresentationFormat>
  <Paragraphs>57</Paragraphs>
  <Slides>17</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vt:i4>
      </vt:variant>
    </vt:vector>
  </HeadingPairs>
  <TitlesOfParts>
    <vt:vector size="24" baseType="lpstr">
      <vt:lpstr>Arial</vt:lpstr>
      <vt:lpstr>Calibri</vt:lpstr>
      <vt:lpstr>Cambria</vt:lpstr>
      <vt:lpstr>Century Gothic</vt:lpstr>
      <vt:lpstr>JMFOWJ+TimesNewRoman</vt:lpstr>
      <vt:lpstr>Wingdings 2</vt:lpstr>
      <vt:lpstr>Citáty</vt:lpstr>
      <vt:lpstr>BIOMECHANIKA</vt:lpstr>
      <vt:lpstr>VÝZKUMY</vt:lpstr>
      <vt:lpstr>zkoušky v tahu, tlaku, ohybu a smyku</vt:lpstr>
      <vt:lpstr>Myotonometrie</vt:lpstr>
      <vt:lpstr>Dělení svalového tonu</vt:lpstr>
      <vt:lpstr>Vyšetření svalového tonu</vt:lpstr>
      <vt:lpstr>Myotonometr</vt:lpstr>
      <vt:lpstr>Prezentace aplikace PowerPoint</vt:lpstr>
      <vt:lpstr>Prezentace aplikace PowerPoint</vt:lpstr>
      <vt:lpstr>Prezentace aplikace PowerPoint</vt:lpstr>
      <vt:lpstr>Hysterezní křivka</vt:lpstr>
      <vt:lpstr>Hodnocení křivky</vt:lpstr>
      <vt:lpstr>Prezentace aplikace PowerPoint</vt:lpstr>
      <vt:lpstr>Prezentace aplikace PowerPoint</vt:lpstr>
      <vt:lpstr>Viskoelastické vlastnosti svalové a vazivové tkáně</vt:lpstr>
      <vt:lpstr>Viskoelastické vlastnosti svalové a vazivové tkáně</vt:lpstr>
      <vt:lpstr>Objektivizace svalového napětí při použití kinesiotapingu pomocí myotonometru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BIOMECHANIKA KT</dc:title>
  <dc:creator>Kalichová</dc:creator>
  <cp:lastModifiedBy>Kalichová</cp:lastModifiedBy>
  <cp:revision>21</cp:revision>
  <dcterms:created xsi:type="dcterms:W3CDTF">2017-10-31T21:56:35Z</dcterms:created>
  <dcterms:modified xsi:type="dcterms:W3CDTF">2018-04-17T20:23:59Z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