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86" r:id="rId3"/>
    <p:sldId id="281" r:id="rId4"/>
    <p:sldId id="283" r:id="rId5"/>
    <p:sldId id="284" r:id="rId6"/>
    <p:sldId id="28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88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24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21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27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02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84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6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F219EC-D138-4E26-A250-4125A5742649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99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79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F219EC-D138-4E26-A250-4125A5742649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72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9925AEF-FF50-4111-A8A2-425D9A2172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9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9D5C5CF-8C26-46B0-A485-6A60B7179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</a:rPr>
              <a:t>Základy výživy ve sportu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E5A09D-81E9-4EF1-9DE1-F80F741AF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  <a:p>
            <a:r>
              <a:rPr lang="cs-CZ">
                <a:solidFill>
                  <a:srgbClr val="FFFFFF"/>
                </a:solidFill>
              </a:rPr>
              <a:t>Mgr. Martincová andrea</a:t>
            </a:r>
          </a:p>
          <a:p>
            <a:endParaRPr lang="cs-CZ">
              <a:solidFill>
                <a:srgbClr val="FFFFFF"/>
              </a:solidFill>
            </a:endParaRPr>
          </a:p>
        </p:txBody>
      </p:sp>
      <p:cxnSp>
        <p:nvCxnSpPr>
          <p:cNvPr id="38" name="Straight Connector 31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3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5975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A854FC-4DCA-4DEA-B3A0-437B6822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279346"/>
            <a:ext cx="6368142" cy="1450757"/>
          </a:xfrm>
        </p:spPr>
        <p:txBody>
          <a:bodyPr>
            <a:normAutofit/>
          </a:bodyPr>
          <a:lstStyle/>
          <a:p>
            <a:r>
              <a:rPr lang="cs-CZ" b="1" dirty="0"/>
              <a:t>Proteiny - bílkoviny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5AE6BE8-599B-47DA-9A8F-EB3888DD8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r="34359" b="1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A298828E-FCC9-481A-B5FA-0AEEFF2FE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275168"/>
            <a:ext cx="6276702" cy="4303486"/>
          </a:xfrm>
        </p:spPr>
        <p:txBody>
          <a:bodyPr>
            <a:norm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sz="2400" dirty="0"/>
              <a:t>materiál pro výstavbu a údržbu tkání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sz="2400" dirty="0"/>
              <a:t>tvorba trávících šťáv, hormonů, enzymů, krevních elementů a obranných látek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sz="2400" dirty="0"/>
              <a:t>skládají se z AMK (20)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sz="2400" dirty="0"/>
              <a:t>denní příjem 12-15 % z CEP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sz="2400" dirty="0"/>
              <a:t>nemají zásobní formu (AMK pool)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sz="2400" dirty="0"/>
              <a:t>0,8-2,0 g/kg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sz="2400" dirty="0"/>
              <a:t>množství energie v 1g = 4 kcal = 17 </a:t>
            </a:r>
            <a:r>
              <a:rPr lang="cs-CZ" sz="2400" dirty="0" err="1"/>
              <a:t>kJ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913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77A343-078C-40D7-857E-470AFC5D7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Doporučený příjem bílkovin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D3635DF-80CA-43D6-A4B3-7F063436E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99" r="19132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6F2F01-5B99-4CF3-9A3C-3A9B56DC8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endParaRPr lang="cs-CZ"/>
          </a:p>
        </p:txBody>
      </p:sp>
      <p:graphicFrame>
        <p:nvGraphicFramePr>
          <p:cNvPr id="14" name="Tabulka 4">
            <a:extLst>
              <a:ext uri="{FF2B5EF4-FFF2-40B4-BE49-F238E27FC236}">
                <a16:creationId xmlns:a16="http://schemas.microsoft.com/office/drawing/2014/main" id="{6AC1D43D-D666-4052-9C60-D5AB2ECEC3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971031"/>
              </p:ext>
            </p:extLst>
          </p:nvPr>
        </p:nvGraphicFramePr>
        <p:xfrm>
          <a:off x="4904198" y="2720648"/>
          <a:ext cx="6859712" cy="2498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636">
                  <a:extLst>
                    <a:ext uri="{9D8B030D-6E8A-4147-A177-3AD203B41FA5}">
                      <a16:colId xmlns:a16="http://schemas.microsoft.com/office/drawing/2014/main" val="3676232960"/>
                    </a:ext>
                  </a:extLst>
                </a:gridCol>
                <a:gridCol w="3992076">
                  <a:extLst>
                    <a:ext uri="{9D8B030D-6E8A-4147-A177-3AD203B41FA5}">
                      <a16:colId xmlns:a16="http://schemas.microsoft.com/office/drawing/2014/main" val="3181919905"/>
                    </a:ext>
                  </a:extLst>
                </a:gridCol>
              </a:tblGrid>
              <a:tr h="62465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Množství bílkovin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5262526"/>
                  </a:ext>
                </a:extLst>
              </a:tr>
              <a:tr h="62465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Obecná populace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0,8 - 1,2 g/kg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147204"/>
                  </a:ext>
                </a:extLst>
              </a:tr>
              <a:tr h="62465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Sportovci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1,2 – 2,0 g/kg (záleží na typu sportu)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2155254"/>
                  </a:ext>
                </a:extLst>
              </a:tr>
              <a:tr h="62465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Senioři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1,0 g/kg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93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3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AA956-338C-4CB0-B2BA-0CEBA6CAC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AMK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936D88-C8D1-47CA-834C-E54D61D8B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878873" cy="4023360"/>
          </a:xfrm>
        </p:spPr>
        <p:txBody>
          <a:bodyPr/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b="1" dirty="0"/>
              <a:t>Esenciální</a:t>
            </a:r>
            <a:r>
              <a:rPr lang="cs-CZ" dirty="0"/>
              <a:t> – valin, leucin, </a:t>
            </a:r>
            <a:r>
              <a:rPr lang="cs-CZ" dirty="0" err="1"/>
              <a:t>isoleucin</a:t>
            </a:r>
            <a:r>
              <a:rPr lang="cs-CZ" dirty="0"/>
              <a:t>, fenylalanin, methionin, lysin, threonin, tryptofan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b="1" dirty="0" err="1"/>
              <a:t>Semiesenciální</a:t>
            </a:r>
            <a:r>
              <a:rPr lang="cs-CZ" dirty="0"/>
              <a:t> – histidin a arginin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b="1" dirty="0"/>
              <a:t>Neesenciální</a:t>
            </a:r>
            <a:r>
              <a:rPr lang="cs-CZ" dirty="0"/>
              <a:t> – glycin, </a:t>
            </a:r>
            <a:r>
              <a:rPr lang="cs-CZ" dirty="0" err="1"/>
              <a:t>kys.glutamová</a:t>
            </a:r>
            <a:r>
              <a:rPr lang="cs-CZ" dirty="0"/>
              <a:t>, glutamin, tyrosin, alanin, </a:t>
            </a:r>
            <a:r>
              <a:rPr lang="cs-CZ" dirty="0" err="1"/>
              <a:t>kys.asparágová</a:t>
            </a:r>
            <a:r>
              <a:rPr lang="cs-CZ" dirty="0"/>
              <a:t>,…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Dle spektra: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b="1" dirty="0"/>
              <a:t>plnohodnotné – živočišné – </a:t>
            </a:r>
            <a:r>
              <a:rPr lang="cs-CZ" dirty="0"/>
              <a:t>využitelnost 70%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b="1" dirty="0"/>
              <a:t>neplnohodnotné – rostlinné </a:t>
            </a:r>
            <a:r>
              <a:rPr lang="cs-CZ" dirty="0"/>
              <a:t>limitující AMK (lysin, methionin,..) – využitelnost 40%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8FFCCAE-E3C8-4FDC-8992-E5191EC9E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666" y="1313935"/>
            <a:ext cx="3832262" cy="2154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C46693D-2DF4-4AB9-AD4B-7522EC9BC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666" y="3832261"/>
            <a:ext cx="3998692" cy="2036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405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F29AAD-1990-4EE9-9B3A-CF928A18E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Limitující AMK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1A983D1-8B6C-4281-B453-CF1A36E22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75" y="1011981"/>
            <a:ext cx="7064875" cy="4984040"/>
          </a:xfrm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67D9B61-A1A3-41D8-BB81-123F7A909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403038"/>
              </p:ext>
            </p:extLst>
          </p:nvPr>
        </p:nvGraphicFramePr>
        <p:xfrm>
          <a:off x="395231" y="2299510"/>
          <a:ext cx="4226464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4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Zdroj proteinů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Limitní </a:t>
                      </a:r>
                      <a:r>
                        <a:rPr lang="cs-CZ" b="1" dirty="0" err="1"/>
                        <a:t>amk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Pšenice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lysin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Rýže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lysin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Kukuřice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lysin a tryptofan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Luštěniny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methionin (nebo cystein)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Hovězí maso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fenylalanin (nebo tyrosin)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Kravské mléko nebo syrovátka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methionin (nebo cystein)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05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EEC19-A5DF-4890-BB46-D76931DFE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Biologická hodnota bílkovin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257EE8-0FDB-49BC-BE1C-100F49802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77379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Biologická hodnota</a:t>
            </a:r>
          </a:p>
          <a:p>
            <a:r>
              <a:rPr lang="cs-CZ" dirty="0"/>
              <a:t>- udává kvalitu bílkovin</a:t>
            </a:r>
          </a:p>
          <a:p>
            <a:r>
              <a:rPr lang="cs-CZ" dirty="0"/>
              <a:t>- určuje se na základě množství esenciálních AK v potravě</a:t>
            </a:r>
          </a:p>
          <a:p>
            <a:r>
              <a:rPr lang="cs-CZ" dirty="0"/>
              <a:t>- vejce 100, maso 92-96, ryby 94-96, mléko 88, sýry 82-85, sója 84, zelené řasy 81, rýže 70, brambory 70, chleba 70,....</a:t>
            </a:r>
          </a:p>
          <a:p>
            <a:endParaRPr lang="cs-CZ" dirty="0"/>
          </a:p>
          <a:p>
            <a:r>
              <a:rPr lang="cs-CZ" b="1" dirty="0"/>
              <a:t>Dusíkatá bilance</a:t>
            </a:r>
          </a:p>
          <a:p>
            <a:r>
              <a:rPr lang="cs-CZ" b="1" dirty="0"/>
              <a:t>- </a:t>
            </a:r>
            <a:r>
              <a:rPr lang="cs-CZ" dirty="0"/>
              <a:t>příjem N stravou / výdej N močí</a:t>
            </a:r>
          </a:p>
          <a:p>
            <a:pPr marL="2157413" indent="-179388">
              <a:buFont typeface="Arial" panose="020B0604020202020204" pitchFamily="34" charset="0"/>
              <a:buChar char="•"/>
            </a:pPr>
            <a:r>
              <a:rPr lang="cs-CZ" dirty="0"/>
              <a:t>pozitivní – anabolismus</a:t>
            </a:r>
          </a:p>
          <a:p>
            <a:pPr marL="1978025" indent="179388">
              <a:buFont typeface="Arial" panose="020B0604020202020204" pitchFamily="34" charset="0"/>
              <a:buChar char="•"/>
            </a:pPr>
            <a:r>
              <a:rPr lang="cs-CZ" dirty="0"/>
              <a:t>negativní - katabolismus</a:t>
            </a:r>
          </a:p>
        </p:txBody>
      </p:sp>
    </p:spTree>
    <p:extLst>
      <p:ext uri="{BB962C8B-B14F-4D97-AF65-F5344CB8AC3E}">
        <p14:creationId xmlns:p14="http://schemas.microsoft.com/office/powerpoint/2010/main" val="278049174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264</Words>
  <Application>Microsoft Office PowerPoint</Application>
  <PresentationFormat>Širokoúhlá obrazovka</PresentationFormat>
  <Paragraphs>52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Retrospektiva</vt:lpstr>
      <vt:lpstr>Základy výživy ve sportu</vt:lpstr>
      <vt:lpstr>Proteiny - bílkoviny</vt:lpstr>
      <vt:lpstr>Doporučený příjem bílkovin</vt:lpstr>
      <vt:lpstr>Dělení AMK</vt:lpstr>
      <vt:lpstr>Limitující AMK</vt:lpstr>
      <vt:lpstr>Biologická hodnota bílkovin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</dc:title>
  <dc:creator>Anďa Martincová</dc:creator>
  <cp:lastModifiedBy>Anďa Martincová</cp:lastModifiedBy>
  <cp:revision>3</cp:revision>
  <dcterms:created xsi:type="dcterms:W3CDTF">2020-03-17T12:35:49Z</dcterms:created>
  <dcterms:modified xsi:type="dcterms:W3CDTF">2020-03-17T13:02:35Z</dcterms:modified>
</cp:coreProperties>
</file>