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86" r:id="rId3"/>
    <p:sldId id="287" r:id="rId4"/>
    <p:sldId id="288" r:id="rId5"/>
    <p:sldId id="289" r:id="rId6"/>
    <p:sldId id="29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925AEF-FF50-4111-A8A2-425D9A21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Základy výživy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  <a:p>
            <a:r>
              <a:rPr lang="cs-CZ">
                <a:solidFill>
                  <a:srgbClr val="FFFFFF"/>
                </a:solidFill>
              </a:rPr>
              <a:t>Mgr. Martincová andrea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3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597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C84FB6-DD23-4A92-B4AB-69B7232A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Vitaminy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4C6CCD9-2F79-490C-86C3-C42FF959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4" r="11918" b="-2"/>
          <a:stretch/>
        </p:blipFill>
        <p:spPr>
          <a:xfrm>
            <a:off x="51255" y="0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73159-9691-486F-97D7-2EBA524C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sz="2400" dirty="0"/>
              <a:t>- součást metabolismu živin</a:t>
            </a:r>
          </a:p>
          <a:p>
            <a:r>
              <a:rPr lang="cs-CZ" sz="2400" dirty="0"/>
              <a:t>- antioxidanty – vychytávají volné kyslíkové radikály</a:t>
            </a:r>
          </a:p>
          <a:p>
            <a:r>
              <a:rPr lang="cs-CZ" sz="2400" dirty="0"/>
              <a:t>Dělení: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sz="2400" b="1" dirty="0"/>
              <a:t>rozpustné ve vodě </a:t>
            </a:r>
            <a:r>
              <a:rPr lang="cs-CZ" sz="2400" dirty="0"/>
              <a:t>– vitaminy skupiny B, C</a:t>
            </a:r>
          </a:p>
          <a:p>
            <a:pPr marL="268288" indent="-179388">
              <a:buFont typeface="Arial" panose="020B0604020202020204" pitchFamily="34" charset="0"/>
              <a:buChar char="•"/>
            </a:pPr>
            <a:r>
              <a:rPr lang="cs-CZ" sz="2400" b="1" dirty="0"/>
              <a:t>rozpustné v tucích </a:t>
            </a:r>
            <a:r>
              <a:rPr lang="cs-CZ" sz="2400" dirty="0"/>
              <a:t>– A,D,E,K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F3FEA31-C79C-47F8-AA8F-8EBF6E43B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93" y="1222627"/>
            <a:ext cx="8713108" cy="5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0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41810-A65F-435C-9E26-1B1E79DE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16BB3-B3E9-4289-ABCB-933C6ED4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err="1"/>
              <a:t>Hypovitaminoza</a:t>
            </a:r>
            <a:r>
              <a:rPr lang="cs-CZ" sz="2800" dirty="0"/>
              <a:t> – krátkodobý/ částečný nedostatek určitého vitaminu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/>
              <a:t>Avitaminoza</a:t>
            </a:r>
            <a:r>
              <a:rPr lang="cs-CZ" sz="2800" dirty="0"/>
              <a:t>- chorobný stav vyvolaný úplným nedostatkem určitého vitaminu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err="1"/>
              <a:t>Hypervitaminoza</a:t>
            </a:r>
            <a:r>
              <a:rPr lang="cs-CZ" sz="2800" dirty="0"/>
              <a:t> – chorobný stav vyvolaný nadbytkem určitého vitaminu – rozpustným v tucích</a:t>
            </a:r>
          </a:p>
        </p:txBody>
      </p:sp>
    </p:spTree>
    <p:extLst>
      <p:ext uri="{BB962C8B-B14F-4D97-AF65-F5344CB8AC3E}">
        <p14:creationId xmlns:p14="http://schemas.microsoft.com/office/powerpoint/2010/main" val="395755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A553-8633-4850-B18C-79C7FC02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Vitaminové doplňky?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DE7C2DF-B415-42E3-BEF1-699D30672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184012"/>
              </p:ext>
            </p:extLst>
          </p:nvPr>
        </p:nvGraphicFramePr>
        <p:xfrm>
          <a:off x="1096963" y="1846262"/>
          <a:ext cx="10058400" cy="416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999304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3804330314"/>
                    </a:ext>
                  </a:extLst>
                </a:gridCol>
              </a:tblGrid>
              <a:tr h="781230"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PRO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/>
                        <a:t>PROTI</a:t>
                      </a:r>
                      <a:endParaRPr lang="cs-CZ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7445851"/>
                  </a:ext>
                </a:extLst>
              </a:tr>
              <a:tr h="290860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/>
                        <a:t>- nižší energetický příjem u některých sportů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nekvalitní strava (kvalitativně nedostatečná)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/>
                        <a:t>- těhotné ženy a starší lidé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cs-CZ"/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/>
                        <a:t>- určité skupiny sportovců/populace (potravinové</a:t>
                      </a:r>
                    </a:p>
                    <a:p>
                      <a:r>
                        <a:rPr lang="cs-CZ"/>
                        <a:t>intolerance, vegetariáni, vstřebatelnost...)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a</a:t>
                      </a:r>
                      <a:r>
                        <a:rPr lang="sv-SE"/>
                        <a:t>ktivita (stres) vede ke zvýšeným ztrátám (vit. 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- doplňky stravy nezvyšují výkonnost adekvátně</a:t>
                      </a:r>
                    </a:p>
                    <a:p>
                      <a:r>
                        <a:rPr lang="cs-CZ"/>
                        <a:t>stravovaných sportovců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vyvážená strava zřídka vede k vit. dysbalancím</a:t>
                      </a:r>
                    </a:p>
                    <a:p>
                      <a:r>
                        <a:rPr lang="cs-CZ"/>
                        <a:t>popř. toxicitě (interindividuální variabilita)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bezprostřední příjem vitamínů před zatížením</a:t>
                      </a:r>
                    </a:p>
                    <a:p>
                      <a:r>
                        <a:rPr lang="cs-CZ"/>
                        <a:t>nepřináší žádnou výhodu</a:t>
                      </a:r>
                    </a:p>
                    <a:p>
                      <a:endParaRPr lang="cs-CZ"/>
                    </a:p>
                    <a:p>
                      <a:r>
                        <a:rPr lang="cs-CZ"/>
                        <a:t>- nutričně a energeticky vyvážená strava nahradí</a:t>
                      </a:r>
                    </a:p>
                    <a:p>
                      <a:r>
                        <a:rPr lang="cs-CZ"/>
                        <a:t>plně zvýšenou potřebu některých hydrofilních</a:t>
                      </a:r>
                    </a:p>
                    <a:p>
                      <a:r>
                        <a:rPr lang="cs-CZ"/>
                        <a:t>vitamínů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88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11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FF0105-E988-4111-BFE8-7B9FC941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Minerální látky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9A641E-DA5D-423E-81C7-003B81253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6" r="16317"/>
          <a:stretch/>
        </p:blipFill>
        <p:spPr>
          <a:xfrm>
            <a:off x="446020" y="513459"/>
            <a:ext cx="3920599" cy="578715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CBCA4-E697-426F-86F4-079A7DCD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/>
              <a:t>- anorganické látky (nemohou být změněny)</a:t>
            </a:r>
          </a:p>
          <a:p>
            <a:pPr marL="0" indent="0">
              <a:buNone/>
            </a:pPr>
            <a:r>
              <a:rPr lang="cs-CZ"/>
              <a:t> - nemohou být nijak zničeny (teplem, kyslíkem, kyselostí, kombinací...)</a:t>
            </a:r>
          </a:p>
          <a:p>
            <a:pPr marL="0" indent="0">
              <a:buNone/>
            </a:pPr>
            <a:endParaRPr lang="cs-CZ"/>
          </a:p>
          <a:p>
            <a:r>
              <a:rPr lang="cs-CZ" b="1"/>
              <a:t>- plní mnoho důležitých funkcí:</a:t>
            </a:r>
          </a:p>
          <a:p>
            <a:pPr lvl="1"/>
            <a:r>
              <a:rPr lang="cs-CZ"/>
              <a:t>stavba kostí a zubů</a:t>
            </a:r>
          </a:p>
          <a:p>
            <a:pPr lvl="1"/>
            <a:r>
              <a:rPr lang="cs-CZ"/>
              <a:t>udržování nervosvalové dráždivosti, osmolality, acidobazické rovnováhy</a:t>
            </a:r>
          </a:p>
          <a:p>
            <a:pPr lvl="1"/>
            <a:r>
              <a:rPr lang="cs-CZ"/>
              <a:t>jsou součástí DNA, RNA, ATP, hormonů a enzymů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6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E128-C044-476C-97E6-CC616629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minerálních látek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71232-AE10-430D-97CB-D0D1BB541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0" lvl="1" indent="-457200">
              <a:buFont typeface="+mj-lt"/>
              <a:buAutoNum type="arabicPeriod"/>
            </a:pPr>
            <a:r>
              <a:rPr lang="cs-CZ" sz="2800" dirty="0"/>
              <a:t>Makroelementy – více než 100 mg</a:t>
            </a:r>
          </a:p>
          <a:p>
            <a:pPr marL="715963" lvl="2" indent="-333375">
              <a:buNone/>
            </a:pPr>
            <a:r>
              <a:rPr lang="cs-CZ" sz="2000" dirty="0"/>
              <a:t>		- vápník, fosfor, sodík, draslík, hořčík, síra, chlor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sz="2800" dirty="0"/>
              <a:t>Mikroelementy – méně než 100 mg</a:t>
            </a:r>
          </a:p>
          <a:p>
            <a:pPr marL="384048" lvl="2" indent="0">
              <a:buNone/>
            </a:pPr>
            <a:r>
              <a:rPr lang="cs-CZ" sz="2000" dirty="0"/>
              <a:t>	- železo, měď, zinek, jód, chrom, selen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sz="2800" dirty="0"/>
              <a:t>Stopové prvky – mikrogramy</a:t>
            </a:r>
          </a:p>
          <a:p>
            <a:pPr marL="384048" lvl="2" indent="0">
              <a:buNone/>
            </a:pPr>
            <a:r>
              <a:rPr lang="cs-CZ" sz="2000" dirty="0"/>
              <a:t>	- křemík, bor, vanad,…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FCC097-C3BB-48B2-A1A9-C952B4D2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672" y="2938409"/>
            <a:ext cx="3287088" cy="32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75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281</Words>
  <Application>Microsoft Office PowerPoint</Application>
  <PresentationFormat>Širokoúhlá obrazovka</PresentationFormat>
  <Paragraphs>53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Základy výživy ve sportu</vt:lpstr>
      <vt:lpstr>Vitaminy</vt:lpstr>
      <vt:lpstr>Vitaminy</vt:lpstr>
      <vt:lpstr>Vitaminové doplňky?</vt:lpstr>
      <vt:lpstr>Minerální látky</vt:lpstr>
      <vt:lpstr>Rozdělení minerálních látek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2</cp:revision>
  <dcterms:created xsi:type="dcterms:W3CDTF">2020-03-22T15:38:46Z</dcterms:created>
  <dcterms:modified xsi:type="dcterms:W3CDTF">2020-03-22T16:02:14Z</dcterms:modified>
</cp:coreProperties>
</file>