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303" r:id="rId2"/>
    <p:sldId id="307" r:id="rId3"/>
    <p:sldId id="308" r:id="rId4"/>
    <p:sldId id="309" r:id="rId5"/>
    <p:sldId id="310" r:id="rId6"/>
    <p:sldId id="304" r:id="rId7"/>
    <p:sldId id="316" r:id="rId8"/>
    <p:sldId id="311" r:id="rId9"/>
    <p:sldId id="312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12.04.2020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C681B9-8C9C-41BB-A15F-89798A3D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369872"/>
            <a:ext cx="6368142" cy="1715832"/>
          </a:xfrm>
        </p:spPr>
        <p:txBody>
          <a:bodyPr>
            <a:normAutofit/>
          </a:bodyPr>
          <a:lstStyle/>
          <a:p>
            <a:r>
              <a:rPr lang="cs-CZ" sz="4000" dirty="0"/>
              <a:t>Aktuální podoba klasifikace doplňků stravy ve sportovní výživě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CA00AC-0DB3-4BF8-B5C0-9E7D402B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3986" r="5839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970D7-83EF-45DF-9988-6DE0A392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/>
              <a:t>AIS (</a:t>
            </a:r>
            <a:r>
              <a:rPr lang="cs-CZ" sz="2400" b="1" dirty="0" err="1"/>
              <a:t>Australian</a:t>
            </a:r>
            <a:r>
              <a:rPr lang="cs-CZ" sz="2400" b="1" dirty="0"/>
              <a:t> institute </a:t>
            </a:r>
            <a:r>
              <a:rPr lang="cs-CZ" sz="2400" b="1" dirty="0" err="1"/>
              <a:t>of</a:t>
            </a:r>
            <a:r>
              <a:rPr lang="cs-CZ" sz="2400" b="1" dirty="0"/>
              <a:t> sport</a:t>
            </a:r>
            <a:r>
              <a:rPr lang="cs-CZ" sz="2400" dirty="0"/>
              <a:t>), ACSM (</a:t>
            </a:r>
            <a:r>
              <a:rPr lang="cs-CZ" sz="2400" dirty="0" err="1"/>
              <a:t>American</a:t>
            </a:r>
            <a:r>
              <a:rPr lang="cs-CZ" sz="2400" dirty="0"/>
              <a:t> </a:t>
            </a:r>
            <a:r>
              <a:rPr lang="cs-CZ" sz="2400" dirty="0" err="1"/>
              <a:t>college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sport </a:t>
            </a:r>
            <a:r>
              <a:rPr lang="cs-CZ" sz="2400" dirty="0" err="1"/>
              <a:t>medicine</a:t>
            </a:r>
            <a:r>
              <a:rPr lang="cs-CZ" sz="2400" dirty="0"/>
              <a:t>), IOC (International </a:t>
            </a:r>
            <a:r>
              <a:rPr lang="cs-CZ" sz="2400" dirty="0" err="1"/>
              <a:t>olympic</a:t>
            </a:r>
            <a:r>
              <a:rPr lang="cs-CZ" sz="2400" dirty="0"/>
              <a:t> </a:t>
            </a:r>
            <a:r>
              <a:rPr lang="cs-CZ" sz="2400" dirty="0" err="1"/>
              <a:t>comitee</a:t>
            </a:r>
            <a:r>
              <a:rPr lang="cs-CZ" sz="2400" dirty="0"/>
              <a:t>), ISSN (International society </a:t>
            </a:r>
            <a:r>
              <a:rPr lang="cs-CZ" sz="2400" dirty="0" err="1"/>
              <a:t>of</a:t>
            </a:r>
            <a:r>
              <a:rPr lang="cs-CZ" sz="2400" dirty="0"/>
              <a:t> sport </a:t>
            </a:r>
            <a:r>
              <a:rPr lang="cs-CZ" sz="2400" dirty="0" err="1"/>
              <a:t>nutrition</a:t>
            </a:r>
            <a:r>
              <a:rPr lang="cs-CZ" sz="2400" dirty="0"/>
              <a:t>)</a:t>
            </a:r>
          </a:p>
          <a:p>
            <a:pPr>
              <a:defRPr/>
            </a:pPr>
            <a:r>
              <a:rPr lang="cs-CZ" sz="2400" dirty="0"/>
              <a:t>Systém založený na </a:t>
            </a:r>
            <a:r>
              <a:rPr lang="cs-CZ" sz="2400" b="1" dirty="0"/>
              <a:t>hierarchii doplňků podle vědecké evidence podporující užití doplňku </a:t>
            </a:r>
            <a:r>
              <a:rPr lang="cs-CZ" sz="2400" dirty="0"/>
              <a:t>při: </a:t>
            </a:r>
          </a:p>
          <a:p>
            <a:pPr lvl="1">
              <a:defRPr/>
            </a:pPr>
            <a:r>
              <a:rPr lang="cs-CZ" sz="2000" dirty="0"/>
              <a:t>zvyšování sportovního výkonu</a:t>
            </a:r>
          </a:p>
          <a:p>
            <a:pPr lvl="1">
              <a:defRPr/>
            </a:pPr>
            <a:r>
              <a:rPr lang="cs-CZ" sz="2000" dirty="0"/>
              <a:t>podpoře tréninkové adaptace (např. budování svalové hmoty)</a:t>
            </a:r>
          </a:p>
          <a:p>
            <a:pPr lvl="1">
              <a:defRPr/>
            </a:pPr>
            <a:r>
              <a:rPr lang="cs-CZ" sz="2000" dirty="0"/>
              <a:t>prevenci a korekci nutričních deficiencí (např. při diagnostikované anemii)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97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E7666-7212-4759-8E12-3B8BDC73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Nitráty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13434-EA00-4D3F-8F32-1F6F1C69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439452"/>
          </a:xfrm>
        </p:spPr>
        <p:txBody>
          <a:bodyPr>
            <a:normAutofit lnSpcReduction="10000"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Nitrát NO3- a L-Arginin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zvýšená tvorba NO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větší prokrvení, lepší přístup kyslíku k tkáním a umožňuje v úvodu cvičení vysoké intenzity přijímat rychleji větší množství kyslíku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suplementace nitráty umožňuje působit stejnou silou, se sníženými nároky na kyslík a energii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akutní dávkování – 500 ml džusu z červené řepy</a:t>
            </a:r>
          </a:p>
          <a:p>
            <a:pPr marL="2246313" lvl="8" indent="0">
              <a:buNone/>
            </a:pPr>
            <a:r>
              <a:rPr lang="cs-CZ" sz="2000" dirty="0"/>
              <a:t>= 300-700 mg NO3-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chronické dávkování – jedna dávka rozdělena do více menších 6 po sobě jdoucích dnů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L-Arginin až 5 g před výkonem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196375-8A6B-4742-8FE5-1E9D2142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r="4264" b="5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914DE-2F6D-4B57-AD1B-207A6D78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Kreatin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360BD-032D-4EDF-B9EA-77114448F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navýšení zásob energetických substrátů pro anaerobní metabolismus – </a:t>
            </a:r>
            <a:r>
              <a:rPr lang="cs-CZ" dirty="0" err="1"/>
              <a:t>kreatinfosfát</a:t>
            </a:r>
            <a:endParaRPr lang="cs-CZ" dirty="0"/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vazba </a:t>
            </a:r>
            <a:r>
              <a:rPr lang="cs-CZ" dirty="0" err="1"/>
              <a:t>kreatinfosfátu</a:t>
            </a:r>
            <a:r>
              <a:rPr lang="cs-CZ" dirty="0"/>
              <a:t> na vodu – zvětšení objemu svalů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potřeba chronického dávkování:</a:t>
            </a:r>
          </a:p>
          <a:p>
            <a:pPr marL="88900" indent="0">
              <a:buNone/>
            </a:pPr>
            <a:r>
              <a:rPr lang="cs-CZ" dirty="0"/>
              <a:t>	- 7 dní 4x5 g/den</a:t>
            </a:r>
          </a:p>
          <a:p>
            <a:pPr marL="88900" indent="0">
              <a:buNone/>
            </a:pPr>
            <a:r>
              <a:rPr lang="cs-CZ" dirty="0"/>
              <a:t>	- 4 týdny 5 g/den – lze ještě rozdělit na více menších</a:t>
            </a:r>
          </a:p>
          <a:p>
            <a:pPr marL="88900" indent="0">
              <a:buNone/>
            </a:pPr>
            <a:r>
              <a:rPr lang="cs-CZ" dirty="0"/>
              <a:t>	- společně s monosacharidy – glukóza, maltodextrin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B704D9-6833-4A32-A755-082EE5F59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6" r="25812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F0B4B-9C11-49C9-B1AE-6E4808F9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ve sportovní výživě – kategorie 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A6DF5-1880-49A1-9C0F-C89730F7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153" indent="0"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Ověřené, účinkují v souladu s tvrzeními, bezpečné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- poskytují sportovci užitečný a s ohledem na zatížení a načasování příjmu praktický zdroj energie a důležitých nutrientů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- dále bylo prokázáno, že podporují výkon při dodržení specifického dietního protokolu (např. protokol příjmu kreatinu)</a:t>
            </a:r>
          </a:p>
          <a:p>
            <a:pPr marL="0" indent="0">
              <a:buNone/>
              <a:defRPr/>
            </a:pPr>
            <a:r>
              <a:rPr lang="cs-CZ" i="1" dirty="0">
                <a:solidFill>
                  <a:schemeClr val="tx1"/>
                </a:solidFill>
              </a:rPr>
              <a:t>Kategorie A zahrnuje: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 iontové nápoje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 sportovní tyčinky a náhražky stravy (sacharidové, </a:t>
            </a:r>
            <a:r>
              <a:rPr lang="cs-CZ" dirty="0" err="1">
                <a:solidFill>
                  <a:schemeClr val="tx1"/>
                </a:solidFill>
              </a:rPr>
              <a:t>sacharidovo</a:t>
            </a:r>
            <a:r>
              <a:rPr lang="cs-CZ" dirty="0">
                <a:solidFill>
                  <a:schemeClr val="tx1"/>
                </a:solidFill>
              </a:rPr>
              <a:t>-proteinové a proteinové ve vodě rozpustné směsi)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202AF-DFA6-45B2-8390-042D3A40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ve sportovní výživě – kategorie 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1C145-24B0-4554-8F18-8FEEB450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153" indent="0"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Nedostatečně silně ověřený účinek relevantními studiemi. Pravděpodobně mohou mít pozitivní vliv na zdraví a výkonnost sportovce, ale je nutný další výzkum, který by tuto skutečnost potvrdil.</a:t>
            </a: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k dispozici nejsou přesvědčivé důkazy, které by potvrdily pozitivní vliv na zatížení sportovce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v kategorii B jsou zařazovány doplňky, kterým je věnována odborná pozornost, a studie naznačují příznivé účinky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6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24E40-D3D1-4A07-A2CB-59744777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ve sportovní výživě – kategorie 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3F9B5-4341-4319-9E1A-C0AA403CE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153" indent="0"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Neúčinkují v souladu s tvrzeními, mají neutrální účinek nebo i </a:t>
            </a:r>
            <a:r>
              <a:rPr lang="cs-CZ" b="1" dirty="0" err="1">
                <a:solidFill>
                  <a:schemeClr val="tx1"/>
                </a:solidFill>
              </a:rPr>
              <a:t>ergolytický</a:t>
            </a:r>
            <a:r>
              <a:rPr lang="cs-CZ" b="1" dirty="0">
                <a:solidFill>
                  <a:schemeClr val="tx1"/>
                </a:solidFill>
              </a:rPr>
              <a:t> vliv na výkonnost.  Bez vědeckých důkazů o pozitivních účincích</a:t>
            </a: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přesvědčivý teoretický základ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k dispozici nejsou důkazy, které by potvrdily pozitivní vliv na výkon sportovce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není možné je kategoricky označit za neúčinné, pravděpodobnost pozitivního vlivu je ale velmi malá</a:t>
            </a:r>
          </a:p>
        </p:txBody>
      </p:sp>
    </p:spTree>
    <p:extLst>
      <p:ext uri="{BB962C8B-B14F-4D97-AF65-F5344CB8AC3E}">
        <p14:creationId xmlns:p14="http://schemas.microsoft.com/office/powerpoint/2010/main" val="64955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8D558-A958-4B1F-BDD7-E493498E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ve sportovní výživě – kategorie 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0A823-34F2-4520-9DAC-C283329E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153" indent="0"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Látky a substance s potenciálním rizikem kontaminace dopingovými látkami. Zřejmě neúčinné, nebezpečné nebo rizikové bez vědecké podpory.</a:t>
            </a: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doplňky stravy zahrnuté v kategorii D obsahují látky zařazené na seznamu světové antidopingové agentury (WADA) nebo u nich existuje potenciální riziko kontaminace zakázanými látkami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- nejčastěji jde o </a:t>
            </a:r>
            <a:r>
              <a:rPr lang="cs-CZ" dirty="0" err="1">
                <a:solidFill>
                  <a:schemeClr val="tx1"/>
                </a:solidFill>
              </a:rPr>
              <a:t>prohormony</a:t>
            </a:r>
            <a:r>
              <a:rPr lang="cs-CZ" dirty="0">
                <a:solidFill>
                  <a:schemeClr val="tx1"/>
                </a:solidFill>
              </a:rPr>
              <a:t> nebo rostlinné výtažky podporující produkci růstového hormonu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4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E017A-218A-438F-93A9-4282619B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A dle AIS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414CB-1040-4C77-A0B8-184429E8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4646C19-3D49-4BD2-8ED0-7C470E8AF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64839"/>
              </p:ext>
            </p:extLst>
          </p:nvPr>
        </p:nvGraphicFramePr>
        <p:xfrm>
          <a:off x="5878984" y="988906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pic>
        <p:nvPicPr>
          <p:cNvPr id="5" name="Obrázek 4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671000E-1FCB-4493-B058-33C0C5A98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7" y="2977653"/>
            <a:ext cx="3593351" cy="17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8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F7EE9-CEE4-4C78-BCDD-88365FA3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Ergogení</a:t>
            </a:r>
            <a:r>
              <a:rPr lang="cs-CZ" dirty="0"/>
              <a:t> látky (látky podporující výkonnost)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1949F-A976-47D0-9B65-6E49AADF7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- látky konzumované za účelem zvyšovat sportovní výkonnost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2DAAF9-1930-40CD-A91F-14B52D0E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92" y="2840483"/>
            <a:ext cx="4343400" cy="28003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85C142-5873-40C3-9F55-10B5E514E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4" y="2840483"/>
            <a:ext cx="5985276" cy="28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00B02-967E-49F3-B89E-7070DA0F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Kofein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FF4BC-D334-460B-8E6C-E7327544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452324"/>
          </a:xfrm>
        </p:spPr>
        <p:txBody>
          <a:bodyPr>
            <a:normAutofit/>
          </a:bodyPr>
          <a:lstStyle/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alkaloid, který příznivě stimuluje centrální nervovou soustavu a srdeční činnost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kategorie stimulantů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 err="1"/>
              <a:t>guaranin</a:t>
            </a:r>
            <a:r>
              <a:rPr lang="cs-CZ" dirty="0"/>
              <a:t>, </a:t>
            </a:r>
            <a:r>
              <a:rPr lang="cs-CZ" dirty="0" err="1"/>
              <a:t>matein</a:t>
            </a:r>
            <a:r>
              <a:rPr lang="cs-CZ" dirty="0"/>
              <a:t>, tein, </a:t>
            </a:r>
            <a:r>
              <a:rPr lang="cs-CZ" dirty="0" err="1"/>
              <a:t>theobromin</a:t>
            </a:r>
            <a:endParaRPr lang="cs-CZ" dirty="0"/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3 mg/kg hmotnosti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„Kofein zřejmě neprospívá krátkodobým a vysoce intenzivním aktivitám (např. sprint, intenzivní krátkodobý trénink).“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„Kofein zvyšuje výkonnost u vytrvalostních sportů.“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„Zlepšuje využití tuků jako energetického zdroje.“ → prokázáno pouze v kombinaci s efedrinem či </a:t>
            </a:r>
            <a:r>
              <a:rPr lang="cs-CZ" dirty="0" err="1"/>
              <a:t>sinefrinem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650013-9E57-45FD-A300-291B95267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0" r="23004" b="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7ECB9-E141-4AB4-9013-EFA7BCA6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Látky navyšující </a:t>
            </a:r>
            <a:r>
              <a:rPr lang="cs-CZ" dirty="0" err="1"/>
              <a:t>pufrační</a:t>
            </a:r>
            <a:r>
              <a:rPr lang="cs-CZ" dirty="0"/>
              <a:t> kapacitu organismu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22F05-1D4D-49E3-A376-BCA865F9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27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el-GR" dirty="0"/>
              <a:t>β-</a:t>
            </a:r>
            <a:r>
              <a:rPr lang="cs-CZ" dirty="0"/>
              <a:t>alanin, bikarbonát sodný a citrát sodný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úprava homeostázy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vliv na pH krve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oddalují akutní anaerobní únavu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akutní X chronické dávkování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význam pro </a:t>
            </a:r>
            <a:r>
              <a:rPr lang="cs-CZ" b="1" dirty="0"/>
              <a:t>vrcholové a profesionální sportovce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GIT potíže</a:t>
            </a:r>
          </a:p>
          <a:p>
            <a:r>
              <a:rPr lang="cs-CZ" b="1" dirty="0"/>
              <a:t>Dávkování:</a:t>
            </a:r>
          </a:p>
          <a:p>
            <a:r>
              <a:rPr lang="cs-CZ" dirty="0"/>
              <a:t>0,3 g/kg BS a CS</a:t>
            </a:r>
          </a:p>
          <a:p>
            <a:r>
              <a:rPr lang="cs-CZ" dirty="0"/>
              <a:t>6 g/den </a:t>
            </a:r>
            <a:r>
              <a:rPr lang="el-GR" dirty="0"/>
              <a:t>β</a:t>
            </a:r>
            <a:r>
              <a:rPr lang="cs-CZ" dirty="0"/>
              <a:t>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A9772F-E164-4C95-A3F0-E64002B3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583" y="1217464"/>
            <a:ext cx="2789006" cy="27890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E12D0B-3521-4D68-9436-37A6BF28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41" y="4006470"/>
            <a:ext cx="2922686" cy="21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61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720</Words>
  <Application>Microsoft Office PowerPoint</Application>
  <PresentationFormat>Širokoúhlá obrazovka</PresentationFormat>
  <Paragraphs>96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Retrospektiva</vt:lpstr>
      <vt:lpstr>Aktuální podoba klasifikace doplňků stravy ve sportovní výživě</vt:lpstr>
      <vt:lpstr>Klasifikace ve sportovní výživě – kategorie A</vt:lpstr>
      <vt:lpstr>Klasifikace ve sportovní výživě – kategorie B</vt:lpstr>
      <vt:lpstr>Klasifikace ve sportovní výživě – kategorie C</vt:lpstr>
      <vt:lpstr>Klasifikace ve sportovní výživě – kategorie D</vt:lpstr>
      <vt:lpstr>Kategorie A dle AIS</vt:lpstr>
      <vt:lpstr>Ergogení látky (látky podporující výkonnost)</vt:lpstr>
      <vt:lpstr>Kofein</vt:lpstr>
      <vt:lpstr>Látky navyšující pufrační kapacitu organismu</vt:lpstr>
      <vt:lpstr>Nitráty</vt:lpstr>
      <vt:lpstr>Kreatin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podoba klasifikace doplňků stravy ve sportovní výživě</dc:title>
  <dc:creator>Anďa Martincová</dc:creator>
  <cp:lastModifiedBy>Anďa Martincová</cp:lastModifiedBy>
  <cp:revision>1</cp:revision>
  <dcterms:created xsi:type="dcterms:W3CDTF">2020-04-12T18:05:41Z</dcterms:created>
  <dcterms:modified xsi:type="dcterms:W3CDTF">2020-04-12T18:07:16Z</dcterms:modified>
</cp:coreProperties>
</file>