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72" r:id="rId5"/>
    <p:sldId id="258" r:id="rId6"/>
    <p:sldId id="259" r:id="rId7"/>
    <p:sldId id="260" r:id="rId8"/>
    <p:sldId id="268" r:id="rId9"/>
    <p:sldId id="270" r:id="rId10"/>
    <p:sldId id="269" r:id="rId11"/>
    <p:sldId id="273" r:id="rId12"/>
    <p:sldId id="27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2" d="100"/>
          <a:sy n="152" d="100"/>
        </p:scale>
        <p:origin x="1200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24. 2. 2020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24. 2. 2020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24. 2. 2020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24. 2. 2020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24. 2. 2020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24. 2. 2020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24. 2. 2020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24. 2. 2020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24. 2. 2020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24. 2. 2020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24. 2. 2020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17BC4-7407-4A82-B594-9315460ACB54}" type="datetimeFigureOut">
              <a:rPr lang="cs-CZ" smtClean="0"/>
              <a:pPr/>
              <a:t>24. 2. 2020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1285852" y="2928934"/>
            <a:ext cx="6784230" cy="830997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ood" dir="t"/>
            </a:scene3d>
            <a:sp3d prstMaterial="metal"/>
          </a:bodyPr>
          <a:lstStyle/>
          <a:p>
            <a:r>
              <a:rPr lang="cs-CZ" sz="4800" b="1" dirty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rgbClr val="C0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</a:rPr>
              <a:t>ANTROPOMOTORIKA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428728" y="2071678"/>
            <a:ext cx="33781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b="1" dirty="0"/>
              <a:t>Zvláštní skupiny řízení pohybu</a:t>
            </a:r>
          </a:p>
        </p:txBody>
      </p:sp>
      <p:sp>
        <p:nvSpPr>
          <p:cNvPr id="4" name="Obdélník 3"/>
          <p:cNvSpPr/>
          <p:nvPr/>
        </p:nvSpPr>
        <p:spPr>
          <a:xfrm>
            <a:off x="1357290" y="3286124"/>
            <a:ext cx="7143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cs-CZ" dirty="0" smtClean="0"/>
              <a:t>  mimovolní </a:t>
            </a:r>
            <a:r>
              <a:rPr lang="cs-CZ" dirty="0"/>
              <a:t>pohyby – často patologické (třesy, křeče, </a:t>
            </a:r>
            <a:r>
              <a:rPr lang="cs-CZ" dirty="0" err="1"/>
              <a:t>hyperkinózy</a:t>
            </a:r>
            <a:r>
              <a:rPr lang="cs-CZ" dirty="0"/>
              <a:t>, </a:t>
            </a:r>
            <a:r>
              <a:rPr lang="cs-CZ" dirty="0" smtClean="0"/>
              <a:t>..)</a:t>
            </a:r>
          </a:p>
          <a:p>
            <a:pPr lvl="0">
              <a:buFont typeface="Arial" pitchFamily="34" charset="0"/>
              <a:buChar char="•"/>
            </a:pPr>
            <a:endParaRPr lang="cs-CZ" dirty="0"/>
          </a:p>
          <a:p>
            <a:pPr lvl="0">
              <a:buFont typeface="Arial" pitchFamily="34" charset="0"/>
              <a:buChar char="•"/>
            </a:pPr>
            <a:r>
              <a:rPr lang="cs-CZ" smtClean="0"/>
              <a:t>  motilita </a:t>
            </a:r>
            <a:r>
              <a:rPr lang="cs-CZ" dirty="0"/>
              <a:t>(pohyby vegetativních orgánů, pohyby prováděné hladkým svalstvem)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27781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2800" b="1" dirty="0" smtClean="0">
                <a:solidFill>
                  <a:schemeClr val="accent2"/>
                </a:solidFill>
              </a:rPr>
              <a:t>Význam pohybu ve </a:t>
            </a:r>
            <a:r>
              <a:rPr lang="cs-CZ" altLang="cs-CZ" sz="2800" b="1" dirty="0" err="1" smtClean="0">
                <a:solidFill>
                  <a:schemeClr val="accent2"/>
                </a:solidFill>
              </a:rPr>
              <a:t>fylo</a:t>
            </a:r>
            <a:r>
              <a:rPr lang="cs-CZ" altLang="cs-CZ" sz="2800" b="1" dirty="0" smtClean="0">
                <a:solidFill>
                  <a:schemeClr val="accent2"/>
                </a:solidFill>
              </a:rPr>
              <a:t>- a ontogenezi člověka</a:t>
            </a:r>
            <a:endParaRPr lang="cs-CZ" altLang="cs-CZ" sz="2800" b="1" dirty="0">
              <a:solidFill>
                <a:schemeClr val="accent2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39552" y="1420813"/>
            <a:ext cx="8064896" cy="30883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Zlepšení svalové síly, rozsahu a koordinace pohybu</a:t>
            </a: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Ekonomický chod cirkulace při střední a </a:t>
            </a:r>
            <a:r>
              <a:rPr lang="cs-CZ" altLang="cs-CZ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submaximální</a:t>
            </a:r>
            <a:r>
              <a:rPr lang="cs-CZ" altLang="cs-CZ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zátěži</a:t>
            </a: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Prostředek regulace napětí a stresu</a:t>
            </a: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Stimulace produkce endorfinů</a:t>
            </a: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Udržení optimální hmotnosti a snižuje podíl nadměrného tuku o 8 –10%</a:t>
            </a: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Snižuje riziko vzniku civilizačních chorob – např. arteriosklerózy, odvápnění a riziko zlomenin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 dirty="0"/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395536" y="4869160"/>
            <a:ext cx="8569325" cy="19431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altLang="cs-CZ" sz="2000" dirty="0" smtClean="0"/>
              <a:t>Vztah psychiky a těla</a:t>
            </a:r>
          </a:p>
          <a:p>
            <a:pPr>
              <a:lnSpc>
                <a:spcPct val="90000"/>
              </a:lnSpc>
            </a:pPr>
            <a:r>
              <a:rPr lang="cs-CZ" altLang="cs-CZ" sz="2000" dirty="0" smtClean="0"/>
              <a:t>Hypokineze - </a:t>
            </a:r>
            <a:r>
              <a:rPr lang="cs-CZ" altLang="cs-CZ" sz="2000" dirty="0" err="1" smtClean="0"/>
              <a:t>hyperkineze</a:t>
            </a:r>
            <a:endParaRPr lang="cs-CZ" altLang="cs-CZ" sz="2000" dirty="0" smtClean="0"/>
          </a:p>
          <a:p>
            <a:pPr>
              <a:lnSpc>
                <a:spcPct val="90000"/>
              </a:lnSpc>
            </a:pPr>
            <a:r>
              <a:rPr lang="cs-CZ" altLang="cs-CZ" sz="2000" dirty="0" smtClean="0"/>
              <a:t>Funkce školní TV (lékař x učitel)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dirty="0" smtClean="0"/>
              <a:t>    		</a:t>
            </a:r>
            <a:r>
              <a:rPr lang="cs-CZ" altLang="cs-CZ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kompenzační, výchovný, výkonnostní, zdravotní</a:t>
            </a:r>
            <a:endParaRPr lang="cs-CZ" altLang="cs-CZ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82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1043608" y="1988840"/>
            <a:ext cx="8229600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solidFill>
                  <a:schemeClr val="tx1"/>
                </a:solidFill>
              </a:rPr>
              <a:t>Aristoteles, da Vinci</a:t>
            </a:r>
          </a:p>
          <a:p>
            <a:pPr marL="342900" indent="-34290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altLang="cs-CZ" sz="2400" dirty="0" err="1" smtClean="0">
                <a:solidFill>
                  <a:schemeClr val="tx1"/>
                </a:solidFill>
              </a:rPr>
              <a:t>Guts</a:t>
            </a:r>
            <a:r>
              <a:rPr lang="cs-CZ" altLang="cs-CZ" sz="2400" dirty="0" smtClean="0">
                <a:solidFill>
                  <a:schemeClr val="tx1"/>
                </a:solidFill>
              </a:rPr>
              <a:t> </a:t>
            </a:r>
            <a:r>
              <a:rPr lang="cs-CZ" altLang="cs-CZ" sz="2400" dirty="0" err="1" smtClean="0">
                <a:solidFill>
                  <a:schemeClr val="tx1"/>
                </a:solidFill>
              </a:rPr>
              <a:t>Muths</a:t>
            </a:r>
            <a:r>
              <a:rPr lang="cs-CZ" altLang="cs-CZ" sz="2400" dirty="0" smtClean="0">
                <a:solidFill>
                  <a:schemeClr val="tx1"/>
                </a:solidFill>
              </a:rPr>
              <a:t>, </a:t>
            </a:r>
            <a:r>
              <a:rPr lang="cs-CZ" altLang="cs-CZ" sz="2400" dirty="0" err="1" smtClean="0">
                <a:solidFill>
                  <a:schemeClr val="tx1"/>
                </a:solidFill>
              </a:rPr>
              <a:t>Vieth</a:t>
            </a:r>
            <a:r>
              <a:rPr lang="cs-CZ" altLang="cs-CZ" sz="2400" dirty="0" smtClean="0">
                <a:solidFill>
                  <a:schemeClr val="tx1"/>
                </a:solidFill>
              </a:rPr>
              <a:t>, </a:t>
            </a:r>
            <a:r>
              <a:rPr lang="cs-CZ" altLang="cs-CZ" sz="2400" dirty="0" err="1" smtClean="0">
                <a:solidFill>
                  <a:schemeClr val="tx1"/>
                </a:solidFill>
              </a:rPr>
              <a:t>Spiess</a:t>
            </a:r>
            <a:r>
              <a:rPr lang="cs-CZ" altLang="cs-CZ" sz="2400" dirty="0" smtClean="0">
                <a:solidFill>
                  <a:schemeClr val="tx1"/>
                </a:solidFill>
              </a:rPr>
              <a:t>, </a:t>
            </a:r>
            <a:r>
              <a:rPr lang="cs-CZ" altLang="cs-CZ" sz="2400" dirty="0" err="1" smtClean="0">
                <a:solidFill>
                  <a:schemeClr val="tx1"/>
                </a:solidFill>
              </a:rPr>
              <a:t>Ling</a:t>
            </a:r>
            <a:r>
              <a:rPr lang="cs-CZ" altLang="cs-CZ" sz="2400" dirty="0" smtClean="0">
                <a:solidFill>
                  <a:schemeClr val="tx1"/>
                </a:solidFill>
              </a:rPr>
              <a:t>, Tyrš</a:t>
            </a:r>
          </a:p>
          <a:p>
            <a:pPr marL="342900" indent="-34290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solidFill>
                  <a:schemeClr val="tx1"/>
                </a:solidFill>
              </a:rPr>
              <a:t>1960 </a:t>
            </a:r>
            <a:r>
              <a:rPr lang="cs-CZ" altLang="cs-CZ" sz="2400" dirty="0" err="1" smtClean="0">
                <a:solidFill>
                  <a:schemeClr val="tx1"/>
                </a:solidFill>
              </a:rPr>
              <a:t>Meinel</a:t>
            </a:r>
            <a:r>
              <a:rPr lang="cs-CZ" altLang="cs-CZ" sz="2400" dirty="0" smtClean="0">
                <a:solidFill>
                  <a:schemeClr val="tx1"/>
                </a:solidFill>
              </a:rPr>
              <a:t> „</a:t>
            </a:r>
            <a:r>
              <a:rPr lang="cs-CZ" altLang="cs-CZ" sz="2400" dirty="0" err="1" smtClean="0">
                <a:solidFill>
                  <a:schemeClr val="tx1"/>
                </a:solidFill>
              </a:rPr>
              <a:t>Bewegungslehre</a:t>
            </a:r>
            <a:r>
              <a:rPr lang="cs-CZ" altLang="cs-CZ" sz="2400" dirty="0" smtClean="0">
                <a:solidFill>
                  <a:schemeClr val="tx1"/>
                </a:solidFill>
              </a:rPr>
              <a:t>“</a:t>
            </a:r>
          </a:p>
          <a:p>
            <a:pPr marL="342900" indent="-34290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solidFill>
                  <a:schemeClr val="tx1"/>
                </a:solidFill>
              </a:rPr>
              <a:t>1964 vznik v ČSSR</a:t>
            </a:r>
          </a:p>
          <a:p>
            <a:pPr marL="342900" indent="-34290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solidFill>
                  <a:schemeClr val="tx1"/>
                </a:solidFill>
              </a:rPr>
              <a:t>1979 </a:t>
            </a:r>
            <a:r>
              <a:rPr lang="cs-CZ" altLang="cs-CZ" sz="2400" dirty="0" err="1" smtClean="0">
                <a:solidFill>
                  <a:schemeClr val="tx1"/>
                </a:solidFill>
              </a:rPr>
              <a:t>Čelikovský</a:t>
            </a:r>
            <a:r>
              <a:rPr lang="cs-CZ" altLang="cs-CZ" sz="2400" dirty="0" smtClean="0">
                <a:solidFill>
                  <a:schemeClr val="tx1"/>
                </a:solidFill>
              </a:rPr>
              <a:t> – 1.celostátní učebnice</a:t>
            </a:r>
          </a:p>
          <a:p>
            <a:pPr marL="342900" indent="-34290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solidFill>
                  <a:schemeClr val="tx1"/>
                </a:solidFill>
              </a:rPr>
              <a:t>20.. </a:t>
            </a:r>
            <a:r>
              <a:rPr lang="cs-CZ" altLang="cs-CZ" sz="2400" smtClean="0">
                <a:solidFill>
                  <a:schemeClr val="tx1"/>
                </a:solidFill>
              </a:rPr>
              <a:t>globalizace </a:t>
            </a:r>
            <a:endParaRPr lang="cs-CZ" alt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0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785786" y="1500174"/>
            <a:ext cx="396595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Předmět    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ANTROPOMOTORIKA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285984" y="2428868"/>
            <a:ext cx="4572000" cy="156966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cs-CZ" sz="2400" dirty="0"/>
              <a:t>Vědní obor, který studuje </a:t>
            </a:r>
            <a:r>
              <a:rPr lang="cs-CZ" sz="2400" i="1" dirty="0">
                <a:solidFill>
                  <a:srgbClr val="C00000"/>
                </a:solidFill>
              </a:rPr>
              <a:t>motorické projevy </a:t>
            </a:r>
            <a:r>
              <a:rPr lang="cs-CZ" sz="2400" dirty="0"/>
              <a:t>člověka ve vztahu k jeho </a:t>
            </a:r>
            <a:r>
              <a:rPr lang="cs-CZ" sz="2400" i="1" dirty="0">
                <a:solidFill>
                  <a:srgbClr val="C00000"/>
                </a:solidFill>
              </a:rPr>
              <a:t>morfologicko-funkčním</a:t>
            </a:r>
            <a:r>
              <a:rPr lang="cs-CZ" sz="2400" dirty="0"/>
              <a:t> předpokladům.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714348" y="4286256"/>
            <a:ext cx="735811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Antropomotorika</a:t>
            </a:r>
            <a:r>
              <a:rPr kumimoji="0" lang="cs-CZ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je vědní disciplina, která zkoumá struktury a vztahy mezi </a:t>
            </a:r>
            <a:r>
              <a:rPr kumimoji="0" lang="cs-CZ" sz="2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vnitřními předpoklady </a:t>
            </a:r>
            <a:r>
              <a:rPr kumimoji="0" lang="cs-CZ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 </a:t>
            </a:r>
            <a:r>
              <a:rPr kumimoji="0" lang="cs-CZ" sz="2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vnějšími pohybovými projevy</a:t>
            </a:r>
            <a:r>
              <a:rPr kumimoji="0" lang="cs-CZ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člověka</a:t>
            </a:r>
            <a:r>
              <a:rPr kumimoji="0" 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cs-C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643570" y="571480"/>
            <a:ext cx="26564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rgbClr val="C0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</a:rPr>
              <a:t>ANTROPOMOTORIKA</a:t>
            </a:r>
            <a:endParaRPr lang="cs-CZ" b="1" dirty="0"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  <a:solidFill>
                <a:srgbClr val="C00000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10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643570" y="571480"/>
            <a:ext cx="26564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rgbClr val="C0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</a:rPr>
              <a:t>ANTROPOMOTORIKA</a:t>
            </a:r>
            <a:endParaRPr lang="cs-CZ" b="1" dirty="0"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  <a:solidFill>
                <a:srgbClr val="C00000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Comic Sans MS" pitchFamily="66" charset="0"/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1600200"/>
            <a:ext cx="8362950" cy="499745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 typeface="Wingdings" panose="05000000000000000000" pitchFamily="2" charset="2"/>
              <a:buNone/>
            </a:pPr>
            <a:r>
              <a:rPr lang="cs-CZ" altLang="cs-CZ" dirty="0" smtClean="0">
                <a:solidFill>
                  <a:schemeClr val="tx1"/>
                </a:solidFill>
              </a:rPr>
              <a:t>...</a:t>
            </a:r>
            <a:r>
              <a:rPr lang="cs-CZ" altLang="cs-CZ" dirty="0" err="1" smtClean="0">
                <a:solidFill>
                  <a:schemeClr val="tx1"/>
                </a:solidFill>
              </a:rPr>
              <a:t>Anthropos</a:t>
            </a:r>
            <a:r>
              <a:rPr lang="cs-CZ" altLang="cs-CZ" dirty="0" smtClean="0">
                <a:solidFill>
                  <a:schemeClr val="tx1"/>
                </a:solidFill>
              </a:rPr>
              <a:t>...		...</a:t>
            </a:r>
            <a:r>
              <a:rPr lang="cs-CZ" altLang="cs-CZ" dirty="0" err="1" smtClean="0">
                <a:solidFill>
                  <a:schemeClr val="tx1"/>
                </a:solidFill>
              </a:rPr>
              <a:t>Motus</a:t>
            </a:r>
            <a:r>
              <a:rPr lang="cs-CZ" altLang="cs-CZ" dirty="0" smtClean="0">
                <a:solidFill>
                  <a:schemeClr val="tx1"/>
                </a:solidFill>
              </a:rPr>
              <a:t>...</a:t>
            </a:r>
          </a:p>
          <a:p>
            <a:pPr marL="609600" indent="-609600">
              <a:buFont typeface="Wingdings" panose="05000000000000000000" pitchFamily="2" charset="2"/>
              <a:buNone/>
            </a:pPr>
            <a:endParaRPr lang="cs-CZ" altLang="cs-CZ" dirty="0" smtClean="0">
              <a:solidFill>
                <a:schemeClr val="tx1"/>
              </a:solidFill>
            </a:endParaRPr>
          </a:p>
          <a:p>
            <a:pPr marL="609600" indent="-609600" algn="l">
              <a:buFontTx/>
              <a:buNone/>
            </a:pPr>
            <a:r>
              <a:rPr lang="cs-CZ" altLang="cs-CZ" b="1" dirty="0" smtClean="0">
                <a:solidFill>
                  <a:schemeClr val="accent2"/>
                </a:solidFill>
              </a:rPr>
              <a:t>Motorika</a:t>
            </a:r>
          </a:p>
          <a:p>
            <a:pPr marL="609600" indent="-609600" algn="l">
              <a:buFontTx/>
              <a:buChar char="•"/>
            </a:pPr>
            <a:r>
              <a:rPr lang="cs-CZ" altLang="cs-CZ" sz="2400" dirty="0" smtClean="0">
                <a:solidFill>
                  <a:schemeClr val="tx1"/>
                </a:solidFill>
              </a:rPr>
              <a:t>Vlastnosti, předpoklady systému pro pohyb</a:t>
            </a:r>
          </a:p>
          <a:p>
            <a:pPr marL="609600" indent="-609600" algn="l">
              <a:buFontTx/>
              <a:buChar char="•"/>
            </a:pPr>
            <a:r>
              <a:rPr lang="cs-CZ" altLang="cs-CZ" sz="2400" dirty="0" smtClean="0">
                <a:solidFill>
                  <a:schemeClr val="tx1"/>
                </a:solidFill>
              </a:rPr>
              <a:t>Souhrn pohybových projevů systému </a:t>
            </a:r>
          </a:p>
          <a:p>
            <a:pPr marL="609600" indent="-609600">
              <a:buFontTx/>
              <a:buNone/>
            </a:pPr>
            <a:endParaRPr lang="cs-CZ" altLang="cs-CZ" sz="2400" dirty="0" smtClean="0">
              <a:solidFill>
                <a:schemeClr val="tx1"/>
              </a:solidFill>
            </a:endParaRPr>
          </a:p>
          <a:p>
            <a:pPr marL="609600" indent="-609600">
              <a:buFontTx/>
              <a:buNone/>
            </a:pPr>
            <a:r>
              <a:rPr lang="cs-CZ" altLang="cs-CZ" sz="2800" b="1" dirty="0" err="1" smtClean="0">
                <a:solidFill>
                  <a:schemeClr val="tx1"/>
                </a:solidFill>
              </a:rPr>
              <a:t>Antropomotorika</a:t>
            </a:r>
            <a:endParaRPr lang="cs-CZ" altLang="cs-CZ" sz="2800" b="1" dirty="0" smtClean="0">
              <a:solidFill>
                <a:schemeClr val="tx1"/>
              </a:solidFill>
            </a:endParaRPr>
          </a:p>
          <a:p>
            <a:pPr marL="609600" indent="-609600">
              <a:buFontTx/>
              <a:buChar char="-"/>
            </a:pPr>
            <a:r>
              <a:rPr lang="cs-CZ" altLang="cs-CZ" sz="2400" dirty="0" smtClean="0">
                <a:solidFill>
                  <a:schemeClr val="tx1"/>
                </a:solidFill>
              </a:rPr>
              <a:t>věda , studující pohybové projevy vzhledem k vnitřním integrovaným předpokladům</a:t>
            </a:r>
          </a:p>
          <a:p>
            <a:pPr marL="609600" indent="-609600">
              <a:buFontTx/>
              <a:buChar char="-"/>
            </a:pPr>
            <a:r>
              <a:rPr lang="cs-CZ" altLang="cs-CZ" sz="2400" dirty="0" smtClean="0">
                <a:solidFill>
                  <a:schemeClr val="tx1"/>
                </a:solidFill>
              </a:rPr>
              <a:t>věda o pohybových předpokladech a projevech v oblasti tělesné výchovy a sportu</a:t>
            </a:r>
            <a:endParaRPr lang="cs-CZ" alt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18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643570" y="571480"/>
            <a:ext cx="26564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rgbClr val="C0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</a:rPr>
              <a:t>ANTROPOMOTORIKA</a:t>
            </a:r>
            <a:endParaRPr lang="cs-CZ" b="1" dirty="0"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  <a:solidFill>
                <a:srgbClr val="C00000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Comic Sans MS" pitchFamily="66" charset="0"/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1600200"/>
            <a:ext cx="8362950" cy="4997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 typeface="Wingdings" panose="05000000000000000000" pitchFamily="2" charset="2"/>
              <a:buNone/>
            </a:pPr>
            <a:endParaRPr lang="cs-CZ" altLang="cs-CZ" sz="2400" dirty="0">
              <a:solidFill>
                <a:schemeClr val="tx1"/>
              </a:solidFill>
            </a:endParaRPr>
          </a:p>
        </p:txBody>
      </p:sp>
      <p:pic>
        <p:nvPicPr>
          <p:cNvPr id="4" name="Picture 4" descr="Graf 1P Antrop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935715"/>
            <a:ext cx="7849196" cy="562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498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071538" y="1571612"/>
            <a:ext cx="23910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/>
              <a:t>Oblasti zkoumání</a:t>
            </a:r>
          </a:p>
        </p:txBody>
      </p:sp>
      <p:sp>
        <p:nvSpPr>
          <p:cNvPr id="4" name="Obdélník 3"/>
          <p:cNvSpPr/>
          <p:nvPr/>
        </p:nvSpPr>
        <p:spPr>
          <a:xfrm>
            <a:off x="1500166" y="2551837"/>
            <a:ext cx="67151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cs-CZ" sz="2000" dirty="0" smtClean="0"/>
              <a:t>  teorie </a:t>
            </a:r>
            <a:r>
              <a:rPr lang="cs-CZ" sz="2000" dirty="0"/>
              <a:t>motorických schopností a </a:t>
            </a:r>
            <a:r>
              <a:rPr lang="cs-CZ" sz="2000" dirty="0" smtClean="0"/>
              <a:t>dovedností</a:t>
            </a:r>
          </a:p>
          <a:p>
            <a:pPr lvl="0">
              <a:buFont typeface="Arial" pitchFamily="34" charset="0"/>
              <a:buChar char="•"/>
            </a:pPr>
            <a:endParaRPr lang="cs-CZ" sz="2000" dirty="0"/>
          </a:p>
          <a:p>
            <a:pPr lvl="0">
              <a:buFont typeface="Arial" pitchFamily="34" charset="0"/>
              <a:buChar char="•"/>
            </a:pPr>
            <a:r>
              <a:rPr lang="cs-CZ" sz="2000" dirty="0" smtClean="0"/>
              <a:t>  teoretické </a:t>
            </a:r>
            <a:r>
              <a:rPr lang="cs-CZ" sz="2000" dirty="0"/>
              <a:t>aspekty tělesných </a:t>
            </a:r>
            <a:r>
              <a:rPr lang="cs-CZ" sz="2000" dirty="0" smtClean="0"/>
              <a:t>cvičení</a:t>
            </a:r>
          </a:p>
          <a:p>
            <a:pPr lvl="0">
              <a:buFont typeface="Arial" pitchFamily="34" charset="0"/>
              <a:buChar char="•"/>
            </a:pPr>
            <a:endParaRPr lang="cs-CZ" sz="2000" dirty="0"/>
          </a:p>
          <a:p>
            <a:pPr lvl="0">
              <a:buFont typeface="Arial" pitchFamily="34" charset="0"/>
              <a:buChar char="•"/>
            </a:pPr>
            <a:r>
              <a:rPr lang="cs-CZ" sz="2000" dirty="0" smtClean="0"/>
              <a:t>  fylogeneze </a:t>
            </a:r>
            <a:r>
              <a:rPr lang="cs-CZ" sz="2000" dirty="0"/>
              <a:t>a ontogeneze lidské </a:t>
            </a:r>
            <a:r>
              <a:rPr lang="cs-CZ" sz="2000" dirty="0" smtClean="0"/>
              <a:t>motoriky</a:t>
            </a:r>
          </a:p>
          <a:p>
            <a:pPr lvl="0">
              <a:buFont typeface="Arial" pitchFamily="34" charset="0"/>
              <a:buChar char="•"/>
            </a:pPr>
            <a:endParaRPr lang="cs-CZ" sz="2000" dirty="0"/>
          </a:p>
          <a:p>
            <a:pPr lvl="0">
              <a:buFont typeface="Arial" pitchFamily="34" charset="0"/>
              <a:buChar char="•"/>
            </a:pPr>
            <a:r>
              <a:rPr lang="cs-CZ" sz="2000" dirty="0" smtClean="0"/>
              <a:t>  somatická </a:t>
            </a:r>
            <a:r>
              <a:rPr lang="cs-CZ" sz="2000" dirty="0"/>
              <a:t>a motorická </a:t>
            </a:r>
            <a:r>
              <a:rPr lang="cs-CZ" sz="2000" dirty="0" smtClean="0"/>
              <a:t>metrologie</a:t>
            </a:r>
          </a:p>
          <a:p>
            <a:pPr lvl="0">
              <a:buFont typeface="Arial" pitchFamily="34" charset="0"/>
              <a:buChar char="•"/>
            </a:pPr>
            <a:endParaRPr lang="cs-CZ" sz="2000" dirty="0"/>
          </a:p>
          <a:p>
            <a:pPr lvl="0">
              <a:buFont typeface="Arial" pitchFamily="34" charset="0"/>
              <a:buChar char="•"/>
            </a:pPr>
            <a:r>
              <a:rPr lang="cs-CZ" sz="2000" dirty="0" smtClean="0"/>
              <a:t>  metody </a:t>
            </a:r>
            <a:r>
              <a:rPr lang="cs-CZ" sz="2000" dirty="0"/>
              <a:t>sledování a vyhodnocování motorické výkonnosti</a:t>
            </a:r>
          </a:p>
        </p:txBody>
      </p:sp>
      <p:sp>
        <p:nvSpPr>
          <p:cNvPr id="6" name="Obdélník 5"/>
          <p:cNvSpPr/>
          <p:nvPr/>
        </p:nvSpPr>
        <p:spPr>
          <a:xfrm>
            <a:off x="5643570" y="571480"/>
            <a:ext cx="26564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rgbClr val="C0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</a:rPr>
              <a:t>ANTROPOMOTORIKA</a:t>
            </a:r>
            <a:endParaRPr lang="cs-CZ" b="1" dirty="0"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  <a:solidFill>
                <a:srgbClr val="C00000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71472" y="2143116"/>
            <a:ext cx="80842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  <a:ea typeface="Calibri" pitchFamily="34" charset="0"/>
                <a:cs typeface="Times New Roman" pitchFamily="18" charset="0"/>
              </a:rPr>
              <a:t>ZÁKLADY  POHYBOVÉ ČINNOSTI ČLOVĚKA</a:t>
            </a:r>
            <a:endParaRPr kumimoji="0" lang="cs-CZ" sz="4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442072" y="642918"/>
            <a:ext cx="47019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  <a:ea typeface="Calibri" pitchFamily="34" charset="0"/>
                <a:cs typeface="Times New Roman" pitchFamily="18" charset="0"/>
              </a:rPr>
              <a:t>ZÁKLADY  POHYBOVÉ ČINNOSTI ČLOVĚKA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omic Sans MS" pitchFamily="66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142976" y="1643050"/>
            <a:ext cx="39719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Typické znaky lidské motoriky</a:t>
            </a:r>
            <a:endParaRPr kumimoji="0" lang="cs-CZ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428728" y="2571744"/>
            <a:ext cx="695969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cs-CZ" sz="2000" dirty="0" smtClean="0"/>
              <a:t>  motorika </a:t>
            </a:r>
            <a:r>
              <a:rPr lang="cs-CZ" sz="2000" dirty="0"/>
              <a:t>spojena s myšlením a řečí (činnost vědomá</a:t>
            </a:r>
            <a:r>
              <a:rPr lang="cs-CZ" sz="2000" dirty="0" smtClean="0"/>
              <a:t>)</a:t>
            </a:r>
          </a:p>
          <a:p>
            <a:pPr lvl="0">
              <a:buFont typeface="Arial" pitchFamily="34" charset="0"/>
              <a:buChar char="•"/>
            </a:pPr>
            <a:endParaRPr lang="cs-CZ" sz="2000" dirty="0"/>
          </a:p>
          <a:p>
            <a:pPr lvl="0">
              <a:buFont typeface="Arial" pitchFamily="34" charset="0"/>
              <a:buChar char="•"/>
            </a:pPr>
            <a:r>
              <a:rPr lang="cs-CZ" sz="2000" dirty="0" smtClean="0"/>
              <a:t>  bohatý </a:t>
            </a:r>
            <a:r>
              <a:rPr lang="cs-CZ" sz="2000" dirty="0"/>
              <a:t>rejstřík naučených pohybů (pohybových dovedností a návyků</a:t>
            </a:r>
            <a:r>
              <a:rPr lang="cs-CZ" sz="2000" dirty="0" smtClean="0"/>
              <a:t>)</a:t>
            </a:r>
          </a:p>
          <a:p>
            <a:pPr lvl="0">
              <a:buFont typeface="Arial" pitchFamily="34" charset="0"/>
              <a:buChar char="•"/>
            </a:pPr>
            <a:endParaRPr lang="cs-CZ" sz="2000" dirty="0"/>
          </a:p>
          <a:p>
            <a:pPr lvl="0">
              <a:buFont typeface="Arial" pitchFamily="34" charset="0"/>
              <a:buChar char="•"/>
            </a:pPr>
            <a:r>
              <a:rPr lang="cs-CZ" sz="2000" dirty="0" smtClean="0"/>
              <a:t>  lateralita </a:t>
            </a:r>
            <a:r>
              <a:rPr lang="cs-CZ" sz="2000" dirty="0"/>
              <a:t>u párových </a:t>
            </a:r>
            <a:r>
              <a:rPr lang="cs-CZ" sz="2000" dirty="0" smtClean="0"/>
              <a:t>orgánů</a:t>
            </a:r>
          </a:p>
          <a:p>
            <a:pPr lvl="0">
              <a:buFont typeface="Arial" pitchFamily="34" charset="0"/>
              <a:buChar char="•"/>
            </a:pPr>
            <a:endParaRPr lang="cs-CZ" sz="2000" dirty="0"/>
          </a:p>
          <a:p>
            <a:pPr lvl="0">
              <a:buFont typeface="Arial" pitchFamily="34" charset="0"/>
              <a:buChar char="•"/>
            </a:pPr>
            <a:r>
              <a:rPr lang="cs-CZ" sz="2000" dirty="0" smtClean="0"/>
              <a:t>  schopnost </a:t>
            </a:r>
            <a:r>
              <a:rPr lang="cs-CZ" sz="2000" dirty="0"/>
              <a:t>zdokonalování a flexibility pohybové činnosti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442072" y="642918"/>
            <a:ext cx="47019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  <a:ea typeface="Calibri" pitchFamily="34" charset="0"/>
                <a:cs typeface="Times New Roman" pitchFamily="18" charset="0"/>
              </a:rPr>
              <a:t>ZÁKLADY  POHYBOVÉ ČINNOSTI ČLOVĚKA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omic Sans MS" pitchFamily="66" charset="0"/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357290" y="1714488"/>
            <a:ext cx="33108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Fylogenetické znaky ve vývoji</a:t>
            </a:r>
            <a:endParaRPr kumimoji="0" lang="cs-C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691680" y="2708920"/>
            <a:ext cx="624644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/>
              <a:t>Změny v tělesné stavbě</a:t>
            </a:r>
            <a:r>
              <a:rPr lang="cs-CZ" sz="2000" b="1" dirty="0" smtClean="0"/>
              <a:t>:</a:t>
            </a:r>
          </a:p>
          <a:p>
            <a:endParaRPr lang="cs-CZ" sz="2000" b="1" dirty="0"/>
          </a:p>
          <a:p>
            <a:pPr lvl="0">
              <a:buFont typeface="Arial" pitchFamily="34" charset="0"/>
              <a:buChar char="•"/>
            </a:pPr>
            <a:r>
              <a:rPr lang="cs-CZ" sz="2000" dirty="0" smtClean="0"/>
              <a:t>  vzpřímené </a:t>
            </a:r>
            <a:r>
              <a:rPr lang="cs-CZ" sz="2000" dirty="0"/>
              <a:t>držení těla s </a:t>
            </a:r>
            <a:r>
              <a:rPr lang="cs-CZ" sz="2000" dirty="0" err="1"/>
              <a:t>bipedální</a:t>
            </a:r>
            <a:r>
              <a:rPr lang="cs-CZ" sz="2000" dirty="0"/>
              <a:t> </a:t>
            </a:r>
            <a:r>
              <a:rPr lang="cs-CZ" sz="2000" dirty="0" smtClean="0"/>
              <a:t>chůzí</a:t>
            </a:r>
          </a:p>
          <a:p>
            <a:pPr lvl="0">
              <a:buFont typeface="Arial" pitchFamily="34" charset="0"/>
              <a:buChar char="•"/>
            </a:pPr>
            <a:endParaRPr lang="cs-CZ" sz="2000" dirty="0"/>
          </a:p>
          <a:p>
            <a:pPr lvl="0">
              <a:buFont typeface="Arial" pitchFamily="34" charset="0"/>
              <a:buChar char="•"/>
            </a:pPr>
            <a:r>
              <a:rPr lang="cs-CZ" sz="2000" dirty="0" smtClean="0"/>
              <a:t>  změny </a:t>
            </a:r>
            <a:r>
              <a:rPr lang="cs-CZ" sz="2000" dirty="0"/>
              <a:t>ve stavbě	-	páteře</a:t>
            </a:r>
          </a:p>
          <a:p>
            <a:pPr lvl="0"/>
            <a:r>
              <a:rPr lang="cs-CZ" sz="2000" dirty="0" smtClean="0"/>
              <a:t>		</a:t>
            </a:r>
            <a:r>
              <a:rPr lang="cs-CZ" sz="2000" dirty="0" smtClean="0"/>
              <a:t>	-</a:t>
            </a:r>
            <a:r>
              <a:rPr lang="cs-CZ" sz="2000" dirty="0" smtClean="0"/>
              <a:t>	dolních </a:t>
            </a:r>
            <a:r>
              <a:rPr lang="cs-CZ" sz="2000" dirty="0"/>
              <a:t>končetin</a:t>
            </a:r>
          </a:p>
          <a:p>
            <a:pPr lvl="0"/>
            <a:r>
              <a:rPr lang="cs-CZ" sz="2000" dirty="0" smtClean="0"/>
              <a:t>		</a:t>
            </a:r>
            <a:r>
              <a:rPr lang="cs-CZ" sz="2000" dirty="0" smtClean="0"/>
              <a:t>	-</a:t>
            </a:r>
            <a:r>
              <a:rPr lang="cs-CZ" sz="2000" dirty="0" smtClean="0"/>
              <a:t>	rukou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442072" y="642918"/>
            <a:ext cx="47019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  <a:ea typeface="Calibri" pitchFamily="34" charset="0"/>
                <a:cs typeface="Times New Roman" pitchFamily="18" charset="0"/>
              </a:rPr>
              <a:t>ZÁKLADY  POHYBOVÉ ČINNOSTI ČLOVĚKA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omic Sans MS" pitchFamily="66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214414" y="2071678"/>
            <a:ext cx="362169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Vývojové stupně řízení motoriky</a:t>
            </a:r>
            <a:endParaRPr kumimoji="0" lang="cs-C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643042" y="2928934"/>
            <a:ext cx="609731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cs-CZ" dirty="0" smtClean="0"/>
              <a:t>  Reflexní </a:t>
            </a:r>
            <a:r>
              <a:rPr lang="cs-CZ" dirty="0"/>
              <a:t>reakce organismu (tzv. reflexní oblouk</a:t>
            </a:r>
            <a:r>
              <a:rPr lang="cs-CZ" dirty="0" smtClean="0"/>
              <a:t>)</a:t>
            </a:r>
          </a:p>
          <a:p>
            <a:pPr lvl="0">
              <a:buFont typeface="Arial" pitchFamily="34" charset="0"/>
              <a:buChar char="•"/>
            </a:pPr>
            <a:endParaRPr lang="cs-CZ" dirty="0"/>
          </a:p>
          <a:p>
            <a:pPr lvl="0">
              <a:buFont typeface="Arial" pitchFamily="34" charset="0"/>
              <a:buChar char="•"/>
            </a:pPr>
            <a:r>
              <a:rPr lang="cs-CZ" dirty="0" smtClean="0"/>
              <a:t>  Reflexní </a:t>
            </a:r>
            <a:r>
              <a:rPr lang="cs-CZ" dirty="0"/>
              <a:t>řetězová reakce (instinkty, pudy</a:t>
            </a:r>
            <a:r>
              <a:rPr lang="cs-CZ" dirty="0" smtClean="0"/>
              <a:t>)</a:t>
            </a:r>
          </a:p>
          <a:p>
            <a:pPr lvl="0">
              <a:buFont typeface="Arial" pitchFamily="34" charset="0"/>
              <a:buChar char="•"/>
            </a:pPr>
            <a:endParaRPr lang="cs-CZ" dirty="0"/>
          </a:p>
          <a:p>
            <a:pPr lvl="0">
              <a:buFont typeface="Arial" pitchFamily="34" charset="0"/>
              <a:buChar char="•"/>
            </a:pPr>
            <a:r>
              <a:rPr lang="cs-CZ" dirty="0" smtClean="0"/>
              <a:t>  Podmíněné </a:t>
            </a:r>
            <a:r>
              <a:rPr lang="cs-CZ" dirty="0"/>
              <a:t>reflexy (získané v </a:t>
            </a:r>
            <a:r>
              <a:rPr lang="cs-CZ" dirty="0" err="1"/>
              <a:t>onotgenezi</a:t>
            </a:r>
            <a:r>
              <a:rPr lang="cs-CZ" dirty="0" smtClean="0"/>
              <a:t>)</a:t>
            </a:r>
          </a:p>
          <a:p>
            <a:pPr lvl="0">
              <a:buFont typeface="Arial" pitchFamily="34" charset="0"/>
              <a:buChar char="•"/>
            </a:pPr>
            <a:endParaRPr lang="cs-CZ" dirty="0"/>
          </a:p>
          <a:p>
            <a:pPr lvl="0">
              <a:buFont typeface="Arial" pitchFamily="34" charset="0"/>
              <a:buChar char="•"/>
            </a:pPr>
            <a:r>
              <a:rPr lang="cs-CZ" dirty="0" smtClean="0"/>
              <a:t>  Vědomé </a:t>
            </a:r>
            <a:r>
              <a:rPr lang="cs-CZ" dirty="0"/>
              <a:t>(úmyslné) pohyby (řízené vůlí, myšlením)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265</Words>
  <Application>Microsoft Office PowerPoint</Application>
  <PresentationFormat>Předvádění na obrazovce (4:3)</PresentationFormat>
  <Paragraphs>76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Comic Sans MS</vt:lpstr>
      <vt:lpstr>Times New Roman</vt:lpstr>
      <vt:lpstr>Wingdings</vt:lpstr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vespa</dc:creator>
  <cp:lastModifiedBy>  </cp:lastModifiedBy>
  <cp:revision>5</cp:revision>
  <dcterms:created xsi:type="dcterms:W3CDTF">2010-02-24T09:12:20Z</dcterms:created>
  <dcterms:modified xsi:type="dcterms:W3CDTF">2020-02-24T12:10:31Z</dcterms:modified>
</cp:coreProperties>
</file>