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CB408A-9861-4D77-85B9-8622DC76A044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6AD4F0-3345-4352-BC30-0498A8F640C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Biomechanika pohybu segmentů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mechanická triáda, rozklad síly svalu, momentové působení síly svalu, pákový princip pohybu v kloubech, druhy pák v lidském těle, modelové příklady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Reakční síla v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Namáhání kloubu</a:t>
            </a:r>
          </a:p>
          <a:p>
            <a:r>
              <a:rPr lang="cs-CZ" dirty="0" smtClean="0"/>
              <a:t>Vzniká jako reakce na působení tíhové a svalové síly, není podmíněna pohybem – např. silové působení pro udržení rovnováhy</a:t>
            </a:r>
          </a:p>
          <a:p>
            <a:r>
              <a:rPr lang="cs-CZ" dirty="0" smtClean="0"/>
              <a:t>Výpočet ve stavu rovnováhy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momentové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Držení hlavy ve stoji – při předsunutém držení až 3x více namáhané extenzory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384434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momentové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Zvedání břemene</a:t>
            </a:r>
          </a:p>
          <a:p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36520"/>
            <a:ext cx="2376264" cy="38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491" y="3140968"/>
            <a:ext cx="6302509" cy="306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momentové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hole pro odlehčení abduktorů DK</a:t>
            </a:r>
          </a:p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599397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Mechanická triáda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struktura umožňující interakci pohybového systému s vnějším prostředím</a:t>
            </a:r>
          </a:p>
          <a:p>
            <a:r>
              <a:rPr lang="cs-CZ" dirty="0" smtClean="0"/>
              <a:t>Skládá se ze:</a:t>
            </a:r>
          </a:p>
          <a:p>
            <a:pPr lvl="1"/>
            <a:r>
              <a:rPr lang="cs-CZ" dirty="0" smtClean="0"/>
              <a:t>Svalu – generátor tahové síly</a:t>
            </a:r>
          </a:p>
          <a:p>
            <a:pPr lvl="1"/>
            <a:r>
              <a:rPr lang="cs-CZ" dirty="0" smtClean="0"/>
              <a:t>Mezilehlého prvku – přenos tahové síly na segment</a:t>
            </a:r>
          </a:p>
          <a:p>
            <a:pPr lvl="1"/>
            <a:r>
              <a:rPr lang="cs-CZ" dirty="0" smtClean="0"/>
              <a:t>Segmentu – kontakt s vnějším prostředím</a:t>
            </a:r>
          </a:p>
          <a:p>
            <a:pPr lvl="1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581128"/>
            <a:ext cx="2448272" cy="199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Zkrácení svalu spojujícího dva segmenty – pohybuje se méně stabilizovaný segment</a:t>
            </a:r>
          </a:p>
          <a:p>
            <a:r>
              <a:rPr lang="cs-CZ" dirty="0" smtClean="0"/>
              <a:t>Segmenty stabilizovány především svalově, odpor vůči pohybu také díky hmotnosti</a:t>
            </a:r>
          </a:p>
          <a:p>
            <a:r>
              <a:rPr lang="cs-CZ" dirty="0" smtClean="0"/>
              <a:t>Špatná stabilizace prvku může být příčinou nemožnosti provedení pohybu jiného prvku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581128"/>
            <a:ext cx="3738981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svalové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/>
              <a:t>F</a:t>
            </a:r>
            <a:r>
              <a:rPr lang="cs-CZ" b="1" baseline="-25000" dirty="0" err="1" smtClean="0"/>
              <a:t>rot</a:t>
            </a:r>
            <a:r>
              <a:rPr lang="cs-CZ" b="1" dirty="0" smtClean="0"/>
              <a:t> – rotační, tangenciální složka </a:t>
            </a:r>
          </a:p>
          <a:p>
            <a:r>
              <a:rPr lang="cs-CZ" dirty="0" smtClean="0"/>
              <a:t>Způsobuje vlastní rotaci segmentu, její směr je kolmý na složku </a:t>
            </a:r>
            <a:r>
              <a:rPr lang="cs-CZ" dirty="0" err="1" smtClean="0"/>
              <a:t>F</a:t>
            </a:r>
            <a:r>
              <a:rPr lang="cs-CZ" sz="2200" baseline="-25000" dirty="0" err="1" smtClean="0"/>
              <a:t>nor</a:t>
            </a:r>
            <a:r>
              <a:rPr lang="cs-CZ" dirty="0" smtClean="0"/>
              <a:t> (na daný segment). </a:t>
            </a:r>
          </a:p>
          <a:p>
            <a:r>
              <a:rPr lang="cs-CZ" b="1" dirty="0" err="1" smtClean="0"/>
              <a:t>F</a:t>
            </a:r>
            <a:r>
              <a:rPr lang="cs-CZ" b="1" baseline="-25000" dirty="0" err="1" smtClean="0"/>
              <a:t>nor</a:t>
            </a:r>
            <a:r>
              <a:rPr lang="cs-CZ" b="1" baseline="-25000" dirty="0" smtClean="0"/>
              <a:t> </a:t>
            </a:r>
            <a:r>
              <a:rPr lang="cs-CZ" b="1" dirty="0" smtClean="0"/>
              <a:t>– normálová, stabilizační složka </a:t>
            </a:r>
          </a:p>
          <a:p>
            <a:r>
              <a:rPr lang="cs-CZ" dirty="0" smtClean="0"/>
              <a:t>Leží v ose daného segmentu, prochází středem (bodem otáčení) příslušného kloubu.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41342"/>
            <a:ext cx="2592288" cy="221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 svalové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může mít stabilizační složka síly destabilizační účinek (pokud směřuje mimo kloubní jamku)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Různé funkce svalů </a:t>
            </a:r>
          </a:p>
          <a:p>
            <a:pPr lvl="1"/>
            <a:r>
              <a:rPr lang="cs-CZ" dirty="0" smtClean="0"/>
              <a:t>Stabilizátory</a:t>
            </a:r>
          </a:p>
          <a:p>
            <a:pPr lvl="1"/>
            <a:r>
              <a:rPr lang="cs-CZ" dirty="0" smtClean="0"/>
              <a:t>Rotátory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2160240" cy="203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683122"/>
            <a:ext cx="3384376" cy="217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Moment svalové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Otáčivý účinek závisí na velikosti síly a vzdálenosti jejího vektoru od středu otáčení (středu kloubu)</a:t>
            </a:r>
          </a:p>
          <a:p>
            <a:r>
              <a:rPr lang="cs-CZ" dirty="0" smtClean="0"/>
              <a:t>Rameno síly</a:t>
            </a:r>
          </a:p>
          <a:p>
            <a:pPr lvl="1"/>
            <a:r>
              <a:rPr lang="cs-CZ" b="1" dirty="0" smtClean="0"/>
              <a:t>fyzické rameno síly </a:t>
            </a:r>
            <a:r>
              <a:rPr lang="cs-CZ" dirty="0" smtClean="0"/>
              <a:t>- vzdálenost místa úponu šlachy daného svalu od středu otáčení</a:t>
            </a:r>
          </a:p>
          <a:p>
            <a:pPr lvl="1"/>
            <a:r>
              <a:rPr lang="cs-CZ" b="1" dirty="0" smtClean="0"/>
              <a:t>geometrické rameno síly</a:t>
            </a:r>
            <a:r>
              <a:rPr lang="cs-CZ" dirty="0" smtClean="0"/>
              <a:t> – je nutné vypočítat ze </a:t>
            </a:r>
            <a:r>
              <a:rPr lang="cs-CZ" smtClean="0"/>
              <a:t>vztahu 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   </a:t>
            </a:r>
            <a:r>
              <a:rPr lang="cs-CZ" dirty="0" err="1" smtClean="0"/>
              <a:t>r</a:t>
            </a:r>
            <a:r>
              <a:rPr lang="cs-CZ" baseline="-25000" dirty="0" err="1" smtClean="0"/>
              <a:t>FSVA</a:t>
            </a:r>
            <a:r>
              <a:rPr lang="cs-CZ" dirty="0" smtClean="0"/>
              <a:t> = </a:t>
            </a:r>
            <a:r>
              <a:rPr lang="cs-CZ" dirty="0" err="1" smtClean="0"/>
              <a:t>r’</a:t>
            </a:r>
            <a:r>
              <a:rPr lang="cs-CZ" baseline="-25000" dirty="0" err="1" smtClean="0"/>
              <a:t>FSVA</a:t>
            </a:r>
            <a:r>
              <a:rPr lang="cs-CZ" dirty="0" smtClean="0"/>
              <a:t> · sin</a:t>
            </a:r>
            <a:r>
              <a:rPr lang="el-GR" dirty="0" smtClean="0"/>
              <a:t>α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4867" y="4509120"/>
            <a:ext cx="5589133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Výsledný pohyb segmentu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velikosti a směru výsledného momentu: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 základě porovnávání momentů svalových a tíhových sil:</a:t>
            </a:r>
          </a:p>
          <a:p>
            <a:r>
              <a:rPr lang="cs-CZ" dirty="0" err="1" smtClean="0"/>
              <a:t>Př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348880"/>
            <a:ext cx="4552900" cy="91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789040"/>
            <a:ext cx="51643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5" y="4725144"/>
            <a:ext cx="5205615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Druhy pák v lidském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Páka prvního druhu (dvojzvratná, rovnovážná) – bod otáčení se nachází mezi působícími silami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Páka druhého druhu (jednozvratná, páka síly) – vektor tíhové síly je mezi bodem otáčení a vektorem svalové síly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80928"/>
            <a:ext cx="40290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629275"/>
            <a:ext cx="151216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cs-CZ" dirty="0" smtClean="0"/>
              <a:t>Páka třetího druhu (jednozvratná, páka rychlosti) – vektor svalové síly je mezi bodem otáčení a vektorem tíhové síly</a:t>
            </a:r>
          </a:p>
          <a:p>
            <a:pPr lvl="1"/>
            <a:r>
              <a:rPr lang="cs-CZ" dirty="0" smtClean="0"/>
              <a:t>Tíhová síla má větší rameno</a:t>
            </a:r>
          </a:p>
          <a:p>
            <a:pPr lvl="1"/>
            <a:r>
              <a:rPr lang="cs-CZ" dirty="0" smtClean="0"/>
              <a:t>Typické pro dlouhé kosti – např. biceps u flexe v lokti</a:t>
            </a:r>
          </a:p>
          <a:p>
            <a:pPr lvl="1"/>
            <a:r>
              <a:rPr lang="cs-CZ" dirty="0" smtClean="0"/>
              <a:t>Body na konci segmentu vykonávají pohyb velkou rychlostí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861048"/>
            <a:ext cx="3576494" cy="22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922</TotalTime>
  <Words>380</Words>
  <Application>Microsoft Office PowerPoint</Application>
  <PresentationFormat>Předvádění na obrazovce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Biomechanika pohybu segmentů</vt:lpstr>
      <vt:lpstr>Mechanická triáda</vt:lpstr>
      <vt:lpstr>Princip pohybu</vt:lpstr>
      <vt:lpstr>Rozklad svalové síly</vt:lpstr>
      <vt:lpstr>Rozklad svalové síly</vt:lpstr>
      <vt:lpstr>Moment svalové síly</vt:lpstr>
      <vt:lpstr>Výsledný pohyb segmentu</vt:lpstr>
      <vt:lpstr>Druhy pák v lidském těle</vt:lpstr>
      <vt:lpstr>Snímek 9</vt:lpstr>
      <vt:lpstr>Reakční síla v kloubu</vt:lpstr>
      <vt:lpstr>Využití momentové rovnice</vt:lpstr>
      <vt:lpstr>Využití momentové rovnice</vt:lpstr>
      <vt:lpstr>Využití momentové rovnice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Biomechanika pohybu segmentů</dc:title>
  <dc:creator>k</dc:creator>
  <cp:lastModifiedBy>k</cp:lastModifiedBy>
  <cp:revision>20</cp:revision>
  <dcterms:created xsi:type="dcterms:W3CDTF">2015-05-03T19:18:33Z</dcterms:created>
  <dcterms:modified xsi:type="dcterms:W3CDTF">2015-05-05T12:37:22Z</dcterms:modified>
</cp:coreProperties>
</file>