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1" r:id="rId14"/>
    <p:sldId id="282" r:id="rId15"/>
    <p:sldId id="283" r:id="rId16"/>
    <p:sldId id="269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76DC-6D1E-4E68-AC4B-A4794F880C9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4BB3F-AAAE-4F55-8461-93AB390EDC2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E64F1-C42F-423D-9A82-D0C8390D6F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FD1D-77FA-44E8-9453-8EF6D94DB4E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A91F5-A44C-41B5-ADD9-D415E92C2CE6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4907-B3C5-461C-A91F-C223D7B577FF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79AEB-0A16-4975-9C4D-293ADDA93DE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14BB-1A03-4B1B-8631-07CF7B0A88B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5090-106C-4A0A-BD30-ACB9D08E934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7216-41FE-4AA3-875C-55C49F525B0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5C51-23B2-44D7-9A63-B43BA651707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26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A80C00-ACFC-425F-81FD-2D29AC364381}" type="slidenum">
              <a:rPr lang="en-US">
                <a:solidFill>
                  <a:srgbClr val="04617B">
                    <a:shade val="9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Arial" charset="0"/>
            </a:endParaRPr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Síla, Newtonovy </a:t>
            </a:r>
            <a:r>
              <a:rPr lang="cs-CZ" dirty="0"/>
              <a:t>pohybové zákony, reálné a setrvačné </a:t>
            </a:r>
            <a:r>
              <a:rPr lang="cs-CZ" dirty="0" smtClean="0"/>
              <a:t>síly, hybnost, impuls síly</a:t>
            </a:r>
            <a:r>
              <a:rPr lang="cs-CZ" smtClean="0"/>
              <a:t>, nárazové síly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3" cstate="print"/>
          <a:srcRect l="23750" t="22987" r="42712" b="3247"/>
          <a:stretch>
            <a:fillRect/>
          </a:stretch>
        </p:blipFill>
        <p:spPr bwMode="auto">
          <a:xfrm>
            <a:off x="4419600" y="1447800"/>
            <a:ext cx="3962400" cy="524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609600" y="3048000"/>
          <a:ext cx="2895600" cy="1022350"/>
        </p:xfrm>
        <a:graphic>
          <a:graphicData uri="http://schemas.openxmlformats.org/presentationml/2006/ole">
            <p:oleObj spid="_x0000_s9218" name="Rovnice" r:id="rId4" imgW="647700" imgH="228600" progId="Equation.3">
              <p:embed/>
            </p:oleObj>
          </a:graphicData>
        </a:graphic>
      </p:graphicFrame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33400" y="685800"/>
            <a:ext cx="5486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4400" dirty="0">
                <a:solidFill>
                  <a:srgbClr val="04617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Třecí síla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Setrvačné síly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Zdánlivé - nemají původ ve vzájemném působení těles nebo polí</a:t>
            </a:r>
          </a:p>
          <a:p>
            <a:pPr eaLnBrk="1" hangingPunct="1"/>
            <a:r>
              <a:rPr lang="cs-CZ" smtClean="0"/>
              <a:t>V neinerciálních vztažných soustavách</a:t>
            </a:r>
          </a:p>
          <a:p>
            <a:pPr eaLnBrk="1" hangingPunct="1"/>
            <a:r>
              <a:rPr lang="cs-CZ" smtClean="0"/>
              <a:t>Souvislost se setrvačnou tendencí hmoty</a:t>
            </a:r>
          </a:p>
          <a:p>
            <a:pPr eaLnBrk="1" hangingPunct="1"/>
            <a:r>
              <a:rPr lang="cs-CZ" smtClean="0"/>
              <a:t>Mají směr proti zrychlení, které je vyvolalo</a:t>
            </a:r>
          </a:p>
          <a:p>
            <a:pPr eaLnBrk="1" hangingPunct="1"/>
            <a:r>
              <a:rPr lang="cs-CZ" smtClean="0"/>
              <a:t>F</a:t>
            </a:r>
            <a:r>
              <a:rPr lang="cs-CZ" sz="1800" smtClean="0"/>
              <a:t>s</a:t>
            </a:r>
            <a:r>
              <a:rPr lang="cs-CZ" smtClean="0"/>
              <a:t>= -ma</a:t>
            </a:r>
          </a:p>
          <a:p>
            <a:pPr eaLnBrk="1" hangingPunct="1"/>
            <a:r>
              <a:rPr lang="cs-CZ" smtClean="0"/>
              <a:t>D´Alembertova síla – síla působící proti změně pohybu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cs-CZ" smtClean="0"/>
              <a:t>Dostředivá a odstředivá síla</a:t>
            </a:r>
          </a:p>
        </p:txBody>
      </p:sp>
      <p:sp>
        <p:nvSpPr>
          <p:cNvPr id="614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2435225"/>
            <a:ext cx="8540750" cy="3889375"/>
          </a:xfrm>
        </p:spPr>
        <p:txBody>
          <a:bodyPr/>
          <a:lstStyle/>
          <a:p>
            <a:pPr eaLnBrk="1" hangingPunct="1"/>
            <a:r>
              <a:rPr lang="cs-CZ" smtClean="0"/>
              <a:t>Mají vzájemně opačný směr a stejnou hodnotu</a:t>
            </a:r>
          </a:p>
          <a:p>
            <a:pPr eaLnBrk="1" hangingPunct="1"/>
            <a:r>
              <a:rPr lang="cs-CZ" smtClean="0"/>
              <a:t> Odstředivá síla je silou setrvačnou</a:t>
            </a:r>
          </a:p>
          <a:p>
            <a:pPr eaLnBrk="1" hangingPunct="1"/>
            <a:r>
              <a:rPr lang="cs-CZ" smtClean="0"/>
              <a:t>Dostředivá </a:t>
            </a:r>
          </a:p>
          <a:p>
            <a:pPr lvl="2" eaLnBrk="1" hangingPunct="1"/>
            <a:r>
              <a:rPr lang="cs-CZ" smtClean="0"/>
              <a:t>Síla závěsu rotujícího tělesa</a:t>
            </a:r>
          </a:p>
          <a:p>
            <a:pPr lvl="2" eaLnBrk="1" hangingPunct="1"/>
            <a:r>
              <a:rPr lang="cs-CZ" smtClean="0"/>
              <a:t>Třecí síla v zatáčce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3048000" y="1371600"/>
          <a:ext cx="2867025" cy="1008063"/>
        </p:xfrm>
        <a:graphic>
          <a:graphicData uri="http://schemas.openxmlformats.org/presentationml/2006/ole">
            <p:oleObj spid="_x0000_s10242" name="Rovnice" r:id="rId3" imgW="1193800" imgH="419100" progId="Equation.3">
              <p:embed/>
            </p:oleObj>
          </a:graphicData>
        </a:graphic>
      </p:graphicFrame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Vektorová veličina – určuje pohybový stav tělesa</a:t>
            </a:r>
          </a:p>
          <a:p>
            <a:r>
              <a:rPr lang="cs-CZ" dirty="0" smtClean="0"/>
              <a:t>Značí se p, jednotkou je kg.m.s</a:t>
            </a:r>
            <a:r>
              <a:rPr lang="cs-CZ" baseline="30000" dirty="0" smtClean="0"/>
              <a:t>-1</a:t>
            </a:r>
            <a:endParaRPr lang="cs-CZ" dirty="0" smtClean="0"/>
          </a:p>
          <a:p>
            <a:r>
              <a:rPr lang="cs-CZ" dirty="0" smtClean="0"/>
              <a:t>Směr rychlosti</a:t>
            </a:r>
          </a:p>
          <a:p>
            <a:r>
              <a:rPr lang="cs-CZ" dirty="0" smtClean="0"/>
              <a:t>Hodnotu p=m.v</a:t>
            </a:r>
          </a:p>
          <a:p>
            <a:r>
              <a:rPr lang="cs-CZ" dirty="0" smtClean="0"/>
              <a:t>Vydělením t dostáváme </a:t>
            </a:r>
          </a:p>
          <a:p>
            <a:r>
              <a:rPr lang="cs-CZ" dirty="0" smtClean="0"/>
              <a:t>Časová změna hybnosti tělesa je rovna výsledné vnější síle (1. Impulsová věta)</a:t>
            </a:r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97152"/>
            <a:ext cx="9361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Impuls</a:t>
            </a:r>
            <a:endParaRPr lang="cs-CZ" dirty="0"/>
          </a:p>
        </p:txBody>
      </p:sp>
      <p:pic>
        <p:nvPicPr>
          <p:cNvPr id="4" name="Zástupný symbol pro obsah 3" descr="vzorec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129614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331640" y="2204864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Jednotkou je N. s</a:t>
            </a:r>
          </a:p>
          <a:p>
            <a:r>
              <a:rPr lang="cs-CZ" sz="2400" dirty="0" smtClean="0"/>
              <a:t>Vyjadřuje časový účinek síly – čím déle a čím větší síla na těleso působí, tím dostane větší impuls, tím větší změnu hybnosti síla způsobí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zachování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hybnost se vzájemným působením těles nemění</a:t>
            </a:r>
          </a:p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v</a:t>
            </a:r>
            <a:r>
              <a:rPr lang="cs-CZ" baseline="-25000" dirty="0" smtClean="0"/>
              <a:t>1</a:t>
            </a:r>
            <a:r>
              <a:rPr lang="cs-CZ" dirty="0" smtClean="0"/>
              <a:t>+m</a:t>
            </a:r>
            <a:r>
              <a:rPr lang="cs-CZ" baseline="-25000" dirty="0" smtClean="0"/>
              <a:t>2</a:t>
            </a:r>
            <a:r>
              <a:rPr lang="cs-CZ" dirty="0" smtClean="0"/>
              <a:t>v</a:t>
            </a:r>
            <a:r>
              <a:rPr lang="cs-CZ" baseline="-25000" dirty="0" smtClean="0"/>
              <a:t>2</a:t>
            </a:r>
            <a:r>
              <a:rPr lang="cs-CZ" dirty="0" smtClean="0"/>
              <a:t> = </a:t>
            </a:r>
            <a:r>
              <a:rPr lang="cs-CZ" dirty="0" err="1" smtClean="0"/>
              <a:t>konst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Při nulové </a:t>
            </a:r>
            <a:r>
              <a:rPr lang="cs-CZ" smtClean="0"/>
              <a:t>počáteční hybnosti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437112"/>
            <a:ext cx="1633711" cy="47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vzore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5013176"/>
            <a:ext cx="1393304" cy="47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zorec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5589240"/>
            <a:ext cx="182001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Nárazové síly</a:t>
            </a:r>
          </a:p>
        </p:txBody>
      </p:sp>
      <p:sp>
        <p:nvSpPr>
          <p:cNvPr id="8196" name="Zástupný symbol pro obsah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76600"/>
          </a:xfrm>
        </p:spPr>
        <p:txBody>
          <a:bodyPr/>
          <a:lstStyle/>
          <a:p>
            <a:pPr eaLnBrk="1" hangingPunct="1"/>
            <a:r>
              <a:rPr lang="cs-CZ" smtClean="0"/>
              <a:t>Nárazová síla je tím větší, čím je větší hmotnost tělesa, čím je větší změna jeho rychlosti a čím je kratší čas, během kterého k této změně došlo. </a:t>
            </a:r>
          </a:p>
          <a:p>
            <a:pPr eaLnBrk="1" hangingPunct="1"/>
            <a:r>
              <a:rPr lang="cs-CZ" smtClean="0"/>
              <a:t>Čím bude kop proveden v kratším čase, tím větší silou protivníka zasáhneme.</a:t>
            </a:r>
            <a:endParaRPr lang="en-US" smtClean="0"/>
          </a:p>
          <a:p>
            <a:r>
              <a:rPr lang="cs-CZ" smtClean="0"/>
              <a:t>Naopak:  prodloužení doby protivníkova úderu snižuje nárazovou sílu a tím i její deformační účinky</a:t>
            </a:r>
          </a:p>
          <a:p>
            <a:r>
              <a:rPr lang="cs-CZ" smtClean="0"/>
              <a:t>Využití také při pádových technikách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1752600"/>
          <a:ext cx="1981200" cy="1212850"/>
        </p:xfrm>
        <a:graphic>
          <a:graphicData uri="http://schemas.openxmlformats.org/presentationml/2006/ole">
            <p:oleObj spid="_x0000_s12290" name="Rovnice" r:id="rId3" imgW="634725" imgH="393529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koncentrace síly - tlak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 = F/S</a:t>
            </a:r>
          </a:p>
          <a:p>
            <a:pPr eaLnBrk="1" hangingPunct="1"/>
            <a:r>
              <a:rPr lang="en-US" smtClean="0"/>
              <a:t>[</a:t>
            </a:r>
            <a:r>
              <a:rPr lang="cs-CZ" smtClean="0"/>
              <a:t>p</a:t>
            </a:r>
            <a:r>
              <a:rPr lang="en-US" smtClean="0"/>
              <a:t>]</a:t>
            </a:r>
            <a:r>
              <a:rPr lang="cs-CZ" smtClean="0"/>
              <a:t> = N/m</a:t>
            </a:r>
            <a:r>
              <a:rPr lang="cs-CZ" baseline="30000" smtClean="0"/>
              <a:t>2</a:t>
            </a:r>
            <a:r>
              <a:rPr lang="cs-CZ" smtClean="0"/>
              <a:t> = Pa</a:t>
            </a:r>
          </a:p>
          <a:p>
            <a:pPr eaLnBrk="1" hangingPunct="1"/>
            <a:r>
              <a:rPr lang="cs-CZ" smtClean="0"/>
              <a:t>Uplatněním kontaktní síly na malou cílovou plochu, můžeme vyvinout ostřejší, koncentrovanější náraz – čím má úder </a:t>
            </a:r>
            <a:r>
              <a:rPr lang="cs-CZ" b="1" smtClean="0"/>
              <a:t>menší plochu</a:t>
            </a:r>
            <a:r>
              <a:rPr lang="cs-CZ" smtClean="0"/>
              <a:t>, tím síla vyvolá </a:t>
            </a:r>
            <a:r>
              <a:rPr lang="cs-CZ" b="1" smtClean="0"/>
              <a:t>větší tlak</a:t>
            </a:r>
            <a:r>
              <a:rPr lang="cs-CZ" smtClean="0"/>
              <a:t>.</a:t>
            </a:r>
          </a:p>
          <a:p>
            <a:pPr eaLnBrk="1" hangingPunct="1"/>
            <a:r>
              <a:rPr lang="cs-CZ" smtClean="0"/>
              <a:t>Čím je větší tlak, tím síla způsobí větší deformaci.</a:t>
            </a:r>
          </a:p>
          <a:p>
            <a:pPr eaLnBrk="1" hangingPunct="1"/>
            <a:r>
              <a:rPr lang="cs-CZ" smtClean="0"/>
              <a:t>Rozložení síly na větší plochu – snížení deformačních účinků (pravděpodobnosti úrazu)</a:t>
            </a:r>
          </a:p>
          <a:p>
            <a:pPr lvl="2" eaLnBrk="1" hangingPunct="1"/>
            <a:r>
              <a:rPr lang="cs-CZ" smtClean="0"/>
              <a:t>Pádové techniky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Dynamika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Zabývá se </a:t>
            </a:r>
            <a:r>
              <a:rPr lang="cs-CZ" sz="2400" b="1" smtClean="0"/>
              <a:t>příčinami změn </a:t>
            </a:r>
            <a:r>
              <a:rPr lang="cs-CZ" sz="2400" smtClean="0"/>
              <a:t>pohybového stavu tělesa (popřípadě jeho deformací)</a:t>
            </a:r>
          </a:p>
          <a:p>
            <a:pPr eaLnBrk="1" hangingPunct="1"/>
            <a:r>
              <a:rPr lang="cs-CZ" sz="2400" smtClean="0"/>
              <a:t>Vzájemné působení těles nebo těles a polí popisujeme pomocí veličiny </a:t>
            </a:r>
            <a:r>
              <a:rPr lang="cs-CZ" sz="2400" b="1" smtClean="0"/>
              <a:t>síla</a:t>
            </a:r>
          </a:p>
          <a:p>
            <a:pPr eaLnBrk="1" hangingPunct="1"/>
            <a:r>
              <a:rPr lang="cs-CZ" sz="2400" smtClean="0"/>
              <a:t>Částí dynamiky je také </a:t>
            </a:r>
            <a:r>
              <a:rPr lang="cs-CZ" sz="2400" b="1" smtClean="0"/>
              <a:t>statika</a:t>
            </a:r>
            <a:r>
              <a:rPr lang="cs-CZ" sz="2400" smtClean="0"/>
              <a:t> zabývající se podmínkami rovnováhy.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3400" y="228600"/>
            <a:ext cx="7977188" cy="1325563"/>
          </a:xfrm>
        </p:spPr>
        <p:txBody>
          <a:bodyPr/>
          <a:lstStyle/>
          <a:p>
            <a:pPr eaLnBrk="1" hangingPunct="1"/>
            <a:r>
              <a:rPr lang="cs-CZ" smtClean="0"/>
              <a:t>Stěžejní pojmy</a:t>
            </a:r>
            <a:endParaRPr lang="en-US" smtClean="0"/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85800" y="1676400"/>
            <a:ext cx="7854950" cy="4422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Síla</a:t>
            </a:r>
            <a:r>
              <a:rPr lang="en-US" b="1" dirty="0" smtClean="0"/>
              <a:t> </a:t>
            </a:r>
            <a:r>
              <a:rPr lang="en-US" dirty="0" smtClean="0"/>
              <a:t>[</a:t>
            </a:r>
            <a:r>
              <a:rPr lang="cs-CZ" dirty="0" smtClean="0"/>
              <a:t>F</a:t>
            </a:r>
            <a:r>
              <a:rPr lang="en-US" dirty="0" smtClean="0"/>
              <a:t>]- </a:t>
            </a:r>
            <a:r>
              <a:rPr lang="cs-CZ" dirty="0" smtClean="0"/>
              <a:t>charakterizuje vzájemné působení těles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vektorová veličina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jednotka N (newton)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účinky – pohybové/deformační</a:t>
            </a:r>
          </a:p>
          <a:p>
            <a:pPr marL="1714500" lvl="5" indent="-342900">
              <a:defRPr/>
            </a:pPr>
            <a:r>
              <a:rPr lang="cs-CZ" dirty="0" smtClean="0"/>
              <a:t>Závisí na velikosti, </a:t>
            </a:r>
          </a:p>
          <a:p>
            <a:pPr marL="1714500" lvl="5" indent="-342900">
              <a:defRPr/>
            </a:pPr>
            <a:r>
              <a:rPr lang="cs-CZ" dirty="0" smtClean="0"/>
              <a:t>směru, </a:t>
            </a:r>
          </a:p>
          <a:p>
            <a:pPr marL="1714500" lvl="5" indent="-342900">
              <a:defRPr/>
            </a:pPr>
            <a:r>
              <a:rPr lang="cs-CZ" dirty="0" smtClean="0"/>
              <a:t>Působišti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Výslednice sil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má na těleso stejný účinek jako všechny působící síly dohromady – je rovna jejich vektorovému součtu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 smtClean="0"/>
              <a:t>Podle toho, kde síla vzniká a působí, rozlišujeme v biomechanice </a:t>
            </a:r>
            <a:r>
              <a:rPr lang="cs-CZ" b="1" dirty="0" smtClean="0"/>
              <a:t>síly vnitřní a vnější</a:t>
            </a:r>
            <a:r>
              <a:rPr lang="cs-CZ" dirty="0" smtClean="0"/>
              <a:t>….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 eaLnBrk="1" hangingPunct="1"/>
            <a:r>
              <a:rPr lang="cs-CZ" smtClean="0"/>
              <a:t>Newtonovy pohybové zákony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1371600"/>
            <a:ext cx="8540750" cy="5029200"/>
          </a:xfrm>
        </p:spPr>
        <p:txBody>
          <a:bodyPr/>
          <a:lstStyle/>
          <a:p>
            <a:pPr eaLnBrk="1" hangingPunct="1"/>
            <a:r>
              <a:rPr lang="cs-CZ" sz="2800" b="1" smtClean="0"/>
              <a:t>První pohybový zákon – zákon setrvačnosti</a:t>
            </a:r>
            <a:endParaRPr lang="cs-CZ" sz="2800" i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i="1" smtClean="0"/>
              <a:t>	Těleso setrvává v klidu nebo rovnoměrném přímočarém pohybu, není-li nuceno vnějšími silami tento stav změnit.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	- tedy pokud je výslednice sil na něj působících nulová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	Zákon poukazuje na tendenci tělesa setrvávat ve stavu, ve kterém se nacházelo. Tato vlastnost se projevuje, když se mění pohybový stav tělesa.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1143000"/>
            <a:ext cx="854075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/>
              <a:t>Druhý pohybový zákon – zákon síly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Působí-li na těleso síly, jejichž výslednice se nerovná nule, pohybový stav tělesa se mění, to znamená, že se mění vektor rychlosti, těleso se pohybuje se zrychlením.</a:t>
            </a:r>
          </a:p>
          <a:p>
            <a:pPr eaLnBrk="1" hangingPunct="1">
              <a:lnSpc>
                <a:spcPct val="90000"/>
              </a:lnSpc>
            </a:pPr>
            <a:r>
              <a:rPr lang="cs-CZ" i="1" smtClean="0"/>
              <a:t>Velikost zrychlení </a:t>
            </a:r>
            <a:r>
              <a:rPr lang="cs-CZ" b="1" i="1" smtClean="0"/>
              <a:t>a</a:t>
            </a:r>
            <a:r>
              <a:rPr lang="cs-CZ" i="1" smtClean="0"/>
              <a:t> tělesa je přímo úměrná velikosti výslednice sil </a:t>
            </a:r>
            <a:r>
              <a:rPr lang="cs-CZ" b="1" i="1" smtClean="0"/>
              <a:t>F</a:t>
            </a:r>
            <a:r>
              <a:rPr lang="cs-CZ" i="1" smtClean="0"/>
              <a:t> působících na těleso a nepřímo úměrná hmotnosti m tělesa.</a:t>
            </a: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Druhý pohybový zákon matematicky zapisujeme ve tvaru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648200" y="5257800"/>
          <a:ext cx="1828800" cy="655638"/>
        </p:xfrm>
        <a:graphic>
          <a:graphicData uri="http://schemas.openxmlformats.org/presentationml/2006/ole">
            <p:oleObj spid="_x0000_s7170" name="Rovnice" r:id="rId3" imgW="507780" imgH="177723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990600"/>
            <a:ext cx="8540750" cy="5867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   Třetí pohybový zákon – zákon o vzájemném působení těles neboli zákon akce a reakce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	Síly, kterými na sebe vzájemně působí dvě tělesa, jsou stejně velké, navzájem opačného směru a současně vznikají a zanikají.</a:t>
            </a:r>
            <a:endParaRPr lang="cs-CZ" b="1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Účinek síly závisí na hmotnosti tělesa!</a:t>
            </a: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0" y="2509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2" name="Picture 5" descr="skenovat0010"/>
          <p:cNvPicPr>
            <a:picLocks noChangeAspect="1" noChangeArrowheads="1"/>
          </p:cNvPicPr>
          <p:nvPr/>
        </p:nvPicPr>
        <p:blipFill>
          <a:blip r:embed="rId2" cstate="print"/>
          <a:srcRect l="77220" t="4898" r="5492" b="9279"/>
          <a:stretch>
            <a:fillRect/>
          </a:stretch>
        </p:blipFill>
        <p:spPr bwMode="auto">
          <a:xfrm>
            <a:off x="228600" y="3200400"/>
            <a:ext cx="1524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8"/>
          <p:cNvSpPr>
            <a:spLocks noChangeArrowheads="1"/>
          </p:cNvSpPr>
          <p:nvPr/>
        </p:nvSpPr>
        <p:spPr bwMode="auto">
          <a:xfrm>
            <a:off x="0" y="2433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4" name="Picture 7" descr="skenovat0014"/>
          <p:cNvPicPr>
            <a:picLocks noChangeAspect="1" noChangeArrowheads="1"/>
          </p:cNvPicPr>
          <p:nvPr/>
        </p:nvPicPr>
        <p:blipFill>
          <a:blip r:embed="rId3" cstate="print"/>
          <a:srcRect l="12624" t="3828" r="63708" b="11961"/>
          <a:stretch>
            <a:fillRect/>
          </a:stretch>
        </p:blipFill>
        <p:spPr bwMode="auto">
          <a:xfrm>
            <a:off x="1600200" y="3200400"/>
            <a:ext cx="192246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Rectangle 10"/>
          <p:cNvSpPr>
            <a:spLocks noChangeArrowheads="1"/>
          </p:cNvSpPr>
          <p:nvPr/>
        </p:nvSpPr>
        <p:spPr bwMode="auto">
          <a:xfrm>
            <a:off x="0" y="2433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6" name="Picture 9" descr="skenovat0014"/>
          <p:cNvPicPr>
            <a:picLocks noChangeAspect="1" noChangeArrowheads="1"/>
          </p:cNvPicPr>
          <p:nvPr/>
        </p:nvPicPr>
        <p:blipFill>
          <a:blip r:embed="rId3" cstate="print"/>
          <a:srcRect l="53648" t="19379" r="11000"/>
          <a:stretch>
            <a:fillRect/>
          </a:stretch>
        </p:blipFill>
        <p:spPr bwMode="auto">
          <a:xfrm>
            <a:off x="3581400" y="32004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7" name="Rectangle 12"/>
          <p:cNvSpPr>
            <a:spLocks noChangeArrowheads="1"/>
          </p:cNvSpPr>
          <p:nvPr/>
        </p:nvSpPr>
        <p:spPr bwMode="auto">
          <a:xfrm>
            <a:off x="0" y="2281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7898" name="Picture 11" descr="skenovat0015"/>
          <p:cNvPicPr>
            <a:picLocks noChangeAspect="1" noChangeArrowheads="1"/>
          </p:cNvPicPr>
          <p:nvPr/>
        </p:nvPicPr>
        <p:blipFill>
          <a:blip r:embed="rId4" cstate="print"/>
          <a:srcRect l="55780" t="10165" r="14661" b="6847"/>
          <a:stretch>
            <a:fillRect/>
          </a:stretch>
        </p:blipFill>
        <p:spPr bwMode="auto">
          <a:xfrm>
            <a:off x="6629400" y="3200400"/>
            <a:ext cx="227171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www.usoe.k12.ut.us/curr/science/sciber00/8th/forces/images/shotgu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990600"/>
            <a:ext cx="38131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Vnější síly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Jsou vyvolány působením okolních těles</a:t>
            </a:r>
          </a:p>
          <a:p>
            <a:pPr eaLnBrk="1" hangingPunct="1"/>
            <a:r>
              <a:rPr lang="cs-CZ" dirty="0" smtClean="0"/>
              <a:t>(x vnitřní síly – </a:t>
            </a:r>
            <a:r>
              <a:rPr lang="cs-CZ" dirty="0" err="1" smtClean="0"/>
              <a:t>síly</a:t>
            </a:r>
            <a:r>
              <a:rPr lang="cs-CZ" dirty="0" smtClean="0"/>
              <a:t> svalové – nemohou samy o sobě uvést tělo do pohybu)</a:t>
            </a:r>
          </a:p>
          <a:p>
            <a:pPr lvl="1" eaLnBrk="1" hangingPunct="1"/>
            <a:r>
              <a:rPr lang="cs-CZ" dirty="0" smtClean="0"/>
              <a:t>Gravitační síla x tíhová síla  x tíha</a:t>
            </a:r>
          </a:p>
          <a:p>
            <a:pPr lvl="1" eaLnBrk="1" hangingPunct="1"/>
            <a:r>
              <a:rPr lang="cs-CZ" dirty="0" smtClean="0"/>
              <a:t>Třecí síla</a:t>
            </a:r>
          </a:p>
          <a:p>
            <a:pPr lvl="1" eaLnBrk="1" hangingPunct="1"/>
            <a:r>
              <a:rPr lang="cs-CZ" dirty="0" smtClean="0"/>
              <a:t>Dostředivá, odstředivá</a:t>
            </a:r>
          </a:p>
          <a:p>
            <a:pPr lvl="1" eaLnBrk="1" hangingPunct="1"/>
            <a:r>
              <a:rPr lang="cs-CZ" dirty="0" smtClean="0"/>
              <a:t>Setrvačná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990600"/>
            <a:ext cx="8540750" cy="4422775"/>
          </a:xfrm>
        </p:spPr>
        <p:txBody>
          <a:bodyPr/>
          <a:lstStyle/>
          <a:p>
            <a:pPr eaLnBrk="1" hangingPunct="1"/>
            <a:r>
              <a:rPr lang="cs-CZ" smtClean="0"/>
              <a:t>Tíhová síla (x gravitační síla)</a:t>
            </a:r>
          </a:p>
          <a:p>
            <a:pPr lvl="1" eaLnBrk="1" hangingPunct="1"/>
            <a:r>
              <a:rPr lang="cs-CZ" smtClean="0"/>
              <a:t>působí Země na člověka</a:t>
            </a:r>
          </a:p>
          <a:p>
            <a:pPr lvl="1" eaLnBrk="1" hangingPunct="1"/>
            <a:r>
              <a:rPr lang="cs-CZ" smtClean="0"/>
              <a:t>působiště v těžišti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Tíha</a:t>
            </a:r>
          </a:p>
          <a:p>
            <a:pPr lvl="1" eaLnBrk="1" hangingPunct="1"/>
            <a:r>
              <a:rPr lang="cs-CZ" smtClean="0"/>
              <a:t>působí člověk na podložku nebo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cs-CZ" smtClean="0"/>
              <a:t>	závěs</a:t>
            </a:r>
          </a:p>
          <a:p>
            <a:pPr lvl="1" eaLnBrk="1" hangingPunct="1"/>
            <a:r>
              <a:rPr lang="cs-CZ" smtClean="0"/>
              <a:t>působiště v místě kontaktu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914400" y="2438400"/>
          <a:ext cx="1676400" cy="658813"/>
        </p:xfrm>
        <a:graphic>
          <a:graphicData uri="http://schemas.openxmlformats.org/presentationml/2006/ole">
            <p:oleObj spid="_x0000_s8194" name="Rovnice" r:id="rId3" imgW="583947" imgH="228501" progId="Equation.3">
              <p:embed/>
            </p:oleObj>
          </a:graphicData>
        </a:graphic>
      </p:graphicFrame>
      <p:pic>
        <p:nvPicPr>
          <p:cNvPr id="4102" name="Picture 9"/>
          <p:cNvPicPr>
            <a:picLocks noChangeAspect="1" noChangeArrowheads="1"/>
          </p:cNvPicPr>
          <p:nvPr/>
        </p:nvPicPr>
        <p:blipFill>
          <a:blip r:embed="rId4" cstate="print"/>
          <a:srcRect l="65625" t="36493" r="15625" b="28181"/>
          <a:stretch>
            <a:fillRect/>
          </a:stretch>
        </p:blipFill>
        <p:spPr bwMode="auto">
          <a:xfrm>
            <a:off x="5486400" y="762000"/>
            <a:ext cx="3429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509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Tok</vt:lpstr>
      <vt:lpstr>Rovnice</vt:lpstr>
      <vt:lpstr>Dynamika</vt:lpstr>
      <vt:lpstr>Dynamika</vt:lpstr>
      <vt:lpstr>Stěžejní pojmy</vt:lpstr>
      <vt:lpstr>Newtonovy pohybové zákony</vt:lpstr>
      <vt:lpstr>Snímek 5</vt:lpstr>
      <vt:lpstr>Snímek 6</vt:lpstr>
      <vt:lpstr>Snímek 7</vt:lpstr>
      <vt:lpstr>Vnější síly</vt:lpstr>
      <vt:lpstr>Snímek 9</vt:lpstr>
      <vt:lpstr>Snímek 10</vt:lpstr>
      <vt:lpstr>Setrvačné síly</vt:lpstr>
      <vt:lpstr>Dostředivá a odstředivá síla</vt:lpstr>
      <vt:lpstr>Hybnost</vt:lpstr>
      <vt:lpstr>Impuls</vt:lpstr>
      <vt:lpstr>Zákon zachování hybnosti</vt:lpstr>
      <vt:lpstr>Nárazové síly</vt:lpstr>
      <vt:lpstr>koncentrace síly - tlak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k</cp:lastModifiedBy>
  <cp:revision>20</cp:revision>
  <dcterms:created xsi:type="dcterms:W3CDTF">2015-02-24T08:45:03Z</dcterms:created>
  <dcterms:modified xsi:type="dcterms:W3CDTF">2015-10-26T20:04:16Z</dcterms:modified>
</cp:coreProperties>
</file>