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5CB1B8-538A-4C98-8B6D-16ABDEEDE994}" type="datetimeFigureOut">
              <a:rPr lang="cs-CZ" smtClean="0"/>
              <a:pPr/>
              <a:t>28.4.2015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754100-7AB7-499A-B613-FF4F6F2B7BD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Řídící subsystém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vznik a šíření vzruchů, zatížení nervové tkáně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Golgiho</a:t>
            </a:r>
            <a:r>
              <a:rPr lang="cs-CZ" dirty="0" smtClean="0"/>
              <a:t> tělísko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tvořeno svazkem kolagenních vláken v jemném vazivovém pouzdře na přechodu šlachy a svalu a </a:t>
            </a:r>
          </a:p>
          <a:p>
            <a:r>
              <a:rPr lang="cs-CZ" dirty="0" smtClean="0"/>
              <a:t>jsou citlivá na mechanickou deformaci, na změnu velikosti výstupní síly</a:t>
            </a:r>
          </a:p>
          <a:p>
            <a:r>
              <a:rPr lang="cs-CZ" dirty="0" smtClean="0"/>
              <a:t>V porovnání se svalovými vřeténky je jejich struktura jednodušší</a:t>
            </a:r>
          </a:p>
          <a:p>
            <a:r>
              <a:rPr lang="cs-CZ" dirty="0" err="1" smtClean="0"/>
              <a:t>Golgiho</a:t>
            </a:r>
            <a:r>
              <a:rPr lang="cs-CZ" dirty="0" smtClean="0"/>
              <a:t> tělíska jsou umístěna v sérii za skupinou </a:t>
            </a:r>
            <a:r>
              <a:rPr lang="cs-CZ" dirty="0" err="1" smtClean="0"/>
              <a:t>extrafuzálních</a:t>
            </a:r>
            <a:r>
              <a:rPr lang="cs-CZ" dirty="0" smtClean="0"/>
              <a:t> vláken a reagují na změny napětí, generované pouze těmito vlákny. </a:t>
            </a:r>
          </a:p>
          <a:p>
            <a:r>
              <a:rPr lang="cs-CZ" dirty="0" smtClean="0"/>
              <a:t>Je-li síla produkovaná jinými vlákny, aktivita </a:t>
            </a:r>
            <a:r>
              <a:rPr lang="cs-CZ" dirty="0" err="1" smtClean="0"/>
              <a:t>Golgiho</a:t>
            </a:r>
            <a:r>
              <a:rPr lang="cs-CZ" dirty="0" smtClean="0"/>
              <a:t> tělíska nenarůstá. </a:t>
            </a:r>
          </a:p>
          <a:p>
            <a:r>
              <a:rPr lang="cs-CZ" dirty="0" smtClean="0"/>
              <a:t>Vztah mezi nárůstem síly a „reakcí“ </a:t>
            </a:r>
            <a:r>
              <a:rPr lang="cs-CZ" dirty="0" err="1" smtClean="0"/>
              <a:t>Golgiho</a:t>
            </a:r>
            <a:r>
              <a:rPr lang="cs-CZ" dirty="0" smtClean="0"/>
              <a:t> tělíska není lineární. </a:t>
            </a:r>
            <a:endParaRPr lang="cs-CZ" smtClean="0"/>
          </a:p>
          <a:p>
            <a:r>
              <a:rPr lang="cs-CZ" smtClean="0"/>
              <a:t>Na </a:t>
            </a:r>
            <a:r>
              <a:rPr lang="cs-CZ" dirty="0" smtClean="0"/>
              <a:t>rozdíl od svalového vřeténka dochází k aktivaci tělíska i v případě zkrácení svalu.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 procvičení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Kolikrát se zmenší odpor vzduchu brzdící cyklistu, který při jízdě stálou rychlostí zmenší svůj tvarový součinitel </a:t>
            </a:r>
            <a:r>
              <a:rPr lang="cs-CZ" i="1" dirty="0" err="1" smtClean="0"/>
              <a:t>C</a:t>
            </a:r>
            <a:r>
              <a:rPr lang="cs-CZ" i="1" baseline="-25000" dirty="0" err="1" smtClean="0"/>
              <a:t>x</a:t>
            </a:r>
            <a:r>
              <a:rPr lang="cs-CZ" dirty="0" smtClean="0"/>
              <a:t> z hodnoty 1 na 0,8 a svůj čelní průřez </a:t>
            </a:r>
            <a:r>
              <a:rPr lang="cs-CZ" i="1" dirty="0" smtClean="0"/>
              <a:t>S</a:t>
            </a:r>
            <a:r>
              <a:rPr lang="cs-CZ" dirty="0" smtClean="0"/>
              <a:t> z 0,45 m² na 0,35 m²?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maximální hmotnost může mít člověk, který stojí na plovoucí kře, aby se nenamočil? Kra má tvar čtverce o ploše 2 m2 . Tloušťka kry je 30 cm. </a:t>
            </a:r>
            <a:r>
              <a:rPr lang="cs-CZ" smtClean="0"/>
              <a:t>Hustota ledu je 900 kg ∙ m-3 , hustota vody je 1000 kg ∙ m-3 .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/>
          <a:lstStyle/>
          <a:p>
            <a:pPr lvl="0"/>
            <a:r>
              <a:rPr lang="cs-CZ" dirty="0" smtClean="0"/>
              <a:t>Rychlobruslař o hmotnosti 80 kg při závodech předjíždí soupeře. Zrychluje proto ze svých    10 m·s</a:t>
            </a:r>
            <a:r>
              <a:rPr lang="cs-CZ" baseline="30000" dirty="0" smtClean="0"/>
              <a:t>-1</a:t>
            </a:r>
            <a:r>
              <a:rPr lang="cs-CZ" dirty="0" smtClean="0"/>
              <a:t> na 12 m·s</a:t>
            </a:r>
            <a:r>
              <a:rPr lang="cs-CZ" baseline="30000" dirty="0" smtClean="0"/>
              <a:t>-1</a:t>
            </a:r>
            <a:r>
              <a:rPr lang="cs-CZ" dirty="0" smtClean="0"/>
              <a:t>. Jakou práci vykonají přitom jeho svaly? Přeměny na vnitřní energii působením odporu vzduchu a tření zanedbejte.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nezbytný pro zahájení svalové kontrakce</a:t>
            </a:r>
          </a:p>
          <a:p>
            <a:r>
              <a:rPr lang="cs-CZ" dirty="0" smtClean="0"/>
              <a:t>koordinuje velikost svalové síly a podílí se na optimalizaci energetického výdeje. </a:t>
            </a:r>
          </a:p>
          <a:p>
            <a:endParaRPr lang="cs-CZ" dirty="0" smtClean="0"/>
          </a:p>
          <a:p>
            <a:r>
              <a:rPr lang="cs-CZ" dirty="0" smtClean="0"/>
              <a:t>Hlavní funkce:</a:t>
            </a:r>
          </a:p>
          <a:p>
            <a:pPr lvl="1"/>
            <a:r>
              <a:rPr lang="cs-CZ" dirty="0" smtClean="0"/>
              <a:t>recepce informace a její přenos, </a:t>
            </a:r>
          </a:p>
          <a:p>
            <a:pPr lvl="1"/>
            <a:r>
              <a:rPr lang="cs-CZ" dirty="0" smtClean="0"/>
              <a:t>zpracování a vyhodnocení vstupního signálu pro určení možnosti jeho přenosu, </a:t>
            </a:r>
          </a:p>
          <a:p>
            <a:pPr lvl="1"/>
            <a:r>
              <a:rPr lang="pt-BR" dirty="0" smtClean="0"/>
              <a:t>přenos signálu na výkonné orgány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Neuron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/>
          <a:lstStyle/>
          <a:p>
            <a:r>
              <a:rPr lang="cs-CZ" dirty="0" smtClean="0"/>
              <a:t>Základní stavební jednotka nervové soustavy</a:t>
            </a:r>
          </a:p>
          <a:p>
            <a:r>
              <a:rPr lang="cs-CZ" dirty="0" smtClean="0"/>
              <a:t>Skládá se z:</a:t>
            </a:r>
          </a:p>
          <a:p>
            <a:pPr lvl="1"/>
            <a:r>
              <a:rPr lang="cs-CZ" dirty="0" smtClean="0"/>
              <a:t>Těla (</a:t>
            </a:r>
            <a:r>
              <a:rPr lang="cs-CZ" dirty="0" err="1" smtClean="0"/>
              <a:t>soma</a:t>
            </a:r>
            <a:r>
              <a:rPr lang="cs-CZ" dirty="0" smtClean="0"/>
              <a:t>) – v mozku, šedé kůře míšní, gangliích 	</a:t>
            </a:r>
          </a:p>
          <a:p>
            <a:pPr lvl="1"/>
            <a:r>
              <a:rPr lang="cs-CZ" dirty="0" smtClean="0"/>
              <a:t>výběžky (axon  - odstředivý - a dendrity - dostředivé), </a:t>
            </a:r>
          </a:p>
          <a:p>
            <a:pPr lvl="1"/>
            <a:r>
              <a:rPr lang="cs-CZ" dirty="0" smtClean="0"/>
              <a:t>konec axonu (</a:t>
            </a:r>
            <a:r>
              <a:rPr lang="cs-CZ" dirty="0" err="1" smtClean="0"/>
              <a:t>presynaptické</a:t>
            </a:r>
            <a:r>
              <a:rPr lang="cs-CZ" dirty="0" smtClean="0"/>
              <a:t> větvení)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52" y="3933056"/>
            <a:ext cx="4755742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membráně buňky je membránový potenciál, při depolarizaci membrány – vzruch – její šíření po povrchu neuronu - akční potenciál</a:t>
            </a:r>
          </a:p>
          <a:p>
            <a:r>
              <a:rPr lang="cs-CZ" b="1" dirty="0" smtClean="0"/>
              <a:t>Aferentní</a:t>
            </a:r>
            <a:r>
              <a:rPr lang="cs-CZ" dirty="0" smtClean="0"/>
              <a:t> (senzorické/dostředivé) – předávají informace ze senzorů do CNS</a:t>
            </a:r>
          </a:p>
          <a:p>
            <a:r>
              <a:rPr lang="cs-CZ" b="1" dirty="0" smtClean="0"/>
              <a:t>Interneurony</a:t>
            </a:r>
            <a:r>
              <a:rPr lang="cs-CZ" dirty="0" smtClean="0"/>
              <a:t> (vmezeřené) – většina neuronů, tvoří spojení mezi aferentními a eferentními, součástí reflexních oblouků tvořících pohybové programy</a:t>
            </a:r>
          </a:p>
          <a:p>
            <a:r>
              <a:rPr lang="cs-CZ" b="1" dirty="0" smtClean="0"/>
              <a:t>Eferentní</a:t>
            </a:r>
            <a:r>
              <a:rPr lang="cs-CZ" dirty="0" smtClean="0"/>
              <a:t> (motorické/odstředivé) - přenášejí informace z CNS do výkonného efektoru – svalu. K přenosu dochází na nervosvalové ploténce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Spojení neuronů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Synapse - funkční spojení mezi membránami dvou neuronů, které slouží pro přenos vzruchů</a:t>
            </a:r>
          </a:p>
          <a:p>
            <a:r>
              <a:rPr lang="cs-CZ" dirty="0" smtClean="0"/>
              <a:t>Spojení se uskutečňují mezi nervovými zakončeními jednoho neuronu a vstupní membránou dendritů a buněčného těla dalšího neuronu. </a:t>
            </a:r>
          </a:p>
          <a:p>
            <a:r>
              <a:rPr lang="cs-CZ" dirty="0" smtClean="0"/>
              <a:t>K přenosu vzruchu nedochází elektricky, ale látkově (chemicky) pomocí </a:t>
            </a:r>
            <a:r>
              <a:rPr lang="cs-CZ" dirty="0" err="1" smtClean="0"/>
              <a:t>mediátorů</a:t>
            </a:r>
            <a:r>
              <a:rPr lang="cs-CZ" dirty="0" smtClean="0"/>
              <a:t>, které se uvolňují působením akčního potenciálu. </a:t>
            </a:r>
          </a:p>
          <a:p>
            <a:r>
              <a:rPr lang="cs-CZ" dirty="0" smtClean="0"/>
              <a:t>Nervové vlákno vede vzruch oběma směry, synapse však propouští vzruch pouze jedním směrem.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vedení vzruchu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7314709" cy="4810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Biomechanické vlastnosti nervové tkáně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Velké zatížení způsobuje deformaci periferních nervů, která se projeví ve zhoršení jejich funkce. </a:t>
            </a:r>
          </a:p>
          <a:p>
            <a:r>
              <a:rPr lang="cs-CZ" dirty="0" smtClean="0"/>
              <a:t>Při dalším nárůstu dochází ke strukturálním změnám. </a:t>
            </a:r>
          </a:p>
          <a:p>
            <a:r>
              <a:rPr lang="cs-CZ" dirty="0" smtClean="0"/>
              <a:t>Hlavními způsoby namáhání periferních nervů je tah a tlak. Maximální protažení, které umožní návrat do původního stavu, se pohybuje kolem 20 % klidové délky. Při protažení, které způsobí změnu délky asi o 30 %, dochází k přetržení nervu. </a:t>
            </a:r>
          </a:p>
          <a:p>
            <a:endParaRPr lang="cs-CZ" dirty="0" smtClean="0"/>
          </a:p>
          <a:p>
            <a:r>
              <a:rPr lang="cs-CZ" dirty="0" smtClean="0"/>
              <a:t>Vlastnosti nervové tkáně se mění vlivem věku. Po pozvolném poklesu na začátku dospělosti se větší dysfunkce objevují kolem 70. roku života. Zatímco rychlost vedení vzruchu v nervových vláknech se u mladých jedinců pohybuje mezi 50 až 70 m·s-1, dochází ve věku mezi 60. až 80. rokem k poklesu rychlosti asi o 10 m·s-1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Zpětnovazebné receptory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okamžitá a nepřetržitá informace o průběhu kontrakce a o velikosti vyvíjené síly předávána do CNS na základě údajů zpětnovazebných receptorů, umístěných přímo v masité nebo šlašité části svalu. </a:t>
            </a:r>
          </a:p>
          <a:p>
            <a:r>
              <a:rPr lang="cs-CZ" b="1" dirty="0" smtClean="0"/>
              <a:t>svalová vřeténka, </a:t>
            </a:r>
          </a:p>
          <a:p>
            <a:r>
              <a:rPr lang="cs-CZ" b="1" dirty="0" err="1" smtClean="0"/>
              <a:t>Golgiho</a:t>
            </a:r>
            <a:r>
              <a:rPr lang="cs-CZ" b="1" dirty="0" smtClean="0"/>
              <a:t> tělíska.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Svalová vřeténka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protáhlé útvary délky 2–10 mm</a:t>
            </a:r>
          </a:p>
          <a:p>
            <a:r>
              <a:rPr lang="cs-CZ" dirty="0" smtClean="0"/>
              <a:t>Tvořena 4-6 (2-12) </a:t>
            </a:r>
            <a:r>
              <a:rPr lang="cs-CZ" dirty="0" err="1" smtClean="0"/>
              <a:t>intrafuzálními</a:t>
            </a:r>
            <a:r>
              <a:rPr lang="cs-CZ" dirty="0" smtClean="0"/>
              <a:t> svalovými vlákny. </a:t>
            </a:r>
          </a:p>
          <a:p>
            <a:r>
              <a:rPr lang="cs-CZ" dirty="0" err="1" smtClean="0"/>
              <a:t>Intrafuzální</a:t>
            </a:r>
            <a:r>
              <a:rPr lang="cs-CZ" dirty="0" smtClean="0"/>
              <a:t> vlákna jsou orientována rovnoběžně s </a:t>
            </a:r>
            <a:r>
              <a:rPr lang="cs-CZ" dirty="0" err="1" smtClean="0"/>
              <a:t>extrafuzálními</a:t>
            </a:r>
            <a:r>
              <a:rPr lang="cs-CZ" dirty="0" smtClean="0"/>
              <a:t> vlákny kosterního svalu. </a:t>
            </a:r>
          </a:p>
          <a:p>
            <a:r>
              <a:rPr lang="cs-CZ" dirty="0" smtClean="0"/>
              <a:t>Svalová vřeténka reagují na velikost protažení svalu změnou délky. </a:t>
            </a:r>
          </a:p>
          <a:p>
            <a:r>
              <a:rPr lang="cs-CZ" dirty="0" smtClean="0"/>
              <a:t>několik vřetének až několik desítek ve svalu, stálý počet</a:t>
            </a:r>
          </a:p>
          <a:p>
            <a:r>
              <a:rPr lang="cs-CZ" dirty="0" smtClean="0"/>
              <a:t>Informace z vřetének předávány pomocí aferentních neuronů – reagují na změnu délky i rychlost změny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660</Words>
  <Application>Microsoft Office PowerPoint</Application>
  <PresentationFormat>Předvádění na obrazovce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Řídící subsystém</vt:lpstr>
      <vt:lpstr>Nervový systém</vt:lpstr>
      <vt:lpstr>Neuron</vt:lpstr>
      <vt:lpstr>Neurony</vt:lpstr>
      <vt:lpstr>Spojení neuronů</vt:lpstr>
      <vt:lpstr>Rychlost vedení vzruchu</vt:lpstr>
      <vt:lpstr>Biomechanické vlastnosti nervové tkáně</vt:lpstr>
      <vt:lpstr>Zpětnovazebné receptory</vt:lpstr>
      <vt:lpstr>Svalová vřeténka</vt:lpstr>
      <vt:lpstr>Golgiho tělísko</vt:lpstr>
      <vt:lpstr>Příklady k procvičení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Řídící subsystém</dc:title>
  <dc:creator>k</dc:creator>
  <cp:lastModifiedBy>k</cp:lastModifiedBy>
  <cp:revision>7</cp:revision>
  <dcterms:created xsi:type="dcterms:W3CDTF">2015-04-28T10:02:52Z</dcterms:created>
  <dcterms:modified xsi:type="dcterms:W3CDTF">2015-04-28T11:29:58Z</dcterms:modified>
</cp:coreProperties>
</file>