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89" r:id="rId4"/>
    <p:sldId id="290" r:id="rId5"/>
    <p:sldId id="288" r:id="rId6"/>
    <p:sldId id="272" r:id="rId7"/>
    <p:sldId id="271" r:id="rId8"/>
    <p:sldId id="281" r:id="rId9"/>
    <p:sldId id="282" r:id="rId10"/>
    <p:sldId id="283" r:id="rId11"/>
    <p:sldId id="266" r:id="rId12"/>
    <p:sldId id="267" r:id="rId13"/>
    <p:sldId id="268" r:id="rId14"/>
    <p:sldId id="277" r:id="rId15"/>
    <p:sldId id="273" r:id="rId16"/>
    <p:sldId id="274" r:id="rId17"/>
    <p:sldId id="275" r:id="rId18"/>
    <p:sldId id="276" r:id="rId19"/>
    <p:sldId id="278" r:id="rId20"/>
    <p:sldId id="284" r:id="rId21"/>
    <p:sldId id="285" r:id="rId22"/>
    <p:sldId id="286" r:id="rId23"/>
    <p:sldId id="287" r:id="rId24"/>
    <p:sldId id="291" r:id="rId25"/>
    <p:sldId id="279" r:id="rId2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637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6240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8894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523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497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85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9821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405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3792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93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041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6BCD048-69C9-4B75-94B2-B46047BD7ADD}" type="datetimeFigureOut">
              <a:rPr lang="sk-SK" smtClean="0"/>
              <a:t>30. 4. 2020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8E33CAC-82C0-4A01-9576-3222025763FC}" type="slidenum">
              <a:rPr lang="sk-SK" smtClean="0"/>
              <a:t>‹#›</a:t>
            </a:fld>
            <a:endParaRPr lang="sk-SK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bauer.com/sprayandstretch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anat.lf1.cuni.cz/souhrny/ka04.pdf" TargetMode="External"/><Relationship Id="rId12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webmd.com/pain-management/video/video-dry-needling-therapy" TargetMode="External"/><Relationship Id="rId11" Type="http://schemas.openxmlformats.org/officeDocument/2006/relationships/hyperlink" Target="https://www.google.com/search?biw=1920&amp;bih=969&amp;tbm=isch&amp;sa=1&amp;ei=Qbq0XOaCOYOcafvQk_gE&amp;q=major+triggerpoints&amp;oq=major+triggerpoints&amp;gs_l=img.3...253703.256529..256817...0.0..0.159.1742.17j2......1....1..gws-wiz-img.......35i39j0j0i30j0i19j0i30i19j0i5i30i19j0i8i30i19j0i5i30j0i8i30.0w-9FCu5YZ8#imgrc=vHpPqAexZN2RvM:" TargetMode="External"/><Relationship Id="rId5" Type="http://schemas.openxmlformats.org/officeDocument/2006/relationships/hyperlink" Target="https://theses.cz/id/64kd00/00182225-128933166.pdf" TargetMode="External"/><Relationship Id="rId10" Type="http://schemas.openxmlformats.org/officeDocument/2006/relationships/hyperlink" Target="https://www.google.com/search?q=fascie&amp;rlz=1C1GCEA_enCZ815CZ815&amp;source=lnms&amp;tbm=isch&amp;sa=X&amp;ved=0ahUKEwjRkaf2hNThAhWHA2MBHXTOCgcQ_AUIDigB&amp;biw=1920&amp;bih=969#imgrc=tQjGmFeaVh1zFM:" TargetMode="External"/><Relationship Id="rId4" Type="http://schemas.openxmlformats.org/officeDocument/2006/relationships/hyperlink" Target="http://www.triggerpoints.net/" TargetMode="External"/><Relationship Id="rId9" Type="http://schemas.openxmlformats.org/officeDocument/2006/relationships/hyperlink" Target="https://www.google.com/search?q=fascie&amp;rlz=1C1GCEA_enCZ815CZ815&amp;source=lnms&amp;tbm=isch&amp;sa=X&amp;ved=0ahUKEwjRkaf2hNThAhWHA2MBHXTOCgcQ_AUIDigB&amp;biw=1920&amp;bih=969#imgrc=0txEWuuvTjEyGM: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1"/>
                </a:solidFill>
              </a:rPr>
              <a:t>Vertebro </a:t>
            </a:r>
            <a:r>
              <a:rPr lang="sk-SK" b="1" dirty="0">
                <a:solidFill>
                  <a:schemeClr val="accent1"/>
                </a:solidFill>
              </a:rPr>
              <a:t>-</a:t>
            </a:r>
            <a:r>
              <a:rPr lang="sk-SK" b="1" dirty="0" smtClean="0">
                <a:solidFill>
                  <a:schemeClr val="accent1"/>
                </a:solidFill>
              </a:rPr>
              <a:t> viscerální a</a:t>
            </a:r>
            <a:br>
              <a:rPr lang="sk-SK" b="1" dirty="0" smtClean="0">
                <a:solidFill>
                  <a:schemeClr val="accent1"/>
                </a:solidFill>
              </a:rPr>
            </a:br>
            <a:r>
              <a:rPr lang="sk-SK" b="1" dirty="0" smtClean="0">
                <a:solidFill>
                  <a:schemeClr val="accent1"/>
                </a:solidFill>
              </a:rPr>
              <a:t>viscero - vertebrální vztahy</a:t>
            </a:r>
            <a:endParaRPr lang="sk-SK" b="1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M. Bobrová</a:t>
            </a:r>
            <a:endParaRPr lang="sk-SK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6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745"/>
    </mc:Choice>
    <mc:Fallback>
      <p:transition spd="slow" advTm="83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Vlastnosti reflexních změn při viscerosomatickém onemocnění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úpornost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r</a:t>
            </a:r>
            <a:r>
              <a:rPr lang="cs-CZ" sz="2800" dirty="0" smtClean="0"/>
              <a:t>ecidivita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/>
              <a:t>p</a:t>
            </a:r>
            <a:r>
              <a:rPr lang="cs-CZ" sz="2800" dirty="0" smtClean="0"/>
              <a:t>erzistence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0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62"/>
    </mc:Choice>
    <mc:Fallback>
      <p:transition spd="slow" advTm="5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56340" y="148281"/>
            <a:ext cx="8715097" cy="654701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4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41"/>
    </mc:Choice>
    <mc:Fallback>
      <p:transition spd="slow" advTm="68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chemeClr val="accent1"/>
                </a:solidFill>
              </a:rPr>
              <a:t>Nejčastější viscerální poruchy mající </a:t>
            </a:r>
            <a:r>
              <a:rPr lang="cs-CZ" b="1" dirty="0" smtClean="0">
                <a:solidFill>
                  <a:schemeClr val="accent1"/>
                </a:solidFill>
              </a:rPr>
              <a:t>úzký </a:t>
            </a:r>
            <a:r>
              <a:rPr lang="cs-CZ" b="1" dirty="0">
                <a:solidFill>
                  <a:schemeClr val="accent1"/>
                </a:solidFill>
              </a:rPr>
              <a:t>vztah k </a:t>
            </a:r>
            <a:r>
              <a:rPr lang="cs-CZ" b="1" dirty="0" smtClean="0">
                <a:solidFill>
                  <a:schemeClr val="accent1"/>
                </a:solidFill>
              </a:rPr>
              <a:t>páteři</a:t>
            </a:r>
            <a:endParaRPr lang="sk-SK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Bolesti hlavy</a:t>
            </a:r>
            <a:r>
              <a:rPr lang="cs-CZ" sz="2400" dirty="0"/>
              <a:t>  (</a:t>
            </a:r>
            <a:r>
              <a:rPr lang="cs-CZ" sz="2400" dirty="0" smtClean="0"/>
              <a:t>tensní </a:t>
            </a:r>
            <a:r>
              <a:rPr lang="cs-CZ" sz="2400" dirty="0"/>
              <a:t>bolesti hlavy, nespecifické bolesti hlavy, cluster headache, nebo bolesti až migrenosního typu ve smyslu cervikální </a:t>
            </a:r>
            <a:r>
              <a:rPr lang="cs-CZ" sz="2400" dirty="0" smtClean="0"/>
              <a:t>migrény)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příčina: svalový </a:t>
            </a:r>
            <a:r>
              <a:rPr lang="cs-CZ" sz="2400" dirty="0"/>
              <a:t>spasmus ve svalech v oblasti šíje, a to zvláště suboccipitálních svalů, horní (descendentní) části m. trapezius,  m. levator </a:t>
            </a:r>
            <a:r>
              <a:rPr lang="cs-CZ" sz="2400" dirty="0" smtClean="0"/>
              <a:t>scapulae a </a:t>
            </a:r>
            <a:r>
              <a:rPr lang="cs-CZ" sz="2400" dirty="0"/>
              <a:t>vzpřimovačích </a:t>
            </a:r>
            <a:r>
              <a:rPr lang="cs-CZ" sz="2400" dirty="0" smtClean="0"/>
              <a:t>trupu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omezení </a:t>
            </a:r>
            <a:r>
              <a:rPr lang="cs-CZ" sz="2400" dirty="0"/>
              <a:t>hybnosti ve smyslu blokád, a to hlavně v segmentech Co- C1 – C2, dále v oblasti cervikothorakálního přechodu a zřejmě reflexně i v poruše funkce sakroiliakálního </a:t>
            </a:r>
            <a:r>
              <a:rPr lang="cs-CZ" sz="2400" dirty="0" smtClean="0"/>
              <a:t>skloubení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Pravidelně </a:t>
            </a:r>
            <a:r>
              <a:rPr lang="cs-CZ" sz="2400" dirty="0"/>
              <a:t>nacházíme typické změny statiky celého </a:t>
            </a:r>
            <a:r>
              <a:rPr lang="cs-CZ" sz="2400" dirty="0" smtClean="0"/>
              <a:t>těla</a:t>
            </a:r>
            <a:endParaRPr lang="sk-SK" sz="24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37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469"/>
    </mc:Choice>
    <mc:Fallback>
      <p:transition spd="slow" advTm="137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Srdce (angina pectoris)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Nejznámejší : Přední místo vzhledem k závažnosti problematiky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Bolest srdečního původu lokalizována do hrudníku, ramene a levé horní končetiny (srdce a LHK mají v ontogenezi týž segmentální základ, takže mají i stejný inervačný základ)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Blokády Th4-Th6, III-V žebro, trps v </a:t>
            </a:r>
            <a:r>
              <a:rPr lang="sk-SK" sz="2400" dirty="0" smtClean="0"/>
              <a:t>presných svaloch, m</a:t>
            </a:r>
            <a:r>
              <a:rPr lang="sk-SK" sz="2400" dirty="0" smtClean="0"/>
              <a:t>. erector spinae, m. trapezius, skalenových svalech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Horný typ dýchání, pocit deprese, typický pro srdeční ischemii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Terapie: ošetření reflexních změn, respirační fzt, ovlyvnění pohybových stereotypů, dohled kardiologa</a:t>
            </a:r>
          </a:p>
          <a:p>
            <a:endParaRPr lang="sk-SK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66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06"/>
    </mc:Choice>
    <mc:Fallback>
      <p:transition spd="slow" advTm="11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Plíce a pohrudnice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Chronická oněmocnění v oblasti hrudníku (porucha koordinace dýchacích pohybů) a onemocnění vyvolávajíci rigiditu hrudníku – zvýšený odpor během respirace a vznik nefyziologického horního typu dýchání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Blokády v horných a středních Th segmentech, zvýšené svalové napětí a obmezení rozsahu pohybu m. trapezius, m. pectoralis, mm. scaleni...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Při terapii mobilizace žeber, </a:t>
            </a:r>
            <a:r>
              <a:rPr lang="sk-SK" sz="2400" dirty="0" smtClean="0"/>
              <a:t>segmentu </a:t>
            </a:r>
            <a:r>
              <a:rPr lang="sk-SK" sz="2400" dirty="0" smtClean="0"/>
              <a:t>hrudní páteře, uvolnění měkkých struktur v oblasti Th, nácvik správného stereotypu dýchání</a:t>
            </a:r>
            <a:endParaRPr lang="sk-SK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67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109"/>
    </mc:Choice>
    <mc:Fallback>
      <p:transition spd="slow" advTm="12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Žaludek a dvanáctník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Blokády v segmentech Th6-Th8, blokády hlavových kloubů, Si posun, zvýšené svalové napětí v th úseku erector spinae s maximem v oblasti Th6 oboustranně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Reflexní změny jsou úměrné bolesti – důležitá intenzita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Pokud má nemocný typický vzorec, nestěžuje si na břišní potíže, ale pořád recidivují, měla by nasledovat indikace na vyšetření orgánů lékařem</a:t>
            </a:r>
            <a:endParaRPr lang="sk-SK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7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19"/>
    </mc:Choice>
    <mc:Fallback>
      <p:transition spd="slow" advTm="84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Játra a žlučník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Blokády Th8-Th11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Zvýšené svalové napětí m. trapezius vpravo a oblasti vzpřimovače trupu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Bolest často vyzařuje do pravého ramenního kloubu</a:t>
            </a:r>
            <a:endParaRPr lang="sk-SK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98"/>
    </mc:Choice>
    <mc:Fallback>
      <p:transition spd="slow" advTm="18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Ledviny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Typická bolestivost v bedrech (L1-L4)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Blokády Th-L přechodu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poslední žebra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SI posun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800" dirty="0" smtClean="0"/>
              <a:t>Zvýšené napětí erector spinae v Th-L, psoas, quadratus lumborum, adduktory kyčle a piriformis</a:t>
            </a:r>
            <a:endParaRPr lang="sk-SK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30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40"/>
    </mc:Choice>
    <mc:Fallback>
      <p:transition spd="slow" advTm="4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Gynekologické afekce a bolesti v kříži</a:t>
            </a:r>
            <a:endParaRPr lang="sk-SK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Bolest v kříži může být vyprovokována z oblasti ženských pohlavních orgánů během těotenství, porodu, po porodu, po gynek. operacích, onemocněních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Výrazný počet nemocných má bolesti v obl. L páteře a pánve, kt. jsou mylně pokládany za gynekologické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Bolestivost při menstruaci při negativním gynekologickém nálezu bývá způsobena poruchou v oblasti Ls </a:t>
            </a:r>
          </a:p>
          <a:p>
            <a:pPr>
              <a:buFont typeface="Arial" panose="020B0604020202020204" pitchFamily="34" charset="0"/>
              <a:buChar char="•"/>
            </a:pPr>
            <a:endParaRPr lang="sk-SK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Poruchy SI, více vpravo, Ls přechod, kostrč, spazmus m. iliacus a levator ani</a:t>
            </a:r>
            <a:endParaRPr lang="sk-SK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8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70"/>
    </mc:Choice>
    <mc:Fallback>
      <p:transition spd="slow" advTm="162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632" y="286603"/>
            <a:ext cx="10060048" cy="1122067"/>
          </a:xfrm>
        </p:spPr>
        <p:txBody>
          <a:bodyPr/>
          <a:lstStyle/>
          <a:p>
            <a:r>
              <a:rPr lang="sk-SK" b="1" dirty="0" smtClean="0"/>
              <a:t>Orgánové vzorce - zhrnutí</a:t>
            </a:r>
            <a:endParaRPr lang="sk-SK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35609" t="36428" r="46076" b="13401"/>
          <a:stretch/>
        </p:blipFill>
        <p:spPr>
          <a:xfrm>
            <a:off x="6836465" y="1593102"/>
            <a:ext cx="3364810" cy="5184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6435" r="1455"/>
          <a:stretch/>
        </p:blipFill>
        <p:spPr>
          <a:xfrm>
            <a:off x="1807470" y="1408670"/>
            <a:ext cx="4922844" cy="39153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0805" t="21417" r="45440" b="63183"/>
          <a:stretch/>
        </p:blipFill>
        <p:spPr>
          <a:xfrm>
            <a:off x="996728" y="5110659"/>
            <a:ext cx="4572051" cy="16672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64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17"/>
    </mc:Choice>
    <mc:Fallback>
      <p:transition spd="slow" advTm="2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913" y="286603"/>
            <a:ext cx="11165983" cy="1450757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chemeClr val="accent1"/>
                </a:solidFill>
              </a:rPr>
              <a:t>Vertebro </a:t>
            </a:r>
            <a:r>
              <a:rPr lang="sk-SK" b="1" dirty="0">
                <a:solidFill>
                  <a:schemeClr val="accent1"/>
                </a:solidFill>
              </a:rPr>
              <a:t>– </a:t>
            </a:r>
            <a:r>
              <a:rPr lang="sk-SK" b="1" dirty="0" smtClean="0">
                <a:solidFill>
                  <a:schemeClr val="accent1"/>
                </a:solidFill>
              </a:rPr>
              <a:t>viscerální a viscero - vertebrální </a:t>
            </a:r>
            <a:r>
              <a:rPr lang="sk-SK" b="1" dirty="0">
                <a:solidFill>
                  <a:schemeClr val="accent1"/>
                </a:solidFill>
              </a:rPr>
              <a:t>vztahy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 </a:t>
            </a:r>
            <a:r>
              <a:rPr lang="cs-CZ" sz="2800" b="1" dirty="0" smtClean="0"/>
              <a:t>Úzká propojenost mezi vnitřními orgány a pohybovým systémem: </a:t>
            </a:r>
          </a:p>
          <a:p>
            <a:r>
              <a:rPr lang="cs-CZ" sz="2800" dirty="0" smtClean="0"/>
              <a:t>- anatomicky - segmentová </a:t>
            </a:r>
            <a:r>
              <a:rPr lang="cs-CZ" sz="2800" dirty="0"/>
              <a:t>inervace (somatická i vegetativní) zásobuje specifické </a:t>
            </a:r>
            <a:r>
              <a:rPr lang="cs-CZ" sz="2800" dirty="0" smtClean="0"/>
              <a:t>orgány</a:t>
            </a:r>
          </a:p>
          <a:p>
            <a:r>
              <a:rPr lang="cs-CZ" sz="2800" dirty="0" smtClean="0"/>
              <a:t>- reflexně</a:t>
            </a:r>
            <a:r>
              <a:rPr lang="cs-CZ" sz="2800" dirty="0"/>
              <a:t>, kdy dráždění v určitém segmentu vyvolá dysfunkci v celém reflexním </a:t>
            </a:r>
            <a:r>
              <a:rPr lang="cs-CZ" sz="2800" dirty="0" smtClean="0"/>
              <a:t>oblouku</a:t>
            </a:r>
            <a:endParaRPr lang="sk-SK" sz="2800" dirty="0" smtClean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621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25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873"/>
    </mc:Choice>
    <mc:Fallback>
      <p:transition spd="slow" advTm="19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Vertebroviscerální vztahy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284610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Jednotlivé vnitřní orgány mají stejný inervační míšní segment jako určité svalové skupiny a protože i nociceptivní signály z vnitřních orgánů konvergují na stejné míšní neurony, které jsou integrované do systému zpracování bolesti z pohyb. aparátu, CNS tak „zaměřuje“ a vyhodnocuje zdroj nocicepce v lokalitě celého inervačního segmentu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Příčina problému je v pohybovém aparátu, nejčastěji nález na páteři (proto se používal i název vertebrovscerální vztahy), avšak simuluje bolest a onemocnění vnitřního orgánu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Nutné vyšetření kineziologickým rozborem, anamnéza se zaměřením na pohybový systém a recidivu reflexních změn (lépe reaugují na manuální léčbu než viscerosomatické onemocnění) 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8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25"/>
    </mc:Choice>
    <mc:Fallback>
      <p:transition spd="slow" advTm="47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Pohybový systém a funkční poruchy vnitřních orgánů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87641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Méně prozkoumané než viscerovertebrální vztahy, ale klinicky dobře známé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Př. Poruchy reprodukčních orgánů ženy na základě svalových dysbalancía funkčních poruch kloubů popsala Ludmila Mojžíšová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Poruchy vylučování žluče v důsledku blokád dolní Th páteře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Recidiva angín při blokádách hlavových kloubŮ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Vertebrokardiální syndrom u blokády 3-5 žebra, trps v mm. Pectorales, přít. i dušnost, palpitace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Zácpy či anorgasmie u spazmu pánevního dna a blokád kostrče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Refluxní choroba jícnu u spazmů a blokád v oblasti dolní hrudní apertury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4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77"/>
    </mc:Choice>
    <mc:Fallback>
      <p:transition spd="slow" advTm="142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Pohybový systém jako spoušťový faktor latentního interního onemocnění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Onemocnění orgánů může probíhat skrytě, dokud kompenzační mechanizmy postačují krýt jeho nároky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Toto onemocnění se může projevit ve chvíly, kdy se přidá funkční patologie postiženého pohybového systému, čímž se zbytkové kompenzační mechanizmy vyčerpají a orgán se dekompenzuje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Př. Úraz hrudní páteře může zhoršit anginu pectoris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Blokáda hlavových kloubů může přispět k tonzilitidě</a:t>
            </a:r>
            <a:endParaRPr lang="cs-CZ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13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35"/>
    </mc:Choice>
    <mc:Fallback>
      <p:transition spd="slow" advTm="60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Pohybový systém jako prostředek v léčbě interních onemocnění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Léčbou pohybového aparátu můžeme přispět k léčbě interního onemocnění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Základem je celkové snížení nocicepce v příslušném okruhu daného inervačního segmentu a snížení rozsahu nocicepce proudící do všech úrovní centrálních řídicích mechanizmů -  tím ovlyvníme aktivitu ANS (jestli ovlyvníme napětí kosterního svalstva, tak měníme napětí i hladké svaloviny)</a:t>
            </a:r>
          </a:p>
          <a:p>
            <a:endParaRPr lang="cs-CZ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51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82"/>
    </mc:Choice>
    <mc:Fallback>
      <p:transition spd="slow" advTm="53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 smtClean="0">
                <a:solidFill>
                  <a:schemeClr val="accent1"/>
                </a:solidFill>
              </a:rPr>
              <a:t>Fyzioterapie viscerovertebrálních a vertebroviscerálních vztahů dle Mgr. Bitnara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sk-SK" b="1" dirty="0"/>
              <a:t> </a:t>
            </a:r>
            <a:r>
              <a:rPr lang="sk-SK" b="1" dirty="0" smtClean="0"/>
              <a:t>Léčba </a:t>
            </a:r>
            <a:r>
              <a:rPr lang="sk-SK" b="1" dirty="0"/>
              <a:t>funkčních poruch trávicího traktu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Poruchy polykání, gastroezofageální reflux – pálení žáhy, regurgitace, tj. návrat žaludečních šťáv či potravy do úst.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b="1" dirty="0" smtClean="0"/>
              <a:t> Bolesti </a:t>
            </a:r>
            <a:r>
              <a:rPr lang="sk-SK" b="1" dirty="0"/>
              <a:t>břicha</a:t>
            </a:r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b="1" dirty="0" smtClean="0"/>
              <a:t> Funkční </a:t>
            </a:r>
            <a:r>
              <a:rPr lang="sk-SK" b="1" dirty="0"/>
              <a:t>nadýmání</a:t>
            </a:r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b="1" dirty="0" smtClean="0"/>
              <a:t> Poruchy </a:t>
            </a:r>
            <a:r>
              <a:rPr lang="sk-SK" b="1" dirty="0"/>
              <a:t>sfinkterů, inkontinence stolice a moči</a:t>
            </a:r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b="1" dirty="0" smtClean="0"/>
              <a:t> Diagnostika </a:t>
            </a:r>
            <a:r>
              <a:rPr lang="sk-SK" b="1" dirty="0"/>
              <a:t>a léčba viscerovertebrálních vztahů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Léčba funkčních poruch vnitřních orgánů, diagnostika jejich projekce </a:t>
            </a:r>
            <a:endParaRPr lang="sk-SK" dirty="0" smtClean="0"/>
          </a:p>
          <a:p>
            <a:r>
              <a:rPr lang="sk-SK" dirty="0" smtClean="0"/>
              <a:t>do </a:t>
            </a:r>
            <a:r>
              <a:rPr lang="sk-SK" dirty="0"/>
              <a:t>pohybového systému a terapie změn a poruch pohybového aparátu, </a:t>
            </a:r>
            <a:endParaRPr lang="sk-SK" dirty="0" smtClean="0"/>
          </a:p>
          <a:p>
            <a:r>
              <a:rPr lang="sk-SK" dirty="0" smtClean="0"/>
              <a:t>které </a:t>
            </a:r>
            <a:r>
              <a:rPr lang="sk-SK" dirty="0"/>
              <a:t>jsou jejich důsledkem.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584" y="2829528"/>
            <a:ext cx="2883191" cy="26525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203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31"/>
    </mc:Choice>
    <mc:Fallback>
      <p:transition spd="slow" advTm="40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accent1"/>
                </a:solidFill>
              </a:rPr>
              <a:t>Zdroje</a:t>
            </a:r>
            <a:endParaRPr lang="sk-SK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sk-SK" dirty="0" smtClean="0"/>
              <a:t>Dobeš. M., 2011, skripta k odbornému kurzu: Diagnostika a terapie funkčních poruch pohybového systému (manuální terapie) pro fyzioterapeuty</a:t>
            </a:r>
          </a:p>
          <a:p>
            <a:r>
              <a:rPr lang="sk-SK" dirty="0"/>
              <a:t>KOLÁŘ, Pavel. </a:t>
            </a:r>
            <a:r>
              <a:rPr lang="sk-SK" i="1" dirty="0"/>
              <a:t>Rehabilitace v klinické praxi</a:t>
            </a:r>
            <a:r>
              <a:rPr lang="sk-SK" dirty="0"/>
              <a:t>. Praha: Galén, c2009. ISBN 978-80-7262-657-1</a:t>
            </a:r>
            <a:r>
              <a:rPr lang="sk-SK" dirty="0" smtClean="0"/>
              <a:t>.</a:t>
            </a:r>
          </a:p>
          <a:p>
            <a:r>
              <a:rPr lang="sk-SK" dirty="0"/>
              <a:t>Hudák R, Kachlík D. 2015. Memorix anatomie. 3. vydání. Praha: Triton.</a:t>
            </a:r>
            <a:endParaRPr lang="sk-SK" dirty="0" smtClean="0"/>
          </a:p>
          <a:p>
            <a:r>
              <a:rPr lang="sk-SK" dirty="0">
                <a:hlinkClick r:id="rId4"/>
              </a:rPr>
              <a:t>http://www.triggerpoints.net/</a:t>
            </a:r>
            <a:endParaRPr lang="sk-SK" dirty="0" smtClean="0"/>
          </a:p>
          <a:p>
            <a:r>
              <a:rPr lang="sk-SK" dirty="0" smtClean="0">
                <a:hlinkClick r:id="rId5"/>
              </a:rPr>
              <a:t>https://theses.cz/id/64kd00/00182225-128933166.pdf</a:t>
            </a:r>
            <a:endParaRPr lang="sk-SK" dirty="0" smtClean="0"/>
          </a:p>
          <a:p>
            <a:r>
              <a:rPr lang="sk-SK" dirty="0">
                <a:hlinkClick r:id="rId6"/>
              </a:rPr>
              <a:t>https://www.webmd.com/pain-management/video/video-dry-needling-therapy</a:t>
            </a:r>
            <a:endParaRPr lang="sk-SK" dirty="0" smtClean="0"/>
          </a:p>
          <a:p>
            <a:r>
              <a:rPr lang="sk-SK" dirty="0" smtClean="0">
                <a:hlinkClick r:id="rId7"/>
              </a:rPr>
              <a:t>http://anat.lf1.cuni.cz/souhrny/ka04.pdf</a:t>
            </a:r>
            <a:endParaRPr lang="sk-SK" dirty="0" smtClean="0"/>
          </a:p>
          <a:p>
            <a:r>
              <a:rPr lang="sk-SK" dirty="0">
                <a:hlinkClick r:id="rId8"/>
              </a:rPr>
              <a:t>https://</a:t>
            </a:r>
            <a:r>
              <a:rPr lang="sk-SK" dirty="0" smtClean="0">
                <a:hlinkClick r:id="rId8"/>
              </a:rPr>
              <a:t>www.gebauer.com/sprayandstretch</a:t>
            </a:r>
            <a:endParaRPr lang="sk-SK" dirty="0" smtClean="0"/>
          </a:p>
          <a:p>
            <a:r>
              <a:rPr lang="sk-SK" sz="2100" u="sng" dirty="0">
                <a:solidFill>
                  <a:srgbClr val="00B0F0"/>
                </a:solidFill>
              </a:rPr>
              <a:t>http://www.rehabilitace-kladno.cz</a:t>
            </a:r>
          </a:p>
          <a:p>
            <a:r>
              <a:rPr lang="cs-CZ" dirty="0">
                <a:hlinkClick r:id="rId9"/>
              </a:rPr>
              <a:t>https://www.google.com/search?q=fascie&amp;rlz=1C1GCEA_enCZ815CZ815&amp;source=lnms&amp;tbm=isch&amp;sa=X&amp;ved=0ahUKEwjRkaf2hNThAhWHA2MBHXTOCgcQ_AUIDigB&amp;biw=1920&amp;bih=969#imgrc=0txEWuuvTjEyGM</a:t>
            </a:r>
            <a:r>
              <a:rPr lang="cs-CZ" dirty="0" smtClean="0">
                <a:hlinkClick r:id="rId9"/>
              </a:rPr>
              <a:t>:</a:t>
            </a:r>
            <a:endParaRPr lang="cs-CZ" dirty="0" smtClean="0"/>
          </a:p>
          <a:p>
            <a:r>
              <a:rPr lang="cs-CZ" dirty="0">
                <a:hlinkClick r:id="rId10"/>
              </a:rPr>
              <a:t>https://www.google.com/search?q=fascie&amp;rlz=1C1GCEA_enCZ815CZ815&amp;source=lnms&amp;tbm=isch&amp;sa=X&amp;ved=0ahUKEwjRkaf2hNThAhWHA2MBHXTOCgcQ_AUIDigB&amp;biw=1920&amp;bih=969#imgrc=tQjGmFeaVh1zFM:</a:t>
            </a:r>
            <a:endParaRPr lang="sk-SK" dirty="0" smtClean="0"/>
          </a:p>
          <a:p>
            <a:r>
              <a:rPr lang="sk-SK" dirty="0">
                <a:hlinkClick r:id="rId11"/>
              </a:rPr>
              <a:t>https://www.google.com/search?biw=1920&amp;bih=969&amp;tbm=isch&amp;sa=1&amp;ei=Qbq0XOaCOYOcafvQk_gE&amp;q=major+triggerpoints&amp;oq=major+triggerpoints&amp;gs_l=img.3...253703.256529..256817...0.0..0.159.1742.17j2......1....1..gws-wiz-img.......35i39j0j0i30j0i19j0i30i19j0i5i30i19j0i8i30i19j0i5i30j0i8i30.0w-9FCu5YZ8#imgrc=vHpPqAexZN2RvM:</a:t>
            </a:r>
            <a:endParaRPr lang="sk-SK" dirty="0" smtClean="0"/>
          </a:p>
          <a:p>
            <a:r>
              <a:rPr lang="sk-SK" dirty="0" smtClean="0"/>
              <a:t>Materiály z odborných přednášek Mgr. D. Janouška</a:t>
            </a:r>
            <a:endParaRPr lang="sk-SK" dirty="0"/>
          </a:p>
        </p:txBody>
      </p:sp>
      <p:sp>
        <p:nvSpPr>
          <p:cNvPr id="4" name="AutoShape 2" descr="Myotomes and Dermatomes (With images) | Physical therapy humor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188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91"/>
    </mc:Choice>
    <mc:Fallback>
      <p:transition spd="slow" advTm="35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36" y="141669"/>
            <a:ext cx="11256135" cy="544776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9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558"/>
    </mc:Choice>
    <mc:Fallback>
      <p:transition spd="slow" advTm="167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1234" t="18764" r="22675" b="16979"/>
          <a:stretch/>
        </p:blipFill>
        <p:spPr>
          <a:xfrm>
            <a:off x="1409094" y="0"/>
            <a:ext cx="9746586" cy="6277463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 rot="13197346">
            <a:off x="5899993" y="2973162"/>
            <a:ext cx="1636021" cy="195884"/>
          </a:xfrm>
          <a:prstGeom prst="rightArrow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07940" y="3492040"/>
            <a:ext cx="2781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Neurony motorického systému</a:t>
            </a:r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824593" y="2296225"/>
            <a:ext cx="231820" cy="202275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1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63"/>
    </mc:Choice>
    <mc:Fallback>
      <p:transition spd="slow" advTm="58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17" y="312361"/>
            <a:ext cx="10058400" cy="1450757"/>
          </a:xfrm>
        </p:spPr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Dermatomy vs. myotomy</a:t>
            </a:r>
            <a:endParaRPr lang="cs-CZ" b="1" dirty="0">
              <a:solidFill>
                <a:schemeClr val="accent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95" y="2191404"/>
            <a:ext cx="3261643" cy="2475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786" y="0"/>
            <a:ext cx="5033059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04"/>
    </mc:Choice>
    <mc:Fallback>
      <p:transition spd="slow" advTm="88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097280" y="655146"/>
            <a:ext cx="4937760" cy="736282"/>
          </a:xfrm>
        </p:spPr>
        <p:txBody>
          <a:bodyPr>
            <a:noAutofit/>
          </a:bodyPr>
          <a:lstStyle/>
          <a:p>
            <a:r>
              <a:rPr lang="sk-SK" sz="2800" b="1" dirty="0" smtClean="0">
                <a:solidFill>
                  <a:schemeClr val="accent1"/>
                </a:solidFill>
              </a:rPr>
              <a:t>Viscerovertebrální (visceromotorické</a:t>
            </a:r>
            <a:r>
              <a:rPr lang="sk-SK" sz="2800" b="1" dirty="0">
                <a:solidFill>
                  <a:schemeClr val="accent1"/>
                </a:solidFill>
              </a:rPr>
              <a:t>, </a:t>
            </a:r>
            <a:r>
              <a:rPr lang="sk-SK" sz="2800" b="1" dirty="0" smtClean="0">
                <a:solidFill>
                  <a:schemeClr val="accent1"/>
                </a:solidFill>
              </a:rPr>
              <a:t>viscerosomatické) vztahy</a:t>
            </a:r>
            <a:endParaRPr lang="sk-SK" sz="28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097280" y="2215287"/>
            <a:ext cx="4937760" cy="381846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sz="2400" dirty="0" smtClean="0"/>
              <a:t> Onemocnění vnitřního orgánu se promítá do pohybového systému vznikem konkrétních reflexních změn – tzv. viscerálním vzorcem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655146"/>
            <a:ext cx="4937760" cy="736282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accent1"/>
                </a:solidFill>
              </a:rPr>
              <a:t>vertebroviscerální vztahy</a:t>
            </a:r>
            <a:endParaRPr lang="cs-CZ" sz="2800" b="1" dirty="0">
              <a:solidFill>
                <a:schemeClr val="accent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215287"/>
            <a:ext cx="4937760" cy="33782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 Porucha v oblasti pohybového systému imituje problémy orgánů</a:t>
            </a:r>
            <a:endParaRPr lang="cs-CZ" sz="24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7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330"/>
    </mc:Choice>
    <mc:Fallback>
      <p:transition spd="slow" advTm="60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Viscerovertebrální vztahy</a:t>
            </a:r>
            <a:endParaRPr lang="sk-SK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k-SK" dirty="0" smtClean="0"/>
              <a:t>Porucha vnitřního orgánu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 smtClean="0"/>
              <a:t>vznik reflexních změn v pohybovém systému - </a:t>
            </a:r>
            <a:r>
              <a:rPr lang="sk-SK" dirty="0"/>
              <a:t>č</a:t>
            </a:r>
            <a:r>
              <a:rPr lang="sk-SK" dirty="0" smtClean="0"/>
              <a:t>ím úplněji je vyjádřen reflexní vzorec, tým pravděpodobnější je, že jsou sekundární, následkem oněmocnění orgánu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 smtClean="0"/>
              <a:t>Reflexní změny přetrvávání i po vyléčení orgánu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 smtClean="0"/>
              <a:t>Imitace obtíží</a:t>
            </a:r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dirty="0" smtClean="0"/>
              <a:t>Funkční poruchy nemají uspokojivé vysvětlení</a:t>
            </a:r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Přetrvávají li reflexně vzniklé změny dlouhodobě, mohou jednak způsobovat dlouhodobé přetěžování hybného aparátu (což může vést k jeho poškozování</a:t>
            </a:r>
            <a:r>
              <a:rPr lang="sk-SK" dirty="0" smtClean="0"/>
              <a:t>)</a:t>
            </a:r>
            <a:endParaRPr lang="sk-SK" dirty="0"/>
          </a:p>
          <a:p>
            <a:pPr>
              <a:buFont typeface="Arial" panose="020B0604020202020204" pitchFamily="34" charset="0"/>
              <a:buChar char="•"/>
            </a:pPr>
            <a:r>
              <a:rPr lang="sk-SK" dirty="0"/>
              <a:t>Jednak se onemocnění vnitřního orgánu může projevovat jako onemocnění vycházející přimárně z pohybového aparátu (dochází k imitaci onemocnění) </a:t>
            </a:r>
          </a:p>
          <a:p>
            <a:endParaRPr lang="sk-SK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4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57"/>
    </mc:Choice>
    <mc:Fallback>
      <p:transition spd="slow" advTm="9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accent1"/>
                </a:solidFill>
              </a:rPr>
              <a:t>Viscerální vzorec</a:t>
            </a:r>
            <a:endParaRPr lang="cs-CZ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Interní onemocnění bývají většinou spojeny s nociceptivní aferentací.</a:t>
            </a:r>
            <a:endParaRPr lang="cs-CZ" sz="2800" dirty="0"/>
          </a:p>
          <a:p>
            <a:pPr>
              <a:buFont typeface="Arial" panose="020B0604020202020204" pitchFamily="34" charset="0"/>
              <a:buChar char="•"/>
            </a:pPr>
            <a:endParaRPr lang="cs-CZ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Nociceptivní signály jsou pro CNS zdrojem informací o onemocnění a pokud nociceptivní aferentace přesáhne inhibiční mechanizmy CNS a pronikne až do vědomí, je vnímána jako bolest.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800" dirty="0" smtClean="0"/>
              <a:t>Nociceptivní aferentace je vedena z určitého vnitřního orgánu do konkrétních míšních segmentů a svalový systém na ni následně reaguje změnou svého napětí (hypertonie) v těch svalech či sval. </a:t>
            </a:r>
            <a:r>
              <a:rPr lang="cs-CZ" sz="2800" dirty="0"/>
              <a:t>s</a:t>
            </a:r>
            <a:r>
              <a:rPr lang="cs-CZ" sz="2800" dirty="0" smtClean="0"/>
              <a:t>kupinách, které jsou zásobeny z téhož inervačního segmentu</a:t>
            </a:r>
            <a:endParaRPr lang="cs-CZ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64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908"/>
    </mc:Choice>
    <mc:Fallback>
      <p:transition spd="slow" advTm="11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1"/>
                </a:solidFill>
              </a:rPr>
              <a:t>Viscerální vzorec</a:t>
            </a:r>
            <a:endParaRPr lang="cs-CZ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Mohou se projevovat v mnoha podobách, nejčastěji dochází k vzniku poruch kloubního vzorce, trigger poits a tender points, ke změně mobility měkkých tkání a hyperalgických zón kůže, jež v zásadě odpovídají Headovým zónám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Do reakce zasahuje i cévní systém (vazokonstrikce, změny dermografismu) a kožní systém (změny sudomotoriky a trofiky)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 smtClean="0"/>
              <a:t>U onemocnění vnitřního orgánu natolik specifické a typicky lokalizované, že lze konstatovat, že každý orgán má svůj typický viscerální vzorec</a:t>
            </a:r>
            <a:endParaRPr lang="cs-CZ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3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89"/>
    </mc:Choice>
    <mc:Fallback>
      <p:transition spd="slow" advTm="6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3161</TotalTime>
  <Words>1111</Words>
  <Application>Microsoft Office PowerPoint</Application>
  <PresentationFormat>Widescreen</PresentationFormat>
  <Paragraphs>124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Retrospect</vt:lpstr>
      <vt:lpstr>Vertebro - viscerální a viscero - vertebrální vztahy</vt:lpstr>
      <vt:lpstr>Vertebro – viscerální a viscero - vertebrální vztahy</vt:lpstr>
      <vt:lpstr>PowerPoint Presentation</vt:lpstr>
      <vt:lpstr>PowerPoint Presentation</vt:lpstr>
      <vt:lpstr>Dermatomy vs. myotomy</vt:lpstr>
      <vt:lpstr>PowerPoint Presentation</vt:lpstr>
      <vt:lpstr>Viscerovertebrální vztahy</vt:lpstr>
      <vt:lpstr>Viscerální vzorec</vt:lpstr>
      <vt:lpstr>Viscerální vzorec</vt:lpstr>
      <vt:lpstr>Vlastnosti reflexních změn při viscerosomatickém onemocnění</vt:lpstr>
      <vt:lpstr>PowerPoint Presentation</vt:lpstr>
      <vt:lpstr>Nejčastější viscerální poruchy mající úzký vztah k páteři</vt:lpstr>
      <vt:lpstr>Srdce (angina pectoris)</vt:lpstr>
      <vt:lpstr>Plíce a pohrudnice</vt:lpstr>
      <vt:lpstr>Žaludek a dvanáctník</vt:lpstr>
      <vt:lpstr>Játra a žlučník</vt:lpstr>
      <vt:lpstr>Ledviny</vt:lpstr>
      <vt:lpstr>Gynekologické afekce a bolesti v kříži</vt:lpstr>
      <vt:lpstr>Orgánové vzorce - zhrnutí</vt:lpstr>
      <vt:lpstr>Vertebroviscerální vztahy</vt:lpstr>
      <vt:lpstr>Pohybový systém a funkční poruchy vnitřních orgánů </vt:lpstr>
      <vt:lpstr>Pohybový systém jako spoušťový faktor latentního interního onemocnění</vt:lpstr>
      <vt:lpstr>Pohybový systém jako prostředek v léčbě interních onemocnění</vt:lpstr>
      <vt:lpstr>Fyzioterapie viscerovertebrálních a vertebroviscerálních vztahů dle Mgr. Bitnara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Mechanoterapie</dc:title>
  <dc:creator>Miška</dc:creator>
  <cp:lastModifiedBy>Miška</cp:lastModifiedBy>
  <cp:revision>55</cp:revision>
  <dcterms:created xsi:type="dcterms:W3CDTF">2019-04-15T15:54:13Z</dcterms:created>
  <dcterms:modified xsi:type="dcterms:W3CDTF">2020-04-30T16:12:18Z</dcterms:modified>
</cp:coreProperties>
</file>