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wikihow.com/Row-on-a-Rowing-Machine" TargetMode="External"/><Relationship Id="rId3" Type="http://schemas.openxmlformats.org/officeDocument/2006/relationships/hyperlink" Target="https://giphy.com/gifs/rowing-BUAuaC40GJgLC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fad267c4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fad267c4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fad267c46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fad267c46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3542860a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3542860a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f9de3507f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f9de3507f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f9de3507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f9de350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f9de3507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f9de3507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f9de3507f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f9de3507f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3542860a9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3542860a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3542860a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3542860a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sk" u="sng">
                <a:solidFill>
                  <a:schemeClr val="hlink"/>
                </a:solidFill>
                <a:hlinkClick r:id="rId2"/>
              </a:rPr>
              <a:t>https://www.wikihow.com/Row-on-a-Rowing-Machine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sk" u="sng">
                <a:solidFill>
                  <a:schemeClr val="hlink"/>
                </a:solidFill>
                <a:hlinkClick r:id="rId3"/>
              </a:rPr>
              <a:t>https://giphy.com/gifs/rowing-BUAuaC40GJgLC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3542860a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3542860a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fad267c4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fad267c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2.jpg"/><Relationship Id="rId6" Type="http://schemas.openxmlformats.org/officeDocument/2006/relationships/image" Target="../media/image11.jpg"/><Relationship Id="rId7" Type="http://schemas.openxmlformats.org/officeDocument/2006/relationships/image" Target="../media/image2.png"/><Relationship Id="rId8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wikihow.com/Row-on-a-Rowing-Machine" TargetMode="External"/><Relationship Id="rId4" Type="http://schemas.openxmlformats.org/officeDocument/2006/relationships/hyperlink" Target="https://www.google.com/url?sa=t&amp;rct=j&amp;q=&amp;esrc=s&amp;source=web&amp;cd=6&amp;cad=rja&amp;uact=8&amp;ved=2ahUKEwiOp8ev3-XoAhVBzaQKHQIHBaoQFjAFegQIARAB&amp;url=https%3A%2F%2Fis.cuni.cz%2Fwebapps%2Fzzp%2Fdownload%2F120345827&amp;usg=AOvVaw0216Kg2xFKJRTtNd60pFn3" TargetMode="External"/><Relationship Id="rId9" Type="http://schemas.openxmlformats.org/officeDocument/2006/relationships/hyperlink" Target="https://kulturistika.ronnie.cz/c-31344-jak-na-to-indoor-rowing-aneb-jak-se-neurvat-na-vesle.html" TargetMode="External"/><Relationship Id="rId5" Type="http://schemas.openxmlformats.org/officeDocument/2006/relationships/hyperlink" Target="http://www.beyondusports.com/what-muscles-does-a-rowing-machine-work.html" TargetMode="External"/><Relationship Id="rId6" Type="http://schemas.openxmlformats.org/officeDocument/2006/relationships/hyperlink" Target="https://www.idnes.cz/onadnes/zdravi/veslovani-beh-doplnovy-trenink-posilovani.A180219_102647_behani_hri/foto/HRI71747a_DSC06681_01.jpeg" TargetMode="External"/><Relationship Id="rId7" Type="http://schemas.openxmlformats.org/officeDocument/2006/relationships/hyperlink" Target="https://www.fitham.cz/jak-cvicit-na-veslovacim-trenazeru" TargetMode="External"/><Relationship Id="rId8" Type="http://schemas.openxmlformats.org/officeDocument/2006/relationships/hyperlink" Target="https://greatist.com/move/how-to-use-a-rowing-machine#workout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image" Target="../media/image13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youtube.com/watch?v=HCo9_CXoJj0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435900" y="1400500"/>
            <a:ext cx="8520600" cy="12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63500" marR="635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sk" sz="5300">
                <a:solidFill>
                  <a:srgbClr val="FFFFFF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Veslování na veslovacím trenažéru</a:t>
            </a:r>
            <a:endParaRPr b="1" sz="5300">
              <a:solidFill>
                <a:srgbClr val="FFFFFF"/>
              </a:solidFill>
              <a:highlight>
                <a:srgbClr val="000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4196700" y="4558475"/>
            <a:ext cx="4759800" cy="385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Tereza Koňaříková, Veronika Kaldová, Martina Magyarová</a:t>
            </a:r>
            <a:endParaRPr sz="1500">
              <a:solidFill>
                <a:srgbClr val="FFFFFF"/>
              </a:solidFill>
              <a:highlight>
                <a:srgbClr val="000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7175" y="213238"/>
            <a:ext cx="3257099" cy="471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4625" y="213250"/>
            <a:ext cx="3072211" cy="4717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475" y="251900"/>
            <a:ext cx="3578876" cy="225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450" y="2715875"/>
            <a:ext cx="3658926" cy="200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3"/>
          <p:cNvPicPr preferRelativeResize="0"/>
          <p:nvPr/>
        </p:nvPicPr>
        <p:blipFill rotWithShape="1">
          <a:blip r:embed="rId5">
            <a:alphaModFix/>
          </a:blip>
          <a:srcRect b="20608" l="50533" r="9829" t="22064"/>
          <a:stretch/>
        </p:blipFill>
        <p:spPr>
          <a:xfrm>
            <a:off x="3867375" y="171825"/>
            <a:ext cx="503225" cy="48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3"/>
          <p:cNvPicPr preferRelativeResize="0"/>
          <p:nvPr/>
        </p:nvPicPr>
        <p:blipFill rotWithShape="1">
          <a:blip r:embed="rId6">
            <a:alphaModFix/>
          </a:blip>
          <a:srcRect b="24372" l="9901" r="48808" t="27518"/>
          <a:stretch/>
        </p:blipFill>
        <p:spPr>
          <a:xfrm rot="1369315">
            <a:off x="3943575" y="2654050"/>
            <a:ext cx="503225" cy="390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99328" y="2646588"/>
            <a:ext cx="3047524" cy="21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99325" y="318962"/>
            <a:ext cx="3047525" cy="211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3"/>
          <p:cNvPicPr preferRelativeResize="0"/>
          <p:nvPr/>
        </p:nvPicPr>
        <p:blipFill rotWithShape="1">
          <a:blip r:embed="rId5">
            <a:alphaModFix/>
          </a:blip>
          <a:srcRect b="20608" l="50533" r="9829" t="22064"/>
          <a:stretch/>
        </p:blipFill>
        <p:spPr>
          <a:xfrm>
            <a:off x="7911175" y="251900"/>
            <a:ext cx="503225" cy="48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3"/>
          <p:cNvPicPr preferRelativeResize="0"/>
          <p:nvPr/>
        </p:nvPicPr>
        <p:blipFill rotWithShape="1">
          <a:blip r:embed="rId6">
            <a:alphaModFix/>
          </a:blip>
          <a:srcRect b="24372" l="9901" r="48808" t="27518"/>
          <a:stretch/>
        </p:blipFill>
        <p:spPr>
          <a:xfrm rot="1369315">
            <a:off x="7911175" y="2654050"/>
            <a:ext cx="503225" cy="390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FFFFF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Zdroje</a:t>
            </a:r>
            <a:endParaRPr>
              <a:solidFill>
                <a:srgbClr val="FFFFFF"/>
              </a:solidFill>
              <a:highlight>
                <a:srgbClr val="000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https://www.wikihow.com/Row-on-a-Rowing-Machine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https://www.google.com/url?sa=t&amp;rct=j&amp;q=&amp;esrc=s&amp;source=web&amp;cd=6&amp;cad=rja&amp;uact=8&amp;ved=2ahUKEwiOp8ev3-XoAhVBzaQKHQIHBaoQFjAFegQIARAB&amp;url=https%3A%2F%2Fis.cuni.cz%2Fwebapps%2Fzzp%2Fdownload%2F120345827&amp;usg=AOvVaw0216Kg2xFKJRTtNd60pFn3</a:t>
            </a:r>
            <a:r>
              <a:rPr lang="sk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100" u="sng">
                <a:solidFill>
                  <a:schemeClr val="hlink"/>
                </a:solidFill>
                <a:hlinkClick r:id="rId5"/>
              </a:rPr>
              <a:t>http://www.beyondusports.com/what-muscles-does-a-rowing-machine-work.html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200">
                <a:latin typeface="Calibri"/>
                <a:ea typeface="Calibri"/>
                <a:cs typeface="Calibri"/>
                <a:sym typeface="Calibri"/>
              </a:rPr>
              <a:t>Nejčastější chyby: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AutoNum type="arabicPeriod"/>
            </a:pPr>
            <a:r>
              <a:rPr lang="sk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https://www.idnes.cz/onadnes/zdravi/veslovani-beh-doplnovy-trenink-posilovani.A180219_102647_behani_hri/foto/HRI71747a_DSC06681_01.jpeg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AutoNum type="arabicPeriod"/>
            </a:pPr>
            <a:r>
              <a:rPr lang="sk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https://www.fitham.cz/jak-cvicit-na-veslovacim-trenazeru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AutoNum type="arabicPeriod"/>
            </a:pPr>
            <a:r>
              <a:rPr lang="sk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https://greatist.com/move/how-to-use-a-rowing-machine#workout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AutoNum type="arabicPeriod"/>
            </a:pPr>
            <a:r>
              <a:rPr lang="sk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https://kulturistika.ronnie.cz/c-31344-jak-na-to-indoor-rowing-aneb-jak-se-neurvat-na-vesle.html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2935825" y="2251475"/>
            <a:ext cx="3572700" cy="8994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FFFFF"/>
                </a:solidFill>
              </a:rPr>
              <a:t>OBSAH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3494300" y="508900"/>
            <a:ext cx="2354400" cy="8994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FFFFF"/>
                </a:solidFill>
              </a:rPr>
              <a:t>Zapojené svalové skupiny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6381850" y="1484300"/>
            <a:ext cx="2354400" cy="8994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FFFFF"/>
                </a:solidFill>
              </a:rPr>
              <a:t>Využitie v praxi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581425" y="1542975"/>
            <a:ext cx="2354400" cy="8994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FFFFF"/>
                </a:solidFill>
              </a:rPr>
              <a:t>Najčastejšie chyby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1139900" y="3473950"/>
            <a:ext cx="2354400" cy="8994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FFFFF"/>
                </a:solidFill>
              </a:rPr>
              <a:t>Správne </a:t>
            </a:r>
            <a:r>
              <a:rPr lang="sk">
                <a:solidFill>
                  <a:srgbClr val="FFFFFF"/>
                </a:solidFill>
              </a:rPr>
              <a:t>prevedenie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5912025" y="3473950"/>
            <a:ext cx="2354400" cy="8994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FFFFF"/>
                </a:solidFill>
              </a:rPr>
              <a:t>Metodická rada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k">
                <a:solidFill>
                  <a:schemeClr val="lt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Zapojené svalové skupiny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</a:pPr>
            <a:r>
              <a:rPr lang="sk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65% svaly nôh (m.quadriceps, hamstringy, m. gastrocnemius, m. soleus)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</a:pPr>
            <a:r>
              <a:rPr lang="sk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20% krížová oblasť + brucho (m. erector spinae, m. rectus abdominis, m.obliquus internus et externus)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</a:pPr>
            <a:r>
              <a:rPr lang="sk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10% horná časť chrbta + hrudník (m. rhomboideus, m. trapezius, m. pectoralis, m. deltoideus)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</a:pPr>
            <a:r>
              <a:rPr lang="sk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5% paže (m. triceps brachii, m. biceps brachii, flexory, extenzory predlaktia)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sk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Jedná sa o komplexný cvik, zapájané sú prakticky všetky svalové skupiny.</a:t>
            </a:r>
            <a:endParaRPr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sk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Rozdiel je len v miere aktivácie jednotlivých skupín.</a:t>
            </a:r>
            <a:endParaRPr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286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highlight>
                <a:srgbClr val="000000"/>
              </a:highlight>
            </a:endParaRPr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567125"/>
            <a:ext cx="3724275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88" y="567125"/>
            <a:ext cx="4181475" cy="397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FFFFF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Využitie v praxi</a:t>
            </a:r>
            <a:endParaRPr>
              <a:solidFill>
                <a:srgbClr val="FFFFFF"/>
              </a:solidFill>
              <a:highlight>
                <a:srgbClr val="000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</a:pPr>
            <a:r>
              <a:rPr lang="sk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profesionálni veslári - suchý tréning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</a:pPr>
            <a:r>
              <a:rPr lang="sk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iné športy - súčasť crossfit tréningov a súťaží, v rámci kardio - zóny vo fitkách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</a:pPr>
            <a:r>
              <a:rPr lang="sk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vhodný pre všetky váhové a vekové kategórie - šetrný ku kĺbom, väzom - prirodzený pohyb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</a:pPr>
            <a:r>
              <a:rPr lang="sk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vhodný ako full-body tréning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</a:pPr>
            <a:r>
              <a:rPr lang="sk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rozvoj aeróbnej vytrvalosti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</a:pPr>
            <a:r>
              <a:rPr lang="sk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dobrá alternatíva k bežným kardio strojom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242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FFFFF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Základní fáze veslařského pohybu a jeho správné provedení  </a:t>
            </a:r>
            <a:endParaRPr>
              <a:solidFill>
                <a:srgbClr val="FFFFFF"/>
              </a:solidFill>
              <a:highlight>
                <a:srgbClr val="000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291850"/>
            <a:ext cx="8520600" cy="3416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sk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výchozí poloha</a:t>
            </a:r>
            <a:r>
              <a:rPr lang="sk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dolní končetiny jsou pokrčené, záda rovná v mírném předklonu v bederní části a paže propnuté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sk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začátek veslařského tempa a zapojení dolních končetin</a:t>
            </a:r>
            <a:r>
              <a:rPr lang="sk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pokrčené dolní končetiny se postupně propínají, zároveň dochází k narovnání v oblasti zad, horní končetiny zůstávají až do ukončení pohybu dolních končetin v propnutí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sk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dokončení veslařského tempa a návrat do výchozího postavení </a:t>
            </a:r>
            <a:r>
              <a:rPr lang="sk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poté co se dolní končetiny propnou, rovná záda jdou do mírného záklonu a paže přitáhnou madlo trenažéru pod prsa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sk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Důležitá rytmicita pohybu!</a:t>
            </a:r>
            <a:endParaRPr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u="sng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825" y="1255213"/>
            <a:ext cx="3987425" cy="299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328701" y="1660625"/>
            <a:ext cx="4666274" cy="23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FFFFF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Metodická řada</a:t>
            </a:r>
            <a:endParaRPr>
              <a:solidFill>
                <a:srgbClr val="FFFFFF"/>
              </a:solidFill>
              <a:highlight>
                <a:srgbClr val="000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93800" cy="31590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sk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správný posed </a:t>
            </a:r>
            <a:r>
              <a:rPr lang="sk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 jízda pouze pažemi s propnutými dolními končetinami a rovnými zády v lehkém záklonu, kdy madlo trenažéru dotahuji pod úroveň hrudníku a poté opět do propnutých paží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sk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správné držení zad </a:t>
            </a:r>
            <a:r>
              <a:rPr lang="sk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po propnutí paží dojde k lehkému překlopení zad a dále opět k návratu do záklonu, paže provedou přítah madla pod prsa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sk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práce dolních končetin </a:t>
            </a:r>
            <a:r>
              <a:rPr lang="sk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s rovnými zády a propnutými pažemi dojde k pokrčení dolních končetin pohybem slajdu (sedátka) směrem k displeji trenažéru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sk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Na trenažéru začínáme trénink s nízkou intenzitou, kterou postupně zvyšujeme dle potřeby jedince.</a:t>
            </a:r>
            <a:endParaRPr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https://www.youtube.com/watch?v=HCo9_CXoJj0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600">
                <a:latin typeface="Calibri"/>
                <a:ea typeface="Calibri"/>
                <a:cs typeface="Calibri"/>
                <a:sym typeface="Calibri"/>
              </a:rPr>
              <a:t>   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0"/>
          <p:cNvSpPr/>
          <p:nvPr/>
        </p:nvSpPr>
        <p:spPr>
          <a:xfrm rot="5400000">
            <a:off x="1976500" y="4332875"/>
            <a:ext cx="339600" cy="5727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0"/>
          <p:cNvSpPr txBox="1"/>
          <p:nvPr/>
        </p:nvSpPr>
        <p:spPr>
          <a:xfrm>
            <a:off x="944500" y="4311425"/>
            <a:ext cx="7422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how to row :)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FFFFF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Nejčastější chyby</a:t>
            </a:r>
            <a:endParaRPr>
              <a:solidFill>
                <a:srgbClr val="FFFFFF"/>
              </a:solidFill>
              <a:highlight>
                <a:srgbClr val="000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312625"/>
            <a:ext cx="8520600" cy="3416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sk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Příliš velký předklon trupu na začátku záběru + kulatá záda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sk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Příliš velký a předčasný záklon trupu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sk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Přitažení vesla příliš vysoko nad hrudník, zvednuté lokty a ramena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sk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Přitahování madla převážně pažemi, opomenutí středu a spodní části těla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sk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Příliš velká zátěž či rychlost -&gt; úpadek kvality techniky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sk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Příliš úzký úchop madla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8750" y="228025"/>
            <a:ext cx="924450" cy="9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