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ebp" ContentType="image/jpe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media/image60.jpg" ContentType="image/png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92" r:id="rId3"/>
    <p:sldMasterId id="2147483710" r:id="rId4"/>
  </p:sldMasterIdLst>
  <p:notesMasterIdLst>
    <p:notesMasterId r:id="rId45"/>
  </p:notesMasterIdLst>
  <p:sldIdLst>
    <p:sldId id="325" r:id="rId5"/>
    <p:sldId id="364" r:id="rId6"/>
    <p:sldId id="365" r:id="rId7"/>
    <p:sldId id="274" r:id="rId8"/>
    <p:sldId id="283" r:id="rId9"/>
    <p:sldId id="396" r:id="rId10"/>
    <p:sldId id="391" r:id="rId11"/>
    <p:sldId id="397" r:id="rId12"/>
    <p:sldId id="398" r:id="rId13"/>
    <p:sldId id="399" r:id="rId14"/>
    <p:sldId id="401" r:id="rId15"/>
    <p:sldId id="400" r:id="rId16"/>
    <p:sldId id="323" r:id="rId17"/>
    <p:sldId id="403" r:id="rId18"/>
    <p:sldId id="404" r:id="rId19"/>
    <p:sldId id="405" r:id="rId20"/>
    <p:sldId id="406" r:id="rId21"/>
    <p:sldId id="428" r:id="rId22"/>
    <p:sldId id="297" r:id="rId23"/>
    <p:sldId id="402" r:id="rId24"/>
    <p:sldId id="407" r:id="rId25"/>
    <p:sldId id="394" r:id="rId26"/>
    <p:sldId id="395" r:id="rId27"/>
    <p:sldId id="408" r:id="rId28"/>
    <p:sldId id="409" r:id="rId29"/>
    <p:sldId id="426" r:id="rId30"/>
    <p:sldId id="410" r:id="rId31"/>
    <p:sldId id="411" r:id="rId32"/>
    <p:sldId id="412" r:id="rId33"/>
    <p:sldId id="414" r:id="rId34"/>
    <p:sldId id="415" r:id="rId35"/>
    <p:sldId id="429" r:id="rId36"/>
    <p:sldId id="417" r:id="rId37"/>
    <p:sldId id="430" r:id="rId38"/>
    <p:sldId id="422" r:id="rId39"/>
    <p:sldId id="423" r:id="rId40"/>
    <p:sldId id="431" r:id="rId41"/>
    <p:sldId id="425" r:id="rId42"/>
    <p:sldId id="427" r:id="rId43"/>
    <p:sldId id="375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4668"/>
    <a:srgbClr val="3494BA"/>
    <a:srgbClr val="236292"/>
    <a:srgbClr val="2173A3"/>
    <a:srgbClr val="134263"/>
    <a:srgbClr val="58A7C6"/>
    <a:srgbClr val="404040"/>
    <a:srgbClr val="4A7090"/>
    <a:srgbClr val="61ABC9"/>
    <a:srgbClr val="62BD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76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9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96AB4A-D4E0-4C85-8363-1F630A60D854}" type="doc">
      <dgm:prSet loTypeId="urn:microsoft.com/office/officeart/2005/8/layout/hierarchy1" loCatId="hierarchy" qsTypeId="urn:microsoft.com/office/officeart/2005/8/quickstyle/simple3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220D2F99-2CAB-415C-BCDF-F146C1D1D2A8}">
      <dgm:prSet/>
      <dgm:spPr/>
      <dgm:t>
        <a:bodyPr/>
        <a:lstStyle/>
        <a:p>
          <a:r>
            <a:rPr lang="cs-CZ" dirty="0"/>
            <a:t>Stravovací doporučení</a:t>
          </a:r>
          <a:endParaRPr lang="en-US" dirty="0"/>
        </a:p>
      </dgm:t>
    </dgm:pt>
    <dgm:pt modelId="{4024011F-EEB2-4671-99FD-E37889C7DB8E}" type="parTrans" cxnId="{B31FB42C-D275-48A7-8480-512CEB4C8DBC}">
      <dgm:prSet/>
      <dgm:spPr/>
      <dgm:t>
        <a:bodyPr/>
        <a:lstStyle/>
        <a:p>
          <a:endParaRPr lang="en-US"/>
        </a:p>
      </dgm:t>
    </dgm:pt>
    <dgm:pt modelId="{EB38D09E-C997-492E-A390-A7D455544780}" type="sibTrans" cxnId="{B31FB42C-D275-48A7-8480-512CEB4C8DBC}">
      <dgm:prSet/>
      <dgm:spPr/>
      <dgm:t>
        <a:bodyPr/>
        <a:lstStyle/>
        <a:p>
          <a:endParaRPr lang="en-US"/>
        </a:p>
      </dgm:t>
    </dgm:pt>
    <dgm:pt modelId="{D3B15E46-A304-4DF5-8CC2-93F3DD40CDFB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cs-CZ" dirty="0"/>
            <a:t>Energetická bilance</a:t>
          </a:r>
          <a:endParaRPr lang="en-US" dirty="0"/>
        </a:p>
      </dgm:t>
    </dgm:pt>
    <dgm:pt modelId="{F9A5725D-6AAA-49B7-A898-98BC459EBA6A}" type="parTrans" cxnId="{FB4A224F-0A70-4EDF-A17F-9A92799B1AB8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BB46EE11-E9AA-46CD-A832-3C887E268960}" type="sibTrans" cxnId="{FB4A224F-0A70-4EDF-A17F-9A92799B1AB8}">
      <dgm:prSet/>
      <dgm:spPr/>
      <dgm:t>
        <a:bodyPr/>
        <a:lstStyle/>
        <a:p>
          <a:endParaRPr lang="cs-CZ"/>
        </a:p>
      </dgm:t>
    </dgm:pt>
    <dgm:pt modelId="{68C6C62E-45C3-428E-A8D3-D6FBFA4C5733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cs-CZ" dirty="0"/>
            <a:t>Glykemický index</a:t>
          </a:r>
          <a:endParaRPr lang="en-US" dirty="0"/>
        </a:p>
      </dgm:t>
    </dgm:pt>
    <dgm:pt modelId="{32B29D1C-9269-4EB7-939F-BDD9ABD0DE5D}" type="parTrans" cxnId="{7008AAB2-3480-467C-8895-BA187EA581AE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82BFFB8C-4825-46D2-B303-6A7B3972DB65}" type="sibTrans" cxnId="{7008AAB2-3480-467C-8895-BA187EA581AE}">
      <dgm:prSet/>
      <dgm:spPr/>
      <dgm:t>
        <a:bodyPr/>
        <a:lstStyle/>
        <a:p>
          <a:endParaRPr lang="cs-CZ"/>
        </a:p>
      </dgm:t>
    </dgm:pt>
    <dgm:pt modelId="{660817A4-4557-4329-963B-975AD9A8A073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cs-CZ" dirty="0"/>
            <a:t>Korekce hmotnosti a výkonnosti</a:t>
          </a:r>
          <a:endParaRPr lang="en-US" dirty="0"/>
        </a:p>
      </dgm:t>
    </dgm:pt>
    <dgm:pt modelId="{36C7B6B4-A426-4677-871B-37FCFB144E01}" type="parTrans" cxnId="{43CD0395-2BC3-4E1D-8787-5471DDA36117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84158A9C-F0F8-453F-B3BF-5291718A48A6}" type="sibTrans" cxnId="{43CD0395-2BC3-4E1D-8787-5471DDA36117}">
      <dgm:prSet/>
      <dgm:spPr/>
      <dgm:t>
        <a:bodyPr/>
        <a:lstStyle/>
        <a:p>
          <a:endParaRPr lang="cs-CZ"/>
        </a:p>
      </dgm:t>
    </dgm:pt>
    <dgm:pt modelId="{B88C2C99-6099-4790-9E19-8CEA30714B85}">
      <dgm:prSet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/>
            <a:t>Podpora výkonnosti a svalového růstu</a:t>
          </a:r>
          <a:endParaRPr lang="en-US" dirty="0"/>
        </a:p>
      </dgm:t>
    </dgm:pt>
    <dgm:pt modelId="{AF7E21B6-EB92-4097-9B55-815485DDDFD9}" type="parTrans" cxnId="{BE4360D9-1ADD-45F9-A14E-5A4DDBF8B9CC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B3A22179-1D80-4DE6-B4EA-3384CF8AC89B}" type="sibTrans" cxnId="{BE4360D9-1ADD-45F9-A14E-5A4DDBF8B9CC}">
      <dgm:prSet/>
      <dgm:spPr/>
      <dgm:t>
        <a:bodyPr/>
        <a:lstStyle/>
        <a:p>
          <a:endParaRPr lang="cs-CZ"/>
        </a:p>
      </dgm:t>
    </dgm:pt>
    <dgm:pt modelId="{3B34D7FB-7E72-4336-AC0C-B661036F3697}">
      <dgm:prSet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/>
            <a:t>Aplikovaná sportovní výživa</a:t>
          </a:r>
          <a:endParaRPr lang="en-US" dirty="0"/>
        </a:p>
      </dgm:t>
    </dgm:pt>
    <dgm:pt modelId="{7EA26C2E-2633-4943-9335-999D15A1A585}" type="parTrans" cxnId="{793F5E8F-1921-4DC4-BDA4-9020D0B3C690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EC28D66F-B099-45D9-B34B-FB182EAAB27C}" type="sibTrans" cxnId="{793F5E8F-1921-4DC4-BDA4-9020D0B3C690}">
      <dgm:prSet/>
      <dgm:spPr/>
      <dgm:t>
        <a:bodyPr/>
        <a:lstStyle/>
        <a:p>
          <a:endParaRPr lang="cs-CZ"/>
        </a:p>
      </dgm:t>
    </dgm:pt>
    <dgm:pt modelId="{179C6EFC-D2F3-4DF4-8B05-879883A082B6}">
      <dgm:prSet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/>
            <a:t>Před výkonem</a:t>
          </a:r>
          <a:endParaRPr lang="en-US" dirty="0"/>
        </a:p>
      </dgm:t>
    </dgm:pt>
    <dgm:pt modelId="{520F9445-54E0-495C-844C-F382E684A266}" type="parTrans" cxnId="{BBE4D87C-2F4A-4D53-994E-09358C0D713D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7893D61C-7E43-44EE-B10B-93F040545368}" type="sibTrans" cxnId="{BBE4D87C-2F4A-4D53-994E-09358C0D713D}">
      <dgm:prSet/>
      <dgm:spPr/>
      <dgm:t>
        <a:bodyPr/>
        <a:lstStyle/>
        <a:p>
          <a:endParaRPr lang="cs-CZ"/>
        </a:p>
      </dgm:t>
    </dgm:pt>
    <dgm:pt modelId="{01F5E1EB-DB4C-4972-A65E-3460A3F903BC}">
      <dgm:prSet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/>
            <a:t>Během výkonu</a:t>
          </a:r>
          <a:endParaRPr lang="en-US" dirty="0"/>
        </a:p>
      </dgm:t>
    </dgm:pt>
    <dgm:pt modelId="{DCA88021-7848-4856-BF86-608E3E7D2690}" type="parTrans" cxnId="{926D4BCC-D8F4-4B98-8301-EDAE7FA2E0BC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B5F7C76F-571A-453B-979E-DF5A11233494}" type="sibTrans" cxnId="{926D4BCC-D8F4-4B98-8301-EDAE7FA2E0BC}">
      <dgm:prSet/>
      <dgm:spPr/>
      <dgm:t>
        <a:bodyPr/>
        <a:lstStyle/>
        <a:p>
          <a:endParaRPr lang="cs-CZ"/>
        </a:p>
      </dgm:t>
    </dgm:pt>
    <dgm:pt modelId="{BAFE3FCC-F4BB-4907-A682-16D984664A12}">
      <dgm:prSet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/>
            <a:t>Po výkonu</a:t>
          </a:r>
          <a:endParaRPr lang="en-US" dirty="0"/>
        </a:p>
      </dgm:t>
    </dgm:pt>
    <dgm:pt modelId="{26053D04-C68C-42CE-B99B-F9AA157A265C}" type="parTrans" cxnId="{B3D51AC9-2B77-4769-BB81-0F249232E19F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FED29F14-9F8A-46CF-BA75-60B0656D378C}" type="sibTrans" cxnId="{B3D51AC9-2B77-4769-BB81-0F249232E19F}">
      <dgm:prSet/>
      <dgm:spPr/>
      <dgm:t>
        <a:bodyPr/>
        <a:lstStyle/>
        <a:p>
          <a:endParaRPr lang="cs-CZ"/>
        </a:p>
      </dgm:t>
    </dgm:pt>
    <dgm:pt modelId="{5C2C8521-43AB-49E0-ADA9-C34400A4FF6D}">
      <dgm:prSet/>
      <dgm:spPr>
        <a:ln>
          <a:solidFill>
            <a:srgbClr val="C00000"/>
          </a:solidFill>
        </a:ln>
      </dgm:spPr>
      <dgm:t>
        <a:bodyPr/>
        <a:lstStyle/>
        <a:p>
          <a:r>
            <a:rPr lang="cs-CZ" dirty="0"/>
            <a:t>Zdraví – Trávící systém</a:t>
          </a:r>
          <a:endParaRPr lang="en-US" dirty="0"/>
        </a:p>
      </dgm:t>
    </dgm:pt>
    <dgm:pt modelId="{3623AF5E-7606-454E-9807-246904CD68A9}" type="parTrans" cxnId="{52EF158A-81BC-4496-A113-B2B56683AA5E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967D359E-ECBE-44A0-8329-E224658D5AEF}" type="sibTrans" cxnId="{52EF158A-81BC-4496-A113-B2B56683AA5E}">
      <dgm:prSet/>
      <dgm:spPr/>
      <dgm:t>
        <a:bodyPr/>
        <a:lstStyle/>
        <a:p>
          <a:endParaRPr lang="cs-CZ"/>
        </a:p>
      </dgm:t>
    </dgm:pt>
    <dgm:pt modelId="{B2F872FD-91DF-4E54-9272-BA664FBB78B2}" type="pres">
      <dgm:prSet presAssocID="{7A96AB4A-D4E0-4C85-8363-1F630A60D85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BC0A22D-D991-4050-90E2-8D94AD71BEAA}" type="pres">
      <dgm:prSet presAssocID="{220D2F99-2CAB-415C-BCDF-F146C1D1D2A8}" presName="hierRoot1" presStyleCnt="0"/>
      <dgm:spPr/>
    </dgm:pt>
    <dgm:pt modelId="{9FFF2527-C157-4C33-9D75-507FECDCAEF9}" type="pres">
      <dgm:prSet presAssocID="{220D2F99-2CAB-415C-BCDF-F146C1D1D2A8}" presName="composite" presStyleCnt="0"/>
      <dgm:spPr/>
    </dgm:pt>
    <dgm:pt modelId="{732BD991-AE59-4F99-BFBB-14DF4D62F96A}" type="pres">
      <dgm:prSet presAssocID="{220D2F99-2CAB-415C-BCDF-F146C1D1D2A8}" presName="background" presStyleLbl="node0" presStyleIdx="0" presStyleCnt="1"/>
      <dgm:spPr/>
    </dgm:pt>
    <dgm:pt modelId="{E6C05F15-3F80-4157-9859-550A0CC3B6DE}" type="pres">
      <dgm:prSet presAssocID="{220D2F99-2CAB-415C-BCDF-F146C1D1D2A8}" presName="text" presStyleLbl="fgAcc0" presStyleIdx="0" presStyleCnt="1" custScaleX="161291" custScaleY="70166">
        <dgm:presLayoutVars>
          <dgm:chPref val="3"/>
        </dgm:presLayoutVars>
      </dgm:prSet>
      <dgm:spPr/>
    </dgm:pt>
    <dgm:pt modelId="{6F106ECE-E1F0-443A-8D9A-1AFA2B032B9C}" type="pres">
      <dgm:prSet presAssocID="{220D2F99-2CAB-415C-BCDF-F146C1D1D2A8}" presName="hierChild2" presStyleCnt="0"/>
      <dgm:spPr/>
    </dgm:pt>
    <dgm:pt modelId="{C7FAEE18-B91C-4779-A811-F1A1D9607915}" type="pres">
      <dgm:prSet presAssocID="{3623AF5E-7606-454E-9807-246904CD68A9}" presName="Name10" presStyleLbl="parChTrans1D2" presStyleIdx="0" presStyleCnt="1"/>
      <dgm:spPr/>
    </dgm:pt>
    <dgm:pt modelId="{F9EAA402-4097-46BC-BEBC-4CEAFE16DBB8}" type="pres">
      <dgm:prSet presAssocID="{5C2C8521-43AB-49E0-ADA9-C34400A4FF6D}" presName="hierRoot2" presStyleCnt="0"/>
      <dgm:spPr/>
    </dgm:pt>
    <dgm:pt modelId="{FA85ED28-D33F-4069-BA5E-BA1759F4EE01}" type="pres">
      <dgm:prSet presAssocID="{5C2C8521-43AB-49E0-ADA9-C34400A4FF6D}" presName="composite2" presStyleCnt="0"/>
      <dgm:spPr/>
    </dgm:pt>
    <dgm:pt modelId="{3A41D101-5448-4DBF-B9E2-6EBCED41D7EA}" type="pres">
      <dgm:prSet presAssocID="{5C2C8521-43AB-49E0-ADA9-C34400A4FF6D}" presName="background2" presStyleLbl="node2" presStyleIdx="0" presStyleCnt="1"/>
      <dgm:spPr>
        <a:solidFill>
          <a:srgbClr val="FFC000"/>
        </a:solidFill>
        <a:ln>
          <a:solidFill>
            <a:srgbClr val="C00000"/>
          </a:solidFill>
        </a:ln>
      </dgm:spPr>
    </dgm:pt>
    <dgm:pt modelId="{A1DF9C44-4A01-4225-A822-AA8F0AC2D171}" type="pres">
      <dgm:prSet presAssocID="{5C2C8521-43AB-49E0-ADA9-C34400A4FF6D}" presName="text2" presStyleLbl="fgAcc2" presStyleIdx="0" presStyleCnt="1" custScaleX="167085" custScaleY="57012">
        <dgm:presLayoutVars>
          <dgm:chPref val="3"/>
        </dgm:presLayoutVars>
      </dgm:prSet>
      <dgm:spPr/>
    </dgm:pt>
    <dgm:pt modelId="{CCFEF324-AB97-4727-94DD-2A85F327F993}" type="pres">
      <dgm:prSet presAssocID="{5C2C8521-43AB-49E0-ADA9-C34400A4FF6D}" presName="hierChild3" presStyleCnt="0"/>
      <dgm:spPr/>
    </dgm:pt>
    <dgm:pt modelId="{45855ED1-B687-479B-BF6B-62C56B7D7199}" type="pres">
      <dgm:prSet presAssocID="{36C7B6B4-A426-4677-871B-37FCFB144E01}" presName="Name17" presStyleLbl="parChTrans1D3" presStyleIdx="0" presStyleCnt="2"/>
      <dgm:spPr/>
    </dgm:pt>
    <dgm:pt modelId="{C9CBBB21-11CF-479C-B87E-536D20FF80E5}" type="pres">
      <dgm:prSet presAssocID="{660817A4-4557-4329-963B-975AD9A8A073}" presName="hierRoot3" presStyleCnt="0"/>
      <dgm:spPr/>
    </dgm:pt>
    <dgm:pt modelId="{29474653-EEDD-4788-BE7D-47CA62950998}" type="pres">
      <dgm:prSet presAssocID="{660817A4-4557-4329-963B-975AD9A8A073}" presName="composite3" presStyleCnt="0"/>
      <dgm:spPr/>
    </dgm:pt>
    <dgm:pt modelId="{8CA0CBE7-C32E-499B-9921-13A315954715}" type="pres">
      <dgm:prSet presAssocID="{660817A4-4557-4329-963B-975AD9A8A073}" presName="background3" presStyleLbl="node3" presStyleIdx="0" presStyleCnt="2"/>
      <dgm:spPr>
        <a:solidFill>
          <a:schemeClr val="accent6">
            <a:lumMod val="75000"/>
          </a:schemeClr>
        </a:solidFill>
      </dgm:spPr>
    </dgm:pt>
    <dgm:pt modelId="{475DF9EB-79B1-41AD-AB4E-FE19855A62F9}" type="pres">
      <dgm:prSet presAssocID="{660817A4-4557-4329-963B-975AD9A8A073}" presName="text3" presStyleLbl="fgAcc3" presStyleIdx="0" presStyleCnt="2" custScaleX="255821">
        <dgm:presLayoutVars>
          <dgm:chPref val="3"/>
        </dgm:presLayoutVars>
      </dgm:prSet>
      <dgm:spPr/>
    </dgm:pt>
    <dgm:pt modelId="{222C41A5-06E7-4054-8FAB-E4094DD8A215}" type="pres">
      <dgm:prSet presAssocID="{660817A4-4557-4329-963B-975AD9A8A073}" presName="hierChild4" presStyleCnt="0"/>
      <dgm:spPr/>
    </dgm:pt>
    <dgm:pt modelId="{98B8A4B4-6327-4230-8F84-558C9FC4BDF0}" type="pres">
      <dgm:prSet presAssocID="{F9A5725D-6AAA-49B7-A898-98BC459EBA6A}" presName="Name23" presStyleLbl="parChTrans1D4" presStyleIdx="0" presStyleCnt="6"/>
      <dgm:spPr/>
    </dgm:pt>
    <dgm:pt modelId="{694E9B6A-068A-4D9E-B22C-1CF2FF7D56D6}" type="pres">
      <dgm:prSet presAssocID="{D3B15E46-A304-4DF5-8CC2-93F3DD40CDFB}" presName="hierRoot4" presStyleCnt="0"/>
      <dgm:spPr/>
    </dgm:pt>
    <dgm:pt modelId="{CC866AC3-6F04-4FCE-B57D-4DD15908A9E0}" type="pres">
      <dgm:prSet presAssocID="{D3B15E46-A304-4DF5-8CC2-93F3DD40CDFB}" presName="composite4" presStyleCnt="0"/>
      <dgm:spPr/>
    </dgm:pt>
    <dgm:pt modelId="{6307EC9A-46EB-4EAA-8485-CDA304D1842B}" type="pres">
      <dgm:prSet presAssocID="{D3B15E46-A304-4DF5-8CC2-93F3DD40CDFB}" presName="background4" presStyleLbl="node4" presStyleIdx="0" presStyleCnt="6"/>
      <dgm:spPr>
        <a:solidFill>
          <a:schemeClr val="accent6">
            <a:lumMod val="75000"/>
          </a:schemeClr>
        </a:solidFill>
      </dgm:spPr>
    </dgm:pt>
    <dgm:pt modelId="{144BFFE1-DAE9-49C3-B0A8-6B5424794CD5}" type="pres">
      <dgm:prSet presAssocID="{D3B15E46-A304-4DF5-8CC2-93F3DD40CDFB}" presName="text4" presStyleLbl="fgAcc4" presStyleIdx="0" presStyleCnt="6">
        <dgm:presLayoutVars>
          <dgm:chPref val="3"/>
        </dgm:presLayoutVars>
      </dgm:prSet>
      <dgm:spPr/>
    </dgm:pt>
    <dgm:pt modelId="{87FEE12A-6455-4A5F-990C-FBA322E4CC10}" type="pres">
      <dgm:prSet presAssocID="{D3B15E46-A304-4DF5-8CC2-93F3DD40CDFB}" presName="hierChild5" presStyleCnt="0"/>
      <dgm:spPr/>
    </dgm:pt>
    <dgm:pt modelId="{EE7F3184-5785-4CCF-AED6-2DA825E7B2AD}" type="pres">
      <dgm:prSet presAssocID="{32B29D1C-9269-4EB7-939F-BDD9ABD0DE5D}" presName="Name23" presStyleLbl="parChTrans1D4" presStyleIdx="1" presStyleCnt="6"/>
      <dgm:spPr/>
    </dgm:pt>
    <dgm:pt modelId="{4317CFD4-99E0-4549-B3BA-7C9251D0F918}" type="pres">
      <dgm:prSet presAssocID="{68C6C62E-45C3-428E-A8D3-D6FBFA4C5733}" presName="hierRoot4" presStyleCnt="0"/>
      <dgm:spPr/>
    </dgm:pt>
    <dgm:pt modelId="{0AAB9851-D0E3-4F52-97A7-DDFD6EAA3F63}" type="pres">
      <dgm:prSet presAssocID="{68C6C62E-45C3-428E-A8D3-D6FBFA4C5733}" presName="composite4" presStyleCnt="0"/>
      <dgm:spPr/>
    </dgm:pt>
    <dgm:pt modelId="{5621A95A-0728-4EAF-863E-91F4FBC9435B}" type="pres">
      <dgm:prSet presAssocID="{68C6C62E-45C3-428E-A8D3-D6FBFA4C5733}" presName="background4" presStyleLbl="node4" presStyleIdx="1" presStyleCnt="6"/>
      <dgm:spPr>
        <a:solidFill>
          <a:schemeClr val="accent6">
            <a:lumMod val="75000"/>
          </a:schemeClr>
        </a:solidFill>
      </dgm:spPr>
    </dgm:pt>
    <dgm:pt modelId="{A6F56790-CCDC-4E28-8CB1-98FC0CA218B7}" type="pres">
      <dgm:prSet presAssocID="{68C6C62E-45C3-428E-A8D3-D6FBFA4C5733}" presName="text4" presStyleLbl="fgAcc4" presStyleIdx="1" presStyleCnt="6">
        <dgm:presLayoutVars>
          <dgm:chPref val="3"/>
        </dgm:presLayoutVars>
      </dgm:prSet>
      <dgm:spPr/>
    </dgm:pt>
    <dgm:pt modelId="{ED95001C-970A-4788-BB9F-B3EEED0DD2C5}" type="pres">
      <dgm:prSet presAssocID="{68C6C62E-45C3-428E-A8D3-D6FBFA4C5733}" presName="hierChild5" presStyleCnt="0"/>
      <dgm:spPr/>
    </dgm:pt>
    <dgm:pt modelId="{7B33CB7A-6D98-4CDB-AF86-CAA9D501E2D4}" type="pres">
      <dgm:prSet presAssocID="{AF7E21B6-EB92-4097-9B55-815485DDDFD9}" presName="Name17" presStyleLbl="parChTrans1D3" presStyleIdx="1" presStyleCnt="2"/>
      <dgm:spPr/>
    </dgm:pt>
    <dgm:pt modelId="{101E536E-4AF6-49EB-B56C-1E4F82D7B6B5}" type="pres">
      <dgm:prSet presAssocID="{B88C2C99-6099-4790-9E19-8CEA30714B85}" presName="hierRoot3" presStyleCnt="0"/>
      <dgm:spPr/>
    </dgm:pt>
    <dgm:pt modelId="{9F896678-32E2-4E73-9F44-A57C25A8D184}" type="pres">
      <dgm:prSet presAssocID="{B88C2C99-6099-4790-9E19-8CEA30714B85}" presName="composite3" presStyleCnt="0"/>
      <dgm:spPr/>
    </dgm:pt>
    <dgm:pt modelId="{3A128953-A4D9-4072-845A-997C9CFAC00D}" type="pres">
      <dgm:prSet presAssocID="{B88C2C99-6099-4790-9E19-8CEA30714B85}" presName="background3" presStyleLbl="node3" presStyleIdx="1" presStyleCnt="2"/>
      <dgm:spPr>
        <a:solidFill>
          <a:srgbClr val="008000"/>
        </a:solidFill>
      </dgm:spPr>
    </dgm:pt>
    <dgm:pt modelId="{E024FB1B-4F43-4FA3-B4F0-1E040C29C1B1}" type="pres">
      <dgm:prSet presAssocID="{B88C2C99-6099-4790-9E19-8CEA30714B85}" presName="text3" presStyleLbl="fgAcc3" presStyleIdx="1" presStyleCnt="2" custLinFactX="38225" custLinFactNeighborX="100000">
        <dgm:presLayoutVars>
          <dgm:chPref val="3"/>
        </dgm:presLayoutVars>
      </dgm:prSet>
      <dgm:spPr/>
    </dgm:pt>
    <dgm:pt modelId="{1A246D24-C1F7-4BEB-8613-D9CD0970466B}" type="pres">
      <dgm:prSet presAssocID="{B88C2C99-6099-4790-9E19-8CEA30714B85}" presName="hierChild4" presStyleCnt="0"/>
      <dgm:spPr/>
    </dgm:pt>
    <dgm:pt modelId="{40FC99D5-0DEE-4433-8878-5E6C4EB4CC13}" type="pres">
      <dgm:prSet presAssocID="{7EA26C2E-2633-4943-9335-999D15A1A585}" presName="Name23" presStyleLbl="parChTrans1D4" presStyleIdx="2" presStyleCnt="6"/>
      <dgm:spPr/>
    </dgm:pt>
    <dgm:pt modelId="{6D990198-07CC-4B9C-B2E9-B4D956A09CCA}" type="pres">
      <dgm:prSet presAssocID="{3B34D7FB-7E72-4336-AC0C-B661036F3697}" presName="hierRoot4" presStyleCnt="0"/>
      <dgm:spPr/>
    </dgm:pt>
    <dgm:pt modelId="{24AB2893-62BB-4457-AA41-69CFD42A5849}" type="pres">
      <dgm:prSet presAssocID="{3B34D7FB-7E72-4336-AC0C-B661036F3697}" presName="composite4" presStyleCnt="0"/>
      <dgm:spPr/>
    </dgm:pt>
    <dgm:pt modelId="{09C0866D-F75B-4E7E-A6B8-AD1FAC647F91}" type="pres">
      <dgm:prSet presAssocID="{3B34D7FB-7E72-4336-AC0C-B661036F3697}" presName="background4" presStyleLbl="node4" presStyleIdx="2" presStyleCnt="6"/>
      <dgm:spPr>
        <a:solidFill>
          <a:srgbClr val="008000"/>
        </a:solidFill>
      </dgm:spPr>
    </dgm:pt>
    <dgm:pt modelId="{488984A7-95AC-4737-92D2-0D9D8A13B41C}" type="pres">
      <dgm:prSet presAssocID="{3B34D7FB-7E72-4336-AC0C-B661036F3697}" presName="text4" presStyleLbl="fgAcc4" presStyleIdx="2" presStyleCnt="6" custLinFactX="38225" custLinFactNeighborX="100000">
        <dgm:presLayoutVars>
          <dgm:chPref val="3"/>
        </dgm:presLayoutVars>
      </dgm:prSet>
      <dgm:spPr/>
    </dgm:pt>
    <dgm:pt modelId="{ACA1EECA-5716-4B40-AFFF-D82D12D2D3DA}" type="pres">
      <dgm:prSet presAssocID="{3B34D7FB-7E72-4336-AC0C-B661036F3697}" presName="hierChild5" presStyleCnt="0"/>
      <dgm:spPr/>
    </dgm:pt>
    <dgm:pt modelId="{D27A5458-0276-4937-872E-43F60E289B1A}" type="pres">
      <dgm:prSet presAssocID="{520F9445-54E0-495C-844C-F382E684A266}" presName="Name23" presStyleLbl="parChTrans1D4" presStyleIdx="3" presStyleCnt="6"/>
      <dgm:spPr/>
    </dgm:pt>
    <dgm:pt modelId="{C4184EF0-6AB6-4597-BB03-EE2C8F5DAE8C}" type="pres">
      <dgm:prSet presAssocID="{179C6EFC-D2F3-4DF4-8B05-879883A082B6}" presName="hierRoot4" presStyleCnt="0"/>
      <dgm:spPr/>
    </dgm:pt>
    <dgm:pt modelId="{186C532B-56DD-4E30-BFC6-06F619B3D3DA}" type="pres">
      <dgm:prSet presAssocID="{179C6EFC-D2F3-4DF4-8B05-879883A082B6}" presName="composite4" presStyleCnt="0"/>
      <dgm:spPr/>
    </dgm:pt>
    <dgm:pt modelId="{B7D7A5C9-431E-41D8-9099-FCB464D85A1F}" type="pres">
      <dgm:prSet presAssocID="{179C6EFC-D2F3-4DF4-8B05-879883A082B6}" presName="background4" presStyleLbl="node4" presStyleIdx="3" presStyleCnt="6"/>
      <dgm:spPr>
        <a:solidFill>
          <a:srgbClr val="008000"/>
        </a:solidFill>
        <a:ln>
          <a:solidFill>
            <a:srgbClr val="008000"/>
          </a:solidFill>
        </a:ln>
      </dgm:spPr>
    </dgm:pt>
    <dgm:pt modelId="{FC1CB6D4-3FAE-4938-B3C4-ECE781B2C3ED}" type="pres">
      <dgm:prSet presAssocID="{179C6EFC-D2F3-4DF4-8B05-879883A082B6}" presName="text4" presStyleLbl="fgAcc4" presStyleIdx="3" presStyleCnt="6" custLinFactX="37056" custLinFactNeighborX="100000" custLinFactNeighborY="-3904">
        <dgm:presLayoutVars>
          <dgm:chPref val="3"/>
        </dgm:presLayoutVars>
      </dgm:prSet>
      <dgm:spPr/>
    </dgm:pt>
    <dgm:pt modelId="{5AC7B572-A730-47BA-BC37-3F3377991069}" type="pres">
      <dgm:prSet presAssocID="{179C6EFC-D2F3-4DF4-8B05-879883A082B6}" presName="hierChild5" presStyleCnt="0"/>
      <dgm:spPr/>
    </dgm:pt>
    <dgm:pt modelId="{49626C8F-CD27-45EE-BA67-807E3BBC7BD7}" type="pres">
      <dgm:prSet presAssocID="{DCA88021-7848-4856-BF86-608E3E7D2690}" presName="Name23" presStyleLbl="parChTrans1D4" presStyleIdx="4" presStyleCnt="6"/>
      <dgm:spPr/>
    </dgm:pt>
    <dgm:pt modelId="{83BBF57F-DD3B-4C08-9D8C-8E16F218405B}" type="pres">
      <dgm:prSet presAssocID="{01F5E1EB-DB4C-4972-A65E-3460A3F903BC}" presName="hierRoot4" presStyleCnt="0"/>
      <dgm:spPr/>
    </dgm:pt>
    <dgm:pt modelId="{F74E1FDE-CF6D-435A-85D0-ED6C11236744}" type="pres">
      <dgm:prSet presAssocID="{01F5E1EB-DB4C-4972-A65E-3460A3F903BC}" presName="composite4" presStyleCnt="0"/>
      <dgm:spPr/>
    </dgm:pt>
    <dgm:pt modelId="{FC7A69A9-AC2F-411F-A813-8ED823620F2F}" type="pres">
      <dgm:prSet presAssocID="{01F5E1EB-DB4C-4972-A65E-3460A3F903BC}" presName="background4" presStyleLbl="node4" presStyleIdx="4" presStyleCnt="6"/>
      <dgm:spPr>
        <a:solidFill>
          <a:srgbClr val="008000"/>
        </a:solidFill>
        <a:ln>
          <a:solidFill>
            <a:srgbClr val="008000"/>
          </a:solidFill>
        </a:ln>
      </dgm:spPr>
    </dgm:pt>
    <dgm:pt modelId="{CC77536D-7284-4B31-A9C2-9075B43E4838}" type="pres">
      <dgm:prSet presAssocID="{01F5E1EB-DB4C-4972-A65E-3460A3F903BC}" presName="text4" presStyleLbl="fgAcc4" presStyleIdx="4" presStyleCnt="6" custLinFactX="37833" custLinFactNeighborX="100000" custLinFactNeighborY="-3904">
        <dgm:presLayoutVars>
          <dgm:chPref val="3"/>
        </dgm:presLayoutVars>
      </dgm:prSet>
      <dgm:spPr/>
    </dgm:pt>
    <dgm:pt modelId="{B1C78F40-E951-4A22-B208-F881921DBA64}" type="pres">
      <dgm:prSet presAssocID="{01F5E1EB-DB4C-4972-A65E-3460A3F903BC}" presName="hierChild5" presStyleCnt="0"/>
      <dgm:spPr/>
    </dgm:pt>
    <dgm:pt modelId="{3F38700F-3B9F-41A5-A9A5-A3BDB3F1EF08}" type="pres">
      <dgm:prSet presAssocID="{26053D04-C68C-42CE-B99B-F9AA157A265C}" presName="Name23" presStyleLbl="parChTrans1D4" presStyleIdx="5" presStyleCnt="6"/>
      <dgm:spPr/>
    </dgm:pt>
    <dgm:pt modelId="{45DAFF3F-2993-4018-9AB9-278854E836C1}" type="pres">
      <dgm:prSet presAssocID="{BAFE3FCC-F4BB-4907-A682-16D984664A12}" presName="hierRoot4" presStyleCnt="0"/>
      <dgm:spPr/>
    </dgm:pt>
    <dgm:pt modelId="{AF0E8315-B32E-47F1-B4D3-A75507F598BC}" type="pres">
      <dgm:prSet presAssocID="{BAFE3FCC-F4BB-4907-A682-16D984664A12}" presName="composite4" presStyleCnt="0"/>
      <dgm:spPr/>
    </dgm:pt>
    <dgm:pt modelId="{50112164-85D2-4AC2-B032-5FC967512A71}" type="pres">
      <dgm:prSet presAssocID="{BAFE3FCC-F4BB-4907-A682-16D984664A12}" presName="background4" presStyleLbl="node4" presStyleIdx="5" presStyleCnt="6"/>
      <dgm:spPr>
        <a:solidFill>
          <a:srgbClr val="008000"/>
        </a:solidFill>
        <a:ln>
          <a:solidFill>
            <a:srgbClr val="008000"/>
          </a:solidFill>
        </a:ln>
      </dgm:spPr>
    </dgm:pt>
    <dgm:pt modelId="{0A382410-84A8-455C-8C2C-8396DCC9FA10}" type="pres">
      <dgm:prSet presAssocID="{BAFE3FCC-F4BB-4907-A682-16D984664A12}" presName="text4" presStyleLbl="fgAcc4" presStyleIdx="5" presStyleCnt="6" custLinFactX="37056" custLinFactNeighborX="100000" custLinFactNeighborY="-3904">
        <dgm:presLayoutVars>
          <dgm:chPref val="3"/>
        </dgm:presLayoutVars>
      </dgm:prSet>
      <dgm:spPr/>
    </dgm:pt>
    <dgm:pt modelId="{A38751B6-08CA-4284-919E-4A3797CDE5CC}" type="pres">
      <dgm:prSet presAssocID="{BAFE3FCC-F4BB-4907-A682-16D984664A12}" presName="hierChild5" presStyleCnt="0"/>
      <dgm:spPr/>
    </dgm:pt>
  </dgm:ptLst>
  <dgm:cxnLst>
    <dgm:cxn modelId="{DD076500-DE1A-452A-B49B-95DEF72C47E1}" type="presOf" srcId="{7A96AB4A-D4E0-4C85-8363-1F630A60D854}" destId="{B2F872FD-91DF-4E54-9272-BA664FBB78B2}" srcOrd="0" destOrd="0" presId="urn:microsoft.com/office/officeart/2005/8/layout/hierarchy1"/>
    <dgm:cxn modelId="{E455BB05-64BC-45E5-A8B8-D422A8E8FCBD}" type="presOf" srcId="{7EA26C2E-2633-4943-9335-999D15A1A585}" destId="{40FC99D5-0DEE-4433-8878-5E6C4EB4CC13}" srcOrd="0" destOrd="0" presId="urn:microsoft.com/office/officeart/2005/8/layout/hierarchy1"/>
    <dgm:cxn modelId="{065B2D06-CFBE-4FFF-B526-F6E5DB594D10}" type="presOf" srcId="{660817A4-4557-4329-963B-975AD9A8A073}" destId="{475DF9EB-79B1-41AD-AB4E-FE19855A62F9}" srcOrd="0" destOrd="0" presId="urn:microsoft.com/office/officeart/2005/8/layout/hierarchy1"/>
    <dgm:cxn modelId="{22B01B12-C4AC-4187-9079-90B07B355D8B}" type="presOf" srcId="{68C6C62E-45C3-428E-A8D3-D6FBFA4C5733}" destId="{A6F56790-CCDC-4E28-8CB1-98FC0CA218B7}" srcOrd="0" destOrd="0" presId="urn:microsoft.com/office/officeart/2005/8/layout/hierarchy1"/>
    <dgm:cxn modelId="{DBA6451B-4DD5-4FB7-A11A-7C75151B41D4}" type="presOf" srcId="{36C7B6B4-A426-4677-871B-37FCFB144E01}" destId="{45855ED1-B687-479B-BF6B-62C56B7D7199}" srcOrd="0" destOrd="0" presId="urn:microsoft.com/office/officeart/2005/8/layout/hierarchy1"/>
    <dgm:cxn modelId="{89DD1325-3233-4D8C-961C-23A29C3F79DE}" type="presOf" srcId="{3B34D7FB-7E72-4336-AC0C-B661036F3697}" destId="{488984A7-95AC-4737-92D2-0D9D8A13B41C}" srcOrd="0" destOrd="0" presId="urn:microsoft.com/office/officeart/2005/8/layout/hierarchy1"/>
    <dgm:cxn modelId="{B31FB42C-D275-48A7-8480-512CEB4C8DBC}" srcId="{7A96AB4A-D4E0-4C85-8363-1F630A60D854}" destId="{220D2F99-2CAB-415C-BCDF-F146C1D1D2A8}" srcOrd="0" destOrd="0" parTransId="{4024011F-EEB2-4671-99FD-E37889C7DB8E}" sibTransId="{EB38D09E-C997-492E-A390-A7D455544780}"/>
    <dgm:cxn modelId="{3710332D-710E-4B45-9437-6338E44F430E}" type="presOf" srcId="{AF7E21B6-EB92-4097-9B55-815485DDDFD9}" destId="{7B33CB7A-6D98-4CDB-AF86-CAA9D501E2D4}" srcOrd="0" destOrd="0" presId="urn:microsoft.com/office/officeart/2005/8/layout/hierarchy1"/>
    <dgm:cxn modelId="{FF28EF3E-08E8-4343-AE1E-218D52C8EAFF}" type="presOf" srcId="{26053D04-C68C-42CE-B99B-F9AA157A265C}" destId="{3F38700F-3B9F-41A5-A9A5-A3BDB3F1EF08}" srcOrd="0" destOrd="0" presId="urn:microsoft.com/office/officeart/2005/8/layout/hierarchy1"/>
    <dgm:cxn modelId="{DBEB095C-4EA7-4DFC-B074-375E73A451C2}" type="presOf" srcId="{520F9445-54E0-495C-844C-F382E684A266}" destId="{D27A5458-0276-4937-872E-43F60E289B1A}" srcOrd="0" destOrd="0" presId="urn:microsoft.com/office/officeart/2005/8/layout/hierarchy1"/>
    <dgm:cxn modelId="{49BCD548-FA1B-480C-8CE6-7CFE74E2891F}" type="presOf" srcId="{3623AF5E-7606-454E-9807-246904CD68A9}" destId="{C7FAEE18-B91C-4779-A811-F1A1D9607915}" srcOrd="0" destOrd="0" presId="urn:microsoft.com/office/officeart/2005/8/layout/hierarchy1"/>
    <dgm:cxn modelId="{FB4A224F-0A70-4EDF-A17F-9A92799B1AB8}" srcId="{660817A4-4557-4329-963B-975AD9A8A073}" destId="{D3B15E46-A304-4DF5-8CC2-93F3DD40CDFB}" srcOrd="0" destOrd="0" parTransId="{F9A5725D-6AAA-49B7-A898-98BC459EBA6A}" sibTransId="{BB46EE11-E9AA-46CD-A832-3C887E268960}"/>
    <dgm:cxn modelId="{F4F7197A-649B-48D5-A9DF-56D008AD7849}" type="presOf" srcId="{01F5E1EB-DB4C-4972-A65E-3460A3F903BC}" destId="{CC77536D-7284-4B31-A9C2-9075B43E4838}" srcOrd="0" destOrd="0" presId="urn:microsoft.com/office/officeart/2005/8/layout/hierarchy1"/>
    <dgm:cxn modelId="{BBE4D87C-2F4A-4D53-994E-09358C0D713D}" srcId="{3B34D7FB-7E72-4336-AC0C-B661036F3697}" destId="{179C6EFC-D2F3-4DF4-8B05-879883A082B6}" srcOrd="0" destOrd="0" parTransId="{520F9445-54E0-495C-844C-F382E684A266}" sibTransId="{7893D61C-7E43-44EE-B10B-93F040545368}"/>
    <dgm:cxn modelId="{2A19D683-B945-4605-9D4D-5B3C82A179EE}" type="presOf" srcId="{BAFE3FCC-F4BB-4907-A682-16D984664A12}" destId="{0A382410-84A8-455C-8C2C-8396DCC9FA10}" srcOrd="0" destOrd="0" presId="urn:microsoft.com/office/officeart/2005/8/layout/hierarchy1"/>
    <dgm:cxn modelId="{52EF158A-81BC-4496-A113-B2B56683AA5E}" srcId="{220D2F99-2CAB-415C-BCDF-F146C1D1D2A8}" destId="{5C2C8521-43AB-49E0-ADA9-C34400A4FF6D}" srcOrd="0" destOrd="0" parTransId="{3623AF5E-7606-454E-9807-246904CD68A9}" sibTransId="{967D359E-ECBE-44A0-8329-E224658D5AEF}"/>
    <dgm:cxn modelId="{0991128C-AEC5-4A8D-AD24-1CF3E3D62FF3}" type="presOf" srcId="{B88C2C99-6099-4790-9E19-8CEA30714B85}" destId="{E024FB1B-4F43-4FA3-B4F0-1E040C29C1B1}" srcOrd="0" destOrd="0" presId="urn:microsoft.com/office/officeart/2005/8/layout/hierarchy1"/>
    <dgm:cxn modelId="{793F5E8F-1921-4DC4-BDA4-9020D0B3C690}" srcId="{B88C2C99-6099-4790-9E19-8CEA30714B85}" destId="{3B34D7FB-7E72-4336-AC0C-B661036F3697}" srcOrd="0" destOrd="0" parTransId="{7EA26C2E-2633-4943-9335-999D15A1A585}" sibTransId="{EC28D66F-B099-45D9-B34B-FB182EAAB27C}"/>
    <dgm:cxn modelId="{12B4DB93-E09A-4AE5-8C83-A641007178B4}" type="presOf" srcId="{220D2F99-2CAB-415C-BCDF-F146C1D1D2A8}" destId="{E6C05F15-3F80-4157-9859-550A0CC3B6DE}" srcOrd="0" destOrd="0" presId="urn:microsoft.com/office/officeart/2005/8/layout/hierarchy1"/>
    <dgm:cxn modelId="{43CD0395-2BC3-4E1D-8787-5471DDA36117}" srcId="{5C2C8521-43AB-49E0-ADA9-C34400A4FF6D}" destId="{660817A4-4557-4329-963B-975AD9A8A073}" srcOrd="0" destOrd="0" parTransId="{36C7B6B4-A426-4677-871B-37FCFB144E01}" sibTransId="{84158A9C-F0F8-453F-B3BF-5291718A48A6}"/>
    <dgm:cxn modelId="{45D482A7-B35D-4545-B461-F4F45B10397D}" type="presOf" srcId="{32B29D1C-9269-4EB7-939F-BDD9ABD0DE5D}" destId="{EE7F3184-5785-4CCF-AED6-2DA825E7B2AD}" srcOrd="0" destOrd="0" presId="urn:microsoft.com/office/officeart/2005/8/layout/hierarchy1"/>
    <dgm:cxn modelId="{52BDB6A7-1EB4-469F-9E5A-B98C14D2D468}" type="presOf" srcId="{179C6EFC-D2F3-4DF4-8B05-879883A082B6}" destId="{FC1CB6D4-3FAE-4938-B3C4-ECE781B2C3ED}" srcOrd="0" destOrd="0" presId="urn:microsoft.com/office/officeart/2005/8/layout/hierarchy1"/>
    <dgm:cxn modelId="{50C555B2-109E-4B60-989C-D58321169509}" type="presOf" srcId="{5C2C8521-43AB-49E0-ADA9-C34400A4FF6D}" destId="{A1DF9C44-4A01-4225-A822-AA8F0AC2D171}" srcOrd="0" destOrd="0" presId="urn:microsoft.com/office/officeart/2005/8/layout/hierarchy1"/>
    <dgm:cxn modelId="{7008AAB2-3480-467C-8895-BA187EA581AE}" srcId="{660817A4-4557-4329-963B-975AD9A8A073}" destId="{68C6C62E-45C3-428E-A8D3-D6FBFA4C5733}" srcOrd="1" destOrd="0" parTransId="{32B29D1C-9269-4EB7-939F-BDD9ABD0DE5D}" sibTransId="{82BFFB8C-4825-46D2-B303-6A7B3972DB65}"/>
    <dgm:cxn modelId="{B3D51AC9-2B77-4769-BB81-0F249232E19F}" srcId="{3B34D7FB-7E72-4336-AC0C-B661036F3697}" destId="{BAFE3FCC-F4BB-4907-A682-16D984664A12}" srcOrd="2" destOrd="0" parTransId="{26053D04-C68C-42CE-B99B-F9AA157A265C}" sibTransId="{FED29F14-9F8A-46CF-BA75-60B0656D378C}"/>
    <dgm:cxn modelId="{926D4BCC-D8F4-4B98-8301-EDAE7FA2E0BC}" srcId="{3B34D7FB-7E72-4336-AC0C-B661036F3697}" destId="{01F5E1EB-DB4C-4972-A65E-3460A3F903BC}" srcOrd="1" destOrd="0" parTransId="{DCA88021-7848-4856-BF86-608E3E7D2690}" sibTransId="{B5F7C76F-571A-453B-979E-DF5A11233494}"/>
    <dgm:cxn modelId="{A4BC03CD-4FCB-4020-9B69-D7A6FD3D4325}" type="presOf" srcId="{F9A5725D-6AAA-49B7-A898-98BC459EBA6A}" destId="{98B8A4B4-6327-4230-8F84-558C9FC4BDF0}" srcOrd="0" destOrd="0" presId="urn:microsoft.com/office/officeart/2005/8/layout/hierarchy1"/>
    <dgm:cxn modelId="{BE4360D9-1ADD-45F9-A14E-5A4DDBF8B9CC}" srcId="{5C2C8521-43AB-49E0-ADA9-C34400A4FF6D}" destId="{B88C2C99-6099-4790-9E19-8CEA30714B85}" srcOrd="1" destOrd="0" parTransId="{AF7E21B6-EB92-4097-9B55-815485DDDFD9}" sibTransId="{B3A22179-1D80-4DE6-B4EA-3384CF8AC89B}"/>
    <dgm:cxn modelId="{8D5E18E6-EE0C-4724-B7AC-605B302E617C}" type="presOf" srcId="{DCA88021-7848-4856-BF86-608E3E7D2690}" destId="{49626C8F-CD27-45EE-BA67-807E3BBC7BD7}" srcOrd="0" destOrd="0" presId="urn:microsoft.com/office/officeart/2005/8/layout/hierarchy1"/>
    <dgm:cxn modelId="{9D1DC3EC-F806-4B80-9E92-1FC4D76C9A7E}" type="presOf" srcId="{D3B15E46-A304-4DF5-8CC2-93F3DD40CDFB}" destId="{144BFFE1-DAE9-49C3-B0A8-6B5424794CD5}" srcOrd="0" destOrd="0" presId="urn:microsoft.com/office/officeart/2005/8/layout/hierarchy1"/>
    <dgm:cxn modelId="{E3847075-741C-4012-B015-7906966DEDA0}" type="presParOf" srcId="{B2F872FD-91DF-4E54-9272-BA664FBB78B2}" destId="{9BC0A22D-D991-4050-90E2-8D94AD71BEAA}" srcOrd="0" destOrd="0" presId="urn:microsoft.com/office/officeart/2005/8/layout/hierarchy1"/>
    <dgm:cxn modelId="{0ABD3BFD-B8E3-4543-95F1-FFEAC9318F49}" type="presParOf" srcId="{9BC0A22D-D991-4050-90E2-8D94AD71BEAA}" destId="{9FFF2527-C157-4C33-9D75-507FECDCAEF9}" srcOrd="0" destOrd="0" presId="urn:microsoft.com/office/officeart/2005/8/layout/hierarchy1"/>
    <dgm:cxn modelId="{F2296C43-6234-4365-B8B5-C41151EB7302}" type="presParOf" srcId="{9FFF2527-C157-4C33-9D75-507FECDCAEF9}" destId="{732BD991-AE59-4F99-BFBB-14DF4D62F96A}" srcOrd="0" destOrd="0" presId="urn:microsoft.com/office/officeart/2005/8/layout/hierarchy1"/>
    <dgm:cxn modelId="{22950838-9209-46B7-BCAF-17DDD241EE83}" type="presParOf" srcId="{9FFF2527-C157-4C33-9D75-507FECDCAEF9}" destId="{E6C05F15-3F80-4157-9859-550A0CC3B6DE}" srcOrd="1" destOrd="0" presId="urn:microsoft.com/office/officeart/2005/8/layout/hierarchy1"/>
    <dgm:cxn modelId="{F630E828-FCF3-4553-AB8D-6C6FFA72A340}" type="presParOf" srcId="{9BC0A22D-D991-4050-90E2-8D94AD71BEAA}" destId="{6F106ECE-E1F0-443A-8D9A-1AFA2B032B9C}" srcOrd="1" destOrd="0" presId="urn:microsoft.com/office/officeart/2005/8/layout/hierarchy1"/>
    <dgm:cxn modelId="{7F2CEEFF-0FE9-4AD7-85A4-9CA53A29A355}" type="presParOf" srcId="{6F106ECE-E1F0-443A-8D9A-1AFA2B032B9C}" destId="{C7FAEE18-B91C-4779-A811-F1A1D9607915}" srcOrd="0" destOrd="0" presId="urn:microsoft.com/office/officeart/2005/8/layout/hierarchy1"/>
    <dgm:cxn modelId="{A2BED028-1D15-4F1D-80F2-361508E7DB26}" type="presParOf" srcId="{6F106ECE-E1F0-443A-8D9A-1AFA2B032B9C}" destId="{F9EAA402-4097-46BC-BEBC-4CEAFE16DBB8}" srcOrd="1" destOrd="0" presId="urn:microsoft.com/office/officeart/2005/8/layout/hierarchy1"/>
    <dgm:cxn modelId="{3C5D425A-6EA2-48DE-AA90-A1C9118EC428}" type="presParOf" srcId="{F9EAA402-4097-46BC-BEBC-4CEAFE16DBB8}" destId="{FA85ED28-D33F-4069-BA5E-BA1759F4EE01}" srcOrd="0" destOrd="0" presId="urn:microsoft.com/office/officeart/2005/8/layout/hierarchy1"/>
    <dgm:cxn modelId="{BDCF6E23-61B1-488B-BAD4-1ACDADB8D890}" type="presParOf" srcId="{FA85ED28-D33F-4069-BA5E-BA1759F4EE01}" destId="{3A41D101-5448-4DBF-B9E2-6EBCED41D7EA}" srcOrd="0" destOrd="0" presId="urn:microsoft.com/office/officeart/2005/8/layout/hierarchy1"/>
    <dgm:cxn modelId="{4D3178CD-47D1-4206-83E2-8CFC3FE19982}" type="presParOf" srcId="{FA85ED28-D33F-4069-BA5E-BA1759F4EE01}" destId="{A1DF9C44-4A01-4225-A822-AA8F0AC2D171}" srcOrd="1" destOrd="0" presId="urn:microsoft.com/office/officeart/2005/8/layout/hierarchy1"/>
    <dgm:cxn modelId="{4A6158C5-9A25-4E25-8041-F762B3E2ED19}" type="presParOf" srcId="{F9EAA402-4097-46BC-BEBC-4CEAFE16DBB8}" destId="{CCFEF324-AB97-4727-94DD-2A85F327F993}" srcOrd="1" destOrd="0" presId="urn:microsoft.com/office/officeart/2005/8/layout/hierarchy1"/>
    <dgm:cxn modelId="{7172471F-F138-4D77-846E-C65E95AA603A}" type="presParOf" srcId="{CCFEF324-AB97-4727-94DD-2A85F327F993}" destId="{45855ED1-B687-479B-BF6B-62C56B7D7199}" srcOrd="0" destOrd="0" presId="urn:microsoft.com/office/officeart/2005/8/layout/hierarchy1"/>
    <dgm:cxn modelId="{F2A72E4F-234D-482A-A56F-9E3DF5F64745}" type="presParOf" srcId="{CCFEF324-AB97-4727-94DD-2A85F327F993}" destId="{C9CBBB21-11CF-479C-B87E-536D20FF80E5}" srcOrd="1" destOrd="0" presId="urn:microsoft.com/office/officeart/2005/8/layout/hierarchy1"/>
    <dgm:cxn modelId="{95AA165F-29B3-4FF0-9D43-FB0D21C19337}" type="presParOf" srcId="{C9CBBB21-11CF-479C-B87E-536D20FF80E5}" destId="{29474653-EEDD-4788-BE7D-47CA62950998}" srcOrd="0" destOrd="0" presId="urn:microsoft.com/office/officeart/2005/8/layout/hierarchy1"/>
    <dgm:cxn modelId="{88D19903-6CF8-444D-A1CE-AE6E7479C393}" type="presParOf" srcId="{29474653-EEDD-4788-BE7D-47CA62950998}" destId="{8CA0CBE7-C32E-499B-9921-13A315954715}" srcOrd="0" destOrd="0" presId="urn:microsoft.com/office/officeart/2005/8/layout/hierarchy1"/>
    <dgm:cxn modelId="{88A93301-F409-4CDF-9C51-EC2A544695B3}" type="presParOf" srcId="{29474653-EEDD-4788-BE7D-47CA62950998}" destId="{475DF9EB-79B1-41AD-AB4E-FE19855A62F9}" srcOrd="1" destOrd="0" presId="urn:microsoft.com/office/officeart/2005/8/layout/hierarchy1"/>
    <dgm:cxn modelId="{A449AD79-F006-4264-A60B-254E8CD84B8F}" type="presParOf" srcId="{C9CBBB21-11CF-479C-B87E-536D20FF80E5}" destId="{222C41A5-06E7-4054-8FAB-E4094DD8A215}" srcOrd="1" destOrd="0" presId="urn:microsoft.com/office/officeart/2005/8/layout/hierarchy1"/>
    <dgm:cxn modelId="{0D1D2685-EEFE-4180-8973-67C76AB6531D}" type="presParOf" srcId="{222C41A5-06E7-4054-8FAB-E4094DD8A215}" destId="{98B8A4B4-6327-4230-8F84-558C9FC4BDF0}" srcOrd="0" destOrd="0" presId="urn:microsoft.com/office/officeart/2005/8/layout/hierarchy1"/>
    <dgm:cxn modelId="{1ADBFCD4-D8BC-45F5-A1A4-BAED83BDF7BD}" type="presParOf" srcId="{222C41A5-06E7-4054-8FAB-E4094DD8A215}" destId="{694E9B6A-068A-4D9E-B22C-1CF2FF7D56D6}" srcOrd="1" destOrd="0" presId="urn:microsoft.com/office/officeart/2005/8/layout/hierarchy1"/>
    <dgm:cxn modelId="{D2396AEF-322C-4854-8D9B-F56E69D122B2}" type="presParOf" srcId="{694E9B6A-068A-4D9E-B22C-1CF2FF7D56D6}" destId="{CC866AC3-6F04-4FCE-B57D-4DD15908A9E0}" srcOrd="0" destOrd="0" presId="urn:microsoft.com/office/officeart/2005/8/layout/hierarchy1"/>
    <dgm:cxn modelId="{657995DD-7D1E-44EA-B32C-583F06B645FB}" type="presParOf" srcId="{CC866AC3-6F04-4FCE-B57D-4DD15908A9E0}" destId="{6307EC9A-46EB-4EAA-8485-CDA304D1842B}" srcOrd="0" destOrd="0" presId="urn:microsoft.com/office/officeart/2005/8/layout/hierarchy1"/>
    <dgm:cxn modelId="{0C13172B-64E7-44C3-B64B-19B05F990804}" type="presParOf" srcId="{CC866AC3-6F04-4FCE-B57D-4DD15908A9E0}" destId="{144BFFE1-DAE9-49C3-B0A8-6B5424794CD5}" srcOrd="1" destOrd="0" presId="urn:microsoft.com/office/officeart/2005/8/layout/hierarchy1"/>
    <dgm:cxn modelId="{2F1405F5-B65A-42EA-89D2-028CA9ADD8CB}" type="presParOf" srcId="{694E9B6A-068A-4D9E-B22C-1CF2FF7D56D6}" destId="{87FEE12A-6455-4A5F-990C-FBA322E4CC10}" srcOrd="1" destOrd="0" presId="urn:microsoft.com/office/officeart/2005/8/layout/hierarchy1"/>
    <dgm:cxn modelId="{0B7CC56B-8080-4328-B35B-94E6914B9EDA}" type="presParOf" srcId="{222C41A5-06E7-4054-8FAB-E4094DD8A215}" destId="{EE7F3184-5785-4CCF-AED6-2DA825E7B2AD}" srcOrd="2" destOrd="0" presId="urn:microsoft.com/office/officeart/2005/8/layout/hierarchy1"/>
    <dgm:cxn modelId="{96F9F0BE-F830-4436-BC5C-D980CF7DFF12}" type="presParOf" srcId="{222C41A5-06E7-4054-8FAB-E4094DD8A215}" destId="{4317CFD4-99E0-4549-B3BA-7C9251D0F918}" srcOrd="3" destOrd="0" presId="urn:microsoft.com/office/officeart/2005/8/layout/hierarchy1"/>
    <dgm:cxn modelId="{7C715A1B-E6DD-4456-BD48-D1511CF2FDCC}" type="presParOf" srcId="{4317CFD4-99E0-4549-B3BA-7C9251D0F918}" destId="{0AAB9851-D0E3-4F52-97A7-DDFD6EAA3F63}" srcOrd="0" destOrd="0" presId="urn:microsoft.com/office/officeart/2005/8/layout/hierarchy1"/>
    <dgm:cxn modelId="{D92A486E-DBB9-4B7D-83E1-619A14ADA2DF}" type="presParOf" srcId="{0AAB9851-D0E3-4F52-97A7-DDFD6EAA3F63}" destId="{5621A95A-0728-4EAF-863E-91F4FBC9435B}" srcOrd="0" destOrd="0" presId="urn:microsoft.com/office/officeart/2005/8/layout/hierarchy1"/>
    <dgm:cxn modelId="{D007D2E2-F559-437B-AD26-DE65C6995A09}" type="presParOf" srcId="{0AAB9851-D0E3-4F52-97A7-DDFD6EAA3F63}" destId="{A6F56790-CCDC-4E28-8CB1-98FC0CA218B7}" srcOrd="1" destOrd="0" presId="urn:microsoft.com/office/officeart/2005/8/layout/hierarchy1"/>
    <dgm:cxn modelId="{25AEC84A-396E-4B5E-9B27-D1BD594918A7}" type="presParOf" srcId="{4317CFD4-99E0-4549-B3BA-7C9251D0F918}" destId="{ED95001C-970A-4788-BB9F-B3EEED0DD2C5}" srcOrd="1" destOrd="0" presId="urn:microsoft.com/office/officeart/2005/8/layout/hierarchy1"/>
    <dgm:cxn modelId="{4780D7D5-2C6B-4753-88D3-2AD859880072}" type="presParOf" srcId="{CCFEF324-AB97-4727-94DD-2A85F327F993}" destId="{7B33CB7A-6D98-4CDB-AF86-CAA9D501E2D4}" srcOrd="2" destOrd="0" presId="urn:microsoft.com/office/officeart/2005/8/layout/hierarchy1"/>
    <dgm:cxn modelId="{CBE579B9-E31E-4986-BE88-4B3C70634AC1}" type="presParOf" srcId="{CCFEF324-AB97-4727-94DD-2A85F327F993}" destId="{101E536E-4AF6-49EB-B56C-1E4F82D7B6B5}" srcOrd="3" destOrd="0" presId="urn:microsoft.com/office/officeart/2005/8/layout/hierarchy1"/>
    <dgm:cxn modelId="{9D4C811B-43E1-40D2-9534-1785AA13D0EC}" type="presParOf" srcId="{101E536E-4AF6-49EB-B56C-1E4F82D7B6B5}" destId="{9F896678-32E2-4E73-9F44-A57C25A8D184}" srcOrd="0" destOrd="0" presId="urn:microsoft.com/office/officeart/2005/8/layout/hierarchy1"/>
    <dgm:cxn modelId="{9196986D-2B77-4E0E-9D1B-F30C37AA9CA7}" type="presParOf" srcId="{9F896678-32E2-4E73-9F44-A57C25A8D184}" destId="{3A128953-A4D9-4072-845A-997C9CFAC00D}" srcOrd="0" destOrd="0" presId="urn:microsoft.com/office/officeart/2005/8/layout/hierarchy1"/>
    <dgm:cxn modelId="{3542A661-A5FA-415D-B8E9-5196B28968F9}" type="presParOf" srcId="{9F896678-32E2-4E73-9F44-A57C25A8D184}" destId="{E024FB1B-4F43-4FA3-B4F0-1E040C29C1B1}" srcOrd="1" destOrd="0" presId="urn:microsoft.com/office/officeart/2005/8/layout/hierarchy1"/>
    <dgm:cxn modelId="{8891B0A0-7D26-40C1-8A32-7C735CC826E8}" type="presParOf" srcId="{101E536E-4AF6-49EB-B56C-1E4F82D7B6B5}" destId="{1A246D24-C1F7-4BEB-8613-D9CD0970466B}" srcOrd="1" destOrd="0" presId="urn:microsoft.com/office/officeart/2005/8/layout/hierarchy1"/>
    <dgm:cxn modelId="{587227BA-B149-4CAF-A961-2D883EFF422C}" type="presParOf" srcId="{1A246D24-C1F7-4BEB-8613-D9CD0970466B}" destId="{40FC99D5-0DEE-4433-8878-5E6C4EB4CC13}" srcOrd="0" destOrd="0" presId="urn:microsoft.com/office/officeart/2005/8/layout/hierarchy1"/>
    <dgm:cxn modelId="{52908F07-4188-408C-AB99-0F7BBA082147}" type="presParOf" srcId="{1A246D24-C1F7-4BEB-8613-D9CD0970466B}" destId="{6D990198-07CC-4B9C-B2E9-B4D956A09CCA}" srcOrd="1" destOrd="0" presId="urn:microsoft.com/office/officeart/2005/8/layout/hierarchy1"/>
    <dgm:cxn modelId="{E5273526-AD2D-4129-B430-A41DF16A654B}" type="presParOf" srcId="{6D990198-07CC-4B9C-B2E9-B4D956A09CCA}" destId="{24AB2893-62BB-4457-AA41-69CFD42A5849}" srcOrd="0" destOrd="0" presId="urn:microsoft.com/office/officeart/2005/8/layout/hierarchy1"/>
    <dgm:cxn modelId="{A20EC33C-13DB-4C1F-9FF4-4A1D6D1607E6}" type="presParOf" srcId="{24AB2893-62BB-4457-AA41-69CFD42A5849}" destId="{09C0866D-F75B-4E7E-A6B8-AD1FAC647F91}" srcOrd="0" destOrd="0" presId="urn:microsoft.com/office/officeart/2005/8/layout/hierarchy1"/>
    <dgm:cxn modelId="{335F0867-F9D8-40A5-A0DE-22EDFD23F1F2}" type="presParOf" srcId="{24AB2893-62BB-4457-AA41-69CFD42A5849}" destId="{488984A7-95AC-4737-92D2-0D9D8A13B41C}" srcOrd="1" destOrd="0" presId="urn:microsoft.com/office/officeart/2005/8/layout/hierarchy1"/>
    <dgm:cxn modelId="{132F07A4-AFD3-4FC3-90F9-F63C3210D600}" type="presParOf" srcId="{6D990198-07CC-4B9C-B2E9-B4D956A09CCA}" destId="{ACA1EECA-5716-4B40-AFFF-D82D12D2D3DA}" srcOrd="1" destOrd="0" presId="urn:microsoft.com/office/officeart/2005/8/layout/hierarchy1"/>
    <dgm:cxn modelId="{C4FC099B-F0D2-4E1E-8828-283B6FA92DE1}" type="presParOf" srcId="{ACA1EECA-5716-4B40-AFFF-D82D12D2D3DA}" destId="{D27A5458-0276-4937-872E-43F60E289B1A}" srcOrd="0" destOrd="0" presId="urn:microsoft.com/office/officeart/2005/8/layout/hierarchy1"/>
    <dgm:cxn modelId="{98670233-B65B-497D-AE3D-ACD26E627D72}" type="presParOf" srcId="{ACA1EECA-5716-4B40-AFFF-D82D12D2D3DA}" destId="{C4184EF0-6AB6-4597-BB03-EE2C8F5DAE8C}" srcOrd="1" destOrd="0" presId="urn:microsoft.com/office/officeart/2005/8/layout/hierarchy1"/>
    <dgm:cxn modelId="{892EC5DC-9254-42B8-B30F-AB557455C7CC}" type="presParOf" srcId="{C4184EF0-6AB6-4597-BB03-EE2C8F5DAE8C}" destId="{186C532B-56DD-4E30-BFC6-06F619B3D3DA}" srcOrd="0" destOrd="0" presId="urn:microsoft.com/office/officeart/2005/8/layout/hierarchy1"/>
    <dgm:cxn modelId="{734083E0-0637-463E-B9C0-777E30C67F5A}" type="presParOf" srcId="{186C532B-56DD-4E30-BFC6-06F619B3D3DA}" destId="{B7D7A5C9-431E-41D8-9099-FCB464D85A1F}" srcOrd="0" destOrd="0" presId="urn:microsoft.com/office/officeart/2005/8/layout/hierarchy1"/>
    <dgm:cxn modelId="{3E639252-2E8F-412D-A763-85596BCBE24E}" type="presParOf" srcId="{186C532B-56DD-4E30-BFC6-06F619B3D3DA}" destId="{FC1CB6D4-3FAE-4938-B3C4-ECE781B2C3ED}" srcOrd="1" destOrd="0" presId="urn:microsoft.com/office/officeart/2005/8/layout/hierarchy1"/>
    <dgm:cxn modelId="{742A3064-A97F-474F-A5B3-9C1B71A77788}" type="presParOf" srcId="{C4184EF0-6AB6-4597-BB03-EE2C8F5DAE8C}" destId="{5AC7B572-A730-47BA-BC37-3F3377991069}" srcOrd="1" destOrd="0" presId="urn:microsoft.com/office/officeart/2005/8/layout/hierarchy1"/>
    <dgm:cxn modelId="{FFB109FC-4CE0-4D62-A021-9339E26F8E8D}" type="presParOf" srcId="{ACA1EECA-5716-4B40-AFFF-D82D12D2D3DA}" destId="{49626C8F-CD27-45EE-BA67-807E3BBC7BD7}" srcOrd="2" destOrd="0" presId="urn:microsoft.com/office/officeart/2005/8/layout/hierarchy1"/>
    <dgm:cxn modelId="{A4E2C9D5-7C85-4EEC-8B06-73999B02ADE9}" type="presParOf" srcId="{ACA1EECA-5716-4B40-AFFF-D82D12D2D3DA}" destId="{83BBF57F-DD3B-4C08-9D8C-8E16F218405B}" srcOrd="3" destOrd="0" presId="urn:microsoft.com/office/officeart/2005/8/layout/hierarchy1"/>
    <dgm:cxn modelId="{AE611297-0DEB-4A7B-B70A-5324518CFC22}" type="presParOf" srcId="{83BBF57F-DD3B-4C08-9D8C-8E16F218405B}" destId="{F74E1FDE-CF6D-435A-85D0-ED6C11236744}" srcOrd="0" destOrd="0" presId="urn:microsoft.com/office/officeart/2005/8/layout/hierarchy1"/>
    <dgm:cxn modelId="{DDE8965B-093E-46D5-8417-DDFAED92D1F9}" type="presParOf" srcId="{F74E1FDE-CF6D-435A-85D0-ED6C11236744}" destId="{FC7A69A9-AC2F-411F-A813-8ED823620F2F}" srcOrd="0" destOrd="0" presId="urn:microsoft.com/office/officeart/2005/8/layout/hierarchy1"/>
    <dgm:cxn modelId="{6AE50426-094F-4814-981B-422CC5E1D958}" type="presParOf" srcId="{F74E1FDE-CF6D-435A-85D0-ED6C11236744}" destId="{CC77536D-7284-4B31-A9C2-9075B43E4838}" srcOrd="1" destOrd="0" presId="urn:microsoft.com/office/officeart/2005/8/layout/hierarchy1"/>
    <dgm:cxn modelId="{E45578A9-D1C3-4B36-BBE6-756F0710DDF5}" type="presParOf" srcId="{83BBF57F-DD3B-4C08-9D8C-8E16F218405B}" destId="{B1C78F40-E951-4A22-B208-F881921DBA64}" srcOrd="1" destOrd="0" presId="urn:microsoft.com/office/officeart/2005/8/layout/hierarchy1"/>
    <dgm:cxn modelId="{94C8BD4A-37E2-48C6-808B-61B9E0E78636}" type="presParOf" srcId="{ACA1EECA-5716-4B40-AFFF-D82D12D2D3DA}" destId="{3F38700F-3B9F-41A5-A9A5-A3BDB3F1EF08}" srcOrd="4" destOrd="0" presId="urn:microsoft.com/office/officeart/2005/8/layout/hierarchy1"/>
    <dgm:cxn modelId="{5ACC1441-0A14-4CBC-AF5D-FE94E332840C}" type="presParOf" srcId="{ACA1EECA-5716-4B40-AFFF-D82D12D2D3DA}" destId="{45DAFF3F-2993-4018-9AB9-278854E836C1}" srcOrd="5" destOrd="0" presId="urn:microsoft.com/office/officeart/2005/8/layout/hierarchy1"/>
    <dgm:cxn modelId="{2FCBCF86-AE88-4414-9ECB-A08F357FA29A}" type="presParOf" srcId="{45DAFF3F-2993-4018-9AB9-278854E836C1}" destId="{AF0E8315-B32E-47F1-B4D3-A75507F598BC}" srcOrd="0" destOrd="0" presId="urn:microsoft.com/office/officeart/2005/8/layout/hierarchy1"/>
    <dgm:cxn modelId="{BDF9182B-C8BC-4C76-A770-FA843E36F86F}" type="presParOf" srcId="{AF0E8315-B32E-47F1-B4D3-A75507F598BC}" destId="{50112164-85D2-4AC2-B032-5FC967512A71}" srcOrd="0" destOrd="0" presId="urn:microsoft.com/office/officeart/2005/8/layout/hierarchy1"/>
    <dgm:cxn modelId="{C1F25587-4962-4819-A236-7E5AF1610135}" type="presParOf" srcId="{AF0E8315-B32E-47F1-B4D3-A75507F598BC}" destId="{0A382410-84A8-455C-8C2C-8396DCC9FA10}" srcOrd="1" destOrd="0" presId="urn:microsoft.com/office/officeart/2005/8/layout/hierarchy1"/>
    <dgm:cxn modelId="{EADD1753-B9BE-4DF7-A989-7E6B10E27D37}" type="presParOf" srcId="{45DAFF3F-2993-4018-9AB9-278854E836C1}" destId="{A38751B6-08CA-4284-919E-4A3797CDE5C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38700F-3B9F-41A5-A9A5-A3BDB3F1EF08}">
      <dsp:nvSpPr>
        <dsp:cNvPr id="0" name=""/>
        <dsp:cNvSpPr/>
      </dsp:nvSpPr>
      <dsp:spPr>
        <a:xfrm>
          <a:off x="7322909" y="2866939"/>
          <a:ext cx="1176190" cy="2584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484"/>
              </a:lnTo>
              <a:lnTo>
                <a:pt x="1176190" y="168484"/>
              </a:lnTo>
              <a:lnTo>
                <a:pt x="1176190" y="258495"/>
              </a:lnTo>
            </a:path>
          </a:pathLst>
        </a:custGeom>
        <a:noFill/>
        <a:ln w="158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626C8F-CD27-45EE-BA67-807E3BBC7BD7}">
      <dsp:nvSpPr>
        <dsp:cNvPr id="0" name=""/>
        <dsp:cNvSpPr/>
      </dsp:nvSpPr>
      <dsp:spPr>
        <a:xfrm>
          <a:off x="7273381" y="2866939"/>
          <a:ext cx="91440" cy="258495"/>
        </a:xfrm>
        <a:custGeom>
          <a:avLst/>
          <a:gdLst/>
          <a:ahLst/>
          <a:cxnLst/>
          <a:rect l="0" t="0" r="0" b="0"/>
          <a:pathLst>
            <a:path>
              <a:moveTo>
                <a:pt x="49528" y="0"/>
              </a:moveTo>
              <a:lnTo>
                <a:pt x="49528" y="168484"/>
              </a:lnTo>
              <a:lnTo>
                <a:pt x="45720" y="168484"/>
              </a:lnTo>
              <a:lnTo>
                <a:pt x="45720" y="258495"/>
              </a:lnTo>
            </a:path>
          </a:pathLst>
        </a:custGeom>
        <a:noFill/>
        <a:ln w="158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7A5458-0276-4937-872E-43F60E289B1A}">
      <dsp:nvSpPr>
        <dsp:cNvPr id="0" name=""/>
        <dsp:cNvSpPr/>
      </dsp:nvSpPr>
      <dsp:spPr>
        <a:xfrm>
          <a:off x="6124002" y="2866939"/>
          <a:ext cx="1198907" cy="258495"/>
        </a:xfrm>
        <a:custGeom>
          <a:avLst/>
          <a:gdLst/>
          <a:ahLst/>
          <a:cxnLst/>
          <a:rect l="0" t="0" r="0" b="0"/>
          <a:pathLst>
            <a:path>
              <a:moveTo>
                <a:pt x="1198907" y="0"/>
              </a:moveTo>
              <a:lnTo>
                <a:pt x="1198907" y="168484"/>
              </a:lnTo>
              <a:lnTo>
                <a:pt x="0" y="168484"/>
              </a:lnTo>
              <a:lnTo>
                <a:pt x="0" y="258495"/>
              </a:lnTo>
            </a:path>
          </a:pathLst>
        </a:custGeom>
        <a:noFill/>
        <a:ln w="158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FC99D5-0DEE-4433-8878-5E6C4EB4CC13}">
      <dsp:nvSpPr>
        <dsp:cNvPr id="0" name=""/>
        <dsp:cNvSpPr/>
      </dsp:nvSpPr>
      <dsp:spPr>
        <a:xfrm>
          <a:off x="7277189" y="1967371"/>
          <a:ext cx="91440" cy="28258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2582"/>
              </a:lnTo>
            </a:path>
          </a:pathLst>
        </a:custGeom>
        <a:noFill/>
        <a:ln w="158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33CB7A-6D98-4CDB-AF86-CAA9D501E2D4}">
      <dsp:nvSpPr>
        <dsp:cNvPr id="0" name=""/>
        <dsp:cNvSpPr/>
      </dsp:nvSpPr>
      <dsp:spPr>
        <a:xfrm>
          <a:off x="4629096" y="1067802"/>
          <a:ext cx="2693813" cy="2825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2571"/>
              </a:lnTo>
              <a:lnTo>
                <a:pt x="2693813" y="192571"/>
              </a:lnTo>
              <a:lnTo>
                <a:pt x="2693813" y="282582"/>
              </a:lnTo>
            </a:path>
          </a:pathLst>
        </a:custGeom>
        <a:noFill/>
        <a:ln w="158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7F3184-5785-4CCF-AED6-2DA825E7B2AD}">
      <dsp:nvSpPr>
        <dsp:cNvPr id="0" name=""/>
        <dsp:cNvSpPr/>
      </dsp:nvSpPr>
      <dsp:spPr>
        <a:xfrm>
          <a:off x="4035321" y="1967371"/>
          <a:ext cx="593774" cy="2825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2571"/>
              </a:lnTo>
              <a:lnTo>
                <a:pt x="593774" y="192571"/>
              </a:lnTo>
              <a:lnTo>
                <a:pt x="593774" y="282582"/>
              </a:lnTo>
            </a:path>
          </a:pathLst>
        </a:custGeom>
        <a:noFill/>
        <a:ln w="158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B8A4B4-6327-4230-8F84-558C9FC4BDF0}">
      <dsp:nvSpPr>
        <dsp:cNvPr id="0" name=""/>
        <dsp:cNvSpPr/>
      </dsp:nvSpPr>
      <dsp:spPr>
        <a:xfrm>
          <a:off x="3441547" y="1967371"/>
          <a:ext cx="593774" cy="282582"/>
        </a:xfrm>
        <a:custGeom>
          <a:avLst/>
          <a:gdLst/>
          <a:ahLst/>
          <a:cxnLst/>
          <a:rect l="0" t="0" r="0" b="0"/>
          <a:pathLst>
            <a:path>
              <a:moveTo>
                <a:pt x="593774" y="0"/>
              </a:moveTo>
              <a:lnTo>
                <a:pt x="593774" y="192571"/>
              </a:lnTo>
              <a:lnTo>
                <a:pt x="0" y="192571"/>
              </a:lnTo>
              <a:lnTo>
                <a:pt x="0" y="282582"/>
              </a:lnTo>
            </a:path>
          </a:pathLst>
        </a:custGeom>
        <a:noFill/>
        <a:ln w="158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855ED1-B687-479B-BF6B-62C56B7D7199}">
      <dsp:nvSpPr>
        <dsp:cNvPr id="0" name=""/>
        <dsp:cNvSpPr/>
      </dsp:nvSpPr>
      <dsp:spPr>
        <a:xfrm>
          <a:off x="4035321" y="1067802"/>
          <a:ext cx="593774" cy="282582"/>
        </a:xfrm>
        <a:custGeom>
          <a:avLst/>
          <a:gdLst/>
          <a:ahLst/>
          <a:cxnLst/>
          <a:rect l="0" t="0" r="0" b="0"/>
          <a:pathLst>
            <a:path>
              <a:moveTo>
                <a:pt x="593774" y="0"/>
              </a:moveTo>
              <a:lnTo>
                <a:pt x="593774" y="192571"/>
              </a:lnTo>
              <a:lnTo>
                <a:pt x="0" y="192571"/>
              </a:lnTo>
              <a:lnTo>
                <a:pt x="0" y="282582"/>
              </a:lnTo>
            </a:path>
          </a:pathLst>
        </a:custGeom>
        <a:noFill/>
        <a:ln w="158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FAEE18-B91C-4779-A811-F1A1D9607915}">
      <dsp:nvSpPr>
        <dsp:cNvPr id="0" name=""/>
        <dsp:cNvSpPr/>
      </dsp:nvSpPr>
      <dsp:spPr>
        <a:xfrm>
          <a:off x="4583376" y="433464"/>
          <a:ext cx="91440" cy="28258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2582"/>
              </a:lnTo>
            </a:path>
          </a:pathLst>
        </a:custGeom>
        <a:noFill/>
        <a:ln w="158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2BD991-AE59-4F99-BFBB-14DF4D62F96A}">
      <dsp:nvSpPr>
        <dsp:cNvPr id="0" name=""/>
        <dsp:cNvSpPr/>
      </dsp:nvSpPr>
      <dsp:spPr>
        <a:xfrm>
          <a:off x="3845519" y="550"/>
          <a:ext cx="1567153" cy="4329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80000"/>
                <a:lumMod val="10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6C05F15-3F80-4157-9859-550A0CC3B6DE}">
      <dsp:nvSpPr>
        <dsp:cNvPr id="0" name=""/>
        <dsp:cNvSpPr/>
      </dsp:nvSpPr>
      <dsp:spPr>
        <a:xfrm>
          <a:off x="3953478" y="103111"/>
          <a:ext cx="1567153" cy="4329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Stravovací doporučení</a:t>
          </a:r>
          <a:endParaRPr lang="en-US" sz="900" kern="1200" dirty="0"/>
        </a:p>
      </dsp:txBody>
      <dsp:txXfrm>
        <a:off x="3966158" y="115791"/>
        <a:ext cx="1541793" cy="407554"/>
      </dsp:txXfrm>
    </dsp:sp>
    <dsp:sp modelId="{3A41D101-5448-4DBF-B9E2-6EBCED41D7EA}">
      <dsp:nvSpPr>
        <dsp:cNvPr id="0" name=""/>
        <dsp:cNvSpPr/>
      </dsp:nvSpPr>
      <dsp:spPr>
        <a:xfrm>
          <a:off x="3817371" y="716047"/>
          <a:ext cx="1623449" cy="351755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solidFill>
            <a:srgbClr val="C00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1DF9C44-4A01-4225-A822-AA8F0AC2D171}">
      <dsp:nvSpPr>
        <dsp:cNvPr id="0" name=""/>
        <dsp:cNvSpPr/>
      </dsp:nvSpPr>
      <dsp:spPr>
        <a:xfrm>
          <a:off x="3925330" y="818608"/>
          <a:ext cx="1623449" cy="3517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rgbClr val="C00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Zdraví – Trávící systém</a:t>
          </a:r>
          <a:endParaRPr lang="en-US" sz="900" kern="1200" dirty="0"/>
        </a:p>
      </dsp:txBody>
      <dsp:txXfrm>
        <a:off x="3935633" y="828911"/>
        <a:ext cx="1602843" cy="331149"/>
      </dsp:txXfrm>
    </dsp:sp>
    <dsp:sp modelId="{8CA0CBE7-C32E-499B-9921-13A315954715}">
      <dsp:nvSpPr>
        <dsp:cNvPr id="0" name=""/>
        <dsp:cNvSpPr/>
      </dsp:nvSpPr>
      <dsp:spPr>
        <a:xfrm>
          <a:off x="2792503" y="1350385"/>
          <a:ext cx="2485635" cy="616985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75DF9EB-79B1-41AD-AB4E-FE19855A62F9}">
      <dsp:nvSpPr>
        <dsp:cNvPr id="0" name=""/>
        <dsp:cNvSpPr/>
      </dsp:nvSpPr>
      <dsp:spPr>
        <a:xfrm>
          <a:off x="2900462" y="1452946"/>
          <a:ext cx="2485635" cy="6169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Korekce hmotnosti a výkonnosti</a:t>
          </a:r>
          <a:endParaRPr lang="en-US" sz="900" kern="1200" dirty="0"/>
        </a:p>
      </dsp:txBody>
      <dsp:txXfrm>
        <a:off x="2918533" y="1471017"/>
        <a:ext cx="2449493" cy="580843"/>
      </dsp:txXfrm>
    </dsp:sp>
    <dsp:sp modelId="{6307EC9A-46EB-4EAA-8485-CDA304D1842B}">
      <dsp:nvSpPr>
        <dsp:cNvPr id="0" name=""/>
        <dsp:cNvSpPr/>
      </dsp:nvSpPr>
      <dsp:spPr>
        <a:xfrm>
          <a:off x="2955731" y="2249953"/>
          <a:ext cx="971630" cy="616985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44BFFE1-DAE9-49C3-B0A8-6B5424794CD5}">
      <dsp:nvSpPr>
        <dsp:cNvPr id="0" name=""/>
        <dsp:cNvSpPr/>
      </dsp:nvSpPr>
      <dsp:spPr>
        <a:xfrm>
          <a:off x="3063690" y="2352514"/>
          <a:ext cx="971630" cy="6169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Energetická bilance</a:t>
          </a:r>
          <a:endParaRPr lang="en-US" sz="900" kern="1200" dirty="0"/>
        </a:p>
      </dsp:txBody>
      <dsp:txXfrm>
        <a:off x="3081761" y="2370585"/>
        <a:ext cx="935488" cy="580843"/>
      </dsp:txXfrm>
    </dsp:sp>
    <dsp:sp modelId="{5621A95A-0728-4EAF-863E-91F4FBC9435B}">
      <dsp:nvSpPr>
        <dsp:cNvPr id="0" name=""/>
        <dsp:cNvSpPr/>
      </dsp:nvSpPr>
      <dsp:spPr>
        <a:xfrm>
          <a:off x="4143280" y="2249953"/>
          <a:ext cx="971630" cy="616985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6F56790-CCDC-4E28-8CB1-98FC0CA218B7}">
      <dsp:nvSpPr>
        <dsp:cNvPr id="0" name=""/>
        <dsp:cNvSpPr/>
      </dsp:nvSpPr>
      <dsp:spPr>
        <a:xfrm>
          <a:off x="4251239" y="2352514"/>
          <a:ext cx="971630" cy="6169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Glykemický index</a:t>
          </a:r>
          <a:endParaRPr lang="en-US" sz="900" kern="1200" dirty="0"/>
        </a:p>
      </dsp:txBody>
      <dsp:txXfrm>
        <a:off x="4269310" y="2370585"/>
        <a:ext cx="935488" cy="580843"/>
      </dsp:txXfrm>
    </dsp:sp>
    <dsp:sp modelId="{3A128953-A4D9-4072-845A-997C9CFAC00D}">
      <dsp:nvSpPr>
        <dsp:cNvPr id="0" name=""/>
        <dsp:cNvSpPr/>
      </dsp:nvSpPr>
      <dsp:spPr>
        <a:xfrm>
          <a:off x="6837094" y="1350385"/>
          <a:ext cx="971630" cy="616985"/>
        </a:xfrm>
        <a:prstGeom prst="roundRect">
          <a:avLst>
            <a:gd name="adj" fmla="val 10000"/>
          </a:avLst>
        </a:prstGeom>
        <a:solidFill>
          <a:srgbClr val="0080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024FB1B-4F43-4FA3-B4F0-1E040C29C1B1}">
      <dsp:nvSpPr>
        <dsp:cNvPr id="0" name=""/>
        <dsp:cNvSpPr/>
      </dsp:nvSpPr>
      <dsp:spPr>
        <a:xfrm>
          <a:off x="6945053" y="1452946"/>
          <a:ext cx="971630" cy="6169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Podpora výkonnosti a svalového růstu</a:t>
          </a:r>
          <a:endParaRPr lang="en-US" sz="900" kern="1200" dirty="0"/>
        </a:p>
      </dsp:txBody>
      <dsp:txXfrm>
        <a:off x="6963124" y="1471017"/>
        <a:ext cx="935488" cy="580843"/>
      </dsp:txXfrm>
    </dsp:sp>
    <dsp:sp modelId="{09C0866D-F75B-4E7E-A6B8-AD1FAC647F91}">
      <dsp:nvSpPr>
        <dsp:cNvPr id="0" name=""/>
        <dsp:cNvSpPr/>
      </dsp:nvSpPr>
      <dsp:spPr>
        <a:xfrm>
          <a:off x="6837094" y="2249953"/>
          <a:ext cx="971630" cy="616985"/>
        </a:xfrm>
        <a:prstGeom prst="roundRect">
          <a:avLst>
            <a:gd name="adj" fmla="val 10000"/>
          </a:avLst>
        </a:prstGeom>
        <a:solidFill>
          <a:srgbClr val="0080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88984A7-95AC-4737-92D2-0D9D8A13B41C}">
      <dsp:nvSpPr>
        <dsp:cNvPr id="0" name=""/>
        <dsp:cNvSpPr/>
      </dsp:nvSpPr>
      <dsp:spPr>
        <a:xfrm>
          <a:off x="6945053" y="2352514"/>
          <a:ext cx="971630" cy="6169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Aplikovaná sportovní výživa</a:t>
          </a:r>
          <a:endParaRPr lang="en-US" sz="900" kern="1200" dirty="0"/>
        </a:p>
      </dsp:txBody>
      <dsp:txXfrm>
        <a:off x="6963124" y="2370585"/>
        <a:ext cx="935488" cy="580843"/>
      </dsp:txXfrm>
    </dsp:sp>
    <dsp:sp modelId="{B7D7A5C9-431E-41D8-9099-FCB464D85A1F}">
      <dsp:nvSpPr>
        <dsp:cNvPr id="0" name=""/>
        <dsp:cNvSpPr/>
      </dsp:nvSpPr>
      <dsp:spPr>
        <a:xfrm>
          <a:off x="5638187" y="3125434"/>
          <a:ext cx="971630" cy="616985"/>
        </a:xfrm>
        <a:prstGeom prst="roundRect">
          <a:avLst>
            <a:gd name="adj" fmla="val 10000"/>
          </a:avLst>
        </a:prstGeom>
        <a:solidFill>
          <a:srgbClr val="008000"/>
        </a:solidFill>
        <a:ln>
          <a:solidFill>
            <a:srgbClr val="008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C1CB6D4-3FAE-4938-B3C4-ECE781B2C3ED}">
      <dsp:nvSpPr>
        <dsp:cNvPr id="0" name=""/>
        <dsp:cNvSpPr/>
      </dsp:nvSpPr>
      <dsp:spPr>
        <a:xfrm>
          <a:off x="5746146" y="3227996"/>
          <a:ext cx="971630" cy="6169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Před výkonem</a:t>
          </a:r>
          <a:endParaRPr lang="en-US" sz="900" kern="1200" dirty="0"/>
        </a:p>
      </dsp:txBody>
      <dsp:txXfrm>
        <a:off x="5764217" y="3246067"/>
        <a:ext cx="935488" cy="580843"/>
      </dsp:txXfrm>
    </dsp:sp>
    <dsp:sp modelId="{FC7A69A9-AC2F-411F-A813-8ED823620F2F}">
      <dsp:nvSpPr>
        <dsp:cNvPr id="0" name=""/>
        <dsp:cNvSpPr/>
      </dsp:nvSpPr>
      <dsp:spPr>
        <a:xfrm>
          <a:off x="6833285" y="3125434"/>
          <a:ext cx="971630" cy="616985"/>
        </a:xfrm>
        <a:prstGeom prst="roundRect">
          <a:avLst>
            <a:gd name="adj" fmla="val 10000"/>
          </a:avLst>
        </a:prstGeom>
        <a:solidFill>
          <a:srgbClr val="008000"/>
        </a:solidFill>
        <a:ln>
          <a:solidFill>
            <a:srgbClr val="008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C77536D-7284-4B31-A9C2-9075B43E4838}">
      <dsp:nvSpPr>
        <dsp:cNvPr id="0" name=""/>
        <dsp:cNvSpPr/>
      </dsp:nvSpPr>
      <dsp:spPr>
        <a:xfrm>
          <a:off x="6941244" y="3227996"/>
          <a:ext cx="971630" cy="6169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Během výkonu</a:t>
          </a:r>
          <a:endParaRPr lang="en-US" sz="900" kern="1200" dirty="0"/>
        </a:p>
      </dsp:txBody>
      <dsp:txXfrm>
        <a:off x="6959315" y="3246067"/>
        <a:ext cx="935488" cy="580843"/>
      </dsp:txXfrm>
    </dsp:sp>
    <dsp:sp modelId="{50112164-85D2-4AC2-B032-5FC967512A71}">
      <dsp:nvSpPr>
        <dsp:cNvPr id="0" name=""/>
        <dsp:cNvSpPr/>
      </dsp:nvSpPr>
      <dsp:spPr>
        <a:xfrm>
          <a:off x="8013284" y="3125434"/>
          <a:ext cx="971630" cy="616985"/>
        </a:xfrm>
        <a:prstGeom prst="roundRect">
          <a:avLst>
            <a:gd name="adj" fmla="val 10000"/>
          </a:avLst>
        </a:prstGeom>
        <a:solidFill>
          <a:srgbClr val="008000"/>
        </a:solidFill>
        <a:ln>
          <a:solidFill>
            <a:srgbClr val="008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A382410-84A8-455C-8C2C-8396DCC9FA10}">
      <dsp:nvSpPr>
        <dsp:cNvPr id="0" name=""/>
        <dsp:cNvSpPr/>
      </dsp:nvSpPr>
      <dsp:spPr>
        <a:xfrm>
          <a:off x="8121243" y="3227996"/>
          <a:ext cx="971630" cy="6169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Po výkonu</a:t>
          </a:r>
          <a:endParaRPr lang="en-US" sz="900" kern="1200" dirty="0"/>
        </a:p>
      </dsp:txBody>
      <dsp:txXfrm>
        <a:off x="8139314" y="3246067"/>
        <a:ext cx="935488" cy="5808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E704B-636A-45CD-9E11-A90F1BA4B443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C7238C-B370-43E2-8420-8FCA15849E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3400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9778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2218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6251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6884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2070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9576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1467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37613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33350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69989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5488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32081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47194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70362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87059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036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63810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57778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01644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784400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46667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1641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65455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86159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95278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75161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8632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28841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97628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99825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02837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89989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19.04.2020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6642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12805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24642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050368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9273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160428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96161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47108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00605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2133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9"/>
            <a:ext cx="10572000" cy="2971051"/>
          </a:xfrm>
        </p:spPr>
        <p:txBody>
          <a:bodyPr/>
          <a:lstStyle>
            <a:lvl1pPr>
              <a:defRPr sz="405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51031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1" y="447188"/>
            <a:ext cx="10571999" cy="97045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3" y="2222287"/>
            <a:ext cx="10554575" cy="36365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4353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94367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3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9" cy="1468800"/>
          </a:xfrm>
        </p:spPr>
        <p:txBody>
          <a:bodyPr anchor="b"/>
          <a:lstStyle>
            <a:lvl1pPr algn="r">
              <a:defRPr sz="3600" b="1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3"/>
            <a:ext cx="10561419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8376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3" y="2222289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7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04151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9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40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7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7" y="2751140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07356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47778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38345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2" y="446089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2" y="446088"/>
            <a:ext cx="3547533" cy="1618396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4" y="446090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2" y="2260740"/>
            <a:ext cx="3547533" cy="3600311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32953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9" y="727524"/>
            <a:ext cx="4852988" cy="1617163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050"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9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1" y="6041364"/>
            <a:ext cx="976879" cy="365125"/>
          </a:xfrm>
        </p:spPr>
        <p:txBody>
          <a:bodyPr/>
          <a:lstStyle/>
          <a:p>
            <a:fld id="{BCEBB874-0412-4D27-89EA-F88CAE2018DF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4"/>
            <a:ext cx="3295413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90"/>
            <a:ext cx="1062155" cy="490599"/>
          </a:xfrm>
        </p:spPr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46537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9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9" cy="493712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22412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3150" b="1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1" y="4443682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4" y="1081458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52320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5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90" y="2435959"/>
            <a:ext cx="4382521" cy="2007789"/>
          </a:xfrm>
        </p:spPr>
        <p:txBody>
          <a:bodyPr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1" y="2286002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1579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08852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75910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2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2" y="586171"/>
            <a:ext cx="2494791" cy="51347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2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3445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296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8378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BCEBB874-0412-4D27-89EA-F88CAE2018DF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2638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BCEBB874-0412-4D27-89EA-F88CAE2018DF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11650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BB874-0412-4D27-89EA-F88CAE2018DF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7286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F0CB6-5639-42DD-ACF4-E11C819FB15D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8263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1" y="447188"/>
            <a:ext cx="10571999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3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5" y="6041364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675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5" y="6041364"/>
            <a:ext cx="134370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675">
                <a:solidFill>
                  <a:schemeClr val="tx1"/>
                </a:solidFill>
              </a:defRPr>
            </a:lvl1pPr>
          </a:lstStyle>
          <a:p>
            <a:fld id="{BCEBB874-0412-4D27-89EA-F88CAE2018DF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2" y="5915890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1500">
                <a:solidFill>
                  <a:schemeClr val="accent1"/>
                </a:solidFill>
              </a:defRPr>
            </a:lvl1pPr>
          </a:lstStyle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05390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</p:sldLayoutIdLst>
  <p:txStyles>
    <p:titleStyle>
      <a:lvl1pPr algn="l" defTabSz="342900" rtl="0" eaLnBrk="1" latinLnBrk="0" hangingPunct="1">
        <a:spcBef>
          <a:spcPct val="0"/>
        </a:spcBef>
        <a:buNone/>
        <a:defRPr sz="3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21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27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ebp"/><Relationship Id="rId13" Type="http://schemas.openxmlformats.org/officeDocument/2006/relationships/image" Target="../media/image36.jpg"/><Relationship Id="rId3" Type="http://schemas.openxmlformats.org/officeDocument/2006/relationships/image" Target="../media/image26.jp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6.jpg"/><Relationship Id="rId3" Type="http://schemas.openxmlformats.org/officeDocument/2006/relationships/image" Target="../media/image26.jpg"/><Relationship Id="rId7" Type="http://schemas.openxmlformats.org/officeDocument/2006/relationships/image" Target="../media/image30.jpeg"/><Relationship Id="rId12" Type="http://schemas.openxmlformats.org/officeDocument/2006/relationships/image" Target="../media/image33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9.jpeg"/><Relationship Id="rId11" Type="http://schemas.openxmlformats.org/officeDocument/2006/relationships/image" Target="../media/image32.png"/><Relationship Id="rId5" Type="http://schemas.openxmlformats.org/officeDocument/2006/relationships/image" Target="../media/image28.jpg"/><Relationship Id="rId10" Type="http://schemas.openxmlformats.org/officeDocument/2006/relationships/image" Target="../media/image31.webp"/><Relationship Id="rId4" Type="http://schemas.openxmlformats.org/officeDocument/2006/relationships/image" Target="../media/image27.jpeg"/><Relationship Id="rId9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6.jpg"/><Relationship Id="rId3" Type="http://schemas.openxmlformats.org/officeDocument/2006/relationships/image" Target="../media/image26.jpg"/><Relationship Id="rId7" Type="http://schemas.openxmlformats.org/officeDocument/2006/relationships/image" Target="../media/image30.jpeg"/><Relationship Id="rId12" Type="http://schemas.openxmlformats.org/officeDocument/2006/relationships/image" Target="../media/image33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9.jpeg"/><Relationship Id="rId11" Type="http://schemas.openxmlformats.org/officeDocument/2006/relationships/image" Target="../media/image32.png"/><Relationship Id="rId5" Type="http://schemas.openxmlformats.org/officeDocument/2006/relationships/image" Target="../media/image28.jpg"/><Relationship Id="rId10" Type="http://schemas.openxmlformats.org/officeDocument/2006/relationships/image" Target="../media/image31.webp"/><Relationship Id="rId4" Type="http://schemas.openxmlformats.org/officeDocument/2006/relationships/image" Target="../media/image27.jpeg"/><Relationship Id="rId9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32.xml"/><Relationship Id="rId1" Type="http://schemas.openxmlformats.org/officeDocument/2006/relationships/themeOverride" Target="../theme/themeOverrid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26.jpg"/><Relationship Id="rId2" Type="http://schemas.openxmlformats.org/officeDocument/2006/relationships/slideLayout" Target="../slideLayouts/slideLayout3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3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32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2.xml"/><Relationship Id="rId1" Type="http://schemas.openxmlformats.org/officeDocument/2006/relationships/themeOverride" Target="../theme/themeOverrid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5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1.png"/><Relationship Id="rId4" Type="http://schemas.openxmlformats.org/officeDocument/2006/relationships/image" Target="../media/image50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6.jpg"/><Relationship Id="rId3" Type="http://schemas.openxmlformats.org/officeDocument/2006/relationships/image" Target="../media/image26.jpg"/><Relationship Id="rId7" Type="http://schemas.openxmlformats.org/officeDocument/2006/relationships/image" Target="../media/image30.jpeg"/><Relationship Id="rId12" Type="http://schemas.openxmlformats.org/officeDocument/2006/relationships/image" Target="../media/image33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9.jpeg"/><Relationship Id="rId11" Type="http://schemas.openxmlformats.org/officeDocument/2006/relationships/image" Target="../media/image32.png"/><Relationship Id="rId5" Type="http://schemas.openxmlformats.org/officeDocument/2006/relationships/image" Target="../media/image28.jpg"/><Relationship Id="rId10" Type="http://schemas.openxmlformats.org/officeDocument/2006/relationships/image" Target="../media/image31.webp"/><Relationship Id="rId4" Type="http://schemas.openxmlformats.org/officeDocument/2006/relationships/image" Target="../media/image27.jpeg"/><Relationship Id="rId9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munispace.muni.cz/library/catalog/book/1150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ebp"/><Relationship Id="rId13" Type="http://schemas.openxmlformats.org/officeDocument/2006/relationships/image" Target="../media/image36.jpg"/><Relationship Id="rId3" Type="http://schemas.openxmlformats.org/officeDocument/2006/relationships/image" Target="../media/image26.jpg"/><Relationship Id="rId7" Type="http://schemas.openxmlformats.org/officeDocument/2006/relationships/image" Target="../media/image30.jpeg"/><Relationship Id="rId12" Type="http://schemas.openxmlformats.org/officeDocument/2006/relationships/image" Target="../media/image57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60.jpg"/><Relationship Id="rId3" Type="http://schemas.openxmlformats.org/officeDocument/2006/relationships/image" Target="../media/image26.jpg"/><Relationship Id="rId7" Type="http://schemas.openxmlformats.org/officeDocument/2006/relationships/image" Target="../media/image31.webp"/><Relationship Id="rId12" Type="http://schemas.openxmlformats.org/officeDocument/2006/relationships/image" Target="../media/image59.jf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0.jpeg"/><Relationship Id="rId11" Type="http://schemas.openxmlformats.org/officeDocument/2006/relationships/image" Target="../media/image58.jpg"/><Relationship Id="rId5" Type="http://schemas.openxmlformats.org/officeDocument/2006/relationships/image" Target="../media/image28.jpg"/><Relationship Id="rId10" Type="http://schemas.openxmlformats.org/officeDocument/2006/relationships/image" Target="../media/image32.png"/><Relationship Id="rId4" Type="http://schemas.openxmlformats.org/officeDocument/2006/relationships/image" Target="../media/image27.jpeg"/><Relationship Id="rId9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63.jpg"/><Relationship Id="rId3" Type="http://schemas.openxmlformats.org/officeDocument/2006/relationships/image" Target="../media/image26.jpg"/><Relationship Id="rId7" Type="http://schemas.openxmlformats.org/officeDocument/2006/relationships/image" Target="../media/image31.webp"/><Relationship Id="rId12" Type="http://schemas.openxmlformats.org/officeDocument/2006/relationships/image" Target="../media/image62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0.jpeg"/><Relationship Id="rId11" Type="http://schemas.openxmlformats.org/officeDocument/2006/relationships/image" Target="../media/image61.jpeg"/><Relationship Id="rId5" Type="http://schemas.openxmlformats.org/officeDocument/2006/relationships/image" Target="../media/image28.jpg"/><Relationship Id="rId10" Type="http://schemas.openxmlformats.org/officeDocument/2006/relationships/image" Target="../media/image32.png"/><Relationship Id="rId4" Type="http://schemas.openxmlformats.org/officeDocument/2006/relationships/image" Target="../media/image27.jpeg"/><Relationship Id="rId9" Type="http://schemas.openxmlformats.org/officeDocument/2006/relationships/image" Target="../media/image2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32.xml"/><Relationship Id="rId1" Type="http://schemas.openxmlformats.org/officeDocument/2006/relationships/themeOverride" Target="../theme/themeOverride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32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64.png"/><Relationship Id="rId5" Type="http://schemas.openxmlformats.org/officeDocument/2006/relationships/image" Target="../media/image38.jpg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5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63.jpg"/><Relationship Id="rId3" Type="http://schemas.openxmlformats.org/officeDocument/2006/relationships/image" Target="../media/image26.jpg"/><Relationship Id="rId7" Type="http://schemas.openxmlformats.org/officeDocument/2006/relationships/image" Target="../media/image31.webp"/><Relationship Id="rId12" Type="http://schemas.openxmlformats.org/officeDocument/2006/relationships/image" Target="../media/image62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0.jpeg"/><Relationship Id="rId11" Type="http://schemas.openxmlformats.org/officeDocument/2006/relationships/image" Target="../media/image61.jpeg"/><Relationship Id="rId5" Type="http://schemas.openxmlformats.org/officeDocument/2006/relationships/image" Target="../media/image28.jpg"/><Relationship Id="rId10" Type="http://schemas.openxmlformats.org/officeDocument/2006/relationships/image" Target="../media/image32.png"/><Relationship Id="rId4" Type="http://schemas.openxmlformats.org/officeDocument/2006/relationships/image" Target="../media/image27.jpeg"/><Relationship Id="rId9" Type="http://schemas.openxmlformats.org/officeDocument/2006/relationships/image" Target="../media/image2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sv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6" name="Obrázek 5" descr="Obsah obrázku stůl, jídlo, dřevěné, paluba&#10;&#10;Popis byl vytvořen automaticky">
            <a:extLst>
              <a:ext uri="{FF2B5EF4-FFF2-40B4-BE49-F238E27FC236}">
                <a16:creationId xmlns:a16="http://schemas.microsoft.com/office/drawing/2014/main" id="{7B49AC58-D073-4C05-93CD-8B432D26E6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9091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3559A5F2-8BE0-4998-A1E4-1B145465A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9" name="Parallelogram 58">
            <a:extLst>
              <a:ext uri="{FF2B5EF4-FFF2-40B4-BE49-F238E27FC236}">
                <a16:creationId xmlns:a16="http://schemas.microsoft.com/office/drawing/2014/main" id="{3A6596D4-D53C-424F-9F16-CC8686C07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4541" y="0"/>
            <a:ext cx="7315200" cy="6858000"/>
          </a:xfrm>
          <a:prstGeom prst="parallelogram">
            <a:avLst>
              <a:gd name="adj" fmla="val 14937"/>
            </a:avLst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1BB890B-70D4-42FE-A599-6AEF1A42D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842D646-B58C-43C8-8152-01BC782B7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Rectangle 23">
            <a:extLst>
              <a:ext uri="{FF2B5EF4-FFF2-40B4-BE49-F238E27FC236}">
                <a16:creationId xmlns:a16="http://schemas.microsoft.com/office/drawing/2014/main" id="{9772CABD-4211-42AA-B349-D4002E52F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7" name="Rectangle 25">
            <a:extLst>
              <a:ext uri="{FF2B5EF4-FFF2-40B4-BE49-F238E27FC236}">
                <a16:creationId xmlns:a16="http://schemas.microsoft.com/office/drawing/2014/main" id="{BBD91630-4DBA-4294-8016-FEB5C3B0C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9" name="Isosceles Triangle 68">
            <a:extLst>
              <a:ext uri="{FF2B5EF4-FFF2-40B4-BE49-F238E27FC236}">
                <a16:creationId xmlns:a16="http://schemas.microsoft.com/office/drawing/2014/main" id="{E67D1587-504D-41BC-9D48-B61257BFB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9C96B54-EF4C-467C-BD0F-C844EEE28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4200" y="1678665"/>
            <a:ext cx="5194402" cy="333721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4000" dirty="0"/>
              <a:t>Sportovní výživa</a:t>
            </a:r>
            <a:br>
              <a:rPr lang="cs-CZ" sz="3200" dirty="0"/>
            </a:br>
            <a:r>
              <a:rPr lang="cs-CZ" sz="3200" dirty="0"/>
              <a:t>- Specifika výživy vytrvalostních vs. silových sportovců</a:t>
            </a:r>
            <a:br>
              <a:rPr lang="cs-CZ" sz="3200" dirty="0"/>
            </a:br>
            <a:r>
              <a:rPr lang="cs-CZ" sz="3200" dirty="0"/>
              <a:t>- Před, během a po zatížení</a:t>
            </a:r>
          </a:p>
        </p:txBody>
      </p:sp>
      <p:sp>
        <p:nvSpPr>
          <p:cNvPr id="71" name="Rectangle 27">
            <a:extLst>
              <a:ext uri="{FF2B5EF4-FFF2-40B4-BE49-F238E27FC236}">
                <a16:creationId xmlns:a16="http://schemas.microsoft.com/office/drawing/2014/main" id="{8765DD1A-F044-4DE7-8A9B-7C30DC85A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3" name="Rectangle 28">
            <a:extLst>
              <a:ext uri="{FF2B5EF4-FFF2-40B4-BE49-F238E27FC236}">
                <a16:creationId xmlns:a16="http://schemas.microsoft.com/office/drawing/2014/main" id="{2FE2170D-72D6-48A8-8E9A-BFF3BF03D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Rectangle 29">
            <a:extLst>
              <a:ext uri="{FF2B5EF4-FFF2-40B4-BE49-F238E27FC236}">
                <a16:creationId xmlns:a16="http://schemas.microsoft.com/office/drawing/2014/main" id="{01D19436-094D-463D-AFEA-870FDBD03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Isosceles Triangle 76">
            <a:extLst>
              <a:ext uri="{FF2B5EF4-FFF2-40B4-BE49-F238E27FC236}">
                <a16:creationId xmlns:a16="http://schemas.microsoft.com/office/drawing/2014/main" id="{9A2DE6E0-967C-4C58-8558-EC08F1138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5732048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6EE005-6BA3-4F84-A555-D977C2B1B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Nutriční podpora vytrvalostních výkonů</a:t>
            </a:r>
            <a:br>
              <a:rPr lang="cs-CZ" sz="3200" dirty="0"/>
            </a:br>
            <a:r>
              <a:rPr lang="cs-CZ" sz="2400" dirty="0"/>
              <a:t>Energie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3546DD-0867-4658-8B12-2ADBB5805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8972694" cy="4323338"/>
          </a:xfrm>
        </p:spPr>
        <p:txBody>
          <a:bodyPr>
            <a:normAutofit/>
          </a:bodyPr>
          <a:lstStyle/>
          <a:p>
            <a:r>
              <a:rPr lang="cs-CZ" dirty="0"/>
              <a:t>Klíčové je dodržování </a:t>
            </a:r>
            <a:r>
              <a:rPr lang="cs-CZ" b="1" dirty="0">
                <a:solidFill>
                  <a:srgbClr val="3494BA"/>
                </a:solidFill>
              </a:rPr>
              <a:t>energetické bilance a nastavení energetické dostupnosti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Stanovení cílů – snižování hmotnosti, redukce tukové tkáně, stabilní hmotnost,…</a:t>
            </a:r>
          </a:p>
          <a:p>
            <a:r>
              <a:rPr lang="cs-CZ" dirty="0"/>
              <a:t>Příkladové srovnání energetické potřeby sportovců různé úrovně:</a:t>
            </a:r>
          </a:p>
          <a:p>
            <a:r>
              <a:rPr lang="cs-CZ" dirty="0"/>
              <a:t>Muž, 25 let, 180 cm, 80 kg</a:t>
            </a:r>
          </a:p>
          <a:p>
            <a:pPr lvl="1"/>
            <a:r>
              <a:rPr lang="cs-CZ" dirty="0"/>
              <a:t>BM = ±1900 kcal</a:t>
            </a:r>
          </a:p>
          <a:p>
            <a:pPr lvl="2"/>
            <a:r>
              <a:rPr lang="cs-CZ" dirty="0"/>
              <a:t>Rekreačně trénovaný … 60 min běh … 500 kcal … CEV = ±2900 kcal</a:t>
            </a:r>
          </a:p>
          <a:p>
            <a:pPr lvl="2"/>
            <a:r>
              <a:rPr lang="cs-CZ" dirty="0"/>
              <a:t>Aktivně trénující … 90 min běh … 800 kcal … CEV = ±3200 kcal</a:t>
            </a:r>
          </a:p>
          <a:p>
            <a:pPr lvl="2"/>
            <a:r>
              <a:rPr lang="cs-CZ" dirty="0"/>
              <a:t>Výkonnostní běžec … 150 min běh … 1900 kcal … CEV = ±4400 kcal</a:t>
            </a:r>
          </a:p>
          <a:p>
            <a:pPr lvl="2"/>
            <a:r>
              <a:rPr lang="cs-CZ" dirty="0"/>
              <a:t>Elitní triatlonista … 90 min plavání … 900 kcal</a:t>
            </a:r>
          </a:p>
          <a:p>
            <a:pPr marL="914400" lvl="2" indent="0">
              <a:buNone/>
            </a:pPr>
            <a:r>
              <a:rPr lang="cs-CZ" dirty="0"/>
              <a:t>			     … 120 min cyklistika … 1200 kcal</a:t>
            </a:r>
          </a:p>
          <a:p>
            <a:pPr marL="914400" lvl="2" indent="0">
              <a:buNone/>
            </a:pPr>
            <a:r>
              <a:rPr lang="cs-CZ" dirty="0"/>
              <a:t>			     … 90 min běh … 1100 kcal … CEV = ±5700 kcal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A2E435D-02D8-4B6D-8656-93DB97D11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663" y="2803524"/>
            <a:ext cx="4953000" cy="4705350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B7677AFE-F795-45ED-8C7F-9BD69D638C7C}"/>
              </a:ext>
            </a:extLst>
          </p:cNvPr>
          <p:cNvSpPr/>
          <p:nvPr/>
        </p:nvSpPr>
        <p:spPr>
          <a:xfrm>
            <a:off x="1588655" y="4119418"/>
            <a:ext cx="5846618" cy="67425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F03D8492-D855-45F3-81A7-636148DA9BAE}"/>
              </a:ext>
            </a:extLst>
          </p:cNvPr>
          <p:cNvCxnSpPr>
            <a:cxnSpLocks/>
            <a:stCxn id="8" idx="0"/>
            <a:endCxn id="12" idx="2"/>
          </p:cNvCxnSpPr>
          <p:nvPr/>
        </p:nvCxnSpPr>
        <p:spPr>
          <a:xfrm flipH="1" flipV="1">
            <a:off x="3665634" y="2160589"/>
            <a:ext cx="846330" cy="195882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22275831-A315-4B0F-9D23-D0AE91EB9F68}"/>
              </a:ext>
            </a:extLst>
          </p:cNvPr>
          <p:cNvGrpSpPr/>
          <p:nvPr/>
        </p:nvGrpSpPr>
        <p:grpSpPr>
          <a:xfrm>
            <a:off x="113722" y="981299"/>
            <a:ext cx="7103824" cy="1179290"/>
            <a:chOff x="0" y="2652149"/>
            <a:chExt cx="8154193" cy="810809"/>
          </a:xfrm>
        </p:grpSpPr>
        <p:sp>
          <p:nvSpPr>
            <p:cNvPr id="12" name="Obdélník: se zakulacenými rohy 11">
              <a:extLst>
                <a:ext uri="{FF2B5EF4-FFF2-40B4-BE49-F238E27FC236}">
                  <a16:creationId xmlns:a16="http://schemas.microsoft.com/office/drawing/2014/main" id="{7EED412B-6212-4351-94D4-A56CDBCDFA90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13" name="Obdélník: se zakulacenými rohy 4">
              <a:extLst>
                <a:ext uri="{FF2B5EF4-FFF2-40B4-BE49-F238E27FC236}">
                  <a16:creationId xmlns:a16="http://schemas.microsoft.com/office/drawing/2014/main" id="{93EC3E65-DC5D-4E72-9312-0F6450E88726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marL="0" lvl="0" indent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600" i="1" dirty="0"/>
                <a:t>Celkový energetický výdej (CEV) během jednoho dne je u skupiny sportovců, kteří trénují 1-2 hod denně zvýšený (</a:t>
              </a:r>
              <a:r>
                <a:rPr lang="cs-CZ" sz="1600" i="1" dirty="0">
                  <a:cs typeface="Calibri" panose="020F0502020204030204" pitchFamily="34" charset="0"/>
                </a:rPr>
                <a:t>˂10 hod/týden)</a:t>
              </a:r>
              <a:r>
                <a:rPr lang="cs-CZ" sz="1600" i="1" dirty="0"/>
                <a:t>. Nicméně se nejedná o výdej, který by bylo problematické uspokojit stravou. </a:t>
              </a:r>
              <a:r>
                <a:rPr lang="cs-CZ" sz="1600" b="1" i="1" dirty="0">
                  <a:solidFill>
                    <a:schemeClr val="accent6">
                      <a:lumMod val="50000"/>
                    </a:schemeClr>
                  </a:solidFill>
                </a:rPr>
                <a:t>Obvykle se jedná o zatížení, která nevyžadují výživu během výkonu.</a:t>
              </a:r>
              <a:endParaRPr lang="en-US" sz="1600" b="1" i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sp>
        <p:nvSpPr>
          <p:cNvPr id="15" name="Obdélník 14">
            <a:extLst>
              <a:ext uri="{FF2B5EF4-FFF2-40B4-BE49-F238E27FC236}">
                <a16:creationId xmlns:a16="http://schemas.microsoft.com/office/drawing/2014/main" id="{98E6DFF7-A753-41B6-9675-28A252425670}"/>
              </a:ext>
            </a:extLst>
          </p:cNvPr>
          <p:cNvSpPr/>
          <p:nvPr/>
        </p:nvSpPr>
        <p:spPr>
          <a:xfrm>
            <a:off x="1588655" y="4793674"/>
            <a:ext cx="5846618" cy="33762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F881B822-9E52-4AE6-AD04-112B6EAB4DBD}"/>
              </a:ext>
            </a:extLst>
          </p:cNvPr>
          <p:cNvSpPr/>
          <p:nvPr/>
        </p:nvSpPr>
        <p:spPr>
          <a:xfrm>
            <a:off x="1588655" y="5133355"/>
            <a:ext cx="5846618" cy="1027748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03F26BF2-5DC2-4D47-AD9C-EB72B0F35BF3}"/>
              </a:ext>
            </a:extLst>
          </p:cNvPr>
          <p:cNvGrpSpPr/>
          <p:nvPr/>
        </p:nvGrpSpPr>
        <p:grpSpPr>
          <a:xfrm>
            <a:off x="5350483" y="2392784"/>
            <a:ext cx="6715374" cy="1366327"/>
            <a:chOff x="0" y="2652149"/>
            <a:chExt cx="8154193" cy="810809"/>
          </a:xfrm>
        </p:grpSpPr>
        <p:sp>
          <p:nvSpPr>
            <p:cNvPr id="18" name="Obdélník: se zakulacenými rohy 17">
              <a:extLst>
                <a:ext uri="{FF2B5EF4-FFF2-40B4-BE49-F238E27FC236}">
                  <a16:creationId xmlns:a16="http://schemas.microsoft.com/office/drawing/2014/main" id="{56A09BE1-93D1-4210-94E6-ED4799E83907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19" name="Obdélník: se zakulacenými rohy 4">
              <a:extLst>
                <a:ext uri="{FF2B5EF4-FFF2-40B4-BE49-F238E27FC236}">
                  <a16:creationId xmlns:a16="http://schemas.microsoft.com/office/drawing/2014/main" id="{A498F41F-A5E5-47E4-A679-18814E2893AA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/>
                <a:t>Energetická spotřeba výkonnostních vytrvalostních sportovců je již výrazně vyšší. Větší tréninkový objem (</a:t>
              </a:r>
              <a:r>
                <a:rPr lang="cs-CZ" sz="1600" i="1" dirty="0">
                  <a:cs typeface="Calibri" panose="020F0502020204030204" pitchFamily="34" charset="0"/>
                </a:rPr>
                <a:t>˃10 hod/týden) </a:t>
              </a:r>
              <a:r>
                <a:rPr lang="cs-CZ" sz="1600" i="1" dirty="0"/>
                <a:t>i intenzita tréninku. </a:t>
              </a:r>
              <a:r>
                <a:rPr lang="cs-CZ" sz="1600" b="1" i="1" dirty="0">
                  <a:solidFill>
                    <a:schemeClr val="accent6">
                      <a:lumMod val="50000"/>
                    </a:schemeClr>
                  </a:solidFill>
                </a:rPr>
                <a:t>Kompenzace stravou je zde nutná a důraz na adekvátní přísun S, B a energie během dne a během zatížení jsou zde velmi potřebné.</a:t>
              </a:r>
              <a:endParaRPr lang="en-US" sz="1600" b="1" i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2ACE5C51-B9B8-4E4C-A981-1B79870A2345}"/>
              </a:ext>
            </a:extLst>
          </p:cNvPr>
          <p:cNvCxnSpPr>
            <a:cxnSpLocks/>
            <a:stCxn id="15" idx="0"/>
            <a:endCxn id="18" idx="2"/>
          </p:cNvCxnSpPr>
          <p:nvPr/>
        </p:nvCxnSpPr>
        <p:spPr>
          <a:xfrm flipV="1">
            <a:off x="4511964" y="3759111"/>
            <a:ext cx="4196206" cy="103456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Skupina 22">
            <a:extLst>
              <a:ext uri="{FF2B5EF4-FFF2-40B4-BE49-F238E27FC236}">
                <a16:creationId xmlns:a16="http://schemas.microsoft.com/office/drawing/2014/main" id="{78DA2936-5086-4B05-AF0D-A97190E9770C}"/>
              </a:ext>
            </a:extLst>
          </p:cNvPr>
          <p:cNvGrpSpPr/>
          <p:nvPr/>
        </p:nvGrpSpPr>
        <p:grpSpPr>
          <a:xfrm>
            <a:off x="7070275" y="4155583"/>
            <a:ext cx="5109161" cy="2395042"/>
            <a:chOff x="0" y="2652149"/>
            <a:chExt cx="8154193" cy="810809"/>
          </a:xfrm>
        </p:grpSpPr>
        <p:sp>
          <p:nvSpPr>
            <p:cNvPr id="24" name="Obdélník: se zakulacenými rohy 23">
              <a:extLst>
                <a:ext uri="{FF2B5EF4-FFF2-40B4-BE49-F238E27FC236}">
                  <a16:creationId xmlns:a16="http://schemas.microsoft.com/office/drawing/2014/main" id="{AB23E350-67F6-49D1-8948-6D8CE81F100B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25" name="Obdélník: se zakulacenými rohy 4">
              <a:extLst>
                <a:ext uri="{FF2B5EF4-FFF2-40B4-BE49-F238E27FC236}">
                  <a16:creationId xmlns:a16="http://schemas.microsoft.com/office/drawing/2014/main" id="{B924D3D4-B27F-4643-B8F5-37DF1C824548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/>
                <a:t>U elitních vytrvalostních sportovců (i 20 hod/týden) se setkáváme s obrovským energetickým výdejem, který je nutné kompenzovat výživou (v některých případech i doplňky stravy). Vyrovnaná energetická bilance a dobrá energetická dostupnost jsou doslova klíčové. Jejich nedodržení vede často ke zdravotním komplikacím a poklesu výkonnosti. </a:t>
              </a:r>
              <a:r>
                <a:rPr lang="cs-CZ" sz="1600" b="1" i="1" dirty="0">
                  <a:solidFill>
                    <a:schemeClr val="accent6">
                      <a:lumMod val="50000"/>
                    </a:schemeClr>
                  </a:solidFill>
                </a:rPr>
                <a:t>Přísun S, B a energie během dne a během zatížení je zde klíčové.</a:t>
              </a:r>
              <a:endParaRPr lang="en-US" sz="1600" b="1" i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50ECFB2C-EF9E-44F9-9B25-83E48DE0D90E}"/>
              </a:ext>
            </a:extLst>
          </p:cNvPr>
          <p:cNvCxnSpPr>
            <a:cxnSpLocks/>
            <a:stCxn id="16" idx="0"/>
            <a:endCxn id="24" idx="1"/>
          </p:cNvCxnSpPr>
          <p:nvPr/>
        </p:nvCxnSpPr>
        <p:spPr>
          <a:xfrm>
            <a:off x="4511964" y="5133355"/>
            <a:ext cx="2558311" cy="21974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6E44AC81-E32D-45B0-8833-EDF8F45D3825}"/>
              </a:ext>
            </a:extLst>
          </p:cNvPr>
          <p:cNvSpPr txBox="1"/>
          <p:nvPr/>
        </p:nvSpPr>
        <p:spPr>
          <a:xfrm>
            <a:off x="-60494" y="6650071"/>
            <a:ext cx="30123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jako vědecká disciplína</a:t>
            </a:r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cs-CZ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8913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6EE005-6BA3-4F84-A555-D977C2B1B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Nutriční podpora vytrvalostních výkonů</a:t>
            </a:r>
            <a:br>
              <a:rPr lang="cs-CZ" sz="3200" dirty="0"/>
            </a:br>
            <a:r>
              <a:rPr lang="cs-CZ" sz="2400" dirty="0"/>
              <a:t>Sacharidy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3546DD-0867-4658-8B12-2ADBB5805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9473431" cy="4323338"/>
          </a:xfrm>
        </p:spPr>
        <p:txBody>
          <a:bodyPr>
            <a:normAutofit/>
          </a:bodyPr>
          <a:lstStyle/>
          <a:p>
            <a:r>
              <a:rPr lang="cs-CZ" dirty="0"/>
              <a:t>Celková denní potřeba sacharidů u sportovců různé výkonnostní úrovně:</a:t>
            </a:r>
          </a:p>
          <a:p>
            <a:pPr lvl="1"/>
            <a:r>
              <a:rPr lang="cs-CZ" dirty="0"/>
              <a:t>1 hod/den – rekreační sportovec (3-5 hod/týden)			- 3-4 g S/kg TH</a:t>
            </a:r>
          </a:p>
          <a:p>
            <a:pPr lvl="1"/>
            <a:r>
              <a:rPr lang="cs-CZ" dirty="0"/>
              <a:t>1-2 hod/den – aktivní sportovec (5-10 hod/týden)			- 4-6 g S/kg TH</a:t>
            </a:r>
          </a:p>
          <a:p>
            <a:pPr lvl="1"/>
            <a:r>
              <a:rPr lang="cs-CZ" dirty="0"/>
              <a:t>1-3 hod/den – výkonnostní sportovec (˃10 hod/týden)		- 6-8 g S/kg TH</a:t>
            </a:r>
          </a:p>
          <a:p>
            <a:pPr lvl="1"/>
            <a:r>
              <a:rPr lang="cs-CZ" dirty="0"/>
              <a:t>2-4 hod/den – elitní sportovec (i více než 20 hod/týden)		- 8-10 g S/kg TH</a:t>
            </a:r>
          </a:p>
          <a:p>
            <a:pPr lvl="2"/>
            <a:r>
              <a:rPr lang="cs-CZ" sz="1600" dirty="0"/>
              <a:t>Příprava na závod								- </a:t>
            </a:r>
            <a:r>
              <a:rPr lang="cs-CZ" sz="1600" b="1" dirty="0">
                <a:solidFill>
                  <a:srgbClr val="4A7090"/>
                </a:solidFill>
              </a:rPr>
              <a:t>až </a:t>
            </a:r>
            <a:r>
              <a:rPr lang="cs-CZ" sz="1600" b="1" dirty="0">
                <a:solidFill>
                  <a:schemeClr val="bg2">
                    <a:lumMod val="50000"/>
                  </a:schemeClr>
                </a:solidFill>
              </a:rPr>
              <a:t>12-13 g S/kg TH</a:t>
            </a:r>
          </a:p>
        </p:txBody>
      </p:sp>
      <p:grpSp>
        <p:nvGrpSpPr>
          <p:cNvPr id="27" name="Skupina 26">
            <a:extLst>
              <a:ext uri="{FF2B5EF4-FFF2-40B4-BE49-F238E27FC236}">
                <a16:creationId xmlns:a16="http://schemas.microsoft.com/office/drawing/2014/main" id="{A099619E-389C-4EBF-AE7A-AD008013339E}"/>
              </a:ext>
            </a:extLst>
          </p:cNvPr>
          <p:cNvGrpSpPr/>
          <p:nvPr/>
        </p:nvGrpSpPr>
        <p:grpSpPr>
          <a:xfrm>
            <a:off x="9797430" y="2895533"/>
            <a:ext cx="1965484" cy="1066934"/>
            <a:chOff x="0" y="2652149"/>
            <a:chExt cx="8154193" cy="810809"/>
          </a:xfrm>
        </p:grpSpPr>
        <p:sp>
          <p:nvSpPr>
            <p:cNvPr id="28" name="Obdélník: se zakulacenými rohy 27">
              <a:extLst>
                <a:ext uri="{FF2B5EF4-FFF2-40B4-BE49-F238E27FC236}">
                  <a16:creationId xmlns:a16="http://schemas.microsoft.com/office/drawing/2014/main" id="{535DEB4D-0868-4442-9166-461C86F6C328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29" name="Obdélník: se zakulacenými rohy 4">
              <a:extLst>
                <a:ext uri="{FF2B5EF4-FFF2-40B4-BE49-F238E27FC236}">
                  <a16:creationId xmlns:a16="http://schemas.microsoft.com/office/drawing/2014/main" id="{0F7BD540-FA36-48EA-BFA1-3F1C63779F91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r>
                <a:rPr lang="cs-CZ" sz="1600" dirty="0"/>
                <a:t>↑ objem i intenzita zatížení.</a:t>
              </a:r>
            </a:p>
            <a:p>
              <a:r>
                <a:rPr lang="cs-CZ" sz="1600" dirty="0"/>
                <a:t>↑ potřeba S.</a:t>
              </a:r>
            </a:p>
          </p:txBody>
        </p:sp>
      </p:grpSp>
      <p:sp>
        <p:nvSpPr>
          <p:cNvPr id="4" name="Šipka: dolů 3">
            <a:extLst>
              <a:ext uri="{FF2B5EF4-FFF2-40B4-BE49-F238E27FC236}">
                <a16:creationId xmlns:a16="http://schemas.microsoft.com/office/drawing/2014/main" id="{686B792F-92AA-4D25-A9DB-400D6E99D695}"/>
              </a:ext>
            </a:extLst>
          </p:cNvPr>
          <p:cNvSpPr/>
          <p:nvPr/>
        </p:nvSpPr>
        <p:spPr>
          <a:xfrm>
            <a:off x="9374819" y="2290439"/>
            <a:ext cx="310719" cy="20773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Obsah obrázku kreslení&#10;&#10;Popis byl vytvořen automaticky">
            <a:extLst>
              <a:ext uri="{FF2B5EF4-FFF2-40B4-BE49-F238E27FC236}">
                <a16:creationId xmlns:a16="http://schemas.microsoft.com/office/drawing/2014/main" id="{CD3523EB-5660-4352-87C4-17898FA17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575" y="4322258"/>
            <a:ext cx="5547051" cy="2653844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2EDDDC07-6A8E-4328-A7F9-F2D75A73D14E}"/>
              </a:ext>
            </a:extLst>
          </p:cNvPr>
          <p:cNvSpPr txBox="1"/>
          <p:nvPr/>
        </p:nvSpPr>
        <p:spPr>
          <a:xfrm>
            <a:off x="-60494" y="6650071"/>
            <a:ext cx="30123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jako vědecká disciplína</a:t>
            </a:r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cs-CZ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1720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6EE005-6BA3-4F84-A555-D977C2B1B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Nutriční podpora vytrvalostních výkonů</a:t>
            </a:r>
            <a:br>
              <a:rPr lang="cs-CZ" sz="3200" dirty="0"/>
            </a:br>
            <a:r>
              <a:rPr lang="cs-CZ" sz="2400" dirty="0"/>
              <a:t>Sacharidy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3546DD-0867-4658-8B12-2ADBB5805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11147723" cy="4323338"/>
          </a:xfrm>
        </p:spPr>
        <p:txBody>
          <a:bodyPr>
            <a:normAutofit/>
          </a:bodyPr>
          <a:lstStyle/>
          <a:p>
            <a:r>
              <a:rPr lang="cs-CZ" dirty="0"/>
              <a:t>Muž, 25 let, 180 cm, 80 kg</a:t>
            </a:r>
          </a:p>
          <a:p>
            <a:pPr lvl="1"/>
            <a:r>
              <a:rPr lang="cs-CZ" dirty="0"/>
              <a:t>1 hod/den – rekreační sportovec (3-5 hod/týden)			- 3-4 g S/kg TH			…	240-320 g S/den</a:t>
            </a:r>
          </a:p>
          <a:p>
            <a:pPr lvl="1"/>
            <a:r>
              <a:rPr lang="cs-CZ" dirty="0"/>
              <a:t>1-2 hod/den – aktivní sportovec (5-10 hod/týden)			- 4-6 g S/kg TH			…	320-480 g S/den</a:t>
            </a:r>
          </a:p>
          <a:p>
            <a:pPr lvl="1"/>
            <a:r>
              <a:rPr lang="cs-CZ" dirty="0"/>
              <a:t>1-3 hod/den – výkonnostní sportovec (˃10 hod/týden)		- 6-8 g S/kg TH			…	480-640 g S/den</a:t>
            </a:r>
          </a:p>
          <a:p>
            <a:pPr lvl="1"/>
            <a:r>
              <a:rPr lang="cs-CZ" dirty="0"/>
              <a:t>2-4 hod/den – elitní sportovec (i více než 20 hod/týden)		- 8-10 g S/kg TH		…	640-800 g S/den</a:t>
            </a:r>
          </a:p>
          <a:p>
            <a:pPr lvl="2"/>
            <a:r>
              <a:rPr lang="cs-CZ" sz="1600" dirty="0"/>
              <a:t>Příprava na závod								- </a:t>
            </a:r>
            <a:r>
              <a:rPr lang="cs-CZ" sz="1600" b="1" dirty="0">
                <a:solidFill>
                  <a:srgbClr val="4A7090"/>
                </a:solidFill>
              </a:rPr>
              <a:t>až </a:t>
            </a:r>
            <a:r>
              <a:rPr lang="cs-CZ" sz="1600" b="1" dirty="0">
                <a:solidFill>
                  <a:schemeClr val="bg2">
                    <a:lumMod val="50000"/>
                  </a:schemeClr>
                </a:solidFill>
              </a:rPr>
              <a:t>12-13 g S/kg TH	…	960-1040 g S/den</a:t>
            </a:r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D849562E-FAF0-4277-9145-6B386516F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50" y="4322258"/>
            <a:ext cx="1193800" cy="1193800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A52FB687-E7FB-4A5E-9F6E-10AF05AE79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50" y="4474658"/>
            <a:ext cx="1193800" cy="1193800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ABFF60CF-63CE-4525-A48F-5BDCB6F818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50" y="4627058"/>
            <a:ext cx="1193800" cy="1193800"/>
          </a:xfrm>
          <a:prstGeom prst="rect">
            <a:avLst/>
          </a:prstGeom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B65DBFDF-45E6-45B0-8BFF-732A41A26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150" y="4779458"/>
            <a:ext cx="1193800" cy="1193800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8FB734AC-25A9-4E29-BA6B-C8E9D6D5AB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550" y="4931858"/>
            <a:ext cx="1193800" cy="1193800"/>
          </a:xfrm>
          <a:prstGeom prst="rect">
            <a:avLst/>
          </a:prstGeom>
        </p:spPr>
      </p:pic>
      <p:pic>
        <p:nvPicPr>
          <p:cNvPr id="34" name="Obrázek 33">
            <a:extLst>
              <a:ext uri="{FF2B5EF4-FFF2-40B4-BE49-F238E27FC236}">
                <a16:creationId xmlns:a16="http://schemas.microsoft.com/office/drawing/2014/main" id="{F443C731-45B6-4B40-A446-A9A1CAAEA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950" y="5084258"/>
            <a:ext cx="1193800" cy="1193800"/>
          </a:xfrm>
          <a:prstGeom prst="rect">
            <a:avLst/>
          </a:prstGeom>
        </p:spPr>
      </p:pic>
      <p:pic>
        <p:nvPicPr>
          <p:cNvPr id="35" name="Obrázek 34">
            <a:extLst>
              <a:ext uri="{FF2B5EF4-FFF2-40B4-BE49-F238E27FC236}">
                <a16:creationId xmlns:a16="http://schemas.microsoft.com/office/drawing/2014/main" id="{765BAD99-66B8-4DD1-8C7C-3A1D11AAD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350" y="5236658"/>
            <a:ext cx="1193800" cy="1193800"/>
          </a:xfrm>
          <a:prstGeom prst="rect">
            <a:avLst/>
          </a:prstGeom>
        </p:spPr>
      </p:pic>
      <p:pic>
        <p:nvPicPr>
          <p:cNvPr id="36" name="Obrázek 35">
            <a:extLst>
              <a:ext uri="{FF2B5EF4-FFF2-40B4-BE49-F238E27FC236}">
                <a16:creationId xmlns:a16="http://schemas.microsoft.com/office/drawing/2014/main" id="{108BB77D-0CEB-4349-8AD4-36D36C68E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750" y="5389058"/>
            <a:ext cx="1193800" cy="1193800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96629072-D060-4444-BF34-0319E0D28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50" y="5541458"/>
            <a:ext cx="1193800" cy="1193800"/>
          </a:xfrm>
          <a:prstGeom prst="rect">
            <a:avLst/>
          </a:prstGeom>
        </p:spPr>
      </p:pic>
      <p:pic>
        <p:nvPicPr>
          <p:cNvPr id="38" name="Obrázek 37">
            <a:extLst>
              <a:ext uri="{FF2B5EF4-FFF2-40B4-BE49-F238E27FC236}">
                <a16:creationId xmlns:a16="http://schemas.microsoft.com/office/drawing/2014/main" id="{5B0CDBCE-7312-4087-B8B6-5295CDF3C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550" y="5693858"/>
            <a:ext cx="1193800" cy="1193800"/>
          </a:xfrm>
          <a:prstGeom prst="rect">
            <a:avLst/>
          </a:prstGeom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A502F096-DA7A-41B8-B040-F1CF7A0B6D61}"/>
              </a:ext>
            </a:extLst>
          </p:cNvPr>
          <p:cNvSpPr txBox="1"/>
          <p:nvPr/>
        </p:nvSpPr>
        <p:spPr>
          <a:xfrm>
            <a:off x="698776" y="5407693"/>
            <a:ext cx="32175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10 ks banánů (±120 g) … ±300 g S</a:t>
            </a:r>
          </a:p>
        </p:txBody>
      </p:sp>
      <p:pic>
        <p:nvPicPr>
          <p:cNvPr id="40" name="Obrázek 39" descr="Obsah obrázku zvíře, vsedě, kobliha, malé&#10;&#10;Popis byl vytvořen automaticky">
            <a:extLst>
              <a:ext uri="{FF2B5EF4-FFF2-40B4-BE49-F238E27FC236}">
                <a16:creationId xmlns:a16="http://schemas.microsoft.com/office/drawing/2014/main" id="{A6B1190B-A675-4717-8821-25B156BE3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323" y="4488620"/>
            <a:ext cx="2668669" cy="2054875"/>
          </a:xfrm>
          <a:prstGeom prst="rect">
            <a:avLst/>
          </a:prstGeom>
        </p:spPr>
      </p:pic>
      <p:sp>
        <p:nvSpPr>
          <p:cNvPr id="41" name="TextovéPole 40">
            <a:extLst>
              <a:ext uri="{FF2B5EF4-FFF2-40B4-BE49-F238E27FC236}">
                <a16:creationId xmlns:a16="http://schemas.microsoft.com/office/drawing/2014/main" id="{11D223A2-4FA9-4B63-B453-345DF7B7BBDD}"/>
              </a:ext>
            </a:extLst>
          </p:cNvPr>
          <p:cNvSpPr txBox="1"/>
          <p:nvPr/>
        </p:nvSpPr>
        <p:spPr>
          <a:xfrm>
            <a:off x="4884170" y="5375998"/>
            <a:ext cx="2512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Chléb (1,5 kg) … ±650 g S</a:t>
            </a:r>
          </a:p>
        </p:txBody>
      </p:sp>
      <p:pic>
        <p:nvPicPr>
          <p:cNvPr id="43" name="Obrázek 42" descr="Obsah obrázku těstoviny, jídlo, hranolky, stůl&#10;&#10;Popis byl vytvořen automaticky">
            <a:extLst>
              <a:ext uri="{FF2B5EF4-FFF2-40B4-BE49-F238E27FC236}">
                <a16:creationId xmlns:a16="http://schemas.microsoft.com/office/drawing/2014/main" id="{ABA3CCEA-1094-42B6-AB5E-056882CC65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165" y="4770770"/>
            <a:ext cx="2163224" cy="1713157"/>
          </a:xfrm>
          <a:prstGeom prst="rect">
            <a:avLst/>
          </a:prstGeom>
        </p:spPr>
      </p:pic>
      <p:sp>
        <p:nvSpPr>
          <p:cNvPr id="44" name="TextovéPole 43">
            <a:extLst>
              <a:ext uri="{FF2B5EF4-FFF2-40B4-BE49-F238E27FC236}">
                <a16:creationId xmlns:a16="http://schemas.microsoft.com/office/drawing/2014/main" id="{BD3CBEDF-721D-4365-BD51-E3E4C6E5975D}"/>
              </a:ext>
            </a:extLst>
          </p:cNvPr>
          <p:cNvSpPr txBox="1"/>
          <p:nvPr/>
        </p:nvSpPr>
        <p:spPr>
          <a:xfrm>
            <a:off x="8351865" y="5329904"/>
            <a:ext cx="3448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Vařené těstoviny (±4 kg) … ±950 g S</a:t>
            </a:r>
          </a:p>
        </p:txBody>
      </p:sp>
      <p:grpSp>
        <p:nvGrpSpPr>
          <p:cNvPr id="46" name="Skupina 45">
            <a:extLst>
              <a:ext uri="{FF2B5EF4-FFF2-40B4-BE49-F238E27FC236}">
                <a16:creationId xmlns:a16="http://schemas.microsoft.com/office/drawing/2014/main" id="{E1F2C100-D1C1-4CF4-A086-A2788463D1FB}"/>
              </a:ext>
            </a:extLst>
          </p:cNvPr>
          <p:cNvGrpSpPr/>
          <p:nvPr/>
        </p:nvGrpSpPr>
        <p:grpSpPr>
          <a:xfrm>
            <a:off x="7623111" y="113383"/>
            <a:ext cx="4453433" cy="3591750"/>
            <a:chOff x="0" y="2652149"/>
            <a:chExt cx="8154193" cy="810809"/>
          </a:xfrm>
        </p:grpSpPr>
        <p:sp>
          <p:nvSpPr>
            <p:cNvPr id="47" name="Obdélník: se zakulacenými rohy 46">
              <a:extLst>
                <a:ext uri="{FF2B5EF4-FFF2-40B4-BE49-F238E27FC236}">
                  <a16:creationId xmlns:a16="http://schemas.microsoft.com/office/drawing/2014/main" id="{71779FA5-24C8-40CD-AB62-D333D1920AF6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48" name="Obdélník: se zakulacenými rohy 4">
              <a:extLst>
                <a:ext uri="{FF2B5EF4-FFF2-40B4-BE49-F238E27FC236}">
                  <a16:creationId xmlns:a16="http://schemas.microsoft.com/office/drawing/2014/main" id="{B6E51390-059C-4427-A1C5-4C403B213DED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b="1" i="1" dirty="0" err="1">
                  <a:solidFill>
                    <a:schemeClr val="accent6">
                      <a:lumMod val="50000"/>
                    </a:schemeClr>
                  </a:solidFill>
                </a:rPr>
                <a:t>Training</a:t>
              </a:r>
              <a:r>
                <a:rPr lang="cs-CZ" sz="1600" b="1" i="1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cs-CZ" sz="1600" b="1" i="1" dirty="0" err="1">
                  <a:solidFill>
                    <a:schemeClr val="accent6">
                      <a:lumMod val="50000"/>
                    </a:schemeClr>
                  </a:solidFill>
                </a:rPr>
                <a:t>the</a:t>
              </a:r>
              <a:r>
                <a:rPr lang="cs-CZ" sz="1600" b="1" i="1" dirty="0">
                  <a:solidFill>
                    <a:schemeClr val="accent6">
                      <a:lumMod val="50000"/>
                    </a:schemeClr>
                  </a:solidFill>
                </a:rPr>
                <a:t> gut…</a:t>
              </a:r>
            </a:p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b="1" i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pic>
        <p:nvPicPr>
          <p:cNvPr id="49" name="Obrázek 48">
            <a:extLst>
              <a:ext uri="{FF2B5EF4-FFF2-40B4-BE49-F238E27FC236}">
                <a16:creationId xmlns:a16="http://schemas.microsoft.com/office/drawing/2014/main" id="{6A828AB1-97EA-4007-90CA-B3388892AF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4813" y="671129"/>
            <a:ext cx="4098694" cy="2668803"/>
          </a:xfrm>
          <a:prstGeom prst="rect">
            <a:avLst/>
          </a:prstGeom>
        </p:spPr>
      </p:pic>
      <p:sp>
        <p:nvSpPr>
          <p:cNvPr id="50" name="Obdélník 49">
            <a:extLst>
              <a:ext uri="{FF2B5EF4-FFF2-40B4-BE49-F238E27FC236}">
                <a16:creationId xmlns:a16="http://schemas.microsoft.com/office/drawing/2014/main" id="{636E2A97-83AF-484E-8D42-D681AE89ED66}"/>
              </a:ext>
            </a:extLst>
          </p:cNvPr>
          <p:cNvSpPr/>
          <p:nvPr/>
        </p:nvSpPr>
        <p:spPr>
          <a:xfrm>
            <a:off x="1145413" y="3695987"/>
            <a:ext cx="10510967" cy="73306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1" name="Přímá spojnice 50">
            <a:extLst>
              <a:ext uri="{FF2B5EF4-FFF2-40B4-BE49-F238E27FC236}">
                <a16:creationId xmlns:a16="http://schemas.microsoft.com/office/drawing/2014/main" id="{65602686-4CC4-47F4-B12C-417BED2DB4C0}"/>
              </a:ext>
            </a:extLst>
          </p:cNvPr>
          <p:cNvCxnSpPr>
            <a:cxnSpLocks/>
            <a:stCxn id="50" idx="0"/>
            <a:endCxn id="48" idx="1"/>
          </p:cNvCxnSpPr>
          <p:nvPr/>
        </p:nvCxnSpPr>
        <p:spPr>
          <a:xfrm flipV="1">
            <a:off x="6400897" y="1909258"/>
            <a:ext cx="1243831" cy="178672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ovéPole 53">
            <a:extLst>
              <a:ext uri="{FF2B5EF4-FFF2-40B4-BE49-F238E27FC236}">
                <a16:creationId xmlns:a16="http://schemas.microsoft.com/office/drawing/2014/main" id="{993930D5-2652-4AA7-AD5C-68B970CA0422}"/>
              </a:ext>
            </a:extLst>
          </p:cNvPr>
          <p:cNvSpPr txBox="1"/>
          <p:nvPr/>
        </p:nvSpPr>
        <p:spPr>
          <a:xfrm>
            <a:off x="-60494" y="6650071"/>
            <a:ext cx="30123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jako vědecká disciplína</a:t>
            </a:r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cs-CZ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8489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0806C83-C75F-458A-AB18-DE90DEB84E7D}"/>
              </a:ext>
            </a:extLst>
          </p:cNvPr>
          <p:cNvCxnSpPr>
            <a:cxnSpLocks/>
          </p:cNvCxnSpPr>
          <p:nvPr/>
        </p:nvCxnSpPr>
        <p:spPr>
          <a:xfrm flipH="1">
            <a:off x="4595523" y="3503631"/>
            <a:ext cx="1375" cy="24971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DECDF9CE-FED6-4366-A380-746ED4C338E7}"/>
              </a:ext>
            </a:extLst>
          </p:cNvPr>
          <p:cNvCxnSpPr>
            <a:cxnSpLocks/>
          </p:cNvCxnSpPr>
          <p:nvPr/>
        </p:nvCxnSpPr>
        <p:spPr>
          <a:xfrm>
            <a:off x="237822" y="5962131"/>
            <a:ext cx="1028629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C9E4B2A-1E62-4BF6-9A9E-3E975FECFDAE}"/>
              </a:ext>
            </a:extLst>
          </p:cNvPr>
          <p:cNvSpPr txBox="1"/>
          <p:nvPr/>
        </p:nvSpPr>
        <p:spPr>
          <a:xfrm>
            <a:off x="625977" y="5709069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4 hod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A8F79DC0-1F60-41C8-AA63-F0158E0E11CD}"/>
              </a:ext>
            </a:extLst>
          </p:cNvPr>
          <p:cNvCxnSpPr>
            <a:cxnSpLocks/>
          </p:cNvCxnSpPr>
          <p:nvPr/>
        </p:nvCxnSpPr>
        <p:spPr>
          <a:xfrm>
            <a:off x="828678" y="5893734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>
            <a:extLst>
              <a:ext uri="{FF2B5EF4-FFF2-40B4-BE49-F238E27FC236}">
                <a16:creationId xmlns:a16="http://schemas.microsoft.com/office/drawing/2014/main" id="{7F89A098-4694-4449-99A4-9E0D0DE77A8A}"/>
              </a:ext>
            </a:extLst>
          </p:cNvPr>
          <p:cNvSpPr/>
          <p:nvPr/>
        </p:nvSpPr>
        <p:spPr>
          <a:xfrm>
            <a:off x="280383" y="3847209"/>
            <a:ext cx="1226891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±1-2 g S/kg TH</a:t>
            </a:r>
          </a:p>
        </p:txBody>
      </p:sp>
      <p:pic>
        <p:nvPicPr>
          <p:cNvPr id="21" name="Obrázek 20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D5EB4CF-D398-402A-AAC7-8A35DB8550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66" y="2566171"/>
            <a:ext cx="1443527" cy="1082645"/>
          </a:xfrm>
          <a:prstGeom prst="rect">
            <a:avLst/>
          </a:prstGeom>
        </p:spPr>
      </p:pic>
      <p:sp>
        <p:nvSpPr>
          <p:cNvPr id="25" name="Obdélník 24">
            <a:extLst>
              <a:ext uri="{FF2B5EF4-FFF2-40B4-BE49-F238E27FC236}">
                <a16:creationId xmlns:a16="http://schemas.microsoft.com/office/drawing/2014/main" id="{47122080-37F5-4748-A0B7-D0B9375F77F6}"/>
              </a:ext>
            </a:extLst>
          </p:cNvPr>
          <p:cNvSpPr/>
          <p:nvPr/>
        </p:nvSpPr>
        <p:spPr>
          <a:xfrm>
            <a:off x="2333612" y="3999768"/>
            <a:ext cx="1035320" cy="263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50" dirty="0">
                <a:solidFill>
                  <a:prstClr val="white"/>
                </a:solidFill>
                <a:latin typeface="Trebuchet MS" panose="020B0603020202020204" pitchFamily="34" charset="0"/>
              </a:rPr>
              <a:t>0,5</a:t>
            </a: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 g S/kg TH</a:t>
            </a:r>
          </a:p>
        </p:txBody>
      </p:sp>
      <p:pic>
        <p:nvPicPr>
          <p:cNvPr id="27" name="Obrázek 26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652E66CC-1BCB-4827-8AFE-9EA8C9BA32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2333612" y="2293784"/>
            <a:ext cx="954176" cy="543665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4389A881-D49B-4B2B-BC63-5C8F51C84C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029" y="2843211"/>
            <a:ext cx="491641" cy="88613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882A2A85-E830-404E-BC79-475FF95E5B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898" y="2845689"/>
            <a:ext cx="490265" cy="883652"/>
          </a:xfrm>
          <a:prstGeom prst="rect">
            <a:avLst/>
          </a:prstGeom>
        </p:spPr>
      </p:pic>
      <p:pic>
        <p:nvPicPr>
          <p:cNvPr id="33" name="Obrázek 32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E141A30B-26D5-4EBB-8AB5-50D50CAF7A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497" y="4431853"/>
            <a:ext cx="1130330" cy="1130330"/>
          </a:xfrm>
          <a:prstGeom prst="rect">
            <a:avLst/>
          </a:prstGeom>
        </p:spPr>
      </p:pic>
      <p:sp>
        <p:nvSpPr>
          <p:cNvPr id="34" name="TextovéPole 33">
            <a:extLst>
              <a:ext uri="{FF2B5EF4-FFF2-40B4-BE49-F238E27FC236}">
                <a16:creationId xmlns:a16="http://schemas.microsoft.com/office/drawing/2014/main" id="{3EE29135-F22F-4052-AD5A-2106371DEAD2}"/>
              </a:ext>
            </a:extLst>
          </p:cNvPr>
          <p:cNvSpPr txBox="1"/>
          <p:nvPr/>
        </p:nvSpPr>
        <p:spPr>
          <a:xfrm>
            <a:off x="2543851" y="5721394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1 hod</a:t>
            </a:r>
          </a:p>
        </p:txBody>
      </p: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882DD22A-B49B-4162-BA15-A83B80AEED18}"/>
              </a:ext>
            </a:extLst>
          </p:cNvPr>
          <p:cNvCxnSpPr>
            <a:cxnSpLocks/>
          </p:cNvCxnSpPr>
          <p:nvPr/>
        </p:nvCxnSpPr>
        <p:spPr>
          <a:xfrm>
            <a:off x="2746552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838FA0AC-4340-4FFC-88F3-018B892423EE}"/>
              </a:ext>
            </a:extLst>
          </p:cNvPr>
          <p:cNvSpPr txBox="1"/>
          <p:nvPr/>
        </p:nvSpPr>
        <p:spPr>
          <a:xfrm>
            <a:off x="10071751" y="5721394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2 hod</a:t>
            </a:r>
          </a:p>
        </p:txBody>
      </p: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051D59D4-2461-4524-B6D7-F46877E8D269}"/>
              </a:ext>
            </a:extLst>
          </p:cNvPr>
          <p:cNvCxnSpPr>
            <a:cxnSpLocks/>
          </p:cNvCxnSpPr>
          <p:nvPr/>
        </p:nvCxnSpPr>
        <p:spPr>
          <a:xfrm>
            <a:off x="10274452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9F523D6A-67F0-47D9-8B71-35676964C34E}"/>
              </a:ext>
            </a:extLst>
          </p:cNvPr>
          <p:cNvSpPr txBox="1"/>
          <p:nvPr/>
        </p:nvSpPr>
        <p:spPr>
          <a:xfrm>
            <a:off x="7699872" y="5733257"/>
            <a:ext cx="137470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Fáze časné regenerace</a:t>
            </a:r>
          </a:p>
        </p:txBody>
      </p:sp>
      <p:pic>
        <p:nvPicPr>
          <p:cNvPr id="55" name="Obrázek 54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E62D7144-6695-45CC-BA4F-BD5A34651C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984" y="2657289"/>
            <a:ext cx="1600722" cy="900407"/>
          </a:xfrm>
          <a:prstGeom prst="rect">
            <a:avLst/>
          </a:prstGeom>
        </p:spPr>
      </p:pic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6A999395-C1D7-471C-A08B-72BD5ACBB6F4}"/>
              </a:ext>
            </a:extLst>
          </p:cNvPr>
          <p:cNvCxnSpPr/>
          <p:nvPr/>
        </p:nvCxnSpPr>
        <p:spPr>
          <a:xfrm flipV="1">
            <a:off x="1924212" y="2388339"/>
            <a:ext cx="0" cy="35743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Obrázek 46" descr="Obsah obrázku jídlo, talíř, stůl, osoba&#10;&#10;Popis byl vytvořen automaticky">
            <a:extLst>
              <a:ext uri="{FF2B5EF4-FFF2-40B4-BE49-F238E27FC236}">
                <a16:creationId xmlns:a16="http://schemas.microsoft.com/office/drawing/2014/main" id="{CEC36392-3FC1-4195-9820-6CC7BDAFA8A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2" b="15431"/>
          <a:stretch/>
        </p:blipFill>
        <p:spPr>
          <a:xfrm>
            <a:off x="166477" y="4570489"/>
            <a:ext cx="1410237" cy="1068905"/>
          </a:xfrm>
          <a:prstGeom prst="rect">
            <a:avLst/>
          </a:prstGeom>
        </p:spPr>
      </p:pic>
      <p:pic>
        <p:nvPicPr>
          <p:cNvPr id="6" name="Obrázek 5" descr="Obsah obrázku jídlo&#10;&#10;Popis byl vytvořen automaticky">
            <a:extLst>
              <a:ext uri="{FF2B5EF4-FFF2-40B4-BE49-F238E27FC236}">
                <a16:creationId xmlns:a16="http://schemas.microsoft.com/office/drawing/2014/main" id="{0E196038-9624-4120-9A9C-5A5C99D5A4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189" y="4740621"/>
            <a:ext cx="1278776" cy="1278776"/>
          </a:xfrm>
          <a:prstGeom prst="rect">
            <a:avLst/>
          </a:prstGeom>
        </p:spPr>
      </p:pic>
      <p:pic>
        <p:nvPicPr>
          <p:cNvPr id="58" name="Obrázek 57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FB38D1E-4F2C-478A-B2CE-8A4BCBE162C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9"/>
          <a:stretch/>
        </p:blipFill>
        <p:spPr>
          <a:xfrm>
            <a:off x="8048737" y="4546814"/>
            <a:ext cx="1597969" cy="900407"/>
          </a:xfrm>
          <a:prstGeom prst="rect">
            <a:avLst/>
          </a:prstGeom>
        </p:spPr>
      </p:pic>
      <p:sp>
        <p:nvSpPr>
          <p:cNvPr id="45" name="Nadpis 1">
            <a:extLst>
              <a:ext uri="{FF2B5EF4-FFF2-40B4-BE49-F238E27FC236}">
                <a16:creationId xmlns:a16="http://schemas.microsoft.com/office/drawing/2014/main" id="{10AC94DD-40FE-4C81-8884-B1D582719D7A}"/>
              </a:ext>
            </a:extLst>
          </p:cNvPr>
          <p:cNvSpPr txBox="1">
            <a:spLocks/>
          </p:cNvSpPr>
          <p:nvPr/>
        </p:nvSpPr>
        <p:spPr>
          <a:xfrm>
            <a:off x="677334" y="352143"/>
            <a:ext cx="8596668" cy="132080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3200" b="0" dirty="0">
                <a:latin typeface="Trebuchet MS" panose="020B0603020202020204" pitchFamily="34" charset="0"/>
              </a:rPr>
              <a:t>Nutriční podpora vytrvalostních výkonů</a:t>
            </a:r>
            <a:br>
              <a:rPr lang="cs-CZ" sz="3200" b="0" dirty="0">
                <a:latin typeface="Trebuchet MS" panose="020B0603020202020204" pitchFamily="34" charset="0"/>
              </a:rPr>
            </a:br>
            <a:r>
              <a:rPr lang="cs-CZ" sz="2400" b="0" dirty="0">
                <a:latin typeface="Trebuchet MS" panose="020B0603020202020204" pitchFamily="34" charset="0"/>
              </a:rPr>
              <a:t>Sacharidy před, během a po zatížení</a:t>
            </a:r>
          </a:p>
          <a:p>
            <a:r>
              <a:rPr lang="cs-CZ" sz="2400" b="0" dirty="0">
                <a:latin typeface="Trebuchet MS" panose="020B0603020202020204" pitchFamily="34" charset="0"/>
              </a:rPr>
              <a:t>Rekreační a aktivní sportovci (trénink do 1-2 hod/den)</a:t>
            </a:r>
            <a:endParaRPr lang="cs-CZ" sz="3200" b="0" dirty="0">
              <a:latin typeface="Trebuchet MS" panose="020B0603020202020204" pitchFamily="34" charset="0"/>
            </a:endParaRPr>
          </a:p>
        </p:txBody>
      </p:sp>
      <p:sp>
        <p:nvSpPr>
          <p:cNvPr id="48" name="Obdélník 47">
            <a:extLst>
              <a:ext uri="{FF2B5EF4-FFF2-40B4-BE49-F238E27FC236}">
                <a16:creationId xmlns:a16="http://schemas.microsoft.com/office/drawing/2014/main" id="{5FAB7BA2-34A8-41A4-9286-F7B6A715E442}"/>
              </a:ext>
            </a:extLst>
          </p:cNvPr>
          <p:cNvSpPr/>
          <p:nvPr/>
        </p:nvSpPr>
        <p:spPr>
          <a:xfrm>
            <a:off x="5726702" y="3974330"/>
            <a:ext cx="1059892" cy="271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342900">
              <a:defRPr/>
            </a:pPr>
            <a:r>
              <a:rPr lang="cs-CZ" sz="1050" dirty="0">
                <a:solidFill>
                  <a:prstClr val="white"/>
                </a:solidFill>
                <a:latin typeface="Trebuchet MS" panose="020B0603020202020204" pitchFamily="34" charset="0"/>
              </a:rPr>
              <a:t>±0,5</a:t>
            </a:r>
            <a:r>
              <a:rPr kumimoji="0" lang="cs-CZ" sz="10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 g S/kg TH</a:t>
            </a:r>
          </a:p>
        </p:txBody>
      </p:sp>
      <p:pic>
        <p:nvPicPr>
          <p:cNvPr id="56" name="Obrázek 55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C340EF2B-7BA4-4E5F-ADB7-1F233D278D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5726221" y="2266590"/>
            <a:ext cx="954176" cy="543665"/>
          </a:xfrm>
          <a:prstGeom prst="rect">
            <a:avLst/>
          </a:prstGeom>
        </p:spPr>
      </p:pic>
      <p:pic>
        <p:nvPicPr>
          <p:cNvPr id="62" name="Obrázek 61">
            <a:extLst>
              <a:ext uri="{FF2B5EF4-FFF2-40B4-BE49-F238E27FC236}">
                <a16:creationId xmlns:a16="http://schemas.microsoft.com/office/drawing/2014/main" id="{80BA300E-69D4-44EA-8A04-0090BF1FC3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638" y="2816017"/>
            <a:ext cx="491641" cy="886131"/>
          </a:xfrm>
          <a:prstGeom prst="rect">
            <a:avLst/>
          </a:prstGeom>
        </p:spPr>
      </p:pic>
      <p:pic>
        <p:nvPicPr>
          <p:cNvPr id="63" name="Obrázek 62">
            <a:extLst>
              <a:ext uri="{FF2B5EF4-FFF2-40B4-BE49-F238E27FC236}">
                <a16:creationId xmlns:a16="http://schemas.microsoft.com/office/drawing/2014/main" id="{E66C8203-5054-4DA6-8CB7-7466A82807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507" y="2818495"/>
            <a:ext cx="490265" cy="883652"/>
          </a:xfrm>
          <a:prstGeom prst="rect">
            <a:avLst/>
          </a:prstGeom>
        </p:spPr>
      </p:pic>
      <p:pic>
        <p:nvPicPr>
          <p:cNvPr id="64" name="Obrázek 63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BE8846C6-8C2E-4DF2-BED1-083211F0EA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106" y="4404659"/>
            <a:ext cx="1130330" cy="1130330"/>
          </a:xfrm>
          <a:prstGeom prst="rect">
            <a:avLst/>
          </a:prstGeom>
        </p:spPr>
      </p:pic>
      <p:sp>
        <p:nvSpPr>
          <p:cNvPr id="65" name="TextovéPole 64">
            <a:extLst>
              <a:ext uri="{FF2B5EF4-FFF2-40B4-BE49-F238E27FC236}">
                <a16:creationId xmlns:a16="http://schemas.microsoft.com/office/drawing/2014/main" id="{BC87E751-8003-4A89-9D9B-ECF421C52A1A}"/>
              </a:ext>
            </a:extLst>
          </p:cNvPr>
          <p:cNvSpPr txBox="1"/>
          <p:nvPr/>
        </p:nvSpPr>
        <p:spPr>
          <a:xfrm>
            <a:off x="5936460" y="5694200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1 hod</a:t>
            </a:r>
          </a:p>
        </p:txBody>
      </p:sp>
      <p:cxnSp>
        <p:nvCxnSpPr>
          <p:cNvPr id="66" name="Přímá spojnice 65">
            <a:extLst>
              <a:ext uri="{FF2B5EF4-FFF2-40B4-BE49-F238E27FC236}">
                <a16:creationId xmlns:a16="http://schemas.microsoft.com/office/drawing/2014/main" id="{CE5CAEA6-FF00-47F5-A11C-57CE292D985E}"/>
              </a:ext>
            </a:extLst>
          </p:cNvPr>
          <p:cNvCxnSpPr>
            <a:cxnSpLocks/>
          </p:cNvCxnSpPr>
          <p:nvPr/>
        </p:nvCxnSpPr>
        <p:spPr>
          <a:xfrm>
            <a:off x="6139161" y="5878865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Obrázek 67" descr="Obsah obrázku jídlo&#10;&#10;Popis byl vytvořen automaticky">
            <a:extLst>
              <a:ext uri="{FF2B5EF4-FFF2-40B4-BE49-F238E27FC236}">
                <a16:creationId xmlns:a16="http://schemas.microsoft.com/office/drawing/2014/main" id="{8121A572-27E3-4F7D-AA40-2C57FCA83F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798" y="4713427"/>
            <a:ext cx="1278776" cy="1278776"/>
          </a:xfrm>
          <a:prstGeom prst="rect">
            <a:avLst/>
          </a:prstGeom>
        </p:spPr>
      </p:pic>
      <p:sp>
        <p:nvSpPr>
          <p:cNvPr id="69" name="Obdélník 68">
            <a:extLst>
              <a:ext uri="{FF2B5EF4-FFF2-40B4-BE49-F238E27FC236}">
                <a16:creationId xmlns:a16="http://schemas.microsoft.com/office/drawing/2014/main" id="{D086A4F4-7817-4363-9026-EAAD8D08EFBF}"/>
              </a:ext>
            </a:extLst>
          </p:cNvPr>
          <p:cNvSpPr/>
          <p:nvPr/>
        </p:nvSpPr>
        <p:spPr>
          <a:xfrm>
            <a:off x="8232899" y="3793507"/>
            <a:ext cx="1226891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342900">
              <a:defRPr/>
            </a:pPr>
            <a:r>
              <a:rPr lang="cs-CZ" sz="1050" dirty="0">
                <a:solidFill>
                  <a:prstClr val="white"/>
                </a:solidFill>
                <a:latin typeface="Trebuchet MS" panose="020B0603020202020204" pitchFamily="34" charset="0"/>
              </a:rPr>
              <a:t>±1 </a:t>
            </a:r>
            <a:r>
              <a:rPr kumimoji="0" lang="cs-CZ" sz="10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g S/kg TH</a:t>
            </a:r>
          </a:p>
        </p:txBody>
      </p:sp>
      <p:sp>
        <p:nvSpPr>
          <p:cNvPr id="70" name="Obdélník 69">
            <a:extLst>
              <a:ext uri="{FF2B5EF4-FFF2-40B4-BE49-F238E27FC236}">
                <a16:creationId xmlns:a16="http://schemas.microsoft.com/office/drawing/2014/main" id="{BBCD55F3-11C0-4423-A7F3-2E2F95DBD27A}"/>
              </a:ext>
            </a:extLst>
          </p:cNvPr>
          <p:cNvSpPr/>
          <p:nvPr/>
        </p:nvSpPr>
        <p:spPr>
          <a:xfrm>
            <a:off x="10734671" y="3789262"/>
            <a:ext cx="1226891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342900">
              <a:defRPr/>
            </a:pPr>
            <a:r>
              <a:rPr lang="cs-CZ" sz="1050" dirty="0">
                <a:solidFill>
                  <a:prstClr val="white"/>
                </a:solidFill>
                <a:latin typeface="Trebuchet MS" panose="020B0603020202020204" pitchFamily="34" charset="0"/>
              </a:rPr>
              <a:t>±1 </a:t>
            </a:r>
            <a:r>
              <a:rPr kumimoji="0" lang="cs-CZ" sz="10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g S/kg TH</a:t>
            </a:r>
          </a:p>
        </p:txBody>
      </p:sp>
      <p:sp>
        <p:nvSpPr>
          <p:cNvPr id="71" name="TextovéPole 70">
            <a:extLst>
              <a:ext uri="{FF2B5EF4-FFF2-40B4-BE49-F238E27FC236}">
                <a16:creationId xmlns:a16="http://schemas.microsoft.com/office/drawing/2014/main" id="{4F80D0A8-7C38-4B95-9B79-7A8B0B9476DA}"/>
              </a:ext>
            </a:extLst>
          </p:cNvPr>
          <p:cNvSpPr txBox="1"/>
          <p:nvPr/>
        </p:nvSpPr>
        <p:spPr>
          <a:xfrm>
            <a:off x="10660763" y="3452342"/>
            <a:ext cx="1374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prstClr val="black"/>
                </a:solidFill>
                <a:latin typeface="Trebuchet MS" panose="020B0603020202020204" pitchFamily="34" charset="0"/>
              </a:rPr>
              <a:t>Ostatní jídla dne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cxnSp>
        <p:nvCxnSpPr>
          <p:cNvPr id="72" name="Přímá spojnice 71">
            <a:extLst>
              <a:ext uri="{FF2B5EF4-FFF2-40B4-BE49-F238E27FC236}">
                <a16:creationId xmlns:a16="http://schemas.microsoft.com/office/drawing/2014/main" id="{D8B5DBE3-C8A6-4E6C-BF90-DA9C676A61F4}"/>
              </a:ext>
            </a:extLst>
          </p:cNvPr>
          <p:cNvCxnSpPr/>
          <p:nvPr/>
        </p:nvCxnSpPr>
        <p:spPr>
          <a:xfrm flipV="1">
            <a:off x="7509746" y="2366659"/>
            <a:ext cx="0" cy="35743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bdélník 72">
            <a:extLst>
              <a:ext uri="{FF2B5EF4-FFF2-40B4-BE49-F238E27FC236}">
                <a16:creationId xmlns:a16="http://schemas.microsoft.com/office/drawing/2014/main" id="{321FDD81-EE24-4AF7-87F2-0159E44CE171}"/>
              </a:ext>
            </a:extLst>
          </p:cNvPr>
          <p:cNvSpPr/>
          <p:nvPr/>
        </p:nvSpPr>
        <p:spPr>
          <a:xfrm>
            <a:off x="237823" y="6282781"/>
            <a:ext cx="10033880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Rekreační sportovci 3-4 g S/kg/den; Aktivní sportovci 4-6 g S/kg/den</a:t>
            </a:r>
          </a:p>
        </p:txBody>
      </p:sp>
      <p:sp>
        <p:nvSpPr>
          <p:cNvPr id="74" name="TextovéPole 73">
            <a:extLst>
              <a:ext uri="{FF2B5EF4-FFF2-40B4-BE49-F238E27FC236}">
                <a16:creationId xmlns:a16="http://schemas.microsoft.com/office/drawing/2014/main" id="{7C849B2B-D358-4F64-B141-08EB2E72779E}"/>
              </a:ext>
            </a:extLst>
          </p:cNvPr>
          <p:cNvSpPr txBox="1"/>
          <p:nvPr/>
        </p:nvSpPr>
        <p:spPr>
          <a:xfrm>
            <a:off x="3457200" y="3580492"/>
            <a:ext cx="300082" cy="105092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Dlouhodobá vytrvalost</a:t>
            </a:r>
          </a:p>
        </p:txBody>
      </p:sp>
      <p:pic>
        <p:nvPicPr>
          <p:cNvPr id="75" name="Obrázek 74" descr="Obsah obrázku voda, sport, plavání, vodní sporty&#10;&#10;Popis vygenerován s velmi vysokou mírou spolehlivosti">
            <a:extLst>
              <a:ext uri="{FF2B5EF4-FFF2-40B4-BE49-F238E27FC236}">
                <a16:creationId xmlns:a16="http://schemas.microsoft.com/office/drawing/2014/main" id="{81BA3995-A517-498C-9ACF-275EBF3A99D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602" y="3622182"/>
            <a:ext cx="1786975" cy="1005173"/>
          </a:xfrm>
          <a:prstGeom prst="rect">
            <a:avLst/>
          </a:prstGeom>
        </p:spPr>
      </p:pic>
      <p:pic>
        <p:nvPicPr>
          <p:cNvPr id="76" name="Obrázek 75" descr="Obsah obrázku exteriér, obloha, strom, země&#10;&#10;Popis vygenerován s velmi vysokou mírou spolehlivosti">
            <a:extLst>
              <a:ext uri="{FF2B5EF4-FFF2-40B4-BE49-F238E27FC236}">
                <a16:creationId xmlns:a16="http://schemas.microsoft.com/office/drawing/2014/main" id="{DD92C4E7-6D4B-4EEB-880A-CDC58B5DA44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789" y="4679039"/>
            <a:ext cx="1173110" cy="1227020"/>
          </a:xfrm>
          <a:prstGeom prst="rect">
            <a:avLst/>
          </a:prstGeom>
        </p:spPr>
      </p:pic>
      <p:pic>
        <p:nvPicPr>
          <p:cNvPr id="77" name="Obrázek 76" descr="Obsah obrázku exteriér, kolo, jezdectví, muž&#10;&#10;Popis byl vytvořen automaticky">
            <a:extLst>
              <a:ext uri="{FF2B5EF4-FFF2-40B4-BE49-F238E27FC236}">
                <a16:creationId xmlns:a16="http://schemas.microsoft.com/office/drawing/2014/main" id="{7A7853EE-2944-45D5-BD30-D7CEF25E57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410" y="2308258"/>
            <a:ext cx="1677729" cy="1256659"/>
          </a:xfrm>
          <a:prstGeom prst="rect">
            <a:avLst/>
          </a:prstGeom>
        </p:spPr>
      </p:pic>
      <p:sp>
        <p:nvSpPr>
          <p:cNvPr id="78" name="Obdélník 77">
            <a:extLst>
              <a:ext uri="{FF2B5EF4-FFF2-40B4-BE49-F238E27FC236}">
                <a16:creationId xmlns:a16="http://schemas.microsoft.com/office/drawing/2014/main" id="{C12EA7B9-05E3-4BC5-ACB6-9C9E5CBC24FD}"/>
              </a:ext>
            </a:extLst>
          </p:cNvPr>
          <p:cNvSpPr/>
          <p:nvPr/>
        </p:nvSpPr>
        <p:spPr>
          <a:xfrm>
            <a:off x="2336623" y="3993730"/>
            <a:ext cx="1059892" cy="271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342900">
              <a:defRPr/>
            </a:pPr>
            <a:r>
              <a:rPr lang="cs-CZ" sz="1050" dirty="0">
                <a:solidFill>
                  <a:prstClr val="white"/>
                </a:solidFill>
                <a:latin typeface="Trebuchet MS" panose="020B0603020202020204" pitchFamily="34" charset="0"/>
              </a:rPr>
              <a:t>±0,5</a:t>
            </a:r>
            <a:r>
              <a:rPr kumimoji="0" lang="cs-CZ" sz="10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 g S/kg TH</a:t>
            </a:r>
          </a:p>
        </p:txBody>
      </p:sp>
      <p:sp>
        <p:nvSpPr>
          <p:cNvPr id="79" name="TextovéPole 78">
            <a:extLst>
              <a:ext uri="{FF2B5EF4-FFF2-40B4-BE49-F238E27FC236}">
                <a16:creationId xmlns:a16="http://schemas.microsoft.com/office/drawing/2014/main" id="{5FEE9970-BB2C-4DFC-ABEA-8A975AA41515}"/>
              </a:ext>
            </a:extLst>
          </p:cNvPr>
          <p:cNvSpPr txBox="1"/>
          <p:nvPr/>
        </p:nvSpPr>
        <p:spPr>
          <a:xfrm>
            <a:off x="-18141" y="28301"/>
            <a:ext cx="28184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r>
              <a:rPr lang="cs-CZ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Williams</a:t>
            </a:r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(2018) – </a:t>
            </a:r>
            <a:r>
              <a:rPr lang="cs-CZ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Nutrition</a:t>
            </a:r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cs-CZ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for</a:t>
            </a:r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cs-CZ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health</a:t>
            </a:r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, fitness and sport.</a:t>
            </a:r>
          </a:p>
        </p:txBody>
      </p:sp>
    </p:spTree>
    <p:extLst>
      <p:ext uri="{BB962C8B-B14F-4D97-AF65-F5344CB8AC3E}">
        <p14:creationId xmlns:p14="http://schemas.microsoft.com/office/powerpoint/2010/main" val="2356512268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0806C83-C75F-458A-AB18-DE90DEB84E7D}"/>
              </a:ext>
            </a:extLst>
          </p:cNvPr>
          <p:cNvCxnSpPr>
            <a:cxnSpLocks/>
          </p:cNvCxnSpPr>
          <p:nvPr/>
        </p:nvCxnSpPr>
        <p:spPr>
          <a:xfrm flipH="1">
            <a:off x="4595523" y="3503631"/>
            <a:ext cx="1375" cy="24971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DECDF9CE-FED6-4366-A380-746ED4C338E7}"/>
              </a:ext>
            </a:extLst>
          </p:cNvPr>
          <p:cNvCxnSpPr>
            <a:cxnSpLocks/>
          </p:cNvCxnSpPr>
          <p:nvPr/>
        </p:nvCxnSpPr>
        <p:spPr>
          <a:xfrm>
            <a:off x="237822" y="5962131"/>
            <a:ext cx="1028629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C9E4B2A-1E62-4BF6-9A9E-3E975FECFDAE}"/>
              </a:ext>
            </a:extLst>
          </p:cNvPr>
          <p:cNvSpPr txBox="1"/>
          <p:nvPr/>
        </p:nvSpPr>
        <p:spPr>
          <a:xfrm>
            <a:off x="625977" y="5709069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4 hod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A8F79DC0-1F60-41C8-AA63-F0158E0E11CD}"/>
              </a:ext>
            </a:extLst>
          </p:cNvPr>
          <p:cNvCxnSpPr>
            <a:cxnSpLocks/>
          </p:cNvCxnSpPr>
          <p:nvPr/>
        </p:nvCxnSpPr>
        <p:spPr>
          <a:xfrm>
            <a:off x="828678" y="5893734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>
            <a:extLst>
              <a:ext uri="{FF2B5EF4-FFF2-40B4-BE49-F238E27FC236}">
                <a16:creationId xmlns:a16="http://schemas.microsoft.com/office/drawing/2014/main" id="{7F89A098-4694-4449-99A4-9E0D0DE77A8A}"/>
              </a:ext>
            </a:extLst>
          </p:cNvPr>
          <p:cNvSpPr/>
          <p:nvPr/>
        </p:nvSpPr>
        <p:spPr>
          <a:xfrm>
            <a:off x="280383" y="3847209"/>
            <a:ext cx="1226891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±2-3 g S/kg TH</a:t>
            </a:r>
          </a:p>
        </p:txBody>
      </p:sp>
      <p:pic>
        <p:nvPicPr>
          <p:cNvPr id="21" name="Obrázek 20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D5EB4CF-D398-402A-AAC7-8A35DB8550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66" y="2566171"/>
            <a:ext cx="1443527" cy="1082645"/>
          </a:xfrm>
          <a:prstGeom prst="rect">
            <a:avLst/>
          </a:prstGeom>
        </p:spPr>
      </p:pic>
      <p:sp>
        <p:nvSpPr>
          <p:cNvPr id="25" name="Obdélník 24">
            <a:extLst>
              <a:ext uri="{FF2B5EF4-FFF2-40B4-BE49-F238E27FC236}">
                <a16:creationId xmlns:a16="http://schemas.microsoft.com/office/drawing/2014/main" id="{47122080-37F5-4748-A0B7-D0B9375F77F6}"/>
              </a:ext>
            </a:extLst>
          </p:cNvPr>
          <p:cNvSpPr/>
          <p:nvPr/>
        </p:nvSpPr>
        <p:spPr>
          <a:xfrm>
            <a:off x="2333611" y="4007717"/>
            <a:ext cx="1066533" cy="255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342900">
              <a:defRPr/>
            </a:pPr>
            <a:r>
              <a:rPr lang="cs-CZ" sz="1050" b="1" dirty="0">
                <a:solidFill>
                  <a:prstClr val="white"/>
                </a:solidFill>
                <a:latin typeface="Trebuchet MS" panose="020B0603020202020204" pitchFamily="34" charset="0"/>
              </a:rPr>
              <a:t>±</a:t>
            </a:r>
            <a:r>
              <a:rPr lang="cs-CZ" sz="1050" dirty="0">
                <a:solidFill>
                  <a:prstClr val="white"/>
                </a:solidFill>
                <a:latin typeface="Trebuchet MS" panose="020B0603020202020204" pitchFamily="34" charset="0"/>
              </a:rPr>
              <a:t>1</a:t>
            </a: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 g S/kg TH</a:t>
            </a:r>
          </a:p>
        </p:txBody>
      </p:sp>
      <p:pic>
        <p:nvPicPr>
          <p:cNvPr id="27" name="Obrázek 26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652E66CC-1BCB-4827-8AFE-9EA8C9BA32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2333612" y="2293784"/>
            <a:ext cx="954176" cy="543665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4389A881-D49B-4B2B-BC63-5C8F51C84C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029" y="2843211"/>
            <a:ext cx="491641" cy="88613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882A2A85-E830-404E-BC79-475FF95E5B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898" y="2845689"/>
            <a:ext cx="490265" cy="883652"/>
          </a:xfrm>
          <a:prstGeom prst="rect">
            <a:avLst/>
          </a:prstGeom>
        </p:spPr>
      </p:pic>
      <p:pic>
        <p:nvPicPr>
          <p:cNvPr id="33" name="Obrázek 32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E141A30B-26D5-4EBB-8AB5-50D50CAF7A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497" y="4431853"/>
            <a:ext cx="1130330" cy="1130330"/>
          </a:xfrm>
          <a:prstGeom prst="rect">
            <a:avLst/>
          </a:prstGeom>
        </p:spPr>
      </p:pic>
      <p:sp>
        <p:nvSpPr>
          <p:cNvPr id="34" name="TextovéPole 33">
            <a:extLst>
              <a:ext uri="{FF2B5EF4-FFF2-40B4-BE49-F238E27FC236}">
                <a16:creationId xmlns:a16="http://schemas.microsoft.com/office/drawing/2014/main" id="{3EE29135-F22F-4052-AD5A-2106371DEAD2}"/>
              </a:ext>
            </a:extLst>
          </p:cNvPr>
          <p:cNvSpPr txBox="1"/>
          <p:nvPr/>
        </p:nvSpPr>
        <p:spPr>
          <a:xfrm>
            <a:off x="2543851" y="5721394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1 hod</a:t>
            </a:r>
          </a:p>
        </p:txBody>
      </p: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882DD22A-B49B-4162-BA15-A83B80AEED18}"/>
              </a:ext>
            </a:extLst>
          </p:cNvPr>
          <p:cNvCxnSpPr>
            <a:cxnSpLocks/>
          </p:cNvCxnSpPr>
          <p:nvPr/>
        </p:nvCxnSpPr>
        <p:spPr>
          <a:xfrm>
            <a:off x="2746552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838FA0AC-4340-4FFC-88F3-018B892423EE}"/>
              </a:ext>
            </a:extLst>
          </p:cNvPr>
          <p:cNvSpPr txBox="1"/>
          <p:nvPr/>
        </p:nvSpPr>
        <p:spPr>
          <a:xfrm>
            <a:off x="10071751" y="5721394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2 hod</a:t>
            </a:r>
          </a:p>
        </p:txBody>
      </p: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051D59D4-2461-4524-B6D7-F46877E8D269}"/>
              </a:ext>
            </a:extLst>
          </p:cNvPr>
          <p:cNvCxnSpPr>
            <a:cxnSpLocks/>
          </p:cNvCxnSpPr>
          <p:nvPr/>
        </p:nvCxnSpPr>
        <p:spPr>
          <a:xfrm>
            <a:off x="10274452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9F523D6A-67F0-47D9-8B71-35676964C34E}"/>
              </a:ext>
            </a:extLst>
          </p:cNvPr>
          <p:cNvSpPr txBox="1"/>
          <p:nvPr/>
        </p:nvSpPr>
        <p:spPr>
          <a:xfrm>
            <a:off x="7699872" y="5733257"/>
            <a:ext cx="137470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Fáze časné regenerace</a:t>
            </a:r>
          </a:p>
        </p:txBody>
      </p:sp>
      <p:pic>
        <p:nvPicPr>
          <p:cNvPr id="55" name="Obrázek 54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E62D7144-6695-45CC-BA4F-BD5A34651C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984" y="2657289"/>
            <a:ext cx="1600722" cy="900407"/>
          </a:xfrm>
          <a:prstGeom prst="rect">
            <a:avLst/>
          </a:prstGeom>
        </p:spPr>
      </p:pic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6A999395-C1D7-471C-A08B-72BD5ACBB6F4}"/>
              </a:ext>
            </a:extLst>
          </p:cNvPr>
          <p:cNvCxnSpPr/>
          <p:nvPr/>
        </p:nvCxnSpPr>
        <p:spPr>
          <a:xfrm flipV="1">
            <a:off x="1924212" y="2388339"/>
            <a:ext cx="0" cy="35743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 descr="Obsah obrázku voda, sport, plavání, vodní sporty&#10;&#10;Popis vygenerován s velmi vysokou mírou spolehlivosti">
            <a:extLst>
              <a:ext uri="{FF2B5EF4-FFF2-40B4-BE49-F238E27FC236}">
                <a16:creationId xmlns:a16="http://schemas.microsoft.com/office/drawing/2014/main" id="{64C7C492-605C-437D-BB29-04BB6275E9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602" y="3622182"/>
            <a:ext cx="1786975" cy="1005173"/>
          </a:xfrm>
          <a:prstGeom prst="rect">
            <a:avLst/>
          </a:prstGeom>
        </p:spPr>
      </p:pic>
      <p:pic>
        <p:nvPicPr>
          <p:cNvPr id="44" name="Obrázek 43" descr="Obsah obrázku exteriér, obloha, strom, země&#10;&#10;Popis vygenerován s velmi vysokou mírou spolehlivosti">
            <a:extLst>
              <a:ext uri="{FF2B5EF4-FFF2-40B4-BE49-F238E27FC236}">
                <a16:creationId xmlns:a16="http://schemas.microsoft.com/office/drawing/2014/main" id="{C1359C0E-6B4A-40B5-83EC-6391AA7170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789" y="4679039"/>
            <a:ext cx="1173110" cy="1227020"/>
          </a:xfrm>
          <a:prstGeom prst="rect">
            <a:avLst/>
          </a:prstGeom>
        </p:spPr>
      </p:pic>
      <p:pic>
        <p:nvPicPr>
          <p:cNvPr id="47" name="Obrázek 46" descr="Obsah obrázku jídlo, talíř, stůl, osoba&#10;&#10;Popis byl vytvořen automaticky">
            <a:extLst>
              <a:ext uri="{FF2B5EF4-FFF2-40B4-BE49-F238E27FC236}">
                <a16:creationId xmlns:a16="http://schemas.microsoft.com/office/drawing/2014/main" id="{CEC36392-3FC1-4195-9820-6CC7BDAFA8A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2" b="15431"/>
          <a:stretch/>
        </p:blipFill>
        <p:spPr>
          <a:xfrm>
            <a:off x="166477" y="4570489"/>
            <a:ext cx="1410237" cy="1068905"/>
          </a:xfrm>
          <a:prstGeom prst="rect">
            <a:avLst/>
          </a:prstGeom>
        </p:spPr>
      </p:pic>
      <p:pic>
        <p:nvPicPr>
          <p:cNvPr id="6" name="Obrázek 5" descr="Obsah obrázku jídlo&#10;&#10;Popis byl vytvořen automaticky">
            <a:extLst>
              <a:ext uri="{FF2B5EF4-FFF2-40B4-BE49-F238E27FC236}">
                <a16:creationId xmlns:a16="http://schemas.microsoft.com/office/drawing/2014/main" id="{0E196038-9624-4120-9A9C-5A5C99D5A4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189" y="4740621"/>
            <a:ext cx="1278776" cy="1278776"/>
          </a:xfrm>
          <a:prstGeom prst="rect">
            <a:avLst/>
          </a:prstGeom>
        </p:spPr>
      </p:pic>
      <p:pic>
        <p:nvPicPr>
          <p:cNvPr id="58" name="Obrázek 57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FB38D1E-4F2C-478A-B2CE-8A4BCBE162C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9"/>
          <a:stretch/>
        </p:blipFill>
        <p:spPr>
          <a:xfrm>
            <a:off x="8048737" y="4546814"/>
            <a:ext cx="1597969" cy="900407"/>
          </a:xfrm>
          <a:prstGeom prst="rect">
            <a:avLst/>
          </a:prstGeom>
        </p:spPr>
      </p:pic>
      <p:sp>
        <p:nvSpPr>
          <p:cNvPr id="45" name="Nadpis 1">
            <a:extLst>
              <a:ext uri="{FF2B5EF4-FFF2-40B4-BE49-F238E27FC236}">
                <a16:creationId xmlns:a16="http://schemas.microsoft.com/office/drawing/2014/main" id="{10AC94DD-40FE-4C81-8884-B1D582719D7A}"/>
              </a:ext>
            </a:extLst>
          </p:cNvPr>
          <p:cNvSpPr txBox="1">
            <a:spLocks/>
          </p:cNvSpPr>
          <p:nvPr/>
        </p:nvSpPr>
        <p:spPr>
          <a:xfrm>
            <a:off x="677334" y="352143"/>
            <a:ext cx="8596668" cy="132080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3200" b="0" dirty="0">
                <a:latin typeface="Trebuchet MS" panose="020B0603020202020204" pitchFamily="34" charset="0"/>
              </a:rPr>
              <a:t>Nutriční podpora vytrvalostních výkonů</a:t>
            </a:r>
            <a:br>
              <a:rPr lang="cs-CZ" sz="3200" b="0" dirty="0">
                <a:latin typeface="Trebuchet MS" panose="020B0603020202020204" pitchFamily="34" charset="0"/>
              </a:rPr>
            </a:br>
            <a:r>
              <a:rPr lang="cs-CZ" sz="2400" b="0" dirty="0">
                <a:latin typeface="Trebuchet MS" panose="020B0603020202020204" pitchFamily="34" charset="0"/>
              </a:rPr>
              <a:t>Sacharidy před, během a po zatížení</a:t>
            </a:r>
          </a:p>
          <a:p>
            <a:r>
              <a:rPr lang="cs-CZ" sz="2400" b="0" dirty="0">
                <a:latin typeface="Trebuchet MS" panose="020B0603020202020204" pitchFamily="34" charset="0"/>
              </a:rPr>
              <a:t>Výkonnostní sportovci (trénink do 1-3 hod/den)</a:t>
            </a:r>
            <a:endParaRPr lang="cs-CZ" sz="3200" b="0" dirty="0">
              <a:latin typeface="Trebuchet MS" panose="020B0603020202020204" pitchFamily="34" charset="0"/>
            </a:endParaRPr>
          </a:p>
        </p:txBody>
      </p:sp>
      <p:sp>
        <p:nvSpPr>
          <p:cNvPr id="48" name="Obdélník 47">
            <a:extLst>
              <a:ext uri="{FF2B5EF4-FFF2-40B4-BE49-F238E27FC236}">
                <a16:creationId xmlns:a16="http://schemas.microsoft.com/office/drawing/2014/main" id="{5FAB7BA2-34A8-41A4-9286-F7B6A715E442}"/>
              </a:ext>
            </a:extLst>
          </p:cNvPr>
          <p:cNvSpPr/>
          <p:nvPr/>
        </p:nvSpPr>
        <p:spPr>
          <a:xfrm>
            <a:off x="5735098" y="3993055"/>
            <a:ext cx="1035320" cy="263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342900">
              <a:defRPr/>
            </a:pPr>
            <a:r>
              <a:rPr lang="cs-CZ" sz="1050" dirty="0">
                <a:solidFill>
                  <a:prstClr val="white"/>
                </a:solidFill>
                <a:latin typeface="Trebuchet MS" panose="020B0603020202020204" pitchFamily="34" charset="0"/>
              </a:rPr>
              <a:t>±1</a:t>
            </a:r>
            <a:r>
              <a:rPr kumimoji="0" lang="cs-CZ" sz="10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 g S/kg TH</a:t>
            </a:r>
          </a:p>
        </p:txBody>
      </p:sp>
      <p:pic>
        <p:nvPicPr>
          <p:cNvPr id="56" name="Obrázek 55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C340EF2B-7BA4-4E5F-ADB7-1F233D278D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5726221" y="2266590"/>
            <a:ext cx="954176" cy="543665"/>
          </a:xfrm>
          <a:prstGeom prst="rect">
            <a:avLst/>
          </a:prstGeom>
        </p:spPr>
      </p:pic>
      <p:pic>
        <p:nvPicPr>
          <p:cNvPr id="62" name="Obrázek 61">
            <a:extLst>
              <a:ext uri="{FF2B5EF4-FFF2-40B4-BE49-F238E27FC236}">
                <a16:creationId xmlns:a16="http://schemas.microsoft.com/office/drawing/2014/main" id="{80BA300E-69D4-44EA-8A04-0090BF1FC3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638" y="2816017"/>
            <a:ext cx="491641" cy="886131"/>
          </a:xfrm>
          <a:prstGeom prst="rect">
            <a:avLst/>
          </a:prstGeom>
        </p:spPr>
      </p:pic>
      <p:pic>
        <p:nvPicPr>
          <p:cNvPr id="63" name="Obrázek 62">
            <a:extLst>
              <a:ext uri="{FF2B5EF4-FFF2-40B4-BE49-F238E27FC236}">
                <a16:creationId xmlns:a16="http://schemas.microsoft.com/office/drawing/2014/main" id="{E66C8203-5054-4DA6-8CB7-7466A82807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507" y="2818495"/>
            <a:ext cx="490265" cy="883652"/>
          </a:xfrm>
          <a:prstGeom prst="rect">
            <a:avLst/>
          </a:prstGeom>
        </p:spPr>
      </p:pic>
      <p:pic>
        <p:nvPicPr>
          <p:cNvPr id="64" name="Obrázek 63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BE8846C6-8C2E-4DF2-BED1-083211F0EA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106" y="4404659"/>
            <a:ext cx="1130330" cy="1130330"/>
          </a:xfrm>
          <a:prstGeom prst="rect">
            <a:avLst/>
          </a:prstGeom>
        </p:spPr>
      </p:pic>
      <p:sp>
        <p:nvSpPr>
          <p:cNvPr id="65" name="TextovéPole 64">
            <a:extLst>
              <a:ext uri="{FF2B5EF4-FFF2-40B4-BE49-F238E27FC236}">
                <a16:creationId xmlns:a16="http://schemas.microsoft.com/office/drawing/2014/main" id="{BC87E751-8003-4A89-9D9B-ECF421C52A1A}"/>
              </a:ext>
            </a:extLst>
          </p:cNvPr>
          <p:cNvSpPr txBox="1"/>
          <p:nvPr/>
        </p:nvSpPr>
        <p:spPr>
          <a:xfrm>
            <a:off x="5936460" y="5694200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1 hod</a:t>
            </a:r>
          </a:p>
        </p:txBody>
      </p:sp>
      <p:cxnSp>
        <p:nvCxnSpPr>
          <p:cNvPr id="66" name="Přímá spojnice 65">
            <a:extLst>
              <a:ext uri="{FF2B5EF4-FFF2-40B4-BE49-F238E27FC236}">
                <a16:creationId xmlns:a16="http://schemas.microsoft.com/office/drawing/2014/main" id="{CE5CAEA6-FF00-47F5-A11C-57CE292D985E}"/>
              </a:ext>
            </a:extLst>
          </p:cNvPr>
          <p:cNvCxnSpPr>
            <a:cxnSpLocks/>
          </p:cNvCxnSpPr>
          <p:nvPr/>
        </p:nvCxnSpPr>
        <p:spPr>
          <a:xfrm>
            <a:off x="6139161" y="5878865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Obrázek 67" descr="Obsah obrázku jídlo&#10;&#10;Popis byl vytvořen automaticky">
            <a:extLst>
              <a:ext uri="{FF2B5EF4-FFF2-40B4-BE49-F238E27FC236}">
                <a16:creationId xmlns:a16="http://schemas.microsoft.com/office/drawing/2014/main" id="{8121A572-27E3-4F7D-AA40-2C57FCA83F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798" y="4713427"/>
            <a:ext cx="1278776" cy="1278776"/>
          </a:xfrm>
          <a:prstGeom prst="rect">
            <a:avLst/>
          </a:prstGeom>
        </p:spPr>
      </p:pic>
      <p:sp>
        <p:nvSpPr>
          <p:cNvPr id="69" name="Obdélník 68">
            <a:extLst>
              <a:ext uri="{FF2B5EF4-FFF2-40B4-BE49-F238E27FC236}">
                <a16:creationId xmlns:a16="http://schemas.microsoft.com/office/drawing/2014/main" id="{D086A4F4-7817-4363-9026-EAAD8D08EFBF}"/>
              </a:ext>
            </a:extLst>
          </p:cNvPr>
          <p:cNvSpPr/>
          <p:nvPr/>
        </p:nvSpPr>
        <p:spPr>
          <a:xfrm>
            <a:off x="8232899" y="3793507"/>
            <a:ext cx="1226891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342900">
              <a:defRPr/>
            </a:pPr>
            <a:r>
              <a:rPr lang="cs-CZ" sz="1050" dirty="0">
                <a:solidFill>
                  <a:prstClr val="white"/>
                </a:solidFill>
                <a:latin typeface="Trebuchet MS" panose="020B0603020202020204" pitchFamily="34" charset="0"/>
              </a:rPr>
              <a:t>±2 </a:t>
            </a:r>
            <a:r>
              <a:rPr kumimoji="0" lang="cs-CZ" sz="10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g S/kg TH</a:t>
            </a:r>
          </a:p>
        </p:txBody>
      </p:sp>
      <p:sp>
        <p:nvSpPr>
          <p:cNvPr id="70" name="Obdélník 69">
            <a:extLst>
              <a:ext uri="{FF2B5EF4-FFF2-40B4-BE49-F238E27FC236}">
                <a16:creationId xmlns:a16="http://schemas.microsoft.com/office/drawing/2014/main" id="{BBCD55F3-11C0-4423-A7F3-2E2F95DBD27A}"/>
              </a:ext>
            </a:extLst>
          </p:cNvPr>
          <p:cNvSpPr/>
          <p:nvPr/>
        </p:nvSpPr>
        <p:spPr>
          <a:xfrm>
            <a:off x="10734671" y="3789262"/>
            <a:ext cx="1226891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342900">
              <a:defRPr/>
            </a:pPr>
            <a:r>
              <a:rPr lang="cs-CZ" sz="1050" dirty="0">
                <a:solidFill>
                  <a:prstClr val="white"/>
                </a:solidFill>
                <a:latin typeface="Trebuchet MS" panose="020B0603020202020204" pitchFamily="34" charset="0"/>
              </a:rPr>
              <a:t>±2 </a:t>
            </a:r>
            <a:r>
              <a:rPr kumimoji="0" lang="cs-CZ" sz="10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g S/kg TH</a:t>
            </a:r>
          </a:p>
        </p:txBody>
      </p:sp>
      <p:sp>
        <p:nvSpPr>
          <p:cNvPr id="71" name="TextovéPole 70">
            <a:extLst>
              <a:ext uri="{FF2B5EF4-FFF2-40B4-BE49-F238E27FC236}">
                <a16:creationId xmlns:a16="http://schemas.microsoft.com/office/drawing/2014/main" id="{4F80D0A8-7C38-4B95-9B79-7A8B0B9476DA}"/>
              </a:ext>
            </a:extLst>
          </p:cNvPr>
          <p:cNvSpPr txBox="1"/>
          <p:nvPr/>
        </p:nvSpPr>
        <p:spPr>
          <a:xfrm>
            <a:off x="10660763" y="3452342"/>
            <a:ext cx="1374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prstClr val="black"/>
                </a:solidFill>
                <a:latin typeface="Trebuchet MS" panose="020B0603020202020204" pitchFamily="34" charset="0"/>
              </a:rPr>
              <a:t>Ostatní jídla dne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cxnSp>
        <p:nvCxnSpPr>
          <p:cNvPr id="72" name="Přímá spojnice 71">
            <a:extLst>
              <a:ext uri="{FF2B5EF4-FFF2-40B4-BE49-F238E27FC236}">
                <a16:creationId xmlns:a16="http://schemas.microsoft.com/office/drawing/2014/main" id="{D8B5DBE3-C8A6-4E6C-BF90-DA9C676A61F4}"/>
              </a:ext>
            </a:extLst>
          </p:cNvPr>
          <p:cNvCxnSpPr/>
          <p:nvPr/>
        </p:nvCxnSpPr>
        <p:spPr>
          <a:xfrm flipV="1">
            <a:off x="7509746" y="2366659"/>
            <a:ext cx="0" cy="35743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bdélník 72">
            <a:extLst>
              <a:ext uri="{FF2B5EF4-FFF2-40B4-BE49-F238E27FC236}">
                <a16:creationId xmlns:a16="http://schemas.microsoft.com/office/drawing/2014/main" id="{321FDD81-EE24-4AF7-87F2-0159E44CE171}"/>
              </a:ext>
            </a:extLst>
          </p:cNvPr>
          <p:cNvSpPr/>
          <p:nvPr/>
        </p:nvSpPr>
        <p:spPr>
          <a:xfrm>
            <a:off x="237823" y="6282781"/>
            <a:ext cx="10033880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Výkonnostní sportovci 6-8 g S/kg/den</a:t>
            </a:r>
          </a:p>
        </p:txBody>
      </p:sp>
      <p:sp>
        <p:nvSpPr>
          <p:cNvPr id="46" name="Obdélník 45">
            <a:extLst>
              <a:ext uri="{FF2B5EF4-FFF2-40B4-BE49-F238E27FC236}">
                <a16:creationId xmlns:a16="http://schemas.microsoft.com/office/drawing/2014/main" id="{A1BAD6CD-82B4-4D64-A1F3-439135A88FED}"/>
              </a:ext>
            </a:extLst>
          </p:cNvPr>
          <p:cNvSpPr/>
          <p:nvPr/>
        </p:nvSpPr>
        <p:spPr>
          <a:xfrm>
            <a:off x="5726220" y="1942809"/>
            <a:ext cx="4545475" cy="245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1-1,5 g S/kg TH/hod</a:t>
            </a:r>
          </a:p>
        </p:txBody>
      </p:sp>
      <p:pic>
        <p:nvPicPr>
          <p:cNvPr id="3" name="Obrázek 2" descr="Obsah obrázku exteriér, kolo, jezdectví, muž&#10;&#10;Popis byl vytvořen automaticky">
            <a:extLst>
              <a:ext uri="{FF2B5EF4-FFF2-40B4-BE49-F238E27FC236}">
                <a16:creationId xmlns:a16="http://schemas.microsoft.com/office/drawing/2014/main" id="{AD8E9930-9E72-41E7-A3AE-D68B0A7E177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410" y="2308258"/>
            <a:ext cx="1677729" cy="1256659"/>
          </a:xfrm>
          <a:prstGeom prst="rect">
            <a:avLst/>
          </a:prstGeom>
        </p:spPr>
      </p:pic>
      <p:sp>
        <p:nvSpPr>
          <p:cNvPr id="50" name="Obdélník 49">
            <a:extLst>
              <a:ext uri="{FF2B5EF4-FFF2-40B4-BE49-F238E27FC236}">
                <a16:creationId xmlns:a16="http://schemas.microsoft.com/office/drawing/2014/main" id="{6C0F6FA9-4595-4F47-82F5-9119ED7D44B5}"/>
              </a:ext>
            </a:extLst>
          </p:cNvPr>
          <p:cNvSpPr/>
          <p:nvPr/>
        </p:nvSpPr>
        <p:spPr>
          <a:xfrm>
            <a:off x="3775376" y="1944094"/>
            <a:ext cx="1677729" cy="2508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S během zatížení</a:t>
            </a:r>
          </a:p>
        </p:txBody>
      </p:sp>
      <p:sp>
        <p:nvSpPr>
          <p:cNvPr id="51" name="TextovéPole 50">
            <a:extLst>
              <a:ext uri="{FF2B5EF4-FFF2-40B4-BE49-F238E27FC236}">
                <a16:creationId xmlns:a16="http://schemas.microsoft.com/office/drawing/2014/main" id="{0D62C252-3069-4E10-8686-E4236AB4CD71}"/>
              </a:ext>
            </a:extLst>
          </p:cNvPr>
          <p:cNvSpPr txBox="1"/>
          <p:nvPr/>
        </p:nvSpPr>
        <p:spPr>
          <a:xfrm>
            <a:off x="-18141" y="28301"/>
            <a:ext cx="28184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r>
              <a:rPr lang="cs-CZ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Williams</a:t>
            </a:r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(2018) – </a:t>
            </a:r>
            <a:r>
              <a:rPr lang="cs-CZ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Nutrition</a:t>
            </a:r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cs-CZ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for</a:t>
            </a:r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cs-CZ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health</a:t>
            </a:r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, fitness and sport.</a:t>
            </a:r>
          </a:p>
        </p:txBody>
      </p:sp>
      <p:sp>
        <p:nvSpPr>
          <p:cNvPr id="52" name="TextovéPole 51">
            <a:extLst>
              <a:ext uri="{FF2B5EF4-FFF2-40B4-BE49-F238E27FC236}">
                <a16:creationId xmlns:a16="http://schemas.microsoft.com/office/drawing/2014/main" id="{22877942-22B6-44BA-B817-7175AD43F1BF}"/>
              </a:ext>
            </a:extLst>
          </p:cNvPr>
          <p:cNvSpPr txBox="1"/>
          <p:nvPr/>
        </p:nvSpPr>
        <p:spPr>
          <a:xfrm>
            <a:off x="3457200" y="3580492"/>
            <a:ext cx="300082" cy="105092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Dlouhodobá vytrvalost</a:t>
            </a:r>
          </a:p>
        </p:txBody>
      </p:sp>
    </p:spTree>
    <p:extLst>
      <p:ext uri="{BB962C8B-B14F-4D97-AF65-F5344CB8AC3E}">
        <p14:creationId xmlns:p14="http://schemas.microsoft.com/office/powerpoint/2010/main" val="3713618591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0806C83-C75F-458A-AB18-DE90DEB84E7D}"/>
              </a:ext>
            </a:extLst>
          </p:cNvPr>
          <p:cNvCxnSpPr>
            <a:cxnSpLocks/>
          </p:cNvCxnSpPr>
          <p:nvPr/>
        </p:nvCxnSpPr>
        <p:spPr>
          <a:xfrm flipH="1">
            <a:off x="4595523" y="3503631"/>
            <a:ext cx="1375" cy="24971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DECDF9CE-FED6-4366-A380-746ED4C338E7}"/>
              </a:ext>
            </a:extLst>
          </p:cNvPr>
          <p:cNvCxnSpPr>
            <a:cxnSpLocks/>
          </p:cNvCxnSpPr>
          <p:nvPr/>
        </p:nvCxnSpPr>
        <p:spPr>
          <a:xfrm>
            <a:off x="237822" y="5962131"/>
            <a:ext cx="1028629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C9E4B2A-1E62-4BF6-9A9E-3E975FECFDAE}"/>
              </a:ext>
            </a:extLst>
          </p:cNvPr>
          <p:cNvSpPr txBox="1"/>
          <p:nvPr/>
        </p:nvSpPr>
        <p:spPr>
          <a:xfrm>
            <a:off x="625977" y="5709069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4 hod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A8F79DC0-1F60-41C8-AA63-F0158E0E11CD}"/>
              </a:ext>
            </a:extLst>
          </p:cNvPr>
          <p:cNvCxnSpPr>
            <a:cxnSpLocks/>
          </p:cNvCxnSpPr>
          <p:nvPr/>
        </p:nvCxnSpPr>
        <p:spPr>
          <a:xfrm>
            <a:off x="828678" y="5893734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>
            <a:extLst>
              <a:ext uri="{FF2B5EF4-FFF2-40B4-BE49-F238E27FC236}">
                <a16:creationId xmlns:a16="http://schemas.microsoft.com/office/drawing/2014/main" id="{7F89A098-4694-4449-99A4-9E0D0DE77A8A}"/>
              </a:ext>
            </a:extLst>
          </p:cNvPr>
          <p:cNvSpPr/>
          <p:nvPr/>
        </p:nvSpPr>
        <p:spPr>
          <a:xfrm>
            <a:off x="280383" y="3847209"/>
            <a:ext cx="1226891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±2-4 g S/kg TH</a:t>
            </a:r>
          </a:p>
        </p:txBody>
      </p:sp>
      <p:pic>
        <p:nvPicPr>
          <p:cNvPr id="21" name="Obrázek 20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D5EB4CF-D398-402A-AAC7-8A35DB8550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66" y="2566171"/>
            <a:ext cx="1443527" cy="1082645"/>
          </a:xfrm>
          <a:prstGeom prst="rect">
            <a:avLst/>
          </a:prstGeom>
        </p:spPr>
      </p:pic>
      <p:sp>
        <p:nvSpPr>
          <p:cNvPr id="25" name="Obdélník 24">
            <a:extLst>
              <a:ext uri="{FF2B5EF4-FFF2-40B4-BE49-F238E27FC236}">
                <a16:creationId xmlns:a16="http://schemas.microsoft.com/office/drawing/2014/main" id="{47122080-37F5-4748-A0B7-D0B9375F77F6}"/>
              </a:ext>
            </a:extLst>
          </p:cNvPr>
          <p:cNvSpPr/>
          <p:nvPr/>
        </p:nvSpPr>
        <p:spPr>
          <a:xfrm>
            <a:off x="2333612" y="3999768"/>
            <a:ext cx="1035320" cy="263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342900">
              <a:defRPr/>
            </a:pPr>
            <a:r>
              <a:rPr lang="cs-CZ" sz="1050" b="1" dirty="0">
                <a:solidFill>
                  <a:prstClr val="white"/>
                </a:solidFill>
                <a:latin typeface="Trebuchet MS" panose="020B0603020202020204" pitchFamily="34" charset="0"/>
              </a:rPr>
              <a:t>±</a:t>
            </a:r>
            <a:r>
              <a:rPr lang="cs-CZ" sz="1050" dirty="0">
                <a:solidFill>
                  <a:prstClr val="white"/>
                </a:solidFill>
                <a:latin typeface="Trebuchet MS" panose="020B0603020202020204" pitchFamily="34" charset="0"/>
              </a:rPr>
              <a:t>1</a:t>
            </a: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 g S/kg TH</a:t>
            </a:r>
          </a:p>
        </p:txBody>
      </p:sp>
      <p:pic>
        <p:nvPicPr>
          <p:cNvPr id="27" name="Obrázek 26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652E66CC-1BCB-4827-8AFE-9EA8C9BA32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2333612" y="2293784"/>
            <a:ext cx="954176" cy="543665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4389A881-D49B-4B2B-BC63-5C8F51C84C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029" y="2843211"/>
            <a:ext cx="491641" cy="88613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882A2A85-E830-404E-BC79-475FF95E5B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898" y="2845689"/>
            <a:ext cx="490265" cy="883652"/>
          </a:xfrm>
          <a:prstGeom prst="rect">
            <a:avLst/>
          </a:prstGeom>
        </p:spPr>
      </p:pic>
      <p:pic>
        <p:nvPicPr>
          <p:cNvPr id="33" name="Obrázek 32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E141A30B-26D5-4EBB-8AB5-50D50CAF7A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497" y="4431853"/>
            <a:ext cx="1130330" cy="1130330"/>
          </a:xfrm>
          <a:prstGeom prst="rect">
            <a:avLst/>
          </a:prstGeom>
        </p:spPr>
      </p:pic>
      <p:sp>
        <p:nvSpPr>
          <p:cNvPr id="34" name="TextovéPole 33">
            <a:extLst>
              <a:ext uri="{FF2B5EF4-FFF2-40B4-BE49-F238E27FC236}">
                <a16:creationId xmlns:a16="http://schemas.microsoft.com/office/drawing/2014/main" id="{3EE29135-F22F-4052-AD5A-2106371DEAD2}"/>
              </a:ext>
            </a:extLst>
          </p:cNvPr>
          <p:cNvSpPr txBox="1"/>
          <p:nvPr/>
        </p:nvSpPr>
        <p:spPr>
          <a:xfrm>
            <a:off x="2543851" y="5721394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1 hod</a:t>
            </a:r>
          </a:p>
        </p:txBody>
      </p: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882DD22A-B49B-4162-BA15-A83B80AEED18}"/>
              </a:ext>
            </a:extLst>
          </p:cNvPr>
          <p:cNvCxnSpPr>
            <a:cxnSpLocks/>
          </p:cNvCxnSpPr>
          <p:nvPr/>
        </p:nvCxnSpPr>
        <p:spPr>
          <a:xfrm>
            <a:off x="2746552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838FA0AC-4340-4FFC-88F3-018B892423EE}"/>
              </a:ext>
            </a:extLst>
          </p:cNvPr>
          <p:cNvSpPr txBox="1"/>
          <p:nvPr/>
        </p:nvSpPr>
        <p:spPr>
          <a:xfrm>
            <a:off x="10071751" y="5721394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2 hod</a:t>
            </a:r>
          </a:p>
        </p:txBody>
      </p: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051D59D4-2461-4524-B6D7-F46877E8D269}"/>
              </a:ext>
            </a:extLst>
          </p:cNvPr>
          <p:cNvCxnSpPr>
            <a:cxnSpLocks/>
          </p:cNvCxnSpPr>
          <p:nvPr/>
        </p:nvCxnSpPr>
        <p:spPr>
          <a:xfrm>
            <a:off x="10274452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9F523D6A-67F0-47D9-8B71-35676964C34E}"/>
              </a:ext>
            </a:extLst>
          </p:cNvPr>
          <p:cNvSpPr txBox="1"/>
          <p:nvPr/>
        </p:nvSpPr>
        <p:spPr>
          <a:xfrm>
            <a:off x="7699872" y="5733257"/>
            <a:ext cx="137470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Fáze časné regenerace</a:t>
            </a:r>
          </a:p>
        </p:txBody>
      </p:sp>
      <p:pic>
        <p:nvPicPr>
          <p:cNvPr id="55" name="Obrázek 54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E62D7144-6695-45CC-BA4F-BD5A34651C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984" y="2657289"/>
            <a:ext cx="1600722" cy="900407"/>
          </a:xfrm>
          <a:prstGeom prst="rect">
            <a:avLst/>
          </a:prstGeom>
        </p:spPr>
      </p:pic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6A999395-C1D7-471C-A08B-72BD5ACBB6F4}"/>
              </a:ext>
            </a:extLst>
          </p:cNvPr>
          <p:cNvCxnSpPr/>
          <p:nvPr/>
        </p:nvCxnSpPr>
        <p:spPr>
          <a:xfrm flipV="1">
            <a:off x="1924212" y="2388339"/>
            <a:ext cx="0" cy="35743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 descr="Obsah obrázku voda, sport, plavání, vodní sporty&#10;&#10;Popis vygenerován s velmi vysokou mírou spolehlivosti">
            <a:extLst>
              <a:ext uri="{FF2B5EF4-FFF2-40B4-BE49-F238E27FC236}">
                <a16:creationId xmlns:a16="http://schemas.microsoft.com/office/drawing/2014/main" id="{64C7C492-605C-437D-BB29-04BB6275E9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602" y="3622182"/>
            <a:ext cx="1786975" cy="1005173"/>
          </a:xfrm>
          <a:prstGeom prst="rect">
            <a:avLst/>
          </a:prstGeom>
        </p:spPr>
      </p:pic>
      <p:pic>
        <p:nvPicPr>
          <p:cNvPr id="44" name="Obrázek 43" descr="Obsah obrázku exteriér, obloha, strom, země&#10;&#10;Popis vygenerován s velmi vysokou mírou spolehlivosti">
            <a:extLst>
              <a:ext uri="{FF2B5EF4-FFF2-40B4-BE49-F238E27FC236}">
                <a16:creationId xmlns:a16="http://schemas.microsoft.com/office/drawing/2014/main" id="{C1359C0E-6B4A-40B5-83EC-6391AA7170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789" y="4679039"/>
            <a:ext cx="1173110" cy="1227020"/>
          </a:xfrm>
          <a:prstGeom prst="rect">
            <a:avLst/>
          </a:prstGeom>
        </p:spPr>
      </p:pic>
      <p:pic>
        <p:nvPicPr>
          <p:cNvPr id="47" name="Obrázek 46" descr="Obsah obrázku jídlo, talíř, stůl, osoba&#10;&#10;Popis byl vytvořen automaticky">
            <a:extLst>
              <a:ext uri="{FF2B5EF4-FFF2-40B4-BE49-F238E27FC236}">
                <a16:creationId xmlns:a16="http://schemas.microsoft.com/office/drawing/2014/main" id="{CEC36392-3FC1-4195-9820-6CC7BDAFA8A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2" b="15431"/>
          <a:stretch/>
        </p:blipFill>
        <p:spPr>
          <a:xfrm>
            <a:off x="166477" y="4570489"/>
            <a:ext cx="1410237" cy="1068905"/>
          </a:xfrm>
          <a:prstGeom prst="rect">
            <a:avLst/>
          </a:prstGeom>
        </p:spPr>
      </p:pic>
      <p:pic>
        <p:nvPicPr>
          <p:cNvPr id="6" name="Obrázek 5" descr="Obsah obrázku jídlo&#10;&#10;Popis byl vytvořen automaticky">
            <a:extLst>
              <a:ext uri="{FF2B5EF4-FFF2-40B4-BE49-F238E27FC236}">
                <a16:creationId xmlns:a16="http://schemas.microsoft.com/office/drawing/2014/main" id="{0E196038-9624-4120-9A9C-5A5C99D5A4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189" y="4740621"/>
            <a:ext cx="1278776" cy="1278776"/>
          </a:xfrm>
          <a:prstGeom prst="rect">
            <a:avLst/>
          </a:prstGeom>
        </p:spPr>
      </p:pic>
      <p:pic>
        <p:nvPicPr>
          <p:cNvPr id="58" name="Obrázek 57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FB38D1E-4F2C-478A-B2CE-8A4BCBE162C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9"/>
          <a:stretch/>
        </p:blipFill>
        <p:spPr>
          <a:xfrm>
            <a:off x="8048737" y="4546814"/>
            <a:ext cx="1597969" cy="900407"/>
          </a:xfrm>
          <a:prstGeom prst="rect">
            <a:avLst/>
          </a:prstGeom>
        </p:spPr>
      </p:pic>
      <p:sp>
        <p:nvSpPr>
          <p:cNvPr id="45" name="Nadpis 1">
            <a:extLst>
              <a:ext uri="{FF2B5EF4-FFF2-40B4-BE49-F238E27FC236}">
                <a16:creationId xmlns:a16="http://schemas.microsoft.com/office/drawing/2014/main" id="{10AC94DD-40FE-4C81-8884-B1D582719D7A}"/>
              </a:ext>
            </a:extLst>
          </p:cNvPr>
          <p:cNvSpPr txBox="1">
            <a:spLocks/>
          </p:cNvSpPr>
          <p:nvPr/>
        </p:nvSpPr>
        <p:spPr>
          <a:xfrm>
            <a:off x="677334" y="352143"/>
            <a:ext cx="8596668" cy="132080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3200" b="0" dirty="0">
                <a:latin typeface="Trebuchet MS" panose="020B0603020202020204" pitchFamily="34" charset="0"/>
              </a:rPr>
              <a:t>Nutriční podpora vytrvalostních výkonů</a:t>
            </a:r>
            <a:br>
              <a:rPr lang="cs-CZ" sz="3200" b="0" dirty="0">
                <a:latin typeface="Trebuchet MS" panose="020B0603020202020204" pitchFamily="34" charset="0"/>
              </a:rPr>
            </a:br>
            <a:r>
              <a:rPr lang="cs-CZ" sz="2400" b="0" dirty="0">
                <a:latin typeface="Trebuchet MS" panose="020B0603020202020204" pitchFamily="34" charset="0"/>
              </a:rPr>
              <a:t>Sacharidy před, během a po zatížení</a:t>
            </a:r>
          </a:p>
          <a:p>
            <a:r>
              <a:rPr lang="cs-CZ" sz="2400" b="0" dirty="0">
                <a:latin typeface="Trebuchet MS" panose="020B0603020202020204" pitchFamily="34" charset="0"/>
              </a:rPr>
              <a:t>Elitní sportovci (trénink do 2-4 hod/den)</a:t>
            </a:r>
            <a:endParaRPr lang="cs-CZ" sz="3200" b="0" dirty="0">
              <a:latin typeface="Trebuchet MS" panose="020B0603020202020204" pitchFamily="34" charset="0"/>
            </a:endParaRPr>
          </a:p>
        </p:txBody>
      </p:sp>
      <p:sp>
        <p:nvSpPr>
          <p:cNvPr id="48" name="Obdélník 47">
            <a:extLst>
              <a:ext uri="{FF2B5EF4-FFF2-40B4-BE49-F238E27FC236}">
                <a16:creationId xmlns:a16="http://schemas.microsoft.com/office/drawing/2014/main" id="{5FAB7BA2-34A8-41A4-9286-F7B6A715E442}"/>
              </a:ext>
            </a:extLst>
          </p:cNvPr>
          <p:cNvSpPr/>
          <p:nvPr/>
        </p:nvSpPr>
        <p:spPr>
          <a:xfrm>
            <a:off x="5726701" y="3983208"/>
            <a:ext cx="1130329" cy="2427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342900">
              <a:defRPr/>
            </a:pPr>
            <a:r>
              <a:rPr lang="cs-CZ" sz="1050" dirty="0">
                <a:solidFill>
                  <a:prstClr val="white"/>
                </a:solidFill>
                <a:latin typeface="Trebuchet MS" panose="020B0603020202020204" pitchFamily="34" charset="0"/>
              </a:rPr>
              <a:t>±1,5</a:t>
            </a:r>
            <a:r>
              <a:rPr kumimoji="0" lang="cs-CZ" sz="10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 g S/kg TH</a:t>
            </a:r>
          </a:p>
        </p:txBody>
      </p:sp>
      <p:pic>
        <p:nvPicPr>
          <p:cNvPr id="56" name="Obrázek 55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C340EF2B-7BA4-4E5F-ADB7-1F233D278D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5726221" y="2266590"/>
            <a:ext cx="954176" cy="543665"/>
          </a:xfrm>
          <a:prstGeom prst="rect">
            <a:avLst/>
          </a:prstGeom>
        </p:spPr>
      </p:pic>
      <p:pic>
        <p:nvPicPr>
          <p:cNvPr id="62" name="Obrázek 61">
            <a:extLst>
              <a:ext uri="{FF2B5EF4-FFF2-40B4-BE49-F238E27FC236}">
                <a16:creationId xmlns:a16="http://schemas.microsoft.com/office/drawing/2014/main" id="{80BA300E-69D4-44EA-8A04-0090BF1FC3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638" y="2816017"/>
            <a:ext cx="491641" cy="886131"/>
          </a:xfrm>
          <a:prstGeom prst="rect">
            <a:avLst/>
          </a:prstGeom>
        </p:spPr>
      </p:pic>
      <p:pic>
        <p:nvPicPr>
          <p:cNvPr id="63" name="Obrázek 62">
            <a:extLst>
              <a:ext uri="{FF2B5EF4-FFF2-40B4-BE49-F238E27FC236}">
                <a16:creationId xmlns:a16="http://schemas.microsoft.com/office/drawing/2014/main" id="{E66C8203-5054-4DA6-8CB7-7466A82807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507" y="2818495"/>
            <a:ext cx="490265" cy="883652"/>
          </a:xfrm>
          <a:prstGeom prst="rect">
            <a:avLst/>
          </a:prstGeom>
        </p:spPr>
      </p:pic>
      <p:pic>
        <p:nvPicPr>
          <p:cNvPr id="64" name="Obrázek 63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BE8846C6-8C2E-4DF2-BED1-083211F0EA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106" y="4404659"/>
            <a:ext cx="1130330" cy="1130330"/>
          </a:xfrm>
          <a:prstGeom prst="rect">
            <a:avLst/>
          </a:prstGeom>
        </p:spPr>
      </p:pic>
      <p:sp>
        <p:nvSpPr>
          <p:cNvPr id="65" name="TextovéPole 64">
            <a:extLst>
              <a:ext uri="{FF2B5EF4-FFF2-40B4-BE49-F238E27FC236}">
                <a16:creationId xmlns:a16="http://schemas.microsoft.com/office/drawing/2014/main" id="{BC87E751-8003-4A89-9D9B-ECF421C52A1A}"/>
              </a:ext>
            </a:extLst>
          </p:cNvPr>
          <p:cNvSpPr txBox="1"/>
          <p:nvPr/>
        </p:nvSpPr>
        <p:spPr>
          <a:xfrm>
            <a:off x="5936460" y="5694200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1 hod</a:t>
            </a:r>
          </a:p>
        </p:txBody>
      </p:sp>
      <p:cxnSp>
        <p:nvCxnSpPr>
          <p:cNvPr id="66" name="Přímá spojnice 65">
            <a:extLst>
              <a:ext uri="{FF2B5EF4-FFF2-40B4-BE49-F238E27FC236}">
                <a16:creationId xmlns:a16="http://schemas.microsoft.com/office/drawing/2014/main" id="{CE5CAEA6-FF00-47F5-A11C-57CE292D985E}"/>
              </a:ext>
            </a:extLst>
          </p:cNvPr>
          <p:cNvCxnSpPr>
            <a:cxnSpLocks/>
          </p:cNvCxnSpPr>
          <p:nvPr/>
        </p:nvCxnSpPr>
        <p:spPr>
          <a:xfrm>
            <a:off x="6139161" y="5878865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Obrázek 67" descr="Obsah obrázku jídlo&#10;&#10;Popis byl vytvořen automaticky">
            <a:extLst>
              <a:ext uri="{FF2B5EF4-FFF2-40B4-BE49-F238E27FC236}">
                <a16:creationId xmlns:a16="http://schemas.microsoft.com/office/drawing/2014/main" id="{8121A572-27E3-4F7D-AA40-2C57FCA83F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798" y="4713427"/>
            <a:ext cx="1278776" cy="1278776"/>
          </a:xfrm>
          <a:prstGeom prst="rect">
            <a:avLst/>
          </a:prstGeom>
        </p:spPr>
      </p:pic>
      <p:sp>
        <p:nvSpPr>
          <p:cNvPr id="69" name="Obdélník 68">
            <a:extLst>
              <a:ext uri="{FF2B5EF4-FFF2-40B4-BE49-F238E27FC236}">
                <a16:creationId xmlns:a16="http://schemas.microsoft.com/office/drawing/2014/main" id="{D086A4F4-7817-4363-9026-EAAD8D08EFBF}"/>
              </a:ext>
            </a:extLst>
          </p:cNvPr>
          <p:cNvSpPr/>
          <p:nvPr/>
        </p:nvSpPr>
        <p:spPr>
          <a:xfrm>
            <a:off x="8232899" y="3793507"/>
            <a:ext cx="1226891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342900">
              <a:defRPr/>
            </a:pPr>
            <a:r>
              <a:rPr lang="cs-CZ" sz="1050" dirty="0">
                <a:solidFill>
                  <a:prstClr val="white"/>
                </a:solidFill>
                <a:latin typeface="Trebuchet MS" panose="020B0603020202020204" pitchFamily="34" charset="0"/>
              </a:rPr>
              <a:t>±2 </a:t>
            </a:r>
            <a:r>
              <a:rPr kumimoji="0" lang="cs-CZ" sz="10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g S/kg TH</a:t>
            </a:r>
          </a:p>
        </p:txBody>
      </p:sp>
      <p:sp>
        <p:nvSpPr>
          <p:cNvPr id="70" name="Obdélník 69">
            <a:extLst>
              <a:ext uri="{FF2B5EF4-FFF2-40B4-BE49-F238E27FC236}">
                <a16:creationId xmlns:a16="http://schemas.microsoft.com/office/drawing/2014/main" id="{BBCD55F3-11C0-4423-A7F3-2E2F95DBD27A}"/>
              </a:ext>
            </a:extLst>
          </p:cNvPr>
          <p:cNvSpPr/>
          <p:nvPr/>
        </p:nvSpPr>
        <p:spPr>
          <a:xfrm>
            <a:off x="10734671" y="3789262"/>
            <a:ext cx="1226891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342900">
              <a:defRPr/>
            </a:pPr>
            <a:r>
              <a:rPr lang="cs-CZ" sz="1050" dirty="0">
                <a:solidFill>
                  <a:prstClr val="white"/>
                </a:solidFill>
                <a:latin typeface="Trebuchet MS" panose="020B0603020202020204" pitchFamily="34" charset="0"/>
              </a:rPr>
              <a:t>±2 </a:t>
            </a:r>
            <a:r>
              <a:rPr kumimoji="0" lang="cs-CZ" sz="10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g S/kg TH</a:t>
            </a:r>
          </a:p>
        </p:txBody>
      </p:sp>
      <p:sp>
        <p:nvSpPr>
          <p:cNvPr id="71" name="TextovéPole 70">
            <a:extLst>
              <a:ext uri="{FF2B5EF4-FFF2-40B4-BE49-F238E27FC236}">
                <a16:creationId xmlns:a16="http://schemas.microsoft.com/office/drawing/2014/main" id="{4F80D0A8-7C38-4B95-9B79-7A8B0B9476DA}"/>
              </a:ext>
            </a:extLst>
          </p:cNvPr>
          <p:cNvSpPr txBox="1"/>
          <p:nvPr/>
        </p:nvSpPr>
        <p:spPr>
          <a:xfrm>
            <a:off x="10660763" y="3452342"/>
            <a:ext cx="1374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prstClr val="black"/>
                </a:solidFill>
                <a:latin typeface="Trebuchet MS" panose="020B0603020202020204" pitchFamily="34" charset="0"/>
              </a:rPr>
              <a:t>Ostatní jídla dne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cxnSp>
        <p:nvCxnSpPr>
          <p:cNvPr id="72" name="Přímá spojnice 71">
            <a:extLst>
              <a:ext uri="{FF2B5EF4-FFF2-40B4-BE49-F238E27FC236}">
                <a16:creationId xmlns:a16="http://schemas.microsoft.com/office/drawing/2014/main" id="{D8B5DBE3-C8A6-4E6C-BF90-DA9C676A61F4}"/>
              </a:ext>
            </a:extLst>
          </p:cNvPr>
          <p:cNvCxnSpPr/>
          <p:nvPr/>
        </p:nvCxnSpPr>
        <p:spPr>
          <a:xfrm flipV="1">
            <a:off x="7509746" y="2366659"/>
            <a:ext cx="0" cy="35743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bdélník 72">
            <a:extLst>
              <a:ext uri="{FF2B5EF4-FFF2-40B4-BE49-F238E27FC236}">
                <a16:creationId xmlns:a16="http://schemas.microsoft.com/office/drawing/2014/main" id="{321FDD81-EE24-4AF7-87F2-0159E44CE171}"/>
              </a:ext>
            </a:extLst>
          </p:cNvPr>
          <p:cNvSpPr/>
          <p:nvPr/>
        </p:nvSpPr>
        <p:spPr>
          <a:xfrm>
            <a:off x="237823" y="6282781"/>
            <a:ext cx="10033880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Elitní sportovci 8-10 g S/kg/den</a:t>
            </a:r>
          </a:p>
        </p:txBody>
      </p:sp>
      <p:sp>
        <p:nvSpPr>
          <p:cNvPr id="46" name="Obdélník 45">
            <a:extLst>
              <a:ext uri="{FF2B5EF4-FFF2-40B4-BE49-F238E27FC236}">
                <a16:creationId xmlns:a16="http://schemas.microsoft.com/office/drawing/2014/main" id="{A1BAD6CD-82B4-4D64-A1F3-439135A88FED}"/>
              </a:ext>
            </a:extLst>
          </p:cNvPr>
          <p:cNvSpPr/>
          <p:nvPr/>
        </p:nvSpPr>
        <p:spPr>
          <a:xfrm>
            <a:off x="5726220" y="1942809"/>
            <a:ext cx="4545475" cy="245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1-1,5 g S/kg TH/hod</a:t>
            </a:r>
          </a:p>
        </p:txBody>
      </p:sp>
      <p:pic>
        <p:nvPicPr>
          <p:cNvPr id="3" name="Obrázek 2" descr="Obsah obrázku exteriér, kolo, jezdectví, muž&#10;&#10;Popis byl vytvořen automaticky">
            <a:extLst>
              <a:ext uri="{FF2B5EF4-FFF2-40B4-BE49-F238E27FC236}">
                <a16:creationId xmlns:a16="http://schemas.microsoft.com/office/drawing/2014/main" id="{AD8E9930-9E72-41E7-A3AE-D68B0A7E177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410" y="2308258"/>
            <a:ext cx="1677729" cy="1256659"/>
          </a:xfrm>
          <a:prstGeom prst="rect">
            <a:avLst/>
          </a:prstGeom>
        </p:spPr>
      </p:pic>
      <p:sp>
        <p:nvSpPr>
          <p:cNvPr id="42" name="Obdélník 41">
            <a:extLst>
              <a:ext uri="{FF2B5EF4-FFF2-40B4-BE49-F238E27FC236}">
                <a16:creationId xmlns:a16="http://schemas.microsoft.com/office/drawing/2014/main" id="{764FC672-857A-44A1-805B-54D511DF4A46}"/>
              </a:ext>
            </a:extLst>
          </p:cNvPr>
          <p:cNvSpPr/>
          <p:nvPr/>
        </p:nvSpPr>
        <p:spPr>
          <a:xfrm>
            <a:off x="3775376" y="1944094"/>
            <a:ext cx="1677729" cy="2508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S během zatížení</a:t>
            </a:r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CDDC190C-0CF3-4CCB-85EE-5CD89C5AAF91}"/>
              </a:ext>
            </a:extLst>
          </p:cNvPr>
          <p:cNvSpPr txBox="1"/>
          <p:nvPr/>
        </p:nvSpPr>
        <p:spPr>
          <a:xfrm>
            <a:off x="-18141" y="28301"/>
            <a:ext cx="28184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r>
              <a:rPr lang="cs-CZ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Williams (2018) – Nutrition for health, fitness and sport.</a:t>
            </a:r>
            <a:endParaRPr lang="cs-CZ" dirty="0">
              <a:solidFill>
                <a:schemeClr val="bg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49" name="TextovéPole 48">
            <a:extLst>
              <a:ext uri="{FF2B5EF4-FFF2-40B4-BE49-F238E27FC236}">
                <a16:creationId xmlns:a16="http://schemas.microsoft.com/office/drawing/2014/main" id="{ABD54462-0305-41C4-84A6-E4203CD6367E}"/>
              </a:ext>
            </a:extLst>
          </p:cNvPr>
          <p:cNvSpPr txBox="1"/>
          <p:nvPr/>
        </p:nvSpPr>
        <p:spPr>
          <a:xfrm>
            <a:off x="3457200" y="3580492"/>
            <a:ext cx="300082" cy="105092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Dlouhodobá vytrvalost</a:t>
            </a:r>
          </a:p>
        </p:txBody>
      </p:sp>
    </p:spTree>
    <p:extLst>
      <p:ext uri="{BB962C8B-B14F-4D97-AF65-F5344CB8AC3E}">
        <p14:creationId xmlns:p14="http://schemas.microsoft.com/office/powerpoint/2010/main" val="1723311247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938A45-EE8E-4E09-B692-6894D58A4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9727296" cy="4426642"/>
          </a:xfrm>
        </p:spPr>
        <p:txBody>
          <a:bodyPr/>
          <a:lstStyle/>
          <a:p>
            <a:r>
              <a:rPr lang="cs-CZ" dirty="0"/>
              <a:t>V období 4 hod před zahájením je doporučován příjem sacharidů v množství 1-5 g/kg TH, což je poměrně velké rozmezí. Jak s ním pracovat?</a:t>
            </a:r>
          </a:p>
          <a:p>
            <a:pPr lvl="1"/>
            <a:r>
              <a:rPr lang="cs-CZ" dirty="0"/>
              <a:t>Čím je plánovaná aktivita delšího trvání, tím je potřeba S vyšší.</a:t>
            </a:r>
          </a:p>
          <a:p>
            <a:pPr lvl="1"/>
            <a:r>
              <a:rPr lang="cs-CZ" dirty="0"/>
              <a:t>Čím je plánovaná aktivita vyšší intenzity, tím je potřeba S vyšší.</a:t>
            </a:r>
          </a:p>
          <a:p>
            <a:pPr lvl="2"/>
            <a:r>
              <a:rPr lang="cs-CZ" dirty="0"/>
              <a:t>Částečně souvisí i s úrovní sportovce. Sportovci na vyšší výkonnostní úrovni mají vyšší potřebu S.</a:t>
            </a:r>
          </a:p>
          <a:p>
            <a:r>
              <a:rPr lang="cs-CZ" dirty="0"/>
              <a:t>Příklad:</a:t>
            </a:r>
          </a:p>
          <a:p>
            <a:pPr lvl="1"/>
            <a:r>
              <a:rPr lang="cs-CZ" dirty="0"/>
              <a:t>Jízda na kole 60 min … trénink nízké až střední intenzity (</a:t>
            </a:r>
            <a:r>
              <a:rPr lang="cs-CZ" dirty="0">
                <a:cs typeface="Calibri" panose="020F0502020204030204" pitchFamily="34" charset="0"/>
              </a:rPr>
              <a:t>˂70 % VO</a:t>
            </a:r>
            <a:r>
              <a:rPr lang="cs-CZ" baseline="-25000" dirty="0">
                <a:cs typeface="Calibri" panose="020F0502020204030204" pitchFamily="34" charset="0"/>
              </a:rPr>
              <a:t>2max</a:t>
            </a:r>
            <a:r>
              <a:rPr lang="cs-CZ" dirty="0">
                <a:cs typeface="Calibri" panose="020F0502020204030204" pitchFamily="34" charset="0"/>
              </a:rPr>
              <a:t>)</a:t>
            </a:r>
          </a:p>
          <a:p>
            <a:pPr lvl="2"/>
            <a:r>
              <a:rPr lang="cs-CZ" dirty="0">
                <a:cs typeface="Calibri" panose="020F0502020204030204" pitchFamily="34" charset="0"/>
              </a:rPr>
              <a:t>Doporučení pro příjem S v období 4 hod před bude v rozmezí 1-2 g/kg:</a:t>
            </a:r>
          </a:p>
          <a:p>
            <a:pPr lvl="3"/>
            <a:r>
              <a:rPr lang="cs-CZ" dirty="0">
                <a:cs typeface="Calibri" panose="020F0502020204030204" pitchFamily="34" charset="0"/>
              </a:rPr>
              <a:t>Snídaně 1 g S/kg + Svačina 0,5 g S/kg</a:t>
            </a:r>
          </a:p>
          <a:p>
            <a:pPr lvl="1"/>
            <a:r>
              <a:rPr lang="cs-CZ" dirty="0">
                <a:cs typeface="Calibri" panose="020F0502020204030204" pitchFamily="34" charset="0"/>
              </a:rPr>
              <a:t>Jízda na kole 240 min … trénink střední až vysoké intenzity </a:t>
            </a:r>
            <a:r>
              <a:rPr lang="cs-CZ" dirty="0"/>
              <a:t>(</a:t>
            </a:r>
            <a:r>
              <a:rPr lang="cs-CZ" dirty="0">
                <a:cs typeface="Calibri" panose="020F0502020204030204" pitchFamily="34" charset="0"/>
              </a:rPr>
              <a:t>˃70 % VO</a:t>
            </a:r>
            <a:r>
              <a:rPr lang="cs-CZ" baseline="-25000" dirty="0">
                <a:cs typeface="Calibri" panose="020F0502020204030204" pitchFamily="34" charset="0"/>
              </a:rPr>
              <a:t>2max</a:t>
            </a:r>
            <a:r>
              <a:rPr lang="cs-CZ" dirty="0">
                <a:cs typeface="Calibri" panose="020F0502020204030204" pitchFamily="34" charset="0"/>
              </a:rPr>
              <a:t>)</a:t>
            </a:r>
          </a:p>
          <a:p>
            <a:pPr lvl="2"/>
            <a:r>
              <a:rPr lang="cs-CZ" dirty="0">
                <a:cs typeface="Calibri" panose="020F0502020204030204" pitchFamily="34" charset="0"/>
              </a:rPr>
              <a:t>Doporučení pro příjem S v období 4 hod před bude v rozmezí 3-5 g/kg:</a:t>
            </a:r>
          </a:p>
          <a:p>
            <a:pPr lvl="3"/>
            <a:r>
              <a:rPr lang="cs-CZ" dirty="0">
                <a:cs typeface="Calibri" panose="020F0502020204030204" pitchFamily="34" charset="0"/>
              </a:rPr>
              <a:t>Snídaně 3,5 g S/kg + Svačina 1 g S/kg</a:t>
            </a:r>
          </a:p>
          <a:p>
            <a:pPr lvl="1"/>
            <a:endParaRPr lang="cs-CZ" dirty="0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A4C2320A-E21A-4469-AC50-97C05834DBF2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Nutriční podpora vytrvalostních výkonů</a:t>
            </a:r>
            <a:b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Sacharidy – výživa před výkonem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3494BA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pic>
        <p:nvPicPr>
          <p:cNvPr id="9" name="Obrázek 8" descr="Obsah obrázku osoba, kolo, exteriér, muž&#10;&#10;Popis byl vytvořen automaticky">
            <a:extLst>
              <a:ext uri="{FF2B5EF4-FFF2-40B4-BE49-F238E27FC236}">
                <a16:creationId xmlns:a16="http://schemas.microsoft.com/office/drawing/2014/main" id="{1F948345-BFB3-4BFA-9147-96E34D68A3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1238" y="3143992"/>
            <a:ext cx="2782424" cy="400129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8332DE90-317C-410B-9C6A-C06D920D7F56}"/>
              </a:ext>
            </a:extLst>
          </p:cNvPr>
          <p:cNvSpPr txBox="1"/>
          <p:nvPr/>
        </p:nvSpPr>
        <p:spPr>
          <a:xfrm>
            <a:off x="0" y="6642556"/>
            <a:ext cx="28184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Williams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(2018) –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Nutrition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for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health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, fitness and sport.</a:t>
            </a:r>
          </a:p>
        </p:txBody>
      </p:sp>
    </p:spTree>
    <p:extLst>
      <p:ext uri="{BB962C8B-B14F-4D97-AF65-F5344CB8AC3E}">
        <p14:creationId xmlns:p14="http://schemas.microsoft.com/office/powerpoint/2010/main" val="27515816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C2AAC156-19F3-4C55-8D3B-7E42091340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744" y="4743364"/>
            <a:ext cx="1130330" cy="1130330"/>
          </a:xfrm>
          <a:prstGeom prst="rect">
            <a:avLst/>
          </a:prstGeom>
        </p:spPr>
      </p:pic>
      <p:pic>
        <p:nvPicPr>
          <p:cNvPr id="6" name="Obrázek 5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15A48140-1FF0-4660-9D8D-55A111F573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419" y="3152656"/>
            <a:ext cx="1130330" cy="113033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7C63AE4-DAA1-4DE6-A24B-7C0A1CAAC9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193" y="3319375"/>
            <a:ext cx="1193800" cy="1193800"/>
          </a:xfrm>
          <a:prstGeom prst="rect">
            <a:avLst/>
          </a:prstGeom>
        </p:spPr>
      </p:pic>
      <p:pic>
        <p:nvPicPr>
          <p:cNvPr id="16" name="Obrázek 15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1124E763-8F72-4B3F-851F-1A933C2477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770" y="5593292"/>
            <a:ext cx="1130330" cy="113033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938A45-EE8E-4E09-B692-6894D58A4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7773939" cy="4426642"/>
          </a:xfrm>
        </p:spPr>
        <p:txBody>
          <a:bodyPr/>
          <a:lstStyle/>
          <a:p>
            <a:r>
              <a:rPr lang="cs-CZ" dirty="0"/>
              <a:t>Muž, 25 let, 180 cm, 80 kg</a:t>
            </a:r>
          </a:p>
          <a:p>
            <a:r>
              <a:rPr lang="cs-CZ" dirty="0"/>
              <a:t>Příklad:</a:t>
            </a:r>
          </a:p>
          <a:p>
            <a:pPr lvl="1"/>
            <a:r>
              <a:rPr lang="cs-CZ" dirty="0"/>
              <a:t>Jízda na kole 60 min … trénink nízké až střední intenzity (</a:t>
            </a:r>
            <a:r>
              <a:rPr lang="cs-CZ" dirty="0">
                <a:cs typeface="Calibri" panose="020F0502020204030204" pitchFamily="34" charset="0"/>
              </a:rPr>
              <a:t>˂70 % VO</a:t>
            </a:r>
            <a:r>
              <a:rPr lang="cs-CZ" baseline="-25000" dirty="0">
                <a:cs typeface="Calibri" panose="020F0502020204030204" pitchFamily="34" charset="0"/>
              </a:rPr>
              <a:t>2max</a:t>
            </a:r>
            <a:r>
              <a:rPr lang="cs-CZ" dirty="0">
                <a:cs typeface="Calibri" panose="020F0502020204030204" pitchFamily="34" charset="0"/>
              </a:rPr>
              <a:t>)</a:t>
            </a:r>
          </a:p>
          <a:p>
            <a:pPr lvl="2"/>
            <a:r>
              <a:rPr lang="cs-CZ" dirty="0">
                <a:cs typeface="Calibri" panose="020F0502020204030204" pitchFamily="34" charset="0"/>
              </a:rPr>
              <a:t>Příjem S v období 4 hod před bude 1,5 g/kg:</a:t>
            </a:r>
          </a:p>
          <a:p>
            <a:pPr lvl="3"/>
            <a:r>
              <a:rPr lang="cs-CZ" dirty="0">
                <a:cs typeface="Calibri" panose="020F0502020204030204" pitchFamily="34" charset="0"/>
              </a:rPr>
              <a:t>Snídaně 1 g S/kg … ovesná kaše s banánem a hořkou čokoládou</a:t>
            </a:r>
          </a:p>
          <a:p>
            <a:pPr lvl="3"/>
            <a:r>
              <a:rPr lang="cs-CZ" dirty="0">
                <a:cs typeface="Calibri" panose="020F0502020204030204" pitchFamily="34" charset="0"/>
              </a:rPr>
              <a:t>Svačina 0,5 g S/kg … banán a pomerančový džus</a:t>
            </a:r>
          </a:p>
          <a:p>
            <a:pPr lvl="3"/>
            <a:endParaRPr lang="cs-CZ" dirty="0">
              <a:cs typeface="Calibri" panose="020F0502020204030204" pitchFamily="34" charset="0"/>
            </a:endParaRPr>
          </a:p>
          <a:p>
            <a:pPr lvl="1"/>
            <a:r>
              <a:rPr lang="cs-CZ" dirty="0">
                <a:cs typeface="Calibri" panose="020F0502020204030204" pitchFamily="34" charset="0"/>
              </a:rPr>
              <a:t>Jízda na kole 240 min … trénink střední až vysoké intenzity </a:t>
            </a:r>
            <a:r>
              <a:rPr lang="cs-CZ" dirty="0"/>
              <a:t>(</a:t>
            </a:r>
            <a:r>
              <a:rPr lang="cs-CZ" dirty="0">
                <a:cs typeface="Calibri" panose="020F0502020204030204" pitchFamily="34" charset="0"/>
              </a:rPr>
              <a:t>˃70 % VO</a:t>
            </a:r>
            <a:r>
              <a:rPr lang="cs-CZ" baseline="-25000" dirty="0">
                <a:cs typeface="Calibri" panose="020F0502020204030204" pitchFamily="34" charset="0"/>
              </a:rPr>
              <a:t>2max</a:t>
            </a:r>
            <a:r>
              <a:rPr lang="cs-CZ" dirty="0">
                <a:cs typeface="Calibri" panose="020F0502020204030204" pitchFamily="34" charset="0"/>
              </a:rPr>
              <a:t>)</a:t>
            </a:r>
          </a:p>
          <a:p>
            <a:pPr lvl="2"/>
            <a:r>
              <a:rPr lang="cs-CZ" dirty="0">
                <a:cs typeface="Calibri" panose="020F0502020204030204" pitchFamily="34" charset="0"/>
              </a:rPr>
              <a:t>Příjem S v období 4 hod před bude 4,5 g/kg:</a:t>
            </a:r>
          </a:p>
          <a:p>
            <a:pPr lvl="3"/>
            <a:r>
              <a:rPr lang="cs-CZ" dirty="0">
                <a:cs typeface="Calibri" panose="020F0502020204030204" pitchFamily="34" charset="0"/>
              </a:rPr>
              <a:t>Snídaně 3,5 g S/kg … ovesná kaše s banánem a hořkou čokoládou + bageta s máslem a marmeládou + pomerančový džus</a:t>
            </a:r>
          </a:p>
          <a:p>
            <a:pPr lvl="3"/>
            <a:r>
              <a:rPr lang="cs-CZ" dirty="0">
                <a:cs typeface="Calibri" panose="020F0502020204030204" pitchFamily="34" charset="0"/>
              </a:rPr>
              <a:t>Svačina 1 g S/kg … banán, jablko a pomerančový džus</a:t>
            </a:r>
          </a:p>
          <a:p>
            <a:pPr lvl="1"/>
            <a:endParaRPr lang="cs-CZ" dirty="0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A4C2320A-E21A-4469-AC50-97C05834DBF2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Nutriční podpora vytrvalostních výkonů</a:t>
            </a:r>
            <a:b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Sacharidy – výživa před výkonem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3494BA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pic>
        <p:nvPicPr>
          <p:cNvPr id="4" name="Obrázek 3" descr="Obsah obrázku jídlo, talíř, stůl, banán&#10;&#10;Popis byl vytvořen automaticky">
            <a:extLst>
              <a:ext uri="{FF2B5EF4-FFF2-40B4-BE49-F238E27FC236}">
                <a16:creationId xmlns:a16="http://schemas.microsoft.com/office/drawing/2014/main" id="{9C512385-C363-46F0-AC6A-1A6F1D2EF8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t="7715" r="8303" b="7715"/>
          <a:stretch/>
        </p:blipFill>
        <p:spPr>
          <a:xfrm>
            <a:off x="8261758" y="1961601"/>
            <a:ext cx="1304302" cy="1288473"/>
          </a:xfrm>
          <a:prstGeom prst="rect">
            <a:avLst/>
          </a:prstGeom>
        </p:spPr>
      </p:pic>
      <p:pic>
        <p:nvPicPr>
          <p:cNvPr id="12" name="Obrázek 11" descr="Obsah obrázku jídlo, hrníček, káva, stůl&#10;&#10;Popis byl vytvořen automaticky">
            <a:extLst>
              <a:ext uri="{FF2B5EF4-FFF2-40B4-BE49-F238E27FC236}">
                <a16:creationId xmlns:a16="http://schemas.microsoft.com/office/drawing/2014/main" id="{E78CF337-ECA8-4025-860D-78F7259F01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420" y="4701646"/>
            <a:ext cx="1193800" cy="1193800"/>
          </a:xfrm>
          <a:prstGeom prst="rect">
            <a:avLst/>
          </a:prstGeom>
        </p:spPr>
      </p:pic>
      <p:pic>
        <p:nvPicPr>
          <p:cNvPr id="15" name="Obrázek 14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326F4D0A-189D-4F1E-89D5-D1C1EAFE176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5999863" y="5997210"/>
            <a:ext cx="954176" cy="543665"/>
          </a:xfrm>
          <a:prstGeom prst="rect">
            <a:avLst/>
          </a:prstGeom>
        </p:spPr>
      </p:pic>
      <p:pic>
        <p:nvPicPr>
          <p:cNvPr id="17" name="Obrázek 16" descr="Obsah obrázku jídlo, talíř, stůl, banán&#10;&#10;Popis byl vytvořen automaticky">
            <a:extLst>
              <a:ext uri="{FF2B5EF4-FFF2-40B4-BE49-F238E27FC236}">
                <a16:creationId xmlns:a16="http://schemas.microsoft.com/office/drawing/2014/main" id="{78756783-9F35-483C-A34D-310D4125C9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t="7715" r="8303" b="7715"/>
          <a:stretch/>
        </p:blipFill>
        <p:spPr>
          <a:xfrm>
            <a:off x="9386118" y="4606973"/>
            <a:ext cx="1304302" cy="128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766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3E5937-5E9F-4894-8AA0-7CBE4E164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10446386" cy="4293477"/>
          </a:xfrm>
        </p:spPr>
        <p:txBody>
          <a:bodyPr>
            <a:normAutofit/>
          </a:bodyPr>
          <a:lstStyle/>
          <a:p>
            <a:r>
              <a:rPr lang="cs-CZ" dirty="0"/>
              <a:t>Zejména důležitý je příjem S v předzávodním období, kde je klíčové tělu poskytnout dostatek substrátů a tréninkových impulsů pro navýšení zásob glykogenu.</a:t>
            </a:r>
          </a:p>
          <a:p>
            <a:r>
              <a:rPr lang="cs-CZ" dirty="0"/>
              <a:t>Jednou ze základních a dlouhé roky fungujících nutričních strategií je tzv. </a:t>
            </a:r>
            <a:r>
              <a:rPr lang="cs-CZ" b="1" dirty="0">
                <a:solidFill>
                  <a:srgbClr val="3494BA"/>
                </a:solidFill>
              </a:rPr>
              <a:t>hypersacharidová strava</a:t>
            </a:r>
            <a:r>
              <a:rPr lang="cs-CZ" dirty="0"/>
              <a:t>, která se zařazuje 1-3 dny před závodem. Primárním cílem této strategie je navýšit příjem S na </a:t>
            </a:r>
            <a:r>
              <a:rPr lang="cs-CZ" b="1" dirty="0">
                <a:solidFill>
                  <a:srgbClr val="3494BA"/>
                </a:solidFill>
              </a:rPr>
              <a:t>10-12 (13) g/kg/den</a:t>
            </a:r>
            <a:r>
              <a:rPr lang="cs-CZ" dirty="0"/>
              <a:t>.</a:t>
            </a:r>
          </a:p>
          <a:p>
            <a:r>
              <a:rPr lang="cs-CZ" dirty="0"/>
              <a:t>Zde je opět potřeba rozlišit, zda se jedná o amatérského či elitního závodníka. Každý z nich je totiž jinak zvyklý S konzumovat ve své běžné stravě. </a:t>
            </a:r>
          </a:p>
          <a:p>
            <a:r>
              <a:rPr lang="cs-CZ" i="1" dirty="0"/>
              <a:t>Elitnímu sportovci, který běžně konzumuje 8 g S/kg/den kvůli svému náročnému tréninkovému vypětí nebude dělat navýšení o 2-4 g/kg/den tak velké potíže, jako rekreačnímu sportovci, který běžně konzumuje pouze 4 g S/kg/den (navýšení až o 8 g S/kg/den dle doporučení).</a:t>
            </a:r>
          </a:p>
          <a:p>
            <a:r>
              <a:rPr lang="cs-CZ" dirty="0"/>
              <a:t>Amatérští závodníci by se proto měli zaměřit na </a:t>
            </a:r>
            <a:r>
              <a:rPr lang="cs-CZ" b="1" dirty="0">
                <a:solidFill>
                  <a:srgbClr val="3494BA"/>
                </a:solidFill>
              </a:rPr>
              <a:t>navýšení příjmu S nad svůj běžný příjem </a:t>
            </a:r>
            <a:r>
              <a:rPr lang="cs-CZ" dirty="0"/>
              <a:t>(např. ze 4 na 6-8 g S/kg/den), ale není nutné ze dne na den měnit návyky o 8 g S/kg/den.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008BA99B-ACBF-4C89-BFF7-4D639BC86187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Nutriční podpora vytrvalostních výkonů</a:t>
            </a:r>
            <a:b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Sacharidy – výživa před závodem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3494BA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B73402C-E2A6-49C4-AB7A-51BCCACB0B43}"/>
              </a:ext>
            </a:extLst>
          </p:cNvPr>
          <p:cNvSpPr txBox="1"/>
          <p:nvPr/>
        </p:nvSpPr>
        <p:spPr>
          <a:xfrm>
            <a:off x="-60494" y="6650071"/>
            <a:ext cx="30123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jako vědecká disciplína</a:t>
            </a:r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cs-CZ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661639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85424484-8225-4E2D-8C90-DB7C5A63A248}"/>
              </a:ext>
            </a:extLst>
          </p:cNvPr>
          <p:cNvSpPr txBox="1"/>
          <p:nvPr/>
        </p:nvSpPr>
        <p:spPr>
          <a:xfrm>
            <a:off x="1465801" y="5130482"/>
            <a:ext cx="3932487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Mnemotechnická pomůcka: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30 g S … 120 g banán</a:t>
            </a:r>
          </a:p>
        </p:txBody>
      </p:sp>
      <p:pic>
        <p:nvPicPr>
          <p:cNvPr id="9" name="Obrázek 8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0E0DF8B3-DAB6-46F7-AEF3-47CBAB21F8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86081" y="4842450"/>
            <a:ext cx="2006735" cy="1628800"/>
          </a:xfrm>
          <a:prstGeom prst="rect">
            <a:avLst/>
          </a:prstGeom>
        </p:spPr>
      </p:pic>
      <p:pic>
        <p:nvPicPr>
          <p:cNvPr id="18" name="Obrázek 17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19743F2D-A761-4F52-A02B-3C96617FA3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19286" y="2814757"/>
            <a:ext cx="792088" cy="642911"/>
          </a:xfrm>
          <a:prstGeom prst="rect">
            <a:avLst/>
          </a:prstGeom>
        </p:spPr>
      </p:pic>
      <p:pic>
        <p:nvPicPr>
          <p:cNvPr id="20" name="Obrázek 19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9DFDEB39-601E-4569-89EC-F958D244A4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83995" y="3290343"/>
            <a:ext cx="792088" cy="642911"/>
          </a:xfrm>
          <a:prstGeom prst="rect">
            <a:avLst/>
          </a:prstGeom>
        </p:spPr>
      </p:pic>
      <p:pic>
        <p:nvPicPr>
          <p:cNvPr id="21" name="Obrázek 20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95936015-224C-4D5E-89EF-2D591D0D7A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5310" y="3298548"/>
            <a:ext cx="792088" cy="642911"/>
          </a:xfrm>
          <a:prstGeom prst="rect">
            <a:avLst/>
          </a:prstGeom>
        </p:spPr>
      </p:pic>
      <p:pic>
        <p:nvPicPr>
          <p:cNvPr id="25" name="Obrázek 24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D6568F07-A194-47E0-9F2B-21BA242863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83995" y="3733159"/>
            <a:ext cx="792088" cy="642911"/>
          </a:xfrm>
          <a:prstGeom prst="rect">
            <a:avLst/>
          </a:prstGeom>
        </p:spPr>
      </p:pic>
      <p:pic>
        <p:nvPicPr>
          <p:cNvPr id="26" name="Obrázek 25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8ADA638B-2EEE-4077-AAD5-CEBA6C3385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5310" y="3741364"/>
            <a:ext cx="792088" cy="642911"/>
          </a:xfrm>
          <a:prstGeom prst="rect">
            <a:avLst/>
          </a:prstGeom>
        </p:spPr>
      </p:pic>
      <p:pic>
        <p:nvPicPr>
          <p:cNvPr id="22" name="Obrázek 21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EA362322-5AC2-4906-90E3-D1E8BCF7F4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78735" y="3764928"/>
            <a:ext cx="792088" cy="642911"/>
          </a:xfrm>
          <a:prstGeom prst="rect">
            <a:avLst/>
          </a:prstGeom>
        </p:spPr>
      </p:pic>
      <p:pic>
        <p:nvPicPr>
          <p:cNvPr id="27" name="Obrázek 26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BA756A74-BE7A-4F8E-909A-E6BD26DE82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19286" y="4199539"/>
            <a:ext cx="792088" cy="642911"/>
          </a:xfrm>
          <a:prstGeom prst="rect">
            <a:avLst/>
          </a:prstGeom>
        </p:spPr>
      </p:pic>
      <p:pic>
        <p:nvPicPr>
          <p:cNvPr id="28" name="Obrázek 27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ED412F28-B75C-4A7A-BC11-5601EAE0E3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70601" y="4207744"/>
            <a:ext cx="792088" cy="642911"/>
          </a:xfrm>
          <a:prstGeom prst="rect">
            <a:avLst/>
          </a:prstGeom>
        </p:spPr>
      </p:pic>
      <p:pic>
        <p:nvPicPr>
          <p:cNvPr id="29" name="Obrázek 28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94116C6B-EF08-4C35-96EC-333596A8A1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4026" y="4231308"/>
            <a:ext cx="792088" cy="642911"/>
          </a:xfrm>
          <a:prstGeom prst="rect">
            <a:avLst/>
          </a:prstGeom>
        </p:spPr>
      </p:pic>
      <p:sp>
        <p:nvSpPr>
          <p:cNvPr id="19" name="Zástupný obsah 2">
            <a:extLst>
              <a:ext uri="{FF2B5EF4-FFF2-40B4-BE49-F238E27FC236}">
                <a16:creationId xmlns:a16="http://schemas.microsoft.com/office/drawing/2014/main" id="{7C9B0D26-BE44-44AA-8B47-459EE6012F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10784993" cy="4426642"/>
          </a:xfrm>
        </p:spPr>
        <p:txBody>
          <a:bodyPr/>
          <a:lstStyle/>
          <a:p>
            <a:r>
              <a:rPr lang="cs-CZ" dirty="0"/>
              <a:t>V závislosti na délce trvání výkonu, zkušenostech a trénovanosti sportovce, respektive požadavkům na výkon (trénink X závod) se doporučuje přijímat určité množství sacharidů.</a:t>
            </a:r>
          </a:p>
          <a:p>
            <a:r>
              <a:rPr lang="cs-CZ" dirty="0"/>
              <a:t>Většinou se jedná o násobky 30 g S délkou trvání:</a:t>
            </a:r>
          </a:p>
          <a:p>
            <a:pPr lvl="1"/>
            <a:r>
              <a:rPr lang="cs-CZ" dirty="0"/>
              <a:t>Výkon do 1 hod … 30 g S</a:t>
            </a:r>
          </a:p>
          <a:p>
            <a:pPr lvl="1"/>
            <a:r>
              <a:rPr lang="cs-CZ" dirty="0"/>
              <a:t>Výkon do 2 hod … 60 g S/hod … 120 g celkem</a:t>
            </a:r>
          </a:p>
          <a:p>
            <a:pPr lvl="1"/>
            <a:r>
              <a:rPr lang="cs-CZ" dirty="0"/>
              <a:t>Výkon do 3 hod … až 90 g S/hod … až 270 g celkem</a:t>
            </a:r>
          </a:p>
          <a:p>
            <a:pPr lvl="1"/>
            <a:r>
              <a:rPr lang="cs-CZ" dirty="0"/>
              <a:t>Výkon nad 3 hod … rovněž 90 g S/hod</a:t>
            </a:r>
          </a:p>
          <a:p>
            <a:pPr lvl="1"/>
            <a:endParaRPr lang="cs-CZ" dirty="0"/>
          </a:p>
        </p:txBody>
      </p:sp>
      <p:sp>
        <p:nvSpPr>
          <p:cNvPr id="23" name="Nadpis 1">
            <a:extLst>
              <a:ext uri="{FF2B5EF4-FFF2-40B4-BE49-F238E27FC236}">
                <a16:creationId xmlns:a16="http://schemas.microsoft.com/office/drawing/2014/main" id="{205C517E-76D0-4FDB-BBA9-E073F4DFBBA7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Nutriční podpora vytrvalostních výkonů</a:t>
            </a:r>
            <a:b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Sacharidy – výživa během výkonu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3494BA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pic>
        <p:nvPicPr>
          <p:cNvPr id="30" name="Grafický objekt 29" descr="Žárovka a ozubené kolečko">
            <a:extLst>
              <a:ext uri="{FF2B5EF4-FFF2-40B4-BE49-F238E27FC236}">
                <a16:creationId xmlns:a16="http://schemas.microsoft.com/office/drawing/2014/main" id="{3E3E0037-F21F-4F91-A511-A8D42F7A2A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90526" y="3780479"/>
            <a:ext cx="595591" cy="595591"/>
          </a:xfrm>
          <a:prstGeom prst="rect">
            <a:avLst/>
          </a:prstGeom>
        </p:spPr>
      </p:pic>
      <p:grpSp>
        <p:nvGrpSpPr>
          <p:cNvPr id="31" name="Skupina 30">
            <a:extLst>
              <a:ext uri="{FF2B5EF4-FFF2-40B4-BE49-F238E27FC236}">
                <a16:creationId xmlns:a16="http://schemas.microsoft.com/office/drawing/2014/main" id="{DA77B6CA-0190-4A75-AF89-3FFB9E8BDAA2}"/>
              </a:ext>
            </a:extLst>
          </p:cNvPr>
          <p:cNvGrpSpPr/>
          <p:nvPr/>
        </p:nvGrpSpPr>
        <p:grpSpPr>
          <a:xfrm>
            <a:off x="8840298" y="4281873"/>
            <a:ext cx="3132824" cy="1870352"/>
            <a:chOff x="0" y="2652149"/>
            <a:chExt cx="8154193" cy="810809"/>
          </a:xfrm>
        </p:grpSpPr>
        <p:sp>
          <p:nvSpPr>
            <p:cNvPr id="32" name="Obdélník: se zakulacenými rohy 31">
              <a:extLst>
                <a:ext uri="{FF2B5EF4-FFF2-40B4-BE49-F238E27FC236}">
                  <a16:creationId xmlns:a16="http://schemas.microsoft.com/office/drawing/2014/main" id="{2791E14D-9B30-40FC-ACF7-58043FC1E190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33" name="Obdélník: se zakulacenými rohy 4">
              <a:extLst>
                <a:ext uri="{FF2B5EF4-FFF2-40B4-BE49-F238E27FC236}">
                  <a16:creationId xmlns:a16="http://schemas.microsoft.com/office/drawing/2014/main" id="{9021FA92-F5AD-469D-B5CD-B992C09FC540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/>
                <a:t>U dávek 90 g S/hod je potřebné kombinovat zdroje S. Takto vysoké dávky již není možné přijmout v podobě banánů! Mohlo by dojít k zažívacím obtížím! Proto je na místě využít doplňky stravy.</a:t>
              </a:r>
            </a:p>
          </p:txBody>
        </p:sp>
      </p:grpSp>
      <p:pic>
        <p:nvPicPr>
          <p:cNvPr id="34" name="Grafický objekt 33" descr="Muž">
            <a:extLst>
              <a:ext uri="{FF2B5EF4-FFF2-40B4-BE49-F238E27FC236}">
                <a16:creationId xmlns:a16="http://schemas.microsoft.com/office/drawing/2014/main" id="{0D764D7A-CAC0-4586-A479-9540D9BA54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31122" y="4376070"/>
            <a:ext cx="914400" cy="914400"/>
          </a:xfrm>
          <a:prstGeom prst="rect">
            <a:avLst/>
          </a:prstGeom>
        </p:spPr>
      </p:pic>
      <p:sp>
        <p:nvSpPr>
          <p:cNvPr id="35" name="TextovéPole 34">
            <a:extLst>
              <a:ext uri="{FF2B5EF4-FFF2-40B4-BE49-F238E27FC236}">
                <a16:creationId xmlns:a16="http://schemas.microsoft.com/office/drawing/2014/main" id="{78DB24D5-4824-4189-8C26-DE0F962EB704}"/>
              </a:ext>
            </a:extLst>
          </p:cNvPr>
          <p:cNvSpPr txBox="1"/>
          <p:nvPr/>
        </p:nvSpPr>
        <p:spPr>
          <a:xfrm>
            <a:off x="0" y="6642556"/>
            <a:ext cx="28184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Williams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(2018) –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Nutrition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for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health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, fitness and sport.</a:t>
            </a:r>
          </a:p>
        </p:txBody>
      </p:sp>
    </p:spTree>
    <p:extLst>
      <p:ext uri="{BB962C8B-B14F-4D97-AF65-F5344CB8AC3E}">
        <p14:creationId xmlns:p14="http://schemas.microsoft.com/office/powerpoint/2010/main" val="2204502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5CCC4D3E-3D3B-46DE-9F7C-05E961D3D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115" y="527129"/>
            <a:ext cx="8713311" cy="83499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4400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Celostní-Holistický přístup</a:t>
            </a:r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AA330523-F25B-4007-B3E5-ABB5637D1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Obrázek 6" descr="Obsah obrázku zařízení&#10;&#10;Popis byl vytvořen automaticky">
            <a:extLst>
              <a:ext uri="{FF2B5EF4-FFF2-40B4-BE49-F238E27FC236}">
                <a16:creationId xmlns:a16="http://schemas.microsoft.com/office/drawing/2014/main" id="{87CC7833-6044-4298-8495-21BCDF1C4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256" y="1732339"/>
            <a:ext cx="4313662" cy="4335340"/>
          </a:xfrm>
          <a:prstGeom prst="rect">
            <a:avLst/>
          </a:prstGeom>
        </p:spPr>
      </p:pic>
      <p:sp>
        <p:nvSpPr>
          <p:cNvPr id="23" name="Obdélník 22">
            <a:extLst>
              <a:ext uri="{FF2B5EF4-FFF2-40B4-BE49-F238E27FC236}">
                <a16:creationId xmlns:a16="http://schemas.microsoft.com/office/drawing/2014/main" id="{61C9F34D-8B62-4671-AC29-CAA997F79CEE}"/>
              </a:ext>
            </a:extLst>
          </p:cNvPr>
          <p:cNvSpPr/>
          <p:nvPr/>
        </p:nvSpPr>
        <p:spPr>
          <a:xfrm>
            <a:off x="457199" y="6611779"/>
            <a:ext cx="825649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>
                <a:solidFill>
                  <a:schemeClr val="accent1">
                    <a:lumMod val="50000"/>
                  </a:schemeClr>
                </a:solidFill>
              </a:rPr>
              <a:t>Zdroj: https://porozumetbolesti.cz/wp-content/uploads/2019/02/BPSS.png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EF0F6A2C-6F4E-4B46-801F-036093944D3F}"/>
              </a:ext>
            </a:extLst>
          </p:cNvPr>
          <p:cNvSpPr txBox="1"/>
          <p:nvPr/>
        </p:nvSpPr>
        <p:spPr>
          <a:xfrm>
            <a:off x="5566918" y="1732339"/>
            <a:ext cx="38600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Všechny složky lidského zdraví jsou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vzájemně propojené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>
                <a:solidFill>
                  <a:prstClr val="black"/>
                </a:solidFill>
              </a:rPr>
              <a:t>Změnou jedné z nich ovlivníme ostatní.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V terapii je proto potřeba tzv. 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holistický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přístup ke klientovi.</a:t>
            </a:r>
          </a:p>
        </p:txBody>
      </p:sp>
      <p:grpSp>
        <p:nvGrpSpPr>
          <p:cNvPr id="26" name="Skupina 25">
            <a:extLst>
              <a:ext uri="{FF2B5EF4-FFF2-40B4-BE49-F238E27FC236}">
                <a16:creationId xmlns:a16="http://schemas.microsoft.com/office/drawing/2014/main" id="{01AE457C-CE89-478E-8A88-36D114F9F576}"/>
              </a:ext>
            </a:extLst>
          </p:cNvPr>
          <p:cNvGrpSpPr/>
          <p:nvPr/>
        </p:nvGrpSpPr>
        <p:grpSpPr>
          <a:xfrm>
            <a:off x="7160515" y="4204594"/>
            <a:ext cx="4313662" cy="410857"/>
            <a:chOff x="0" y="2652149"/>
            <a:chExt cx="8154193" cy="810809"/>
          </a:xfrm>
        </p:grpSpPr>
        <p:sp>
          <p:nvSpPr>
            <p:cNvPr id="27" name="Obdélník: se zakulacenými rohy 26">
              <a:extLst>
                <a:ext uri="{FF2B5EF4-FFF2-40B4-BE49-F238E27FC236}">
                  <a16:creationId xmlns:a16="http://schemas.microsoft.com/office/drawing/2014/main" id="{885D3AC3-0CC8-4BF5-BED6-8ACB6C84AA10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/>
            </a:p>
          </p:txBody>
        </p:sp>
        <p:sp>
          <p:nvSpPr>
            <p:cNvPr id="28" name="Obdélník: se zakulacenými rohy 4">
              <a:extLst>
                <a:ext uri="{FF2B5EF4-FFF2-40B4-BE49-F238E27FC236}">
                  <a16:creationId xmlns:a16="http://schemas.microsoft.com/office/drawing/2014/main" id="{797AF1AB-17E7-4A70-AD90-68C8FCE2D0E6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i="1" dirty="0"/>
                <a:t>Rychlé opakování z minulého semináře.</a:t>
              </a:r>
              <a:endParaRPr lang="en-US" i="1" dirty="0"/>
            </a:p>
          </p:txBody>
        </p:sp>
      </p:grpSp>
      <p:pic>
        <p:nvPicPr>
          <p:cNvPr id="29" name="Grafický objekt 28" descr="Žárovka a ozubené kolečko">
            <a:extLst>
              <a:ext uri="{FF2B5EF4-FFF2-40B4-BE49-F238E27FC236}">
                <a16:creationId xmlns:a16="http://schemas.microsoft.com/office/drawing/2014/main" id="{8DAE85B3-6F5D-4DFE-9A4B-D36BAEF680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95969" y="3881153"/>
            <a:ext cx="595591" cy="59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012597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10B56698-E259-4CF7-8E24-01D27CDB41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5855742"/>
              </p:ext>
            </p:extLst>
          </p:nvPr>
        </p:nvGraphicFramePr>
        <p:xfrm>
          <a:off x="254474" y="2304172"/>
          <a:ext cx="9361040" cy="37319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06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40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03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37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0069">
                <a:tc>
                  <a:txBody>
                    <a:bodyPr/>
                    <a:lstStyle/>
                    <a:p>
                      <a:r>
                        <a:rPr lang="cs-CZ" sz="1400" dirty="0"/>
                        <a:t>Délka zatížení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Potřeba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Doporučený příjem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Druh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Upřesnění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0078">
                <a:tc>
                  <a:txBody>
                    <a:bodyPr/>
                    <a:lstStyle/>
                    <a:p>
                      <a:r>
                        <a:rPr lang="cs-CZ" sz="1400" dirty="0"/>
                        <a:t>Do 45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Příjem S nezvyšuje výkonnost.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0078">
                <a:tc>
                  <a:txBody>
                    <a:bodyPr/>
                    <a:lstStyle/>
                    <a:p>
                      <a:r>
                        <a:rPr lang="cs-CZ" sz="1400" dirty="0"/>
                        <a:t>45-75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Ne/velmi malé množství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Do 30 g jednorázově.</a:t>
                      </a:r>
                    </a:p>
                    <a:p>
                      <a:r>
                        <a:rPr lang="cs-CZ" sz="1400" i="1" dirty="0"/>
                        <a:t>„</a:t>
                      </a:r>
                      <a:r>
                        <a:rPr lang="cs-CZ" sz="1400" i="1" dirty="0" err="1"/>
                        <a:t>Mouth</a:t>
                      </a:r>
                      <a:r>
                        <a:rPr lang="cs-CZ" sz="1400" i="1" dirty="0"/>
                        <a:t> </a:t>
                      </a:r>
                      <a:r>
                        <a:rPr lang="cs-CZ" sz="1400" i="1" dirty="0" err="1"/>
                        <a:t>rinse</a:t>
                      </a:r>
                      <a:r>
                        <a:rPr lang="cs-CZ" sz="1400" i="1" dirty="0"/>
                        <a:t>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Sacharóza, glukóza nebo</a:t>
                      </a:r>
                      <a:r>
                        <a:rPr lang="cs-CZ" sz="1400" baseline="0" dirty="0"/>
                        <a:t> maltodextrin</a:t>
                      </a:r>
                      <a:endParaRPr lang="cs-CZ" sz="14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002060"/>
                          </a:solidFill>
                        </a:rPr>
                        <a:t>Oxidační kapacita organismu </a:t>
                      </a:r>
                      <a:r>
                        <a:rPr lang="cs-CZ" sz="1400" dirty="0"/>
                        <a:t>při příjmu glukózy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&lt;</a:t>
                      </a:r>
                      <a:r>
                        <a:rPr lang="cs-CZ" sz="1400" dirty="0"/>
                        <a:t>1 g/min</a:t>
                      </a:r>
                    </a:p>
                    <a:p>
                      <a:endParaRPr lang="cs-CZ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0078">
                <a:tc>
                  <a:txBody>
                    <a:bodyPr/>
                    <a:lstStyle/>
                    <a:p>
                      <a:r>
                        <a:rPr lang="cs-CZ" sz="1400" dirty="0"/>
                        <a:t>1-2 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Malé množství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30-60 g/h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Glukóza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0078">
                <a:tc>
                  <a:txBody>
                    <a:bodyPr/>
                    <a:lstStyle/>
                    <a:p>
                      <a:r>
                        <a:rPr lang="cs-CZ" sz="1400" dirty="0"/>
                        <a:t>2-3 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Střední množství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50-70 g/h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Glukóza,</a:t>
                      </a:r>
                      <a:r>
                        <a:rPr lang="cs-CZ" sz="1400" baseline="0" dirty="0"/>
                        <a:t> fruktóza a maltodextrin</a:t>
                      </a:r>
                      <a:endParaRPr lang="cs-CZ" sz="14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002060"/>
                          </a:solidFill>
                        </a:rPr>
                        <a:t>Oxidační kapacita organismu </a:t>
                      </a:r>
                      <a:r>
                        <a:rPr lang="cs-CZ" sz="1400" dirty="0"/>
                        <a:t>při kombinovaném příjmu S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1,2-1,75 g/min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0078">
                <a:tc>
                  <a:txBody>
                    <a:bodyPr/>
                    <a:lstStyle/>
                    <a:p>
                      <a:r>
                        <a:rPr lang="cs-CZ" sz="1400" dirty="0"/>
                        <a:t>Více než 3 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Vysoké množství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60-90 g/h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rgbClr val="002060"/>
                          </a:solidFill>
                        </a:rPr>
                        <a:t>Kombinace!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F06EAE35-2E31-4C0B-8E36-B52D21E91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453" y="2907505"/>
            <a:ext cx="687539" cy="137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86CFB89B-7D32-489D-9DCD-D834967605BF}"/>
              </a:ext>
            </a:extLst>
          </p:cNvPr>
          <p:cNvSpPr txBox="1"/>
          <p:nvPr/>
        </p:nvSpPr>
        <p:spPr>
          <a:xfrm>
            <a:off x="6823840" y="2972757"/>
            <a:ext cx="645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 ks</a:t>
            </a:r>
          </a:p>
        </p:txBody>
      </p:sp>
      <p:pic>
        <p:nvPicPr>
          <p:cNvPr id="2054" name="Picture 6" descr="Related image">
            <a:extLst>
              <a:ext uri="{FF2B5EF4-FFF2-40B4-BE49-F238E27FC236}">
                <a16:creationId xmlns:a16="http://schemas.microsoft.com/office/drawing/2014/main" id="{647EF913-DEB9-4DC5-9881-E8379071E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631" y="4018762"/>
            <a:ext cx="753168" cy="113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EBF91E0-3835-4439-8361-A804FD8EE650}"/>
              </a:ext>
            </a:extLst>
          </p:cNvPr>
          <p:cNvSpPr txBox="1"/>
          <p:nvPr/>
        </p:nvSpPr>
        <p:spPr>
          <a:xfrm>
            <a:off x="7169580" y="4063716"/>
            <a:ext cx="645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3 ks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E5886D10-0F66-40FF-A33A-DF769568A7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718" y="4597893"/>
            <a:ext cx="1916395" cy="1916395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411C3E90-D3E9-4FCA-A394-4DBE3881A65A}"/>
              </a:ext>
            </a:extLst>
          </p:cNvPr>
          <p:cNvSpPr txBox="1"/>
          <p:nvPr/>
        </p:nvSpPr>
        <p:spPr>
          <a:xfrm>
            <a:off x="5015779" y="5391109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3 ks</a:t>
            </a:r>
          </a:p>
        </p:txBody>
      </p:sp>
      <p:sp>
        <p:nvSpPr>
          <p:cNvPr id="22" name="Nadpis 1">
            <a:extLst>
              <a:ext uri="{FF2B5EF4-FFF2-40B4-BE49-F238E27FC236}">
                <a16:creationId xmlns:a16="http://schemas.microsoft.com/office/drawing/2014/main" id="{98778F46-E8EA-4AE6-B69D-507BDC937EE7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Nutriční podpora vytrvalostních výkonů</a:t>
            </a:r>
            <a:b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Sacharidy – výživa během výkonu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3494BA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F58DFBF5-0EEC-4611-9F63-DAE310B2956D}"/>
              </a:ext>
            </a:extLst>
          </p:cNvPr>
          <p:cNvSpPr txBox="1"/>
          <p:nvPr/>
        </p:nvSpPr>
        <p:spPr>
          <a:xfrm>
            <a:off x="0" y="6642556"/>
            <a:ext cx="28184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Williams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(2018) –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Nutrition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for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health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, fitness and sport.</a:t>
            </a:r>
          </a:p>
        </p:txBody>
      </p:sp>
    </p:spTree>
    <p:extLst>
      <p:ext uri="{BB962C8B-B14F-4D97-AF65-F5344CB8AC3E}">
        <p14:creationId xmlns:p14="http://schemas.microsoft.com/office/powerpoint/2010/main" val="23770555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8F0378D1-44B5-40EB-A281-1F4F5C845DBC}"/>
              </a:ext>
            </a:extLst>
          </p:cNvPr>
          <p:cNvCxnSpPr>
            <a:cxnSpLocks/>
            <a:stCxn id="24" idx="0"/>
            <a:endCxn id="37" idx="2"/>
          </p:cNvCxnSpPr>
          <p:nvPr/>
        </p:nvCxnSpPr>
        <p:spPr>
          <a:xfrm flipV="1">
            <a:off x="3763908" y="2160589"/>
            <a:ext cx="6271453" cy="341355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ástupný obsah 2">
            <a:extLst>
              <a:ext uri="{FF2B5EF4-FFF2-40B4-BE49-F238E27FC236}">
                <a16:creationId xmlns:a16="http://schemas.microsoft.com/office/drawing/2014/main" id="{7C9B0D26-BE44-44AA-8B47-459EE6012F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10784993" cy="4426642"/>
          </a:xfrm>
        </p:spPr>
        <p:txBody>
          <a:bodyPr/>
          <a:lstStyle/>
          <a:p>
            <a:r>
              <a:rPr lang="cs-CZ" dirty="0"/>
              <a:t>Příjem S během zatížení je limitován několika faktory: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dirty="0"/>
              <a:t>Intenzita zatížení – pokud je intenzita vysoká, pak schopnost sportovce cokoli konzumovat klesá.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dirty="0"/>
              <a:t>Zkušenosti sportovce – „gut </a:t>
            </a:r>
            <a:r>
              <a:rPr lang="cs-CZ" dirty="0" err="1"/>
              <a:t>training</a:t>
            </a:r>
            <a:r>
              <a:rPr lang="cs-CZ" dirty="0"/>
              <a:t>“.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dirty="0"/>
              <a:t>Okolní podmínky – teplota, vlhkost, vítr, déšť atd.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dirty="0"/>
              <a:t>Psychický stav sportovce – předstartovní stavy mohou značně narušit činnost trávícího traktu (zažívací obtíže a tzv. gastrointestinální diskomfort).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dirty="0"/>
              <a:t>Typ činnosti – cyklistika vs běh vs plavání – dresy a rám kola vs batoh a opasek vs asistence kolegů či občerstvovací stanice</a:t>
            </a:r>
          </a:p>
          <a:p>
            <a:pPr marL="800100" lvl="1" indent="-342900">
              <a:buFont typeface="+mj-lt"/>
              <a:buAutoNum type="arabicPeriod"/>
            </a:pPr>
            <a:endParaRPr lang="cs-CZ" dirty="0"/>
          </a:p>
          <a:p>
            <a:pPr marL="800100" lvl="1" indent="-342900">
              <a:buFont typeface="+mj-lt"/>
              <a:buAutoNum type="arabicPeriod"/>
            </a:pPr>
            <a:r>
              <a:rPr lang="cs-CZ" b="1" dirty="0"/>
              <a:t>Transportní kapacita trávícího ústrojí </a:t>
            </a:r>
            <a:r>
              <a:rPr lang="cs-CZ" dirty="0"/>
              <a:t>– dnes už víme, že za 60 minut není lidské tělo schopno vstřebat více než </a:t>
            </a:r>
            <a:r>
              <a:rPr lang="cs-CZ" b="1" dirty="0">
                <a:solidFill>
                  <a:srgbClr val="3494BA"/>
                </a:solidFill>
              </a:rPr>
              <a:t>60 g glukózy a 30 g fruktózy</a:t>
            </a:r>
            <a:r>
              <a:rPr lang="cs-CZ" dirty="0"/>
              <a:t>. Odtud pramení doporučení pro příjem až 90 g S/hod během dlouhotrvajících výkonů. Více S za 60 minut není takřka možné vstřebat.</a:t>
            </a:r>
          </a:p>
          <a:p>
            <a:pPr lvl="1"/>
            <a:endParaRPr lang="cs-CZ" dirty="0"/>
          </a:p>
        </p:txBody>
      </p:sp>
      <p:sp>
        <p:nvSpPr>
          <p:cNvPr id="23" name="Nadpis 1">
            <a:extLst>
              <a:ext uri="{FF2B5EF4-FFF2-40B4-BE49-F238E27FC236}">
                <a16:creationId xmlns:a16="http://schemas.microsoft.com/office/drawing/2014/main" id="{205C517E-76D0-4FDB-BBA9-E073F4DFBBA7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Nutriční podpora vytrvalostních výkonů</a:t>
            </a:r>
            <a:b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Sacharidy – výživa během výkonu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3494BA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C25C9C2F-F45D-47BF-858D-9D4E24B1187E}"/>
              </a:ext>
            </a:extLst>
          </p:cNvPr>
          <p:cNvSpPr/>
          <p:nvPr/>
        </p:nvSpPr>
        <p:spPr>
          <a:xfrm>
            <a:off x="2343257" y="5574145"/>
            <a:ext cx="2841302" cy="23185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36" name="Skupina 35">
            <a:extLst>
              <a:ext uri="{FF2B5EF4-FFF2-40B4-BE49-F238E27FC236}">
                <a16:creationId xmlns:a16="http://schemas.microsoft.com/office/drawing/2014/main" id="{386649F8-1302-4CEE-8388-81E8282263C1}"/>
              </a:ext>
            </a:extLst>
          </p:cNvPr>
          <p:cNvGrpSpPr/>
          <p:nvPr/>
        </p:nvGrpSpPr>
        <p:grpSpPr>
          <a:xfrm>
            <a:off x="8165767" y="796972"/>
            <a:ext cx="3739187" cy="1363617"/>
            <a:chOff x="0" y="2652149"/>
            <a:chExt cx="8154193" cy="810809"/>
          </a:xfrm>
        </p:grpSpPr>
        <p:sp>
          <p:nvSpPr>
            <p:cNvPr id="37" name="Obdélník: se zakulacenými rohy 36">
              <a:extLst>
                <a:ext uri="{FF2B5EF4-FFF2-40B4-BE49-F238E27FC236}">
                  <a16:creationId xmlns:a16="http://schemas.microsoft.com/office/drawing/2014/main" id="{FEBB3CEE-4794-4B43-A4C8-0BF80030364A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pPr algn="ctr"/>
              <a:endParaRPr lang="cs-CZ" sz="3200"/>
            </a:p>
          </p:txBody>
        </p:sp>
        <p:sp>
          <p:nvSpPr>
            <p:cNvPr id="38" name="Obdélník: se zakulacenými rohy 4">
              <a:extLst>
                <a:ext uri="{FF2B5EF4-FFF2-40B4-BE49-F238E27FC236}">
                  <a16:creationId xmlns:a16="http://schemas.microsoft.com/office/drawing/2014/main" id="{AFE81204-88B1-4A73-B34F-62F017F8EF88}"/>
                </a:ext>
              </a:extLst>
            </p:cNvPr>
            <p:cNvSpPr txBox="1"/>
            <p:nvPr/>
          </p:nvSpPr>
          <p:spPr>
            <a:xfrm>
              <a:off x="39580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2000" b="1" i="1" dirty="0">
                  <a:solidFill>
                    <a:schemeClr val="accent2">
                      <a:lumMod val="50000"/>
                    </a:schemeClr>
                  </a:solidFill>
                </a:rPr>
                <a:t>Transportní kapacita lumen střeva</a:t>
              </a:r>
            </a:p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2000" i="1" dirty="0"/>
                <a:t>60:30 – </a:t>
              </a:r>
              <a:r>
                <a:rPr lang="cs-CZ" sz="2000" i="1" dirty="0" err="1"/>
                <a:t>glukóza:fruktóza</a:t>
              </a:r>
              <a:endParaRPr lang="en-US" sz="2000" b="1" i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225FC6A2-9E81-4CD0-9D59-D2BC0C9C25FC}"/>
              </a:ext>
            </a:extLst>
          </p:cNvPr>
          <p:cNvSpPr txBox="1"/>
          <p:nvPr/>
        </p:nvSpPr>
        <p:spPr>
          <a:xfrm>
            <a:off x="0" y="6642556"/>
            <a:ext cx="28184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Williams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(2018) –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Nutrition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for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health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, fitness and sport.</a:t>
            </a:r>
          </a:p>
        </p:txBody>
      </p:sp>
    </p:spTree>
    <p:extLst>
      <p:ext uri="{BB962C8B-B14F-4D97-AF65-F5344CB8AC3E}">
        <p14:creationId xmlns:p14="http://schemas.microsoft.com/office/powerpoint/2010/main" val="466732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97463B-3F8C-4F84-BF71-225002B65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837678"/>
            <a:ext cx="9318923" cy="4527611"/>
          </a:xfrm>
        </p:spPr>
        <p:txBody>
          <a:bodyPr>
            <a:normAutofit/>
          </a:bodyPr>
          <a:lstStyle/>
          <a:p>
            <a:r>
              <a:rPr lang="cs-CZ" dirty="0"/>
              <a:t>Potřeba bílkovin je u pravidelně trénujících sportovců vyšší, je proto potřeba dbát na jejich dostatečný příjem a zejména načasování.</a:t>
            </a:r>
          </a:p>
          <a:p>
            <a:r>
              <a:rPr lang="cs-CZ" dirty="0"/>
              <a:t>Na rozdíl od sacharidů potřeba bílkovin s narůstajícím tréninkovým objemem neroste tak rapidně. </a:t>
            </a:r>
            <a:r>
              <a:rPr lang="cs-CZ" b="1" dirty="0">
                <a:solidFill>
                  <a:srgbClr val="3494BA"/>
                </a:solidFill>
              </a:rPr>
              <a:t>Denní potřeba se u vytrvalostních sportovců udává následovně (1):</a:t>
            </a:r>
          </a:p>
          <a:p>
            <a:pPr lvl="1"/>
            <a:r>
              <a:rPr lang="cs-CZ" sz="3200" b="1" dirty="0">
                <a:solidFill>
                  <a:srgbClr val="3494BA"/>
                </a:solidFill>
              </a:rPr>
              <a:t>1,2-1,6 g B/kg TH/den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3F16F07-0103-418D-A89E-4AC362B38426}"/>
              </a:ext>
            </a:extLst>
          </p:cNvPr>
          <p:cNvSpPr txBox="1"/>
          <p:nvPr/>
        </p:nvSpPr>
        <p:spPr>
          <a:xfrm>
            <a:off x="-60494" y="6650071"/>
            <a:ext cx="314380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(1) 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jako vědecká disciplína</a:t>
            </a:r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cs-CZ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Obrázek 4" descr="Obsah obrázku kolo&#10;&#10;Popis byl vytvořen automaticky">
            <a:extLst>
              <a:ext uri="{FF2B5EF4-FFF2-40B4-BE49-F238E27FC236}">
                <a16:creationId xmlns:a16="http://schemas.microsoft.com/office/drawing/2014/main" id="{43CBB913-21B6-4F7B-9BC6-716CB871E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687" y="3783799"/>
            <a:ext cx="2913511" cy="3002535"/>
          </a:xfrm>
          <a:prstGeom prst="rect">
            <a:avLst/>
          </a:prstGeom>
        </p:spPr>
      </p:pic>
      <p:pic>
        <p:nvPicPr>
          <p:cNvPr id="13" name="Grafický objekt 12" descr="Žárovka a ozubené kolečko">
            <a:extLst>
              <a:ext uri="{FF2B5EF4-FFF2-40B4-BE49-F238E27FC236}">
                <a16:creationId xmlns:a16="http://schemas.microsoft.com/office/drawing/2014/main" id="{20302C00-EA1A-45BD-80A4-144FB38868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537" y="3783799"/>
            <a:ext cx="595591" cy="595591"/>
          </a:xfrm>
          <a:prstGeom prst="rect">
            <a:avLst/>
          </a:prstGeom>
        </p:spPr>
      </p:pic>
      <p:grpSp>
        <p:nvGrpSpPr>
          <p:cNvPr id="17" name="Skupina 16">
            <a:extLst>
              <a:ext uri="{FF2B5EF4-FFF2-40B4-BE49-F238E27FC236}">
                <a16:creationId xmlns:a16="http://schemas.microsoft.com/office/drawing/2014/main" id="{81B63748-45B2-4A5D-BE3A-68D3145B6D74}"/>
              </a:ext>
            </a:extLst>
          </p:cNvPr>
          <p:cNvGrpSpPr/>
          <p:nvPr/>
        </p:nvGrpSpPr>
        <p:grpSpPr>
          <a:xfrm>
            <a:off x="829308" y="4285193"/>
            <a:ext cx="8047025" cy="1849277"/>
            <a:chOff x="0" y="2652149"/>
            <a:chExt cx="8154193" cy="810809"/>
          </a:xfrm>
        </p:grpSpPr>
        <p:sp>
          <p:nvSpPr>
            <p:cNvPr id="18" name="Obdélník: se zakulacenými rohy 17">
              <a:extLst>
                <a:ext uri="{FF2B5EF4-FFF2-40B4-BE49-F238E27FC236}">
                  <a16:creationId xmlns:a16="http://schemas.microsoft.com/office/drawing/2014/main" id="{C62F194E-18F4-4B0C-9AC4-F2DC1246DCFC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19" name="Obdélník: se zakulacenými rohy 4">
              <a:extLst>
                <a:ext uri="{FF2B5EF4-FFF2-40B4-BE49-F238E27FC236}">
                  <a16:creationId xmlns:a16="http://schemas.microsoft.com/office/drawing/2014/main" id="{D10B182D-2BCA-46A3-AC8F-DF29B42E01B1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/>
                <a:t>Doporučení pro příjem bílkovin jsou u vytrvalců nižší v porovnání se silově-rychlostními sportovci. U výkonnostně a elitně trénujících sportovců mohou vyšší dávky bílkovin sloužit i jako sekundární zdroj energie. Dodržení adekvátního přísunu bílkovin je tak u vytrvalostně trénujících neméně důležité jako dodržení adekvátních dávek sacharidů, i když nemají přímý akutní vliv na výkon. Z dlouhodobého hlediska je však klíčový vyvážený a pravidelný příjem zejména pro podporu regeneračních a adaptačních procesů.</a:t>
              </a:r>
              <a:endParaRPr lang="en-US" sz="1600" i="1" dirty="0"/>
            </a:p>
          </p:txBody>
        </p:sp>
      </p:grpSp>
      <p:pic>
        <p:nvPicPr>
          <p:cNvPr id="11" name="Grafický objekt 10" descr="Muž">
            <a:extLst>
              <a:ext uri="{FF2B5EF4-FFF2-40B4-BE49-F238E27FC236}">
                <a16:creationId xmlns:a16="http://schemas.microsoft.com/office/drawing/2014/main" id="{6CBC7231-955D-469C-9D93-9A083D6E0A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0133" y="4379390"/>
            <a:ext cx="914400" cy="914400"/>
          </a:xfrm>
          <a:prstGeom prst="rect">
            <a:avLst/>
          </a:prstGeom>
        </p:spPr>
      </p:pic>
      <p:sp>
        <p:nvSpPr>
          <p:cNvPr id="14" name="Nadpis 1">
            <a:extLst>
              <a:ext uri="{FF2B5EF4-FFF2-40B4-BE49-F238E27FC236}">
                <a16:creationId xmlns:a16="http://schemas.microsoft.com/office/drawing/2014/main" id="{BCB90703-E642-42F9-A9D7-0E0BC5B8AFFE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Nutriční podpora vytrvalostních výkonů</a:t>
            </a:r>
            <a:b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Bílkoviny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3494BA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95279184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97463B-3F8C-4F84-BF71-225002B65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837678"/>
            <a:ext cx="8200336" cy="4527611"/>
          </a:xfrm>
        </p:spPr>
        <p:txBody>
          <a:bodyPr>
            <a:normAutofit/>
          </a:bodyPr>
          <a:lstStyle/>
          <a:p>
            <a:r>
              <a:rPr lang="cs-CZ" dirty="0"/>
              <a:t>Obecná doporučení pro příjem bílkovin v průběhu dne jsou následující (1):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Pravidelné dávky bílkovin v množství </a:t>
            </a:r>
            <a:r>
              <a:rPr lang="cs-CZ" b="1" dirty="0">
                <a:solidFill>
                  <a:srgbClr val="3494BA"/>
                </a:solidFill>
              </a:rPr>
              <a:t>0,3-0,4 g/kg TH v průběhu celého dne</a:t>
            </a:r>
            <a:r>
              <a:rPr lang="cs-CZ" dirty="0"/>
              <a:t> se jeví jako ideální postup v podpoře </a:t>
            </a:r>
            <a:r>
              <a:rPr lang="cs-CZ" dirty="0" err="1"/>
              <a:t>proteosyntetických</a:t>
            </a:r>
            <a:r>
              <a:rPr lang="cs-CZ" dirty="0"/>
              <a:t> (anabolických) procesů (hypertrofie, regenerace,…).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3F16F07-0103-418D-A89E-4AC362B38426}"/>
              </a:ext>
            </a:extLst>
          </p:cNvPr>
          <p:cNvSpPr txBox="1"/>
          <p:nvPr/>
        </p:nvSpPr>
        <p:spPr>
          <a:xfrm>
            <a:off x="-60494" y="6650071"/>
            <a:ext cx="314380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(1) 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jako vědecká disciplína</a:t>
            </a:r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cs-CZ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image1.png">
            <a:extLst>
              <a:ext uri="{FF2B5EF4-FFF2-40B4-BE49-F238E27FC236}">
                <a16:creationId xmlns:a16="http://schemas.microsoft.com/office/drawing/2014/main" id="{3C07F68A-F94B-4C76-A000-AD4710130AAE}"/>
              </a:ext>
            </a:extLst>
          </p:cNvPr>
          <p:cNvPicPr/>
          <p:nvPr/>
        </p:nvPicPr>
        <p:blipFill rotWithShape="1">
          <a:blip r:embed="rId2"/>
          <a:srcRect l="3458" t="38478" r="38733" b="33003"/>
          <a:stretch/>
        </p:blipFill>
        <p:spPr>
          <a:xfrm>
            <a:off x="926493" y="2549236"/>
            <a:ext cx="7223760" cy="2004291"/>
          </a:xfrm>
          <a:prstGeom prst="rect">
            <a:avLst/>
          </a:prstGeom>
          <a:ln/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60CC1931-AFEC-41D5-BE41-A8E1FA9D73C3}"/>
              </a:ext>
            </a:extLst>
          </p:cNvPr>
          <p:cNvSpPr/>
          <p:nvPr/>
        </p:nvSpPr>
        <p:spPr>
          <a:xfrm>
            <a:off x="5477164" y="2549236"/>
            <a:ext cx="2392218" cy="5449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6AB78AA9-C18F-41B0-A014-8C9C45FB600E}"/>
              </a:ext>
            </a:extLst>
          </p:cNvPr>
          <p:cNvSpPr/>
          <p:nvPr/>
        </p:nvSpPr>
        <p:spPr>
          <a:xfrm>
            <a:off x="4212820" y="2947991"/>
            <a:ext cx="1264344" cy="5449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Grafický objekt 9" descr="Projížďka na kole">
            <a:extLst>
              <a:ext uri="{FF2B5EF4-FFF2-40B4-BE49-F238E27FC236}">
                <a16:creationId xmlns:a16="http://schemas.microsoft.com/office/drawing/2014/main" id="{F41DAC54-F597-456A-82D8-D03C6FE2E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38373" y="2752784"/>
            <a:ext cx="600603" cy="600603"/>
          </a:xfrm>
          <a:prstGeom prst="rect">
            <a:avLst/>
          </a:prstGeom>
        </p:spPr>
      </p:pic>
      <p:pic>
        <p:nvPicPr>
          <p:cNvPr id="14" name="Obrázek 13" descr="Obsah obrázku jídlo, stůl, interiér, vsedě&#10;&#10;Popis byl vytvořen automaticky">
            <a:extLst>
              <a:ext uri="{FF2B5EF4-FFF2-40B4-BE49-F238E27FC236}">
                <a16:creationId xmlns:a16="http://schemas.microsoft.com/office/drawing/2014/main" id="{CBFD8214-1505-4692-9AB1-65195F2DB4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298" y="4427314"/>
            <a:ext cx="4762500" cy="2676525"/>
          </a:xfrm>
          <a:prstGeom prst="rect">
            <a:avLst/>
          </a:prstGeom>
        </p:spPr>
      </p:pic>
      <p:sp>
        <p:nvSpPr>
          <p:cNvPr id="15" name="Nadpis 1">
            <a:extLst>
              <a:ext uri="{FF2B5EF4-FFF2-40B4-BE49-F238E27FC236}">
                <a16:creationId xmlns:a16="http://schemas.microsoft.com/office/drawing/2014/main" id="{D6931061-E9DE-4503-AB29-31A1BFFE4462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Nutriční podpora vytrvalostních výkonů</a:t>
            </a:r>
            <a:b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Bílkoviny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3494BA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88246657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0806C83-C75F-458A-AB18-DE90DEB84E7D}"/>
              </a:ext>
            </a:extLst>
          </p:cNvPr>
          <p:cNvCxnSpPr>
            <a:cxnSpLocks/>
          </p:cNvCxnSpPr>
          <p:nvPr/>
        </p:nvCxnSpPr>
        <p:spPr>
          <a:xfrm flipH="1">
            <a:off x="4595523" y="3503631"/>
            <a:ext cx="1375" cy="24971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46DBEDE-D443-4D85-B27E-05A4E27E2193}"/>
              </a:ext>
            </a:extLst>
          </p:cNvPr>
          <p:cNvSpPr txBox="1"/>
          <p:nvPr/>
        </p:nvSpPr>
        <p:spPr>
          <a:xfrm>
            <a:off x="3475294" y="3764853"/>
            <a:ext cx="300082" cy="70788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Dlouhodobá v.</a:t>
            </a: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DECDF9CE-FED6-4366-A380-746ED4C338E7}"/>
              </a:ext>
            </a:extLst>
          </p:cNvPr>
          <p:cNvCxnSpPr>
            <a:cxnSpLocks/>
          </p:cNvCxnSpPr>
          <p:nvPr/>
        </p:nvCxnSpPr>
        <p:spPr>
          <a:xfrm>
            <a:off x="237822" y="5962131"/>
            <a:ext cx="1028629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C9E4B2A-1E62-4BF6-9A9E-3E975FECFDAE}"/>
              </a:ext>
            </a:extLst>
          </p:cNvPr>
          <p:cNvSpPr txBox="1"/>
          <p:nvPr/>
        </p:nvSpPr>
        <p:spPr>
          <a:xfrm>
            <a:off x="625977" y="5709069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4 hod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A8F79DC0-1F60-41C8-AA63-F0158E0E11CD}"/>
              </a:ext>
            </a:extLst>
          </p:cNvPr>
          <p:cNvCxnSpPr>
            <a:cxnSpLocks/>
          </p:cNvCxnSpPr>
          <p:nvPr/>
        </p:nvCxnSpPr>
        <p:spPr>
          <a:xfrm>
            <a:off x="828678" y="5893734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>
            <a:extLst>
              <a:ext uri="{FF2B5EF4-FFF2-40B4-BE49-F238E27FC236}">
                <a16:creationId xmlns:a16="http://schemas.microsoft.com/office/drawing/2014/main" id="{7F89A098-4694-4449-99A4-9E0D0DE77A8A}"/>
              </a:ext>
            </a:extLst>
          </p:cNvPr>
          <p:cNvSpPr/>
          <p:nvPr/>
        </p:nvSpPr>
        <p:spPr>
          <a:xfrm>
            <a:off x="244871" y="3847209"/>
            <a:ext cx="1296330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±2-3 g S/kg TH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50" b="1" dirty="0">
                <a:solidFill>
                  <a:srgbClr val="154668"/>
                </a:solidFill>
                <a:latin typeface="Trebuchet MS" panose="020B0603020202020204" pitchFamily="34" charset="0"/>
              </a:rPr>
              <a:t>0,3-0,4 g B/kg TH</a:t>
            </a:r>
            <a:endParaRPr kumimoji="0" lang="cs-CZ" sz="1050" b="1" i="0" u="none" strike="noStrike" kern="1200" cap="none" spc="0" normalizeH="0" baseline="0" noProof="0" dirty="0">
              <a:ln>
                <a:noFill/>
              </a:ln>
              <a:solidFill>
                <a:srgbClr val="154668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pic>
        <p:nvPicPr>
          <p:cNvPr id="21" name="Obrázek 20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D5EB4CF-D398-402A-AAC7-8A35DB8550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66" y="2566171"/>
            <a:ext cx="1443527" cy="1082645"/>
          </a:xfrm>
          <a:prstGeom prst="rect">
            <a:avLst/>
          </a:prstGeom>
        </p:spPr>
      </p:pic>
      <p:sp>
        <p:nvSpPr>
          <p:cNvPr id="25" name="Obdélník 24">
            <a:extLst>
              <a:ext uri="{FF2B5EF4-FFF2-40B4-BE49-F238E27FC236}">
                <a16:creationId xmlns:a16="http://schemas.microsoft.com/office/drawing/2014/main" id="{47122080-37F5-4748-A0B7-D0B9375F77F6}"/>
              </a:ext>
            </a:extLst>
          </p:cNvPr>
          <p:cNvSpPr/>
          <p:nvPr/>
        </p:nvSpPr>
        <p:spPr>
          <a:xfrm>
            <a:off x="2333611" y="4007717"/>
            <a:ext cx="1066533" cy="255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</a:t>
            </a: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 g S/kg TH</a:t>
            </a:r>
          </a:p>
        </p:txBody>
      </p:sp>
      <p:pic>
        <p:nvPicPr>
          <p:cNvPr id="27" name="Obrázek 26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652E66CC-1BCB-4827-8AFE-9EA8C9BA32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2333612" y="2293784"/>
            <a:ext cx="954176" cy="543665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4389A881-D49B-4B2B-BC63-5C8F51C84C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029" y="2843211"/>
            <a:ext cx="491641" cy="88613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882A2A85-E830-404E-BC79-475FF95E5B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898" y="2845689"/>
            <a:ext cx="490265" cy="883652"/>
          </a:xfrm>
          <a:prstGeom prst="rect">
            <a:avLst/>
          </a:prstGeom>
        </p:spPr>
      </p:pic>
      <p:pic>
        <p:nvPicPr>
          <p:cNvPr id="33" name="Obrázek 32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E141A30B-26D5-4EBB-8AB5-50D50CAF7A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497" y="4431853"/>
            <a:ext cx="1130330" cy="1130330"/>
          </a:xfrm>
          <a:prstGeom prst="rect">
            <a:avLst/>
          </a:prstGeom>
        </p:spPr>
      </p:pic>
      <p:sp>
        <p:nvSpPr>
          <p:cNvPr id="34" name="TextovéPole 33">
            <a:extLst>
              <a:ext uri="{FF2B5EF4-FFF2-40B4-BE49-F238E27FC236}">
                <a16:creationId xmlns:a16="http://schemas.microsoft.com/office/drawing/2014/main" id="{3EE29135-F22F-4052-AD5A-2106371DEAD2}"/>
              </a:ext>
            </a:extLst>
          </p:cNvPr>
          <p:cNvSpPr txBox="1"/>
          <p:nvPr/>
        </p:nvSpPr>
        <p:spPr>
          <a:xfrm>
            <a:off x="2543851" y="5721394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 hod</a:t>
            </a:r>
          </a:p>
        </p:txBody>
      </p: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882DD22A-B49B-4162-BA15-A83B80AEED18}"/>
              </a:ext>
            </a:extLst>
          </p:cNvPr>
          <p:cNvCxnSpPr>
            <a:cxnSpLocks/>
          </p:cNvCxnSpPr>
          <p:nvPr/>
        </p:nvCxnSpPr>
        <p:spPr>
          <a:xfrm>
            <a:off x="2746552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838FA0AC-4340-4FFC-88F3-018B892423EE}"/>
              </a:ext>
            </a:extLst>
          </p:cNvPr>
          <p:cNvSpPr txBox="1"/>
          <p:nvPr/>
        </p:nvSpPr>
        <p:spPr>
          <a:xfrm>
            <a:off x="10071751" y="5721394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2 hod</a:t>
            </a:r>
          </a:p>
        </p:txBody>
      </p: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051D59D4-2461-4524-B6D7-F46877E8D269}"/>
              </a:ext>
            </a:extLst>
          </p:cNvPr>
          <p:cNvCxnSpPr>
            <a:cxnSpLocks/>
          </p:cNvCxnSpPr>
          <p:nvPr/>
        </p:nvCxnSpPr>
        <p:spPr>
          <a:xfrm>
            <a:off x="10274452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9F523D6A-67F0-47D9-8B71-35676964C34E}"/>
              </a:ext>
            </a:extLst>
          </p:cNvPr>
          <p:cNvSpPr txBox="1"/>
          <p:nvPr/>
        </p:nvSpPr>
        <p:spPr>
          <a:xfrm>
            <a:off x="7699872" y="5733257"/>
            <a:ext cx="137470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Fáze časné regenerace</a:t>
            </a:r>
          </a:p>
        </p:txBody>
      </p:sp>
      <p:pic>
        <p:nvPicPr>
          <p:cNvPr id="55" name="Obrázek 54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E62D7144-6695-45CC-BA4F-BD5A34651C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984" y="2657289"/>
            <a:ext cx="1600722" cy="900407"/>
          </a:xfrm>
          <a:prstGeom prst="rect">
            <a:avLst/>
          </a:prstGeom>
        </p:spPr>
      </p:pic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6A999395-C1D7-471C-A08B-72BD5ACBB6F4}"/>
              </a:ext>
            </a:extLst>
          </p:cNvPr>
          <p:cNvCxnSpPr/>
          <p:nvPr/>
        </p:nvCxnSpPr>
        <p:spPr>
          <a:xfrm flipV="1">
            <a:off x="1924212" y="2388339"/>
            <a:ext cx="0" cy="35743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 descr="Obsah obrázku voda, sport, plavání, vodní sporty&#10;&#10;Popis vygenerován s velmi vysokou mírou spolehlivosti">
            <a:extLst>
              <a:ext uri="{FF2B5EF4-FFF2-40B4-BE49-F238E27FC236}">
                <a16:creationId xmlns:a16="http://schemas.microsoft.com/office/drawing/2014/main" id="{64C7C492-605C-437D-BB29-04BB6275E9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602" y="3622182"/>
            <a:ext cx="1786975" cy="1005173"/>
          </a:xfrm>
          <a:prstGeom prst="rect">
            <a:avLst/>
          </a:prstGeom>
        </p:spPr>
      </p:pic>
      <p:pic>
        <p:nvPicPr>
          <p:cNvPr id="44" name="Obrázek 43" descr="Obsah obrázku exteriér, obloha, strom, země&#10;&#10;Popis vygenerován s velmi vysokou mírou spolehlivosti">
            <a:extLst>
              <a:ext uri="{FF2B5EF4-FFF2-40B4-BE49-F238E27FC236}">
                <a16:creationId xmlns:a16="http://schemas.microsoft.com/office/drawing/2014/main" id="{C1359C0E-6B4A-40B5-83EC-6391AA7170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789" y="4679039"/>
            <a:ext cx="1173110" cy="1227020"/>
          </a:xfrm>
          <a:prstGeom prst="rect">
            <a:avLst/>
          </a:prstGeom>
        </p:spPr>
      </p:pic>
      <p:pic>
        <p:nvPicPr>
          <p:cNvPr id="47" name="Obrázek 46" descr="Obsah obrázku jídlo, talíř, stůl, osoba&#10;&#10;Popis byl vytvořen automaticky">
            <a:extLst>
              <a:ext uri="{FF2B5EF4-FFF2-40B4-BE49-F238E27FC236}">
                <a16:creationId xmlns:a16="http://schemas.microsoft.com/office/drawing/2014/main" id="{CEC36392-3FC1-4195-9820-6CC7BDAFA8A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2" b="15431"/>
          <a:stretch/>
        </p:blipFill>
        <p:spPr>
          <a:xfrm>
            <a:off x="166477" y="4570489"/>
            <a:ext cx="1410237" cy="1068905"/>
          </a:xfrm>
          <a:prstGeom prst="rect">
            <a:avLst/>
          </a:prstGeom>
        </p:spPr>
      </p:pic>
      <p:pic>
        <p:nvPicPr>
          <p:cNvPr id="6" name="Obrázek 5" descr="Obsah obrázku jídlo&#10;&#10;Popis byl vytvořen automaticky">
            <a:extLst>
              <a:ext uri="{FF2B5EF4-FFF2-40B4-BE49-F238E27FC236}">
                <a16:creationId xmlns:a16="http://schemas.microsoft.com/office/drawing/2014/main" id="{0E196038-9624-4120-9A9C-5A5C99D5A4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189" y="4740621"/>
            <a:ext cx="1278776" cy="1278776"/>
          </a:xfrm>
          <a:prstGeom prst="rect">
            <a:avLst/>
          </a:prstGeom>
        </p:spPr>
      </p:pic>
      <p:pic>
        <p:nvPicPr>
          <p:cNvPr id="58" name="Obrázek 57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FB38D1E-4F2C-478A-B2CE-8A4BCBE162C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9"/>
          <a:stretch/>
        </p:blipFill>
        <p:spPr>
          <a:xfrm>
            <a:off x="8048737" y="4546814"/>
            <a:ext cx="1597969" cy="900407"/>
          </a:xfrm>
          <a:prstGeom prst="rect">
            <a:avLst/>
          </a:prstGeom>
        </p:spPr>
      </p:pic>
      <p:sp>
        <p:nvSpPr>
          <p:cNvPr id="45" name="Nadpis 1">
            <a:extLst>
              <a:ext uri="{FF2B5EF4-FFF2-40B4-BE49-F238E27FC236}">
                <a16:creationId xmlns:a16="http://schemas.microsoft.com/office/drawing/2014/main" id="{10AC94DD-40FE-4C81-8884-B1D582719D7A}"/>
              </a:ext>
            </a:extLst>
          </p:cNvPr>
          <p:cNvSpPr txBox="1">
            <a:spLocks/>
          </p:cNvSpPr>
          <p:nvPr/>
        </p:nvSpPr>
        <p:spPr>
          <a:xfrm>
            <a:off x="677333" y="352143"/>
            <a:ext cx="11236499" cy="132080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Nutriční podpora vytrvalostních výkonů</a:t>
            </a:r>
            <a:b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</a:b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Sacharidy a 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bílkoviny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 před a po zatížení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Př. Výkonnostní sportovci – 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doporučení pro B je stejné i u ostatních kategorií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48" name="Obdélník 47">
            <a:extLst>
              <a:ext uri="{FF2B5EF4-FFF2-40B4-BE49-F238E27FC236}">
                <a16:creationId xmlns:a16="http://schemas.microsoft.com/office/drawing/2014/main" id="{5FAB7BA2-34A8-41A4-9286-F7B6A715E442}"/>
              </a:ext>
            </a:extLst>
          </p:cNvPr>
          <p:cNvSpPr/>
          <p:nvPr/>
        </p:nvSpPr>
        <p:spPr>
          <a:xfrm>
            <a:off x="5735098" y="3993055"/>
            <a:ext cx="1035320" cy="263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±1 g S/kg TH</a:t>
            </a:r>
          </a:p>
        </p:txBody>
      </p:sp>
      <p:pic>
        <p:nvPicPr>
          <p:cNvPr id="56" name="Obrázek 55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C340EF2B-7BA4-4E5F-ADB7-1F233D278D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5726221" y="2266590"/>
            <a:ext cx="954176" cy="543665"/>
          </a:xfrm>
          <a:prstGeom prst="rect">
            <a:avLst/>
          </a:prstGeom>
        </p:spPr>
      </p:pic>
      <p:pic>
        <p:nvPicPr>
          <p:cNvPr id="62" name="Obrázek 61">
            <a:extLst>
              <a:ext uri="{FF2B5EF4-FFF2-40B4-BE49-F238E27FC236}">
                <a16:creationId xmlns:a16="http://schemas.microsoft.com/office/drawing/2014/main" id="{80BA300E-69D4-44EA-8A04-0090BF1FC3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638" y="2816017"/>
            <a:ext cx="491641" cy="886131"/>
          </a:xfrm>
          <a:prstGeom prst="rect">
            <a:avLst/>
          </a:prstGeom>
        </p:spPr>
      </p:pic>
      <p:pic>
        <p:nvPicPr>
          <p:cNvPr id="63" name="Obrázek 62">
            <a:extLst>
              <a:ext uri="{FF2B5EF4-FFF2-40B4-BE49-F238E27FC236}">
                <a16:creationId xmlns:a16="http://schemas.microsoft.com/office/drawing/2014/main" id="{E66C8203-5054-4DA6-8CB7-7466A82807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507" y="2818495"/>
            <a:ext cx="490265" cy="883652"/>
          </a:xfrm>
          <a:prstGeom prst="rect">
            <a:avLst/>
          </a:prstGeom>
        </p:spPr>
      </p:pic>
      <p:pic>
        <p:nvPicPr>
          <p:cNvPr id="64" name="Obrázek 63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BE8846C6-8C2E-4DF2-BED1-083211F0EA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106" y="4404659"/>
            <a:ext cx="1130330" cy="1130330"/>
          </a:xfrm>
          <a:prstGeom prst="rect">
            <a:avLst/>
          </a:prstGeom>
        </p:spPr>
      </p:pic>
      <p:sp>
        <p:nvSpPr>
          <p:cNvPr id="65" name="TextovéPole 64">
            <a:extLst>
              <a:ext uri="{FF2B5EF4-FFF2-40B4-BE49-F238E27FC236}">
                <a16:creationId xmlns:a16="http://schemas.microsoft.com/office/drawing/2014/main" id="{BC87E751-8003-4A89-9D9B-ECF421C52A1A}"/>
              </a:ext>
            </a:extLst>
          </p:cNvPr>
          <p:cNvSpPr txBox="1"/>
          <p:nvPr/>
        </p:nvSpPr>
        <p:spPr>
          <a:xfrm>
            <a:off x="5936460" y="5694200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 hod</a:t>
            </a:r>
          </a:p>
        </p:txBody>
      </p:sp>
      <p:cxnSp>
        <p:nvCxnSpPr>
          <p:cNvPr id="66" name="Přímá spojnice 65">
            <a:extLst>
              <a:ext uri="{FF2B5EF4-FFF2-40B4-BE49-F238E27FC236}">
                <a16:creationId xmlns:a16="http://schemas.microsoft.com/office/drawing/2014/main" id="{CE5CAEA6-FF00-47F5-A11C-57CE292D985E}"/>
              </a:ext>
            </a:extLst>
          </p:cNvPr>
          <p:cNvCxnSpPr>
            <a:cxnSpLocks/>
          </p:cNvCxnSpPr>
          <p:nvPr/>
        </p:nvCxnSpPr>
        <p:spPr>
          <a:xfrm>
            <a:off x="6139161" y="5878865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Obrázek 67" descr="Obsah obrázku jídlo&#10;&#10;Popis byl vytvořen automaticky">
            <a:extLst>
              <a:ext uri="{FF2B5EF4-FFF2-40B4-BE49-F238E27FC236}">
                <a16:creationId xmlns:a16="http://schemas.microsoft.com/office/drawing/2014/main" id="{8121A572-27E3-4F7D-AA40-2C57FCA83F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798" y="4713427"/>
            <a:ext cx="1278776" cy="1278776"/>
          </a:xfrm>
          <a:prstGeom prst="rect">
            <a:avLst/>
          </a:prstGeom>
        </p:spPr>
      </p:pic>
      <p:sp>
        <p:nvSpPr>
          <p:cNvPr id="69" name="Obdélník 68">
            <a:extLst>
              <a:ext uri="{FF2B5EF4-FFF2-40B4-BE49-F238E27FC236}">
                <a16:creationId xmlns:a16="http://schemas.microsoft.com/office/drawing/2014/main" id="{D086A4F4-7817-4363-9026-EAAD8D08EFBF}"/>
              </a:ext>
            </a:extLst>
          </p:cNvPr>
          <p:cNvSpPr/>
          <p:nvPr/>
        </p:nvSpPr>
        <p:spPr>
          <a:xfrm>
            <a:off x="8197387" y="3793507"/>
            <a:ext cx="1351455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±2 g S/kg TH</a:t>
            </a:r>
          </a:p>
          <a:p>
            <a:pPr algn="ctr" defTabSz="342900">
              <a:defRPr/>
            </a:pPr>
            <a:r>
              <a:rPr lang="cs-CZ" sz="1050" b="1" dirty="0">
                <a:solidFill>
                  <a:srgbClr val="154668"/>
                </a:solidFill>
                <a:latin typeface="Trebuchet MS" panose="020B0603020202020204" pitchFamily="34" charset="0"/>
              </a:rPr>
              <a:t>0,3-0,4 g B/kg TH</a:t>
            </a:r>
          </a:p>
        </p:txBody>
      </p:sp>
      <p:sp>
        <p:nvSpPr>
          <p:cNvPr id="70" name="Obdélník 69">
            <a:extLst>
              <a:ext uri="{FF2B5EF4-FFF2-40B4-BE49-F238E27FC236}">
                <a16:creationId xmlns:a16="http://schemas.microsoft.com/office/drawing/2014/main" id="{BBCD55F3-11C0-4423-A7F3-2E2F95DBD27A}"/>
              </a:ext>
            </a:extLst>
          </p:cNvPr>
          <p:cNvSpPr/>
          <p:nvPr/>
        </p:nvSpPr>
        <p:spPr>
          <a:xfrm>
            <a:off x="10690006" y="3789262"/>
            <a:ext cx="1351455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±2 g S/kg TH</a:t>
            </a:r>
          </a:p>
          <a:p>
            <a:pPr lvl="0" algn="ctr" defTabSz="342900">
              <a:defRPr/>
            </a:pPr>
            <a:r>
              <a:rPr lang="cs-CZ" sz="1050" b="1" dirty="0">
                <a:solidFill>
                  <a:srgbClr val="154668"/>
                </a:solidFill>
                <a:latin typeface="Trebuchet MS" panose="020B0603020202020204" pitchFamily="34" charset="0"/>
              </a:rPr>
              <a:t>±0,6-0,8 g B/kg TH</a:t>
            </a:r>
            <a:endParaRPr kumimoji="0" lang="cs-CZ" sz="1050" b="1" i="0" u="none" strike="noStrike" kern="1200" cap="none" spc="0" normalizeH="0" baseline="0" noProof="0" dirty="0">
              <a:ln>
                <a:noFill/>
              </a:ln>
              <a:solidFill>
                <a:srgbClr val="154668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71" name="TextovéPole 70">
            <a:extLst>
              <a:ext uri="{FF2B5EF4-FFF2-40B4-BE49-F238E27FC236}">
                <a16:creationId xmlns:a16="http://schemas.microsoft.com/office/drawing/2014/main" id="{4F80D0A8-7C38-4B95-9B79-7A8B0B9476DA}"/>
              </a:ext>
            </a:extLst>
          </p:cNvPr>
          <p:cNvSpPr txBox="1"/>
          <p:nvPr/>
        </p:nvSpPr>
        <p:spPr>
          <a:xfrm>
            <a:off x="10660763" y="3452342"/>
            <a:ext cx="1374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Ostatní jídla dne</a:t>
            </a:r>
          </a:p>
        </p:txBody>
      </p:sp>
      <p:cxnSp>
        <p:nvCxnSpPr>
          <p:cNvPr id="72" name="Přímá spojnice 71">
            <a:extLst>
              <a:ext uri="{FF2B5EF4-FFF2-40B4-BE49-F238E27FC236}">
                <a16:creationId xmlns:a16="http://schemas.microsoft.com/office/drawing/2014/main" id="{D8B5DBE3-C8A6-4E6C-BF90-DA9C676A61F4}"/>
              </a:ext>
            </a:extLst>
          </p:cNvPr>
          <p:cNvCxnSpPr/>
          <p:nvPr/>
        </p:nvCxnSpPr>
        <p:spPr>
          <a:xfrm flipV="1">
            <a:off x="7509746" y="2366659"/>
            <a:ext cx="0" cy="35743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bdélník 72">
            <a:extLst>
              <a:ext uri="{FF2B5EF4-FFF2-40B4-BE49-F238E27FC236}">
                <a16:creationId xmlns:a16="http://schemas.microsoft.com/office/drawing/2014/main" id="{321FDD81-EE24-4AF7-87F2-0159E44CE171}"/>
              </a:ext>
            </a:extLst>
          </p:cNvPr>
          <p:cNvSpPr/>
          <p:nvPr/>
        </p:nvSpPr>
        <p:spPr>
          <a:xfrm>
            <a:off x="237823" y="6282781"/>
            <a:ext cx="10033880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Výkonnostní sportovci 6-8 g S/kg/den a </a:t>
            </a: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1,2-1,6 g B/kg/den</a:t>
            </a:r>
          </a:p>
        </p:txBody>
      </p:sp>
      <p:sp>
        <p:nvSpPr>
          <p:cNvPr id="46" name="Obdélník 45">
            <a:extLst>
              <a:ext uri="{FF2B5EF4-FFF2-40B4-BE49-F238E27FC236}">
                <a16:creationId xmlns:a16="http://schemas.microsoft.com/office/drawing/2014/main" id="{A1BAD6CD-82B4-4D64-A1F3-439135A88FED}"/>
              </a:ext>
            </a:extLst>
          </p:cNvPr>
          <p:cNvSpPr/>
          <p:nvPr/>
        </p:nvSpPr>
        <p:spPr>
          <a:xfrm>
            <a:off x="5726220" y="1942809"/>
            <a:ext cx="4545475" cy="245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1-1,5 g S/kg TH/hod</a:t>
            </a:r>
          </a:p>
        </p:txBody>
      </p:sp>
      <p:pic>
        <p:nvPicPr>
          <p:cNvPr id="3" name="Obrázek 2" descr="Obsah obrázku exteriér, kolo, jezdectví, muž&#10;&#10;Popis byl vytvořen automaticky">
            <a:extLst>
              <a:ext uri="{FF2B5EF4-FFF2-40B4-BE49-F238E27FC236}">
                <a16:creationId xmlns:a16="http://schemas.microsoft.com/office/drawing/2014/main" id="{AD8E9930-9E72-41E7-A3AE-D68B0A7E177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410" y="2308258"/>
            <a:ext cx="1677729" cy="1256659"/>
          </a:xfrm>
          <a:prstGeom prst="rect">
            <a:avLst/>
          </a:prstGeom>
        </p:spPr>
      </p:pic>
      <p:sp>
        <p:nvSpPr>
          <p:cNvPr id="50" name="Obdélník 49">
            <a:extLst>
              <a:ext uri="{FF2B5EF4-FFF2-40B4-BE49-F238E27FC236}">
                <a16:creationId xmlns:a16="http://schemas.microsoft.com/office/drawing/2014/main" id="{6C0F6FA9-4595-4F47-82F5-9119ED7D44B5}"/>
              </a:ext>
            </a:extLst>
          </p:cNvPr>
          <p:cNvSpPr/>
          <p:nvPr/>
        </p:nvSpPr>
        <p:spPr>
          <a:xfrm>
            <a:off x="3775376" y="1944094"/>
            <a:ext cx="1677729" cy="2508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 během zatížení</a:t>
            </a:r>
          </a:p>
        </p:txBody>
      </p:sp>
      <p:sp>
        <p:nvSpPr>
          <p:cNvPr id="49" name="TextovéPole 48">
            <a:extLst>
              <a:ext uri="{FF2B5EF4-FFF2-40B4-BE49-F238E27FC236}">
                <a16:creationId xmlns:a16="http://schemas.microsoft.com/office/drawing/2014/main" id="{8246C3B5-6C1C-40FF-A034-D5B9C43EDEB4}"/>
              </a:ext>
            </a:extLst>
          </p:cNvPr>
          <p:cNvSpPr txBox="1"/>
          <p:nvPr/>
        </p:nvSpPr>
        <p:spPr>
          <a:xfrm>
            <a:off x="-18141" y="28301"/>
            <a:ext cx="28184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r>
              <a:rPr lang="cs-CZ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Williams (2018) – Nutrition for health, fitness and sport.</a:t>
            </a:r>
            <a:endParaRPr lang="cs-CZ" dirty="0">
              <a:solidFill>
                <a:schemeClr val="bg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373945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97463B-3F8C-4F84-BF71-225002B65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837678"/>
            <a:ext cx="8351256" cy="4900473"/>
          </a:xfrm>
        </p:spPr>
        <p:txBody>
          <a:bodyPr>
            <a:normAutofit lnSpcReduction="10000"/>
          </a:bodyPr>
          <a:lstStyle/>
          <a:p>
            <a:r>
              <a:rPr lang="cs-CZ" b="1" dirty="0">
                <a:solidFill>
                  <a:schemeClr val="accent6">
                    <a:lumMod val="50000"/>
                  </a:schemeClr>
                </a:solidFill>
              </a:rPr>
              <a:t>Výživa před:</a:t>
            </a:r>
          </a:p>
          <a:p>
            <a:pPr lvl="1"/>
            <a:r>
              <a:rPr lang="cs-CZ" dirty="0"/>
              <a:t>Důraz na příjem sacharidů (čím větší objem a intenzita, tím větší příjem).</a:t>
            </a:r>
          </a:p>
          <a:p>
            <a:pPr lvl="2"/>
            <a:r>
              <a:rPr lang="cs-CZ" dirty="0"/>
              <a:t>Nutriční strategie</a:t>
            </a:r>
          </a:p>
          <a:p>
            <a:pPr lvl="1"/>
            <a:r>
              <a:rPr lang="cs-CZ" dirty="0"/>
              <a:t>Adekvátní příjem bílkovin v rámci pravidelného celodenního příjmu.</a:t>
            </a:r>
          </a:p>
          <a:p>
            <a:pPr lvl="1"/>
            <a:r>
              <a:rPr lang="cs-CZ" dirty="0"/>
              <a:t>Zajištění normohydratace.</a:t>
            </a:r>
          </a:p>
          <a:p>
            <a:r>
              <a:rPr lang="cs-CZ" b="1" dirty="0">
                <a:solidFill>
                  <a:schemeClr val="accent6">
                    <a:lumMod val="50000"/>
                  </a:schemeClr>
                </a:solidFill>
              </a:rPr>
              <a:t>Výživa během:</a:t>
            </a:r>
          </a:p>
          <a:p>
            <a:pPr lvl="1"/>
            <a:r>
              <a:rPr lang="cs-CZ" dirty="0"/>
              <a:t>V závislosti na délce zatížení roste potřeba sacharidů.</a:t>
            </a:r>
          </a:p>
          <a:p>
            <a:pPr lvl="1"/>
            <a:r>
              <a:rPr lang="cs-CZ" dirty="0"/>
              <a:t>Bílkoviny v průběhu zatížení nedoplňujeme (výjimkou jsou extrémní vytrvalostní závody a </a:t>
            </a:r>
            <a:r>
              <a:rPr lang="cs-CZ" dirty="0" err="1"/>
              <a:t>ultradistanční</a:t>
            </a:r>
            <a:r>
              <a:rPr lang="cs-CZ" dirty="0"/>
              <a:t> výkony typu </a:t>
            </a:r>
            <a:r>
              <a:rPr lang="cs-CZ" dirty="0" err="1"/>
              <a:t>Ironman</a:t>
            </a:r>
            <a:r>
              <a:rPr lang="cs-CZ" dirty="0"/>
              <a:t>, 24hod závody atp.).</a:t>
            </a:r>
          </a:p>
          <a:p>
            <a:pPr lvl="1"/>
            <a:r>
              <a:rPr lang="cs-CZ" dirty="0"/>
              <a:t>Cílem je vyhnout se dehydrataci více než 2 %.</a:t>
            </a:r>
          </a:p>
          <a:p>
            <a:r>
              <a:rPr lang="cs-CZ" b="1" dirty="0">
                <a:solidFill>
                  <a:schemeClr val="accent6">
                    <a:lumMod val="50000"/>
                  </a:schemeClr>
                </a:solidFill>
              </a:rPr>
              <a:t>Výživa po: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dirty="0"/>
              <a:t>Zahájení rehydratace (můžeme kombinovat H2O, elektrolyty a sacharidy)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dirty="0"/>
              <a:t>Příjem sacharidů adekvátně zatížení.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dirty="0"/>
              <a:t>Adekvátní příjem bílkovin v rámci pravidelného celodenního příjmu.</a:t>
            </a: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D6931061-E9DE-4503-AB29-31A1BFFE4462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Nutriční podpora vytrvalostních výkonů</a:t>
            </a:r>
            <a:b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Shrnutí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3494BA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37765321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94A7024-D948-494D-8920-BBA2DA07D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stůl, jídlo, dřevěné, vsedě&#10;&#10;Popis byl vytvořen automaticky">
            <a:extLst>
              <a:ext uri="{FF2B5EF4-FFF2-40B4-BE49-F238E27FC236}">
                <a16:creationId xmlns:a16="http://schemas.microsoft.com/office/drawing/2014/main" id="{5930EB72-D7AA-49BE-B9C8-3B144044BB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15" name="Nadpis 1">
            <a:extLst>
              <a:ext uri="{FF2B5EF4-FFF2-40B4-BE49-F238E27FC236}">
                <a16:creationId xmlns:a16="http://schemas.microsoft.com/office/drawing/2014/main" id="{D6931061-E9DE-4503-AB29-31A1BFFE4462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fontAlgn="auto">
              <a:spcAft>
                <a:spcPts val="600"/>
              </a:spcAft>
              <a:buClrTx/>
              <a:buSzTx/>
              <a:tabLst/>
              <a:defRPr/>
            </a:pPr>
            <a:r>
              <a:rPr kumimoji="0" lang="cs-CZ" sz="3200" b="0" i="0" u="none" strike="noStrike" cap="none" spc="0" normalizeH="0" baseline="0">
                <a:ln>
                  <a:noFill/>
                </a:ln>
                <a:effectLst/>
                <a:uLnTx/>
                <a:uFillTx/>
              </a:rPr>
              <a:t>Nutriční podpora vytrvalostních výkonů</a:t>
            </a:r>
            <a:br>
              <a:rPr kumimoji="0" lang="cs-CZ" b="0" i="0" u="none" strike="noStrike" cap="none" spc="0" normalizeH="0" baseline="0">
                <a:ln>
                  <a:noFill/>
                </a:ln>
                <a:effectLst/>
                <a:uLnTx/>
                <a:uFillTx/>
              </a:rPr>
            </a:br>
            <a:r>
              <a:rPr kumimoji="0" lang="cs-CZ" sz="2400" b="0" i="0" u="none" strike="noStrike" cap="none" spc="0" normalizeH="0" baseline="0">
                <a:ln>
                  <a:noFill/>
                </a:ln>
                <a:effectLst/>
                <a:uLnTx/>
                <a:uFillTx/>
              </a:rPr>
              <a:t>Nutriční strategie</a:t>
            </a:r>
            <a:endParaRPr kumimoji="0" lang="cs-CZ" b="0" i="0" u="none" strike="noStrike" cap="none" spc="0" normalizeH="0" baseline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97463B-3F8C-4F84-BF71-225002B65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10268833" cy="388077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V podpoře vytrvalostních výkonů se nabízí zařazení některých nutričních strategií, které jsou obecně cíleny na: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Podporu tréninkové adaptace				…	Train-low a </a:t>
            </a:r>
            <a:r>
              <a:rPr lang="cs-CZ" dirty="0" err="1">
                <a:solidFill>
                  <a:srgbClr val="FFFFFF"/>
                </a:solidFill>
              </a:rPr>
              <a:t>Sleep-low</a:t>
            </a:r>
            <a:endParaRPr lang="cs-CZ" dirty="0">
              <a:solidFill>
                <a:srgbClr val="FFFFFF"/>
              </a:solidFill>
            </a:endParaRPr>
          </a:p>
          <a:p>
            <a:pPr lvl="1"/>
            <a:r>
              <a:rPr lang="cs-CZ" dirty="0">
                <a:solidFill>
                  <a:srgbClr val="FFFFFF"/>
                </a:solidFill>
              </a:rPr>
              <a:t>Navyšování glykogenových zásob			…	Train-low, </a:t>
            </a:r>
            <a:r>
              <a:rPr lang="cs-CZ" dirty="0" err="1">
                <a:solidFill>
                  <a:srgbClr val="FFFFFF"/>
                </a:solidFill>
              </a:rPr>
              <a:t>Sleep-low</a:t>
            </a:r>
            <a:r>
              <a:rPr lang="cs-CZ" dirty="0">
                <a:solidFill>
                  <a:srgbClr val="FFFFFF"/>
                </a:solidFill>
              </a:rPr>
              <a:t> a Hypersacharidová strava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Adaptace na snížené zásoby glykogenu 		</a:t>
            </a:r>
          </a:p>
          <a:p>
            <a:pPr marL="457200" lvl="1" indent="0">
              <a:buNone/>
            </a:pPr>
            <a:r>
              <a:rPr lang="cs-CZ" dirty="0">
                <a:solidFill>
                  <a:srgbClr val="FFFFFF"/>
                </a:solidFill>
              </a:rPr>
              <a:t>    + stimulace lipidového metabolismu			…	</a:t>
            </a:r>
            <a:r>
              <a:rPr lang="cs-CZ" dirty="0" err="1">
                <a:solidFill>
                  <a:srgbClr val="FFFFFF"/>
                </a:solidFill>
              </a:rPr>
              <a:t>Low-carb</a:t>
            </a:r>
            <a:r>
              <a:rPr lang="cs-CZ" dirty="0">
                <a:solidFill>
                  <a:srgbClr val="FFFFFF"/>
                </a:solidFill>
              </a:rPr>
              <a:t> a trénink na lačno</a:t>
            </a:r>
          </a:p>
          <a:p>
            <a:pPr marL="457200" lvl="1" indent="0">
              <a:buNone/>
            </a:pPr>
            <a:endParaRPr lang="cs-CZ" dirty="0">
              <a:solidFill>
                <a:srgbClr val="FFFFFF"/>
              </a:solidFill>
            </a:endParaRPr>
          </a:p>
          <a:p>
            <a:pPr indent="-285750"/>
            <a:r>
              <a:rPr lang="cs-CZ" dirty="0">
                <a:solidFill>
                  <a:srgbClr val="FFFFFF"/>
                </a:solidFill>
              </a:rPr>
              <a:t>Nutriční strategie více projdeme v prezentaci příští týden. Pokud by však někoho zajímaly například pro své potřeby již nyní, tak velmi doporučuji publikaci doc. Michala </a:t>
            </a:r>
            <a:r>
              <a:rPr lang="cs-CZ" dirty="0" err="1">
                <a:solidFill>
                  <a:srgbClr val="FFFFFF"/>
                </a:solidFill>
              </a:rPr>
              <a:t>Kumstáta</a:t>
            </a:r>
            <a:r>
              <a:rPr lang="cs-CZ" dirty="0">
                <a:solidFill>
                  <a:srgbClr val="FFFFFF"/>
                </a:solidFill>
              </a:rPr>
              <a:t> – Sportovní výživa jako vědecká disciplína. Ta je dostupná i online </a:t>
            </a:r>
            <a:r>
              <a:rPr lang="cs-CZ" b="1" dirty="0">
                <a:solidFill>
                  <a:srgbClr val="3494BA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zde</a:t>
            </a:r>
            <a:r>
              <a:rPr lang="cs-CZ" dirty="0">
                <a:solidFill>
                  <a:srgbClr val="FFFFFF"/>
                </a:solidFill>
              </a:rPr>
              <a:t>.</a:t>
            </a:r>
          </a:p>
          <a:p>
            <a:pPr indent="-285750"/>
            <a:r>
              <a:rPr lang="cs-CZ" dirty="0">
                <a:solidFill>
                  <a:srgbClr val="FFFFFF"/>
                </a:solidFill>
              </a:rPr>
              <a:t>Případně mohu poskytnou informace online – Skype či MS </a:t>
            </a:r>
            <a:r>
              <a:rPr lang="cs-CZ" dirty="0" err="1">
                <a:solidFill>
                  <a:srgbClr val="FFFFFF"/>
                </a:solidFill>
              </a:rPr>
              <a:t>Teams</a:t>
            </a:r>
            <a:r>
              <a:rPr lang="cs-CZ" dirty="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30190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ráva, osoba, exteriér, hráč&#10;&#10;Popis byl vytvořen automaticky">
            <a:extLst>
              <a:ext uri="{FF2B5EF4-FFF2-40B4-BE49-F238E27FC236}">
                <a16:creationId xmlns:a16="http://schemas.microsoft.com/office/drawing/2014/main" id="{3779AF06-90CC-45ED-88BD-566C5040A0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3" r="10578" b="-2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32346AD-6A4B-4C29-8479-ECCDE66BC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800" dirty="0"/>
              <a:t>Nutriční podpora silově-rychlostních výkonů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8E5BAF11-2F37-448D-BAFA-108ED4CB7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r>
              <a:rPr lang="cs-CZ" dirty="0"/>
              <a:t>Trénink vs závod</a:t>
            </a:r>
          </a:p>
          <a:p>
            <a:r>
              <a:rPr lang="cs-CZ" dirty="0"/>
              <a:t>Výživa před a po zatížení</a:t>
            </a:r>
          </a:p>
          <a:p>
            <a:r>
              <a:rPr lang="cs-CZ" dirty="0"/>
              <a:t>Doplňky stravy</a:t>
            </a:r>
            <a:endParaRPr lang="en-US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9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3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5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91077738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6EE005-6BA3-4F84-A555-D977C2B1B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Nutriční podpora silově-rychlostních výkonů</a:t>
            </a:r>
            <a:br>
              <a:rPr lang="cs-CZ" sz="3200" dirty="0"/>
            </a:br>
            <a:r>
              <a:rPr lang="cs-CZ" sz="2400" dirty="0"/>
              <a:t>Energie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3546DD-0867-4658-8B12-2ADBB5805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8972694" cy="432333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Klíčové je dodržování </a:t>
            </a:r>
            <a:r>
              <a:rPr lang="cs-CZ" b="1" dirty="0">
                <a:solidFill>
                  <a:srgbClr val="3494BA"/>
                </a:solidFill>
              </a:rPr>
              <a:t>energetické bilance a nastavení energetické dostupnosti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Stanovení cílů – snižování hmotnosti, redukce tukové tkáně, stabilní hmotnost,…</a:t>
            </a:r>
          </a:p>
          <a:p>
            <a:r>
              <a:rPr lang="cs-CZ" dirty="0"/>
              <a:t>Silově-rychlostní disciplíny jsou typické svým </a:t>
            </a:r>
            <a:r>
              <a:rPr lang="cs-CZ" b="1" dirty="0">
                <a:solidFill>
                  <a:srgbClr val="3494BA"/>
                </a:solidFill>
              </a:rPr>
              <a:t>intermitentním zatížením</a:t>
            </a:r>
            <a:r>
              <a:rPr lang="cs-CZ" dirty="0"/>
              <a:t>, kde se střídá vysoká intenzita zatížení s fází odpočinku, který je buď pasivní či aktivní (nízká intenzita zatížení). </a:t>
            </a:r>
          </a:p>
          <a:p>
            <a:r>
              <a:rPr lang="cs-CZ" dirty="0"/>
              <a:t>Tréninky většinou nepřesahují 2 hod (včetně </a:t>
            </a:r>
            <a:r>
              <a:rPr lang="cs-CZ" dirty="0" err="1"/>
              <a:t>warm</a:t>
            </a:r>
            <a:r>
              <a:rPr lang="cs-CZ" dirty="0"/>
              <a:t>-up a cool-</a:t>
            </a:r>
            <a:r>
              <a:rPr lang="cs-CZ" dirty="0" err="1"/>
              <a:t>down</a:t>
            </a:r>
            <a:r>
              <a:rPr lang="cs-CZ" dirty="0"/>
              <a:t> fáze) a výkony jako takové 2 minuty (výjimkou jsou kolektivní a raketové sporty).</a:t>
            </a:r>
          </a:p>
          <a:p>
            <a:r>
              <a:rPr lang="cs-CZ" dirty="0"/>
              <a:t>Velmi také záleží na fázi ročního tréninkového cyklu.</a:t>
            </a:r>
          </a:p>
          <a:p>
            <a:pPr lvl="1"/>
            <a:r>
              <a:rPr lang="cs-CZ" dirty="0"/>
              <a:t>Počáteční fáze může mít podobu spíše silově-rychlostní vytrvalosti.</a:t>
            </a:r>
          </a:p>
          <a:p>
            <a:pPr lvl="1"/>
            <a:r>
              <a:rPr lang="cs-CZ" dirty="0"/>
              <a:t>Pokročilejší fáze pak rozvoj maximální síly či rychlosti.</a:t>
            </a:r>
          </a:p>
          <a:p>
            <a:pPr lvl="1"/>
            <a:r>
              <a:rPr lang="cs-CZ" dirty="0"/>
              <a:t>Závěrem pak specifická příprava dle typu sportu.</a:t>
            </a:r>
          </a:p>
          <a:p>
            <a:r>
              <a:rPr lang="cs-CZ" dirty="0"/>
              <a:t>Ve vztahu k CEV je proto vhodné dělat zpětnou vazbu:</a:t>
            </a:r>
          </a:p>
          <a:p>
            <a:pPr lvl="1"/>
            <a:r>
              <a:rPr lang="cs-CZ" dirty="0" err="1"/>
              <a:t>Sporttester</a:t>
            </a:r>
            <a:r>
              <a:rPr lang="cs-CZ" dirty="0"/>
              <a:t>, tabulky, RPE atp.</a:t>
            </a:r>
          </a:p>
        </p:txBody>
      </p:sp>
      <p:pic>
        <p:nvPicPr>
          <p:cNvPr id="5" name="Obrázek 4" descr="Obsah obrázku lyžování, tmavé, černá, červená&#10;&#10;Popis byl vytvořen automaticky">
            <a:extLst>
              <a:ext uri="{FF2B5EF4-FFF2-40B4-BE49-F238E27FC236}">
                <a16:creationId xmlns:a16="http://schemas.microsoft.com/office/drawing/2014/main" id="{F6B4459B-96B2-4892-A092-56CDD20FC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073" y="3752850"/>
            <a:ext cx="4876800" cy="3105150"/>
          </a:xfrm>
          <a:prstGeom prst="rect">
            <a:avLst/>
          </a:prstGeom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56443A33-9099-43B5-8C09-AABF30BB8684}"/>
              </a:ext>
            </a:extLst>
          </p:cNvPr>
          <p:cNvSpPr txBox="1"/>
          <p:nvPr/>
        </p:nvSpPr>
        <p:spPr>
          <a:xfrm>
            <a:off x="-60494" y="6650071"/>
            <a:ext cx="30123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KUMSTÁT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(201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9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)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–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Sportovní výživa jako vědecká disciplína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</a:t>
            </a:r>
            <a:endParaRPr kumimoji="0" lang="cs-CZ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512850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6EE005-6BA3-4F84-A555-D977C2B1B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Nutriční podpora silově-rychlostních výkonů</a:t>
            </a:r>
            <a:br>
              <a:rPr lang="cs-CZ" sz="3200" dirty="0"/>
            </a:br>
            <a:r>
              <a:rPr lang="cs-CZ" sz="2400" dirty="0"/>
              <a:t>Sacharidy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3546DD-0867-4658-8B12-2ADBB5805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9549743" cy="4323338"/>
          </a:xfrm>
        </p:spPr>
        <p:txBody>
          <a:bodyPr>
            <a:normAutofit/>
          </a:bodyPr>
          <a:lstStyle/>
          <a:p>
            <a:r>
              <a:rPr lang="cs-CZ" dirty="0"/>
              <a:t>Celková denní potřeba sacharidů dle období a typu zatížení (1):</a:t>
            </a:r>
          </a:p>
          <a:p>
            <a:pPr lvl="1"/>
            <a:r>
              <a:rPr lang="cs-CZ" dirty="0"/>
              <a:t>Objemové období/Rozvoj silově-rychlostní vytrvalosti					- 4-6 g S/kg TH</a:t>
            </a:r>
          </a:p>
          <a:p>
            <a:pPr lvl="1"/>
            <a:r>
              <a:rPr lang="cs-CZ" dirty="0"/>
              <a:t>Rozvoj maximální síly či rychlosti									- 3-4 g S/kg TH</a:t>
            </a:r>
          </a:p>
          <a:p>
            <a:pPr lvl="1"/>
            <a:endParaRPr lang="cs-CZ" dirty="0"/>
          </a:p>
          <a:p>
            <a:pPr lvl="1"/>
            <a:r>
              <a:rPr lang="cs-CZ" b="1" dirty="0">
                <a:solidFill>
                  <a:srgbClr val="58A7C6"/>
                </a:solidFill>
              </a:rPr>
              <a:t>Specifická příprava dle typu sportu a délky trvání						- 3-6 g S/kg TH:</a:t>
            </a:r>
          </a:p>
          <a:p>
            <a:pPr lvl="2"/>
            <a:r>
              <a:rPr lang="cs-CZ" sz="1600" dirty="0">
                <a:solidFill>
                  <a:srgbClr val="404040"/>
                </a:solidFill>
              </a:rPr>
              <a:t>Silově-rychlostní disciplíny (sprint, vzpírání atp.)					- </a:t>
            </a:r>
            <a:r>
              <a:rPr lang="cs-CZ" sz="1600" dirty="0"/>
              <a:t>3-4 g S/kg TH</a:t>
            </a:r>
          </a:p>
          <a:p>
            <a:pPr lvl="2"/>
            <a:r>
              <a:rPr lang="cs-CZ" sz="1600" dirty="0"/>
              <a:t>Rychlostně-vytrvalostní disciplíny (dráhová cyklistika, běh 400 m atp.)	- 4-5 g S/kg TH</a:t>
            </a:r>
          </a:p>
          <a:p>
            <a:pPr lvl="3"/>
            <a:r>
              <a:rPr lang="cs-CZ" sz="1400" dirty="0"/>
              <a:t>Daly by se zde zařadit i </a:t>
            </a:r>
            <a:r>
              <a:rPr lang="cs-CZ" sz="1400" dirty="0" err="1"/>
              <a:t>úpolové</a:t>
            </a:r>
            <a:r>
              <a:rPr lang="cs-CZ" sz="1400" dirty="0"/>
              <a:t> sporty</a:t>
            </a:r>
          </a:p>
          <a:p>
            <a:pPr lvl="2"/>
            <a:r>
              <a:rPr lang="cs-CZ" sz="1600" dirty="0">
                <a:solidFill>
                  <a:srgbClr val="404040"/>
                </a:solidFill>
              </a:rPr>
              <a:t>Kolektivní sporty	či raketové sporty								- 5</a:t>
            </a:r>
            <a:r>
              <a:rPr lang="cs-CZ" sz="1600" dirty="0"/>
              <a:t>-6 g S/kg TH</a:t>
            </a:r>
            <a:endParaRPr lang="cs-CZ" sz="1600" dirty="0">
              <a:solidFill>
                <a:srgbClr val="404040"/>
              </a:solidFill>
            </a:endParaRP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9F9D65F0-3E44-4845-895E-78F59D0FCBCA}"/>
              </a:ext>
            </a:extLst>
          </p:cNvPr>
          <p:cNvGrpSpPr/>
          <p:nvPr/>
        </p:nvGrpSpPr>
        <p:grpSpPr>
          <a:xfrm>
            <a:off x="10346751" y="3450387"/>
            <a:ext cx="1845249" cy="830869"/>
            <a:chOff x="0" y="2652149"/>
            <a:chExt cx="8154193" cy="810809"/>
          </a:xfrm>
        </p:grpSpPr>
        <p:sp>
          <p:nvSpPr>
            <p:cNvPr id="10" name="Obdélník: se zakulacenými rohy 9">
              <a:extLst>
                <a:ext uri="{FF2B5EF4-FFF2-40B4-BE49-F238E27FC236}">
                  <a16:creationId xmlns:a16="http://schemas.microsoft.com/office/drawing/2014/main" id="{0BA8E716-517C-4A20-A48D-28A2CA38C59A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11" name="Obdélník: se zakulacenými rohy 4">
              <a:extLst>
                <a:ext uri="{FF2B5EF4-FFF2-40B4-BE49-F238E27FC236}">
                  <a16:creationId xmlns:a16="http://schemas.microsoft.com/office/drawing/2014/main" id="{52DC8EEE-77EA-4BF6-8652-F8C5DD1BC6A7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r>
                <a:rPr lang="cs-CZ" sz="1600" dirty="0"/>
                <a:t>↑ objem zatížení.</a:t>
              </a:r>
            </a:p>
            <a:p>
              <a:r>
                <a:rPr lang="cs-CZ" sz="1600" dirty="0"/>
                <a:t>↑ potřeba S.</a:t>
              </a:r>
            </a:p>
          </p:txBody>
        </p:sp>
      </p:grpSp>
      <p:sp>
        <p:nvSpPr>
          <p:cNvPr id="5" name="Šipka: obousměrná svislá 4">
            <a:extLst>
              <a:ext uri="{FF2B5EF4-FFF2-40B4-BE49-F238E27FC236}">
                <a16:creationId xmlns:a16="http://schemas.microsoft.com/office/drawing/2014/main" id="{21240AB3-2814-4467-8DAE-039C8F3A0A7E}"/>
              </a:ext>
            </a:extLst>
          </p:cNvPr>
          <p:cNvSpPr/>
          <p:nvPr/>
        </p:nvSpPr>
        <p:spPr>
          <a:xfrm>
            <a:off x="10053788" y="2325950"/>
            <a:ext cx="292963" cy="315157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F3AA5E46-94CD-45EE-8ED7-038D378F03E6}"/>
              </a:ext>
            </a:extLst>
          </p:cNvPr>
          <p:cNvSpPr txBox="1"/>
          <p:nvPr/>
        </p:nvSpPr>
        <p:spPr>
          <a:xfrm>
            <a:off x="-60494" y="6650071"/>
            <a:ext cx="314380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(1) KUMSTÁT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(201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9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)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–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Sportovní výživa jako vědecká disciplína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</a:t>
            </a:r>
            <a:endParaRPr kumimoji="0" lang="cs-CZ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2016635C-5B4A-4A3D-96FD-4F20D9060FE3}"/>
              </a:ext>
            </a:extLst>
          </p:cNvPr>
          <p:cNvCxnSpPr>
            <a:cxnSpLocks/>
            <a:stCxn id="16" idx="0"/>
            <a:endCxn id="18" idx="2"/>
          </p:cNvCxnSpPr>
          <p:nvPr/>
        </p:nvCxnSpPr>
        <p:spPr>
          <a:xfrm flipH="1" flipV="1">
            <a:off x="3465759" y="2158111"/>
            <a:ext cx="493457" cy="42425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bdélník 15">
            <a:extLst>
              <a:ext uri="{FF2B5EF4-FFF2-40B4-BE49-F238E27FC236}">
                <a16:creationId xmlns:a16="http://schemas.microsoft.com/office/drawing/2014/main" id="{A2CE559A-26D3-4FA6-9F0E-BE42484964FE}"/>
              </a:ext>
            </a:extLst>
          </p:cNvPr>
          <p:cNvSpPr/>
          <p:nvPr/>
        </p:nvSpPr>
        <p:spPr>
          <a:xfrm>
            <a:off x="1437733" y="2582370"/>
            <a:ext cx="5042965" cy="30287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48C5F7BD-224A-4AA1-AE6B-7A6C8A10408C}"/>
              </a:ext>
            </a:extLst>
          </p:cNvPr>
          <p:cNvGrpSpPr/>
          <p:nvPr/>
        </p:nvGrpSpPr>
        <p:grpSpPr>
          <a:xfrm>
            <a:off x="1103039" y="487721"/>
            <a:ext cx="4725440" cy="1670390"/>
            <a:chOff x="0" y="2652149"/>
            <a:chExt cx="8154193" cy="810809"/>
          </a:xfrm>
        </p:grpSpPr>
        <p:sp>
          <p:nvSpPr>
            <p:cNvPr id="18" name="Obdélník: se zakulacenými rohy 17">
              <a:extLst>
                <a:ext uri="{FF2B5EF4-FFF2-40B4-BE49-F238E27FC236}">
                  <a16:creationId xmlns:a16="http://schemas.microsoft.com/office/drawing/2014/main" id="{906EC51A-5337-4DCE-924F-DE3C2CA6F3D1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pPr algn="ctr"/>
              <a:endParaRPr lang="cs-CZ" sz="2400"/>
            </a:p>
          </p:txBody>
        </p:sp>
        <p:sp>
          <p:nvSpPr>
            <p:cNvPr id="19" name="Obdélník: se zakulacenými rohy 4">
              <a:extLst>
                <a:ext uri="{FF2B5EF4-FFF2-40B4-BE49-F238E27FC236}">
                  <a16:creationId xmlns:a16="http://schemas.microsoft.com/office/drawing/2014/main" id="{4034B4BF-FA9F-4018-9C4C-D4E8FD337EB0}"/>
                </a:ext>
              </a:extLst>
            </p:cNvPr>
            <p:cNvSpPr txBox="1"/>
            <p:nvPr/>
          </p:nvSpPr>
          <p:spPr>
            <a:xfrm>
              <a:off x="39580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marL="0" lvl="0" indent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600" i="1" dirty="0">
                  <a:solidFill>
                    <a:schemeClr val="bg1"/>
                  </a:solidFill>
                </a:rPr>
                <a:t>Z hlediska tréninkové metodiky se jedná o intervaly nižší intenzity a většího objemu práce. Například:</a:t>
              </a:r>
            </a:p>
            <a:p>
              <a:pPr marL="0" lvl="0" indent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600" i="1" dirty="0">
                  <a:solidFill>
                    <a:schemeClr val="bg1"/>
                  </a:solidFill>
                </a:rPr>
                <a:t>60 % maxima – interval práce do 30-60 s</a:t>
              </a:r>
            </a:p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>
                  <a:solidFill>
                    <a:schemeClr val="bg1"/>
                  </a:solidFill>
                </a:rPr>
                <a:t>Odpočinek 1:2 … 60-120 s</a:t>
              </a:r>
              <a:endParaRPr lang="en-US" sz="1600" i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7DE6AFA0-5407-43C4-8C50-4EDEC2D77537}"/>
              </a:ext>
            </a:extLst>
          </p:cNvPr>
          <p:cNvCxnSpPr>
            <a:cxnSpLocks/>
            <a:endCxn id="25" idx="2"/>
          </p:cNvCxnSpPr>
          <p:nvPr/>
        </p:nvCxnSpPr>
        <p:spPr>
          <a:xfrm flipV="1">
            <a:off x="6475548" y="2237173"/>
            <a:ext cx="2103155" cy="87125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bdélník 22">
            <a:extLst>
              <a:ext uri="{FF2B5EF4-FFF2-40B4-BE49-F238E27FC236}">
                <a16:creationId xmlns:a16="http://schemas.microsoft.com/office/drawing/2014/main" id="{E01E5F1E-3B88-4ED5-88BB-50DCBD67A29F}"/>
              </a:ext>
            </a:extLst>
          </p:cNvPr>
          <p:cNvSpPr/>
          <p:nvPr/>
        </p:nvSpPr>
        <p:spPr>
          <a:xfrm>
            <a:off x="1437733" y="2956989"/>
            <a:ext cx="5042965" cy="30287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24" name="Skupina 23">
            <a:extLst>
              <a:ext uri="{FF2B5EF4-FFF2-40B4-BE49-F238E27FC236}">
                <a16:creationId xmlns:a16="http://schemas.microsoft.com/office/drawing/2014/main" id="{2A8FDFB3-E24F-4142-A470-12A93C44145A}"/>
              </a:ext>
            </a:extLst>
          </p:cNvPr>
          <p:cNvGrpSpPr/>
          <p:nvPr/>
        </p:nvGrpSpPr>
        <p:grpSpPr>
          <a:xfrm>
            <a:off x="6215983" y="566783"/>
            <a:ext cx="4725440" cy="1670390"/>
            <a:chOff x="0" y="2652149"/>
            <a:chExt cx="8154193" cy="810809"/>
          </a:xfrm>
        </p:grpSpPr>
        <p:sp>
          <p:nvSpPr>
            <p:cNvPr id="25" name="Obdélník: se zakulacenými rohy 24">
              <a:extLst>
                <a:ext uri="{FF2B5EF4-FFF2-40B4-BE49-F238E27FC236}">
                  <a16:creationId xmlns:a16="http://schemas.microsoft.com/office/drawing/2014/main" id="{6AE22BB6-BB45-4710-8C98-651A8A52AD81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pPr algn="ctr"/>
              <a:endParaRPr lang="cs-CZ" sz="2400"/>
            </a:p>
          </p:txBody>
        </p:sp>
        <p:sp>
          <p:nvSpPr>
            <p:cNvPr id="26" name="Obdélník: se zakulacenými rohy 4">
              <a:extLst>
                <a:ext uri="{FF2B5EF4-FFF2-40B4-BE49-F238E27FC236}">
                  <a16:creationId xmlns:a16="http://schemas.microsoft.com/office/drawing/2014/main" id="{BBC23077-1B9A-4C20-A6B9-8922A83EC538}"/>
                </a:ext>
              </a:extLst>
            </p:cNvPr>
            <p:cNvSpPr txBox="1"/>
            <p:nvPr/>
          </p:nvSpPr>
          <p:spPr>
            <a:xfrm>
              <a:off x="39580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marL="0" lvl="0" indent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600" i="1" dirty="0">
                  <a:solidFill>
                    <a:schemeClr val="bg1"/>
                  </a:solidFill>
                </a:rPr>
                <a:t>Z hlediska tréninkové metodiky se jedná o intervaly vysoké (</a:t>
              </a:r>
              <a:r>
                <a:rPr lang="cs-CZ" sz="1600" i="1" dirty="0" err="1">
                  <a:solidFill>
                    <a:schemeClr val="bg1"/>
                  </a:solidFill>
                </a:rPr>
                <a:t>submax</a:t>
              </a:r>
              <a:r>
                <a:rPr lang="cs-CZ" sz="1600" i="1" dirty="0">
                  <a:solidFill>
                    <a:schemeClr val="bg1"/>
                  </a:solidFill>
                </a:rPr>
                <a:t>. až max.) intenzity a menšího objemu práce. Například:</a:t>
              </a:r>
            </a:p>
            <a:p>
              <a:pPr marL="0" lvl="0" indent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600" i="1" dirty="0">
                  <a:solidFill>
                    <a:schemeClr val="bg1"/>
                  </a:solidFill>
                </a:rPr>
                <a:t>90-100 % maxima – interval práce do 5-10 s</a:t>
              </a:r>
            </a:p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i="1" dirty="0">
                  <a:solidFill>
                    <a:schemeClr val="bg1"/>
                  </a:solidFill>
                </a:rPr>
                <a:t>Odpočinek 1:20-30 … 100-300 s</a:t>
              </a:r>
              <a:endParaRPr lang="en-US" sz="1600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Skupina 29">
            <a:extLst>
              <a:ext uri="{FF2B5EF4-FFF2-40B4-BE49-F238E27FC236}">
                <a16:creationId xmlns:a16="http://schemas.microsoft.com/office/drawing/2014/main" id="{C51DCDEB-864A-47AC-8794-057EF5130D97}"/>
              </a:ext>
            </a:extLst>
          </p:cNvPr>
          <p:cNvGrpSpPr/>
          <p:nvPr/>
        </p:nvGrpSpPr>
        <p:grpSpPr>
          <a:xfrm rot="16200000">
            <a:off x="-916399" y="3664560"/>
            <a:ext cx="2336993" cy="402522"/>
            <a:chOff x="0" y="2652149"/>
            <a:chExt cx="8154193" cy="810809"/>
          </a:xfrm>
        </p:grpSpPr>
        <p:sp>
          <p:nvSpPr>
            <p:cNvPr id="31" name="Obdélník: se zakulacenými rohy 30">
              <a:extLst>
                <a:ext uri="{FF2B5EF4-FFF2-40B4-BE49-F238E27FC236}">
                  <a16:creationId xmlns:a16="http://schemas.microsoft.com/office/drawing/2014/main" id="{1F95BA19-2CA1-4A94-9D35-FEA5BE9EA6BD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2400"/>
            </a:p>
          </p:txBody>
        </p:sp>
        <p:sp>
          <p:nvSpPr>
            <p:cNvPr id="32" name="Obdélník: se zakulacenými rohy 4">
              <a:extLst>
                <a:ext uri="{FF2B5EF4-FFF2-40B4-BE49-F238E27FC236}">
                  <a16:creationId xmlns:a16="http://schemas.microsoft.com/office/drawing/2014/main" id="{9693FDB1-99C5-40E1-9E3D-C5501B6BDA31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r>
                <a:rPr lang="cs-CZ" sz="1600" dirty="0"/>
                <a:t>Roční tréninkový cyklus</a:t>
              </a:r>
            </a:p>
          </p:txBody>
        </p:sp>
      </p:grpSp>
      <p:sp>
        <p:nvSpPr>
          <p:cNvPr id="33" name="Šipka: dolů 32">
            <a:extLst>
              <a:ext uri="{FF2B5EF4-FFF2-40B4-BE49-F238E27FC236}">
                <a16:creationId xmlns:a16="http://schemas.microsoft.com/office/drawing/2014/main" id="{E0680A7B-3CB8-4B17-B562-BB40650B677A}"/>
              </a:ext>
            </a:extLst>
          </p:cNvPr>
          <p:cNvSpPr/>
          <p:nvPr/>
        </p:nvSpPr>
        <p:spPr>
          <a:xfrm>
            <a:off x="453359" y="2325950"/>
            <a:ext cx="292963" cy="31515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4" name="Obrázek 33" descr="Obsah obrázku sport, interiér, vsedě, hledání&#10;&#10;Popis byl vytvořen automaticky">
            <a:extLst>
              <a:ext uri="{FF2B5EF4-FFF2-40B4-BE49-F238E27FC236}">
                <a16:creationId xmlns:a16="http://schemas.microsoft.com/office/drawing/2014/main" id="{83DE46DE-03A1-45A8-A553-93D7C698E4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39" y="5397187"/>
            <a:ext cx="2362720" cy="1299370"/>
          </a:xfrm>
          <a:prstGeom prst="rect">
            <a:avLst/>
          </a:prstGeom>
        </p:spPr>
      </p:pic>
      <p:pic>
        <p:nvPicPr>
          <p:cNvPr id="36" name="Obrázek 35" descr="Obsah obrázku osoba, muž, hráč, míč&#10;&#10;Popis byl vytvořen automaticky">
            <a:extLst>
              <a:ext uri="{FF2B5EF4-FFF2-40B4-BE49-F238E27FC236}">
                <a16:creationId xmlns:a16="http://schemas.microsoft.com/office/drawing/2014/main" id="{91FA018F-8567-4165-A13A-9674697C2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076" y="4660765"/>
            <a:ext cx="1911060" cy="1714632"/>
          </a:xfrm>
          <a:prstGeom prst="rect">
            <a:avLst/>
          </a:prstGeom>
        </p:spPr>
      </p:pic>
      <p:pic>
        <p:nvPicPr>
          <p:cNvPr id="38" name="Obrázek 37" descr="Obsah obrázku tráva, exteriér, osoba, raketa&#10;&#10;Popis byl vytvořen automaticky">
            <a:extLst>
              <a:ext uri="{FF2B5EF4-FFF2-40B4-BE49-F238E27FC236}">
                <a16:creationId xmlns:a16="http://schemas.microsoft.com/office/drawing/2014/main" id="{C8E2DCA8-0163-469F-B52E-F8D5A54F81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152" y="5158483"/>
            <a:ext cx="3356864" cy="177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2169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23" grpId="0" animBg="1"/>
      <p:bldP spid="3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89E3A1-E9F6-4E92-9BB6-561175041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Trebuchet MS" panose="020B0603020202020204" pitchFamily="34" charset="0"/>
              </a:rPr>
              <a:t>Úskalí výživy – vysoká individualita</a:t>
            </a:r>
          </a:p>
        </p:txBody>
      </p:sp>
      <p:pic>
        <p:nvPicPr>
          <p:cNvPr id="5" name="Obrázek 4" descr="Obsah obrázku oblečení&#10;&#10;Popis vygenerován s vysokou mírou spolehlivosti">
            <a:extLst>
              <a:ext uri="{FF2B5EF4-FFF2-40B4-BE49-F238E27FC236}">
                <a16:creationId xmlns:a16="http://schemas.microsoft.com/office/drawing/2014/main" id="{D0F41212-85BC-4DDD-9434-10AC235EF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37" y="3192064"/>
            <a:ext cx="857250" cy="20574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A7C1C94-40EC-406B-A256-D9426909B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90709" y="2960259"/>
            <a:ext cx="2270085" cy="227008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8C2D48F5-5A4A-4701-A0C2-097464773D47}"/>
              </a:ext>
            </a:extLst>
          </p:cNvPr>
          <p:cNvSpPr txBox="1"/>
          <p:nvPr/>
        </p:nvSpPr>
        <p:spPr>
          <a:xfrm>
            <a:off x="1236778" y="3341859"/>
            <a:ext cx="112883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Somatika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Psychika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Genetika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Rodina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Věk</a:t>
            </a:r>
          </a:p>
        </p:txBody>
      </p:sp>
      <p:cxnSp>
        <p:nvCxnSpPr>
          <p:cNvPr id="23" name="Přímá spojnice se šipkou 22">
            <a:extLst>
              <a:ext uri="{FF2B5EF4-FFF2-40B4-BE49-F238E27FC236}">
                <a16:creationId xmlns:a16="http://schemas.microsoft.com/office/drawing/2014/main" id="{C132887A-A945-4513-8A3C-3819C8EEE8C4}"/>
              </a:ext>
            </a:extLst>
          </p:cNvPr>
          <p:cNvCxnSpPr>
            <a:cxnSpLocks/>
            <a:stCxn id="39" idx="1"/>
          </p:cNvCxnSpPr>
          <p:nvPr/>
        </p:nvCxnSpPr>
        <p:spPr>
          <a:xfrm flipH="1">
            <a:off x="6096003" y="4095302"/>
            <a:ext cx="107866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se šipkou 26">
            <a:extLst>
              <a:ext uri="{FF2B5EF4-FFF2-40B4-BE49-F238E27FC236}">
                <a16:creationId xmlns:a16="http://schemas.microsoft.com/office/drawing/2014/main" id="{AD909933-12E4-4CAC-BB40-65478D52967D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2365613" y="4068003"/>
            <a:ext cx="1649549" cy="12520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30807A9B-5191-4A20-8CD5-7AE0913789EA}"/>
              </a:ext>
            </a:extLst>
          </p:cNvPr>
          <p:cNvSpPr txBox="1"/>
          <p:nvPr/>
        </p:nvSpPr>
        <p:spPr>
          <a:xfrm>
            <a:off x="7174663" y="3264305"/>
            <a:ext cx="2241319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Kvalita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Kvantita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    - energetická bilance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Glykemický index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Energetická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denzita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Povaha potravin</a:t>
            </a:r>
          </a:p>
        </p:txBody>
      </p:sp>
      <p:sp>
        <p:nvSpPr>
          <p:cNvPr id="43" name="Obdélník 42">
            <a:extLst>
              <a:ext uri="{FF2B5EF4-FFF2-40B4-BE49-F238E27FC236}">
                <a16:creationId xmlns:a16="http://schemas.microsoft.com/office/drawing/2014/main" id="{E0985AC8-93FB-41E7-9210-0D1E5982DE00}"/>
              </a:ext>
            </a:extLst>
          </p:cNvPr>
          <p:cNvSpPr/>
          <p:nvPr/>
        </p:nvSpPr>
        <p:spPr>
          <a:xfrm>
            <a:off x="4145895" y="3652243"/>
            <a:ext cx="1819374" cy="886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Nutriční stav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Trávící systém</a:t>
            </a:r>
          </a:p>
        </p:txBody>
      </p:sp>
      <p:sp>
        <p:nvSpPr>
          <p:cNvPr id="44" name="Obdélník 43">
            <a:extLst>
              <a:ext uri="{FF2B5EF4-FFF2-40B4-BE49-F238E27FC236}">
                <a16:creationId xmlns:a16="http://schemas.microsoft.com/office/drawing/2014/main" id="{A95A789B-55D6-484E-AEED-CF08C3382DC6}"/>
              </a:ext>
            </a:extLst>
          </p:cNvPr>
          <p:cNvSpPr/>
          <p:nvPr/>
        </p:nvSpPr>
        <p:spPr>
          <a:xfrm>
            <a:off x="3627420" y="5313200"/>
            <a:ext cx="2856321" cy="14491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Zdravotní stav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Výkonnost a efektivita</a:t>
            </a:r>
          </a:p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subjektivní a objektivní</a:t>
            </a:r>
          </a:p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pracovní i sportovní</a:t>
            </a:r>
          </a:p>
        </p:txBody>
      </p:sp>
      <p:cxnSp>
        <p:nvCxnSpPr>
          <p:cNvPr id="45" name="Přímá spojnice se šipkou 44">
            <a:extLst>
              <a:ext uri="{FF2B5EF4-FFF2-40B4-BE49-F238E27FC236}">
                <a16:creationId xmlns:a16="http://schemas.microsoft.com/office/drawing/2014/main" id="{8B5503BF-15F3-4412-8E9B-D74A5267B509}"/>
              </a:ext>
            </a:extLst>
          </p:cNvPr>
          <p:cNvCxnSpPr>
            <a:cxnSpLocks/>
          </p:cNvCxnSpPr>
          <p:nvPr/>
        </p:nvCxnSpPr>
        <p:spPr>
          <a:xfrm>
            <a:off x="5055581" y="4673883"/>
            <a:ext cx="0" cy="5564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>
            <a:extLst>
              <a:ext uri="{FF2B5EF4-FFF2-40B4-BE49-F238E27FC236}">
                <a16:creationId xmlns:a16="http://schemas.microsoft.com/office/drawing/2014/main" id="{43A4ACA1-BEB9-48DC-96A0-1AA2A73E5A00}"/>
              </a:ext>
            </a:extLst>
          </p:cNvPr>
          <p:cNvSpPr txBox="1"/>
          <p:nvPr/>
        </p:nvSpPr>
        <p:spPr>
          <a:xfrm>
            <a:off x="810000" y="1433253"/>
            <a:ext cx="7614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rebuchet MS" panose="020B0603020202020204" pitchFamily="34" charset="0"/>
              </a:rPr>
              <a:t>„Každý člověk je silně individuální a na výživu může reagovat odlišně.“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E0985AC8-93FB-41E7-9210-0D1E5982DE00}"/>
              </a:ext>
            </a:extLst>
          </p:cNvPr>
          <p:cNvSpPr/>
          <p:nvPr/>
        </p:nvSpPr>
        <p:spPr>
          <a:xfrm>
            <a:off x="7280178" y="5599789"/>
            <a:ext cx="1819374" cy="886117"/>
          </a:xfrm>
          <a:prstGeom prst="rect">
            <a:avLst/>
          </a:prstGeom>
          <a:solidFill>
            <a:srgbClr val="B56E3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Informace, média a internet</a:t>
            </a:r>
          </a:p>
        </p:txBody>
      </p: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C132887A-A945-4513-8A3C-3819C8EEE8C4}"/>
              </a:ext>
            </a:extLst>
          </p:cNvPr>
          <p:cNvCxnSpPr>
            <a:cxnSpLocks/>
          </p:cNvCxnSpPr>
          <p:nvPr/>
        </p:nvCxnSpPr>
        <p:spPr>
          <a:xfrm flipV="1">
            <a:off x="8189865" y="5009153"/>
            <a:ext cx="0" cy="40951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700F7D7A-8DB7-46BE-B3E7-CB80539BD72B}"/>
              </a:ext>
            </a:extLst>
          </p:cNvPr>
          <p:cNvSpPr txBox="1"/>
          <p:nvPr/>
        </p:nvSpPr>
        <p:spPr>
          <a:xfrm>
            <a:off x="4561693" y="2559011"/>
            <a:ext cx="9877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Finance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Čas</a:t>
            </a:r>
          </a:p>
        </p:txBody>
      </p: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D253A1F6-D065-44D9-8EE0-B70E1D8B176E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5055579" y="3205342"/>
            <a:ext cx="0" cy="29245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0F492887-D7D0-463F-90E8-FEE06F97FF77}"/>
              </a:ext>
            </a:extLst>
          </p:cNvPr>
          <p:cNvCxnSpPr/>
          <p:nvPr/>
        </p:nvCxnSpPr>
        <p:spPr>
          <a:xfrm>
            <a:off x="1376039" y="2494627"/>
            <a:ext cx="8034291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1678C6EA-A2B9-48D7-AC6D-341470A2BD9C}"/>
              </a:ext>
            </a:extLst>
          </p:cNvPr>
          <p:cNvSpPr txBox="1"/>
          <p:nvPr/>
        </p:nvSpPr>
        <p:spPr>
          <a:xfrm>
            <a:off x="3754582" y="2051180"/>
            <a:ext cx="2601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Možnost úpravy faktorů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193DFC9D-A314-4857-A5D6-93D3B07F8BC5}"/>
              </a:ext>
            </a:extLst>
          </p:cNvPr>
          <p:cNvSpPr txBox="1"/>
          <p:nvPr/>
        </p:nvSpPr>
        <p:spPr>
          <a:xfrm>
            <a:off x="933449" y="2031982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>
                <a:solidFill>
                  <a:prstClr val="black"/>
                </a:solidFill>
                <a:latin typeface="Trebuchet MS" panose="020B0603020202020204" pitchFamily="34" charset="0"/>
              </a:rPr>
              <a:t>Špatná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668799BD-94C5-4941-865A-A41A7BD5855E}"/>
              </a:ext>
            </a:extLst>
          </p:cNvPr>
          <p:cNvSpPr txBox="1"/>
          <p:nvPr/>
        </p:nvSpPr>
        <p:spPr>
          <a:xfrm>
            <a:off x="9015831" y="2031982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>
                <a:solidFill>
                  <a:prstClr val="black"/>
                </a:solidFill>
                <a:latin typeface="Trebuchet MS" panose="020B0603020202020204" pitchFamily="34" charset="0"/>
              </a:rPr>
              <a:t>Dobrá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grpSp>
        <p:nvGrpSpPr>
          <p:cNvPr id="24" name="Skupina 23">
            <a:extLst>
              <a:ext uri="{FF2B5EF4-FFF2-40B4-BE49-F238E27FC236}">
                <a16:creationId xmlns:a16="http://schemas.microsoft.com/office/drawing/2014/main" id="{185EA5D0-04CF-458A-8902-6BBA004A722E}"/>
              </a:ext>
            </a:extLst>
          </p:cNvPr>
          <p:cNvGrpSpPr/>
          <p:nvPr/>
        </p:nvGrpSpPr>
        <p:grpSpPr>
          <a:xfrm>
            <a:off x="7174663" y="294794"/>
            <a:ext cx="4686131" cy="410857"/>
            <a:chOff x="0" y="2652149"/>
            <a:chExt cx="8154193" cy="810809"/>
          </a:xfrm>
        </p:grpSpPr>
        <p:sp>
          <p:nvSpPr>
            <p:cNvPr id="26" name="Obdélník: se zakulacenými rohy 25">
              <a:extLst>
                <a:ext uri="{FF2B5EF4-FFF2-40B4-BE49-F238E27FC236}">
                  <a16:creationId xmlns:a16="http://schemas.microsoft.com/office/drawing/2014/main" id="{161EA60D-2FB2-46C9-B322-7E8BF83A1D1E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>
                <a:latin typeface="Trebuchet MS" panose="020B0603020202020204" pitchFamily="34" charset="0"/>
              </a:endParaRPr>
            </a:p>
          </p:txBody>
        </p:sp>
        <p:sp>
          <p:nvSpPr>
            <p:cNvPr id="28" name="Obdélník: se zakulacenými rohy 4">
              <a:extLst>
                <a:ext uri="{FF2B5EF4-FFF2-40B4-BE49-F238E27FC236}">
                  <a16:creationId xmlns:a16="http://schemas.microsoft.com/office/drawing/2014/main" id="{01D17E75-B6F1-4994-91F7-E227E37CA652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i="1" dirty="0">
                  <a:latin typeface="Trebuchet MS" panose="020B0603020202020204" pitchFamily="34" charset="0"/>
                </a:rPr>
                <a:t>Rychlé opakování z minulého semináře.</a:t>
              </a:r>
              <a:endParaRPr lang="en-US" i="1" dirty="0">
                <a:latin typeface="Trebuchet MS" panose="020B0603020202020204" pitchFamily="34" charset="0"/>
              </a:endParaRPr>
            </a:p>
          </p:txBody>
        </p:sp>
      </p:grpSp>
      <p:pic>
        <p:nvPicPr>
          <p:cNvPr id="29" name="Grafický objekt 28" descr="Žárovka a ozubené kolečko">
            <a:extLst>
              <a:ext uri="{FF2B5EF4-FFF2-40B4-BE49-F238E27FC236}">
                <a16:creationId xmlns:a16="http://schemas.microsoft.com/office/drawing/2014/main" id="{DE9E07E3-72EB-4443-8F8A-3A7020DF84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82586" y="-28647"/>
            <a:ext cx="595591" cy="59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187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0806C83-C75F-458A-AB18-DE90DEB84E7D}"/>
              </a:ext>
            </a:extLst>
          </p:cNvPr>
          <p:cNvCxnSpPr>
            <a:cxnSpLocks/>
          </p:cNvCxnSpPr>
          <p:nvPr/>
        </p:nvCxnSpPr>
        <p:spPr>
          <a:xfrm flipH="1">
            <a:off x="4595523" y="3503631"/>
            <a:ext cx="1375" cy="24971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DECDF9CE-FED6-4366-A380-746ED4C338E7}"/>
              </a:ext>
            </a:extLst>
          </p:cNvPr>
          <p:cNvCxnSpPr>
            <a:cxnSpLocks/>
          </p:cNvCxnSpPr>
          <p:nvPr/>
        </p:nvCxnSpPr>
        <p:spPr>
          <a:xfrm>
            <a:off x="237822" y="5962131"/>
            <a:ext cx="1028629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C9E4B2A-1E62-4BF6-9A9E-3E975FECFDAE}"/>
              </a:ext>
            </a:extLst>
          </p:cNvPr>
          <p:cNvSpPr txBox="1"/>
          <p:nvPr/>
        </p:nvSpPr>
        <p:spPr>
          <a:xfrm>
            <a:off x="625977" y="5709069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4 hod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A8F79DC0-1F60-41C8-AA63-F0158E0E11CD}"/>
              </a:ext>
            </a:extLst>
          </p:cNvPr>
          <p:cNvCxnSpPr>
            <a:cxnSpLocks/>
          </p:cNvCxnSpPr>
          <p:nvPr/>
        </p:nvCxnSpPr>
        <p:spPr>
          <a:xfrm>
            <a:off x="828678" y="5893734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>
            <a:extLst>
              <a:ext uri="{FF2B5EF4-FFF2-40B4-BE49-F238E27FC236}">
                <a16:creationId xmlns:a16="http://schemas.microsoft.com/office/drawing/2014/main" id="{7F89A098-4694-4449-99A4-9E0D0DE77A8A}"/>
              </a:ext>
            </a:extLst>
          </p:cNvPr>
          <p:cNvSpPr/>
          <p:nvPr/>
        </p:nvSpPr>
        <p:spPr>
          <a:xfrm>
            <a:off x="280383" y="3847209"/>
            <a:ext cx="1226891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±1-2 g S/kg TH</a:t>
            </a:r>
          </a:p>
        </p:txBody>
      </p:sp>
      <p:pic>
        <p:nvPicPr>
          <p:cNvPr id="21" name="Obrázek 20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D5EB4CF-D398-402A-AAC7-8A35DB8550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66" y="2566171"/>
            <a:ext cx="1443527" cy="1082645"/>
          </a:xfrm>
          <a:prstGeom prst="rect">
            <a:avLst/>
          </a:prstGeom>
        </p:spPr>
      </p:pic>
      <p:sp>
        <p:nvSpPr>
          <p:cNvPr id="25" name="Obdélník 24">
            <a:extLst>
              <a:ext uri="{FF2B5EF4-FFF2-40B4-BE49-F238E27FC236}">
                <a16:creationId xmlns:a16="http://schemas.microsoft.com/office/drawing/2014/main" id="{47122080-37F5-4748-A0B7-D0B9375F77F6}"/>
              </a:ext>
            </a:extLst>
          </p:cNvPr>
          <p:cNvSpPr/>
          <p:nvPr/>
        </p:nvSpPr>
        <p:spPr>
          <a:xfrm>
            <a:off x="2333612" y="3999768"/>
            <a:ext cx="1035320" cy="263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0,5 g S/kg TH</a:t>
            </a:r>
          </a:p>
        </p:txBody>
      </p:sp>
      <p:pic>
        <p:nvPicPr>
          <p:cNvPr id="27" name="Obrázek 26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652E66CC-1BCB-4827-8AFE-9EA8C9BA32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2333612" y="2293784"/>
            <a:ext cx="954176" cy="543665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4389A881-D49B-4B2B-BC63-5C8F51C84C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029" y="2843211"/>
            <a:ext cx="491641" cy="88613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882A2A85-E830-404E-BC79-475FF95E5B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898" y="2845689"/>
            <a:ext cx="490265" cy="883652"/>
          </a:xfrm>
          <a:prstGeom prst="rect">
            <a:avLst/>
          </a:prstGeom>
        </p:spPr>
      </p:pic>
      <p:pic>
        <p:nvPicPr>
          <p:cNvPr id="33" name="Obrázek 32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E141A30B-26D5-4EBB-8AB5-50D50CAF7A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595" y="4431853"/>
            <a:ext cx="1130330" cy="1130330"/>
          </a:xfrm>
          <a:prstGeom prst="rect">
            <a:avLst/>
          </a:prstGeom>
        </p:spPr>
      </p:pic>
      <p:sp>
        <p:nvSpPr>
          <p:cNvPr id="34" name="TextovéPole 33">
            <a:extLst>
              <a:ext uri="{FF2B5EF4-FFF2-40B4-BE49-F238E27FC236}">
                <a16:creationId xmlns:a16="http://schemas.microsoft.com/office/drawing/2014/main" id="{3EE29135-F22F-4052-AD5A-2106371DEAD2}"/>
              </a:ext>
            </a:extLst>
          </p:cNvPr>
          <p:cNvSpPr txBox="1"/>
          <p:nvPr/>
        </p:nvSpPr>
        <p:spPr>
          <a:xfrm>
            <a:off x="2543851" y="5721394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 hod</a:t>
            </a:r>
          </a:p>
        </p:txBody>
      </p: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882DD22A-B49B-4162-BA15-A83B80AEED18}"/>
              </a:ext>
            </a:extLst>
          </p:cNvPr>
          <p:cNvCxnSpPr>
            <a:cxnSpLocks/>
          </p:cNvCxnSpPr>
          <p:nvPr/>
        </p:nvCxnSpPr>
        <p:spPr>
          <a:xfrm>
            <a:off x="2746552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838FA0AC-4340-4FFC-88F3-018B892423EE}"/>
              </a:ext>
            </a:extLst>
          </p:cNvPr>
          <p:cNvSpPr txBox="1"/>
          <p:nvPr/>
        </p:nvSpPr>
        <p:spPr>
          <a:xfrm>
            <a:off x="10071751" y="5721394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2 hod</a:t>
            </a:r>
          </a:p>
        </p:txBody>
      </p: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051D59D4-2461-4524-B6D7-F46877E8D269}"/>
              </a:ext>
            </a:extLst>
          </p:cNvPr>
          <p:cNvCxnSpPr>
            <a:cxnSpLocks/>
          </p:cNvCxnSpPr>
          <p:nvPr/>
        </p:nvCxnSpPr>
        <p:spPr>
          <a:xfrm>
            <a:off x="10274452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9F523D6A-67F0-47D9-8B71-35676964C34E}"/>
              </a:ext>
            </a:extLst>
          </p:cNvPr>
          <p:cNvSpPr txBox="1"/>
          <p:nvPr/>
        </p:nvSpPr>
        <p:spPr>
          <a:xfrm>
            <a:off x="7699872" y="5733257"/>
            <a:ext cx="137470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Fáze časné regenerace</a:t>
            </a:r>
          </a:p>
        </p:txBody>
      </p:sp>
      <p:pic>
        <p:nvPicPr>
          <p:cNvPr id="55" name="Obrázek 54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E62D7144-6695-45CC-BA4F-BD5A34651C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984" y="2657289"/>
            <a:ext cx="1600722" cy="900407"/>
          </a:xfrm>
          <a:prstGeom prst="rect">
            <a:avLst/>
          </a:prstGeom>
        </p:spPr>
      </p:pic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6A999395-C1D7-471C-A08B-72BD5ACBB6F4}"/>
              </a:ext>
            </a:extLst>
          </p:cNvPr>
          <p:cNvCxnSpPr/>
          <p:nvPr/>
        </p:nvCxnSpPr>
        <p:spPr>
          <a:xfrm flipV="1">
            <a:off x="1924212" y="2388339"/>
            <a:ext cx="0" cy="35743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Obrázek 46" descr="Obsah obrázku jídlo, talíř, stůl, osoba&#10;&#10;Popis byl vytvořen automaticky">
            <a:extLst>
              <a:ext uri="{FF2B5EF4-FFF2-40B4-BE49-F238E27FC236}">
                <a16:creationId xmlns:a16="http://schemas.microsoft.com/office/drawing/2014/main" id="{CEC36392-3FC1-4195-9820-6CC7BDAFA8A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2" b="15431"/>
          <a:stretch/>
        </p:blipFill>
        <p:spPr>
          <a:xfrm>
            <a:off x="166477" y="4570489"/>
            <a:ext cx="1410237" cy="1068905"/>
          </a:xfrm>
          <a:prstGeom prst="rect">
            <a:avLst/>
          </a:prstGeom>
        </p:spPr>
      </p:pic>
      <p:pic>
        <p:nvPicPr>
          <p:cNvPr id="6" name="Obrázek 5" descr="Obsah obrázku jídlo&#10;&#10;Popis byl vytvořen automaticky">
            <a:extLst>
              <a:ext uri="{FF2B5EF4-FFF2-40B4-BE49-F238E27FC236}">
                <a16:creationId xmlns:a16="http://schemas.microsoft.com/office/drawing/2014/main" id="{0E196038-9624-4120-9A9C-5A5C99D5A4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287" y="4740621"/>
            <a:ext cx="1278776" cy="1278776"/>
          </a:xfrm>
          <a:prstGeom prst="rect">
            <a:avLst/>
          </a:prstGeom>
        </p:spPr>
      </p:pic>
      <p:pic>
        <p:nvPicPr>
          <p:cNvPr id="58" name="Obrázek 57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FB38D1E-4F2C-478A-B2CE-8A4BCBE162C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9"/>
          <a:stretch/>
        </p:blipFill>
        <p:spPr>
          <a:xfrm>
            <a:off x="8048737" y="4546814"/>
            <a:ext cx="1597969" cy="900407"/>
          </a:xfrm>
          <a:prstGeom prst="rect">
            <a:avLst/>
          </a:prstGeom>
        </p:spPr>
      </p:pic>
      <p:sp>
        <p:nvSpPr>
          <p:cNvPr id="45" name="Nadpis 1">
            <a:extLst>
              <a:ext uri="{FF2B5EF4-FFF2-40B4-BE49-F238E27FC236}">
                <a16:creationId xmlns:a16="http://schemas.microsoft.com/office/drawing/2014/main" id="{10AC94DD-40FE-4C81-8884-B1D582719D7A}"/>
              </a:ext>
            </a:extLst>
          </p:cNvPr>
          <p:cNvSpPr txBox="1">
            <a:spLocks/>
          </p:cNvSpPr>
          <p:nvPr/>
        </p:nvSpPr>
        <p:spPr>
          <a:xfrm>
            <a:off x="677333" y="352143"/>
            <a:ext cx="8969369" cy="132080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Trebuchet MS" panose="020B0603020202020204" pitchFamily="34" charset="0"/>
              </a:rPr>
              <a:t>Nutriční podpora s</a:t>
            </a:r>
            <a:r>
              <a:rPr lang="cs-CZ" sz="3200" b="0" dirty="0" err="1">
                <a:latin typeface="Trebuchet MS" panose="020B0603020202020204" pitchFamily="34" charset="0"/>
              </a:rPr>
              <a:t>ilově</a:t>
            </a:r>
            <a:r>
              <a:rPr lang="cs-CZ" sz="3200" b="0" dirty="0">
                <a:latin typeface="Trebuchet MS" panose="020B0603020202020204" pitchFamily="34" charset="0"/>
              </a:rPr>
              <a:t>-rychlostních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Trebuchet MS" panose="020B0603020202020204" pitchFamily="34" charset="0"/>
              </a:rPr>
              <a:t> výkonů</a:t>
            </a:r>
            <a:b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Trebuchet MS" panose="020B0603020202020204" pitchFamily="34" charset="0"/>
              </a:rPr>
            </a:b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Trebuchet MS" panose="020B0603020202020204" pitchFamily="34" charset="0"/>
              </a:rPr>
              <a:t>Sacharidy před a po zatížení</a:t>
            </a:r>
          </a:p>
          <a:p>
            <a:pPr lvl="0"/>
            <a:r>
              <a:rPr lang="cs-CZ" sz="2400" b="0" dirty="0">
                <a:latin typeface="Trebuchet MS" panose="020B0603020202020204" pitchFamily="34" charset="0"/>
              </a:rPr>
              <a:t>Objemové období/Rozvoj silově-rychlostní vytrvalosti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48" name="Obdélník 47">
            <a:extLst>
              <a:ext uri="{FF2B5EF4-FFF2-40B4-BE49-F238E27FC236}">
                <a16:creationId xmlns:a16="http://schemas.microsoft.com/office/drawing/2014/main" id="{5FAB7BA2-34A8-41A4-9286-F7B6A715E442}"/>
              </a:ext>
            </a:extLst>
          </p:cNvPr>
          <p:cNvSpPr/>
          <p:nvPr/>
        </p:nvSpPr>
        <p:spPr>
          <a:xfrm>
            <a:off x="5726702" y="3974330"/>
            <a:ext cx="1059892" cy="271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±0,5 g S/kg TH</a:t>
            </a:r>
          </a:p>
        </p:txBody>
      </p:sp>
      <p:pic>
        <p:nvPicPr>
          <p:cNvPr id="56" name="Obrázek 55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C340EF2B-7BA4-4E5F-ADB7-1F233D278D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5726221" y="2266590"/>
            <a:ext cx="954176" cy="543665"/>
          </a:xfrm>
          <a:prstGeom prst="rect">
            <a:avLst/>
          </a:prstGeom>
        </p:spPr>
      </p:pic>
      <p:pic>
        <p:nvPicPr>
          <p:cNvPr id="62" name="Obrázek 61">
            <a:extLst>
              <a:ext uri="{FF2B5EF4-FFF2-40B4-BE49-F238E27FC236}">
                <a16:creationId xmlns:a16="http://schemas.microsoft.com/office/drawing/2014/main" id="{80BA300E-69D4-44EA-8A04-0090BF1FC3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638" y="2816017"/>
            <a:ext cx="491641" cy="886131"/>
          </a:xfrm>
          <a:prstGeom prst="rect">
            <a:avLst/>
          </a:prstGeom>
        </p:spPr>
      </p:pic>
      <p:pic>
        <p:nvPicPr>
          <p:cNvPr id="63" name="Obrázek 62">
            <a:extLst>
              <a:ext uri="{FF2B5EF4-FFF2-40B4-BE49-F238E27FC236}">
                <a16:creationId xmlns:a16="http://schemas.microsoft.com/office/drawing/2014/main" id="{E66C8203-5054-4DA6-8CB7-7466A82807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507" y="2818495"/>
            <a:ext cx="490265" cy="883652"/>
          </a:xfrm>
          <a:prstGeom prst="rect">
            <a:avLst/>
          </a:prstGeom>
        </p:spPr>
      </p:pic>
      <p:pic>
        <p:nvPicPr>
          <p:cNvPr id="64" name="Obrázek 63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BE8846C6-8C2E-4DF2-BED1-083211F0EA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106" y="4404659"/>
            <a:ext cx="1130330" cy="1130330"/>
          </a:xfrm>
          <a:prstGeom prst="rect">
            <a:avLst/>
          </a:prstGeom>
        </p:spPr>
      </p:pic>
      <p:sp>
        <p:nvSpPr>
          <p:cNvPr id="65" name="TextovéPole 64">
            <a:extLst>
              <a:ext uri="{FF2B5EF4-FFF2-40B4-BE49-F238E27FC236}">
                <a16:creationId xmlns:a16="http://schemas.microsoft.com/office/drawing/2014/main" id="{BC87E751-8003-4A89-9D9B-ECF421C52A1A}"/>
              </a:ext>
            </a:extLst>
          </p:cNvPr>
          <p:cNvSpPr txBox="1"/>
          <p:nvPr/>
        </p:nvSpPr>
        <p:spPr>
          <a:xfrm>
            <a:off x="5936460" y="5694200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 hod</a:t>
            </a:r>
          </a:p>
        </p:txBody>
      </p:sp>
      <p:cxnSp>
        <p:nvCxnSpPr>
          <p:cNvPr id="66" name="Přímá spojnice 65">
            <a:extLst>
              <a:ext uri="{FF2B5EF4-FFF2-40B4-BE49-F238E27FC236}">
                <a16:creationId xmlns:a16="http://schemas.microsoft.com/office/drawing/2014/main" id="{CE5CAEA6-FF00-47F5-A11C-57CE292D985E}"/>
              </a:ext>
            </a:extLst>
          </p:cNvPr>
          <p:cNvCxnSpPr>
            <a:cxnSpLocks/>
          </p:cNvCxnSpPr>
          <p:nvPr/>
        </p:nvCxnSpPr>
        <p:spPr>
          <a:xfrm>
            <a:off x="6139161" y="5878865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Obrázek 67" descr="Obsah obrázku jídlo&#10;&#10;Popis byl vytvořen automaticky">
            <a:extLst>
              <a:ext uri="{FF2B5EF4-FFF2-40B4-BE49-F238E27FC236}">
                <a16:creationId xmlns:a16="http://schemas.microsoft.com/office/drawing/2014/main" id="{8121A572-27E3-4F7D-AA40-2C57FCA83F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798" y="4713427"/>
            <a:ext cx="1278776" cy="1278776"/>
          </a:xfrm>
          <a:prstGeom prst="rect">
            <a:avLst/>
          </a:prstGeom>
        </p:spPr>
      </p:pic>
      <p:sp>
        <p:nvSpPr>
          <p:cNvPr id="69" name="Obdélník 68">
            <a:extLst>
              <a:ext uri="{FF2B5EF4-FFF2-40B4-BE49-F238E27FC236}">
                <a16:creationId xmlns:a16="http://schemas.microsoft.com/office/drawing/2014/main" id="{D086A4F4-7817-4363-9026-EAAD8D08EFBF}"/>
              </a:ext>
            </a:extLst>
          </p:cNvPr>
          <p:cNvSpPr/>
          <p:nvPr/>
        </p:nvSpPr>
        <p:spPr>
          <a:xfrm>
            <a:off x="8232899" y="3793507"/>
            <a:ext cx="1226891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±1 g S/kg TH</a:t>
            </a:r>
          </a:p>
        </p:txBody>
      </p:sp>
      <p:sp>
        <p:nvSpPr>
          <p:cNvPr id="70" name="Obdélník 69">
            <a:extLst>
              <a:ext uri="{FF2B5EF4-FFF2-40B4-BE49-F238E27FC236}">
                <a16:creationId xmlns:a16="http://schemas.microsoft.com/office/drawing/2014/main" id="{BBCD55F3-11C0-4423-A7F3-2E2F95DBD27A}"/>
              </a:ext>
            </a:extLst>
          </p:cNvPr>
          <p:cNvSpPr/>
          <p:nvPr/>
        </p:nvSpPr>
        <p:spPr>
          <a:xfrm>
            <a:off x="10734671" y="3789262"/>
            <a:ext cx="1226891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±1-2 g S/kg TH</a:t>
            </a:r>
          </a:p>
        </p:txBody>
      </p:sp>
      <p:sp>
        <p:nvSpPr>
          <p:cNvPr id="71" name="TextovéPole 70">
            <a:extLst>
              <a:ext uri="{FF2B5EF4-FFF2-40B4-BE49-F238E27FC236}">
                <a16:creationId xmlns:a16="http://schemas.microsoft.com/office/drawing/2014/main" id="{4F80D0A8-7C38-4B95-9B79-7A8B0B9476DA}"/>
              </a:ext>
            </a:extLst>
          </p:cNvPr>
          <p:cNvSpPr txBox="1"/>
          <p:nvPr/>
        </p:nvSpPr>
        <p:spPr>
          <a:xfrm>
            <a:off x="10660763" y="3452342"/>
            <a:ext cx="1374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Ostatní jídla dne</a:t>
            </a:r>
          </a:p>
        </p:txBody>
      </p:sp>
      <p:cxnSp>
        <p:nvCxnSpPr>
          <p:cNvPr id="72" name="Přímá spojnice 71">
            <a:extLst>
              <a:ext uri="{FF2B5EF4-FFF2-40B4-BE49-F238E27FC236}">
                <a16:creationId xmlns:a16="http://schemas.microsoft.com/office/drawing/2014/main" id="{D8B5DBE3-C8A6-4E6C-BF90-DA9C676A61F4}"/>
              </a:ext>
            </a:extLst>
          </p:cNvPr>
          <p:cNvCxnSpPr/>
          <p:nvPr/>
        </p:nvCxnSpPr>
        <p:spPr>
          <a:xfrm flipV="1">
            <a:off x="7509746" y="2366659"/>
            <a:ext cx="0" cy="35743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bdélník 72">
            <a:extLst>
              <a:ext uri="{FF2B5EF4-FFF2-40B4-BE49-F238E27FC236}">
                <a16:creationId xmlns:a16="http://schemas.microsoft.com/office/drawing/2014/main" id="{321FDD81-EE24-4AF7-87F2-0159E44CE171}"/>
              </a:ext>
            </a:extLst>
          </p:cNvPr>
          <p:cNvSpPr/>
          <p:nvPr/>
        </p:nvSpPr>
        <p:spPr>
          <a:xfrm>
            <a:off x="237823" y="6282781"/>
            <a:ext cx="10033880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4-6 g S/kg/den</a:t>
            </a:r>
          </a:p>
        </p:txBody>
      </p:sp>
      <p:sp>
        <p:nvSpPr>
          <p:cNvPr id="74" name="TextovéPole 73">
            <a:extLst>
              <a:ext uri="{FF2B5EF4-FFF2-40B4-BE49-F238E27FC236}">
                <a16:creationId xmlns:a16="http://schemas.microsoft.com/office/drawing/2014/main" id="{7C849B2B-D358-4F64-B141-08EB2E72779E}"/>
              </a:ext>
            </a:extLst>
          </p:cNvPr>
          <p:cNvSpPr txBox="1"/>
          <p:nvPr/>
        </p:nvSpPr>
        <p:spPr>
          <a:xfrm>
            <a:off x="3465002" y="3131093"/>
            <a:ext cx="300082" cy="180754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lvl="0" defTabSz="342900">
              <a:defRPr/>
            </a:pPr>
            <a:r>
              <a:rPr lang="pt-BR" sz="750" dirty="0">
                <a:solidFill>
                  <a:prstClr val="black"/>
                </a:solidFill>
                <a:latin typeface="Trebuchet MS" panose="020B0603020202020204" pitchFamily="34" charset="0"/>
              </a:rPr>
              <a:t>60 % maxima – interval práce </a:t>
            </a:r>
            <a:r>
              <a:rPr lang="cs-CZ" sz="750" dirty="0">
                <a:solidFill>
                  <a:prstClr val="black"/>
                </a:solidFill>
                <a:latin typeface="Trebuchet MS" panose="020B0603020202020204" pitchFamily="34" charset="0"/>
              </a:rPr>
              <a:t>do </a:t>
            </a:r>
            <a:r>
              <a:rPr lang="pt-BR" sz="750" dirty="0">
                <a:solidFill>
                  <a:prstClr val="black"/>
                </a:solidFill>
                <a:latin typeface="Trebuchet MS" panose="020B0603020202020204" pitchFamily="34" charset="0"/>
              </a:rPr>
              <a:t>30-60 s</a:t>
            </a:r>
          </a:p>
        </p:txBody>
      </p:sp>
      <p:pic>
        <p:nvPicPr>
          <p:cNvPr id="75" name="Obrázek 74" descr="Obsah obrázku voda, sport, plavání, vodní sporty&#10;&#10;Popis vygenerován s velmi vysokou mírou spolehlivosti">
            <a:extLst>
              <a:ext uri="{FF2B5EF4-FFF2-40B4-BE49-F238E27FC236}">
                <a16:creationId xmlns:a16="http://schemas.microsoft.com/office/drawing/2014/main" id="{81BA3995-A517-498C-9ACF-275EBF3A99D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602" y="3604426"/>
            <a:ext cx="1786975" cy="1005173"/>
          </a:xfrm>
          <a:prstGeom prst="rect">
            <a:avLst/>
          </a:prstGeom>
        </p:spPr>
      </p:pic>
      <p:sp>
        <p:nvSpPr>
          <p:cNvPr id="78" name="Obdélník 77">
            <a:extLst>
              <a:ext uri="{FF2B5EF4-FFF2-40B4-BE49-F238E27FC236}">
                <a16:creationId xmlns:a16="http://schemas.microsoft.com/office/drawing/2014/main" id="{C12EA7B9-05E3-4BC5-ACB6-9C9E5CBC24FD}"/>
              </a:ext>
            </a:extLst>
          </p:cNvPr>
          <p:cNvSpPr/>
          <p:nvPr/>
        </p:nvSpPr>
        <p:spPr>
          <a:xfrm>
            <a:off x="2336623" y="3993730"/>
            <a:ext cx="1059892" cy="271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±0,5 g S/kg TH</a:t>
            </a:r>
          </a:p>
        </p:txBody>
      </p:sp>
      <p:pic>
        <p:nvPicPr>
          <p:cNvPr id="7" name="Obrázek 6" descr="Obsah obrázku sport, osoba, budova, žena&#10;&#10;Popis byl vytvořen automaticky">
            <a:extLst>
              <a:ext uri="{FF2B5EF4-FFF2-40B4-BE49-F238E27FC236}">
                <a16:creationId xmlns:a16="http://schemas.microsoft.com/office/drawing/2014/main" id="{9FD140C9-620B-46C9-97D3-26C16FE641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378" y="4678092"/>
            <a:ext cx="1663289" cy="1118562"/>
          </a:xfrm>
          <a:prstGeom prst="rect">
            <a:avLst/>
          </a:prstGeom>
        </p:spPr>
      </p:pic>
      <p:sp>
        <p:nvSpPr>
          <p:cNvPr id="46" name="Obdélník 45">
            <a:extLst>
              <a:ext uri="{FF2B5EF4-FFF2-40B4-BE49-F238E27FC236}">
                <a16:creationId xmlns:a16="http://schemas.microsoft.com/office/drawing/2014/main" id="{AAD5D254-FE02-4A8A-9BCE-81E36B0CC6A3}"/>
              </a:ext>
            </a:extLst>
          </p:cNvPr>
          <p:cNvSpPr/>
          <p:nvPr/>
        </p:nvSpPr>
        <p:spPr>
          <a:xfrm>
            <a:off x="5726220" y="1942809"/>
            <a:ext cx="4545475" cy="245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1-1,5 g S/kg TH/hod</a:t>
            </a:r>
          </a:p>
        </p:txBody>
      </p:sp>
      <p:pic>
        <p:nvPicPr>
          <p:cNvPr id="49" name="Obrázek 48" descr="Obsah obrázku exteriér, kolo, jezdectví, muž&#10;&#10;Popis byl vytvořen automaticky">
            <a:extLst>
              <a:ext uri="{FF2B5EF4-FFF2-40B4-BE49-F238E27FC236}">
                <a16:creationId xmlns:a16="http://schemas.microsoft.com/office/drawing/2014/main" id="{C5F554EE-B777-4CB8-801C-9317FDAD763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410" y="2272746"/>
            <a:ext cx="1677729" cy="1256659"/>
          </a:xfrm>
          <a:prstGeom prst="rect">
            <a:avLst/>
          </a:prstGeom>
        </p:spPr>
      </p:pic>
      <p:sp>
        <p:nvSpPr>
          <p:cNvPr id="50" name="TextovéPole 49">
            <a:extLst>
              <a:ext uri="{FF2B5EF4-FFF2-40B4-BE49-F238E27FC236}">
                <a16:creationId xmlns:a16="http://schemas.microsoft.com/office/drawing/2014/main" id="{C8AD418E-CEDF-4887-9744-D6CF0E0D2345}"/>
              </a:ext>
            </a:extLst>
          </p:cNvPr>
          <p:cNvSpPr txBox="1"/>
          <p:nvPr/>
        </p:nvSpPr>
        <p:spPr>
          <a:xfrm>
            <a:off x="-18141" y="28301"/>
            <a:ext cx="28184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r>
              <a:rPr lang="cs-CZ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Williams (2018) – Nutrition for health, fitness and sport.</a:t>
            </a:r>
            <a:endParaRPr lang="cs-CZ" dirty="0">
              <a:solidFill>
                <a:schemeClr val="bg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302347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0806C83-C75F-458A-AB18-DE90DEB84E7D}"/>
              </a:ext>
            </a:extLst>
          </p:cNvPr>
          <p:cNvCxnSpPr>
            <a:cxnSpLocks/>
          </p:cNvCxnSpPr>
          <p:nvPr/>
        </p:nvCxnSpPr>
        <p:spPr>
          <a:xfrm flipH="1">
            <a:off x="4595523" y="3503631"/>
            <a:ext cx="1375" cy="24971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DECDF9CE-FED6-4366-A380-746ED4C338E7}"/>
              </a:ext>
            </a:extLst>
          </p:cNvPr>
          <p:cNvCxnSpPr>
            <a:cxnSpLocks/>
          </p:cNvCxnSpPr>
          <p:nvPr/>
        </p:nvCxnSpPr>
        <p:spPr>
          <a:xfrm>
            <a:off x="237822" y="5962131"/>
            <a:ext cx="1028629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C9E4B2A-1E62-4BF6-9A9E-3E975FECFDAE}"/>
              </a:ext>
            </a:extLst>
          </p:cNvPr>
          <p:cNvSpPr txBox="1"/>
          <p:nvPr/>
        </p:nvSpPr>
        <p:spPr>
          <a:xfrm>
            <a:off x="625977" y="5709069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4 hod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A8F79DC0-1F60-41C8-AA63-F0158E0E11CD}"/>
              </a:ext>
            </a:extLst>
          </p:cNvPr>
          <p:cNvCxnSpPr>
            <a:cxnSpLocks/>
          </p:cNvCxnSpPr>
          <p:nvPr/>
        </p:nvCxnSpPr>
        <p:spPr>
          <a:xfrm>
            <a:off x="828678" y="5893734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>
            <a:extLst>
              <a:ext uri="{FF2B5EF4-FFF2-40B4-BE49-F238E27FC236}">
                <a16:creationId xmlns:a16="http://schemas.microsoft.com/office/drawing/2014/main" id="{7F89A098-4694-4449-99A4-9E0D0DE77A8A}"/>
              </a:ext>
            </a:extLst>
          </p:cNvPr>
          <p:cNvSpPr/>
          <p:nvPr/>
        </p:nvSpPr>
        <p:spPr>
          <a:xfrm>
            <a:off x="280383" y="3847209"/>
            <a:ext cx="1226891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±1 g S/kg TH</a:t>
            </a:r>
          </a:p>
        </p:txBody>
      </p:sp>
      <p:pic>
        <p:nvPicPr>
          <p:cNvPr id="21" name="Obrázek 20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D5EB4CF-D398-402A-AAC7-8A35DB8550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66" y="2566171"/>
            <a:ext cx="1443527" cy="1082645"/>
          </a:xfrm>
          <a:prstGeom prst="rect">
            <a:avLst/>
          </a:prstGeom>
        </p:spPr>
      </p:pic>
      <p:pic>
        <p:nvPicPr>
          <p:cNvPr id="27" name="Obrázek 26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652E66CC-1BCB-4827-8AFE-9EA8C9BA32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2333612" y="2293784"/>
            <a:ext cx="954176" cy="543665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4389A881-D49B-4B2B-BC63-5C8F51C84C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029" y="2843211"/>
            <a:ext cx="491641" cy="88613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882A2A85-E830-404E-BC79-475FF95E5B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898" y="2845689"/>
            <a:ext cx="490265" cy="883652"/>
          </a:xfrm>
          <a:prstGeom prst="rect">
            <a:avLst/>
          </a:prstGeom>
        </p:spPr>
      </p:pic>
      <p:sp>
        <p:nvSpPr>
          <p:cNvPr id="34" name="TextovéPole 33">
            <a:extLst>
              <a:ext uri="{FF2B5EF4-FFF2-40B4-BE49-F238E27FC236}">
                <a16:creationId xmlns:a16="http://schemas.microsoft.com/office/drawing/2014/main" id="{3EE29135-F22F-4052-AD5A-2106371DEAD2}"/>
              </a:ext>
            </a:extLst>
          </p:cNvPr>
          <p:cNvSpPr txBox="1"/>
          <p:nvPr/>
        </p:nvSpPr>
        <p:spPr>
          <a:xfrm>
            <a:off x="2543851" y="5721394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 hod</a:t>
            </a:r>
          </a:p>
        </p:txBody>
      </p: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882DD22A-B49B-4162-BA15-A83B80AEED18}"/>
              </a:ext>
            </a:extLst>
          </p:cNvPr>
          <p:cNvCxnSpPr>
            <a:cxnSpLocks/>
          </p:cNvCxnSpPr>
          <p:nvPr/>
        </p:nvCxnSpPr>
        <p:spPr>
          <a:xfrm>
            <a:off x="2746552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838FA0AC-4340-4FFC-88F3-018B892423EE}"/>
              </a:ext>
            </a:extLst>
          </p:cNvPr>
          <p:cNvSpPr txBox="1"/>
          <p:nvPr/>
        </p:nvSpPr>
        <p:spPr>
          <a:xfrm>
            <a:off x="10071751" y="5721394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2 hod</a:t>
            </a:r>
          </a:p>
        </p:txBody>
      </p: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051D59D4-2461-4524-B6D7-F46877E8D269}"/>
              </a:ext>
            </a:extLst>
          </p:cNvPr>
          <p:cNvCxnSpPr>
            <a:cxnSpLocks/>
          </p:cNvCxnSpPr>
          <p:nvPr/>
        </p:nvCxnSpPr>
        <p:spPr>
          <a:xfrm>
            <a:off x="10274452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9F523D6A-67F0-47D9-8B71-35676964C34E}"/>
              </a:ext>
            </a:extLst>
          </p:cNvPr>
          <p:cNvSpPr txBox="1"/>
          <p:nvPr/>
        </p:nvSpPr>
        <p:spPr>
          <a:xfrm>
            <a:off x="7699872" y="5733257"/>
            <a:ext cx="137470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Fáze časné regenerace</a:t>
            </a:r>
          </a:p>
        </p:txBody>
      </p:sp>
      <p:pic>
        <p:nvPicPr>
          <p:cNvPr id="55" name="Obrázek 54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E62D7144-6695-45CC-BA4F-BD5A34651C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984" y="2657289"/>
            <a:ext cx="1600722" cy="900407"/>
          </a:xfrm>
          <a:prstGeom prst="rect">
            <a:avLst/>
          </a:prstGeom>
        </p:spPr>
      </p:pic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6A999395-C1D7-471C-A08B-72BD5ACBB6F4}"/>
              </a:ext>
            </a:extLst>
          </p:cNvPr>
          <p:cNvCxnSpPr/>
          <p:nvPr/>
        </p:nvCxnSpPr>
        <p:spPr>
          <a:xfrm flipV="1">
            <a:off x="1924212" y="2388339"/>
            <a:ext cx="0" cy="35743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Obrázek 46" descr="Obsah obrázku jídlo, talíř, stůl, osoba&#10;&#10;Popis byl vytvořen automaticky">
            <a:extLst>
              <a:ext uri="{FF2B5EF4-FFF2-40B4-BE49-F238E27FC236}">
                <a16:creationId xmlns:a16="http://schemas.microsoft.com/office/drawing/2014/main" id="{CEC36392-3FC1-4195-9820-6CC7BDAFA8A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2" b="15431"/>
          <a:stretch/>
        </p:blipFill>
        <p:spPr>
          <a:xfrm>
            <a:off x="166477" y="4570489"/>
            <a:ext cx="1410237" cy="1068905"/>
          </a:xfrm>
          <a:prstGeom prst="rect">
            <a:avLst/>
          </a:prstGeom>
        </p:spPr>
      </p:pic>
      <p:pic>
        <p:nvPicPr>
          <p:cNvPr id="58" name="Obrázek 57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FB38D1E-4F2C-478A-B2CE-8A4BCBE162C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9"/>
          <a:stretch/>
        </p:blipFill>
        <p:spPr>
          <a:xfrm>
            <a:off x="8048737" y="4546814"/>
            <a:ext cx="1597969" cy="900407"/>
          </a:xfrm>
          <a:prstGeom prst="rect">
            <a:avLst/>
          </a:prstGeom>
        </p:spPr>
      </p:pic>
      <p:sp>
        <p:nvSpPr>
          <p:cNvPr id="45" name="Nadpis 1">
            <a:extLst>
              <a:ext uri="{FF2B5EF4-FFF2-40B4-BE49-F238E27FC236}">
                <a16:creationId xmlns:a16="http://schemas.microsoft.com/office/drawing/2014/main" id="{10AC94DD-40FE-4C81-8884-B1D582719D7A}"/>
              </a:ext>
            </a:extLst>
          </p:cNvPr>
          <p:cNvSpPr txBox="1">
            <a:spLocks/>
          </p:cNvSpPr>
          <p:nvPr/>
        </p:nvSpPr>
        <p:spPr>
          <a:xfrm>
            <a:off x="677333" y="352142"/>
            <a:ext cx="8969357" cy="1431441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cs-CZ" sz="3200" b="0" dirty="0">
                <a:latin typeface="Trebuchet MS" panose="020B0603020202020204" pitchFamily="34" charset="0"/>
              </a:rPr>
              <a:t>Nutriční podpora silově-rychlostních výkonů</a:t>
            </a:r>
            <a:br>
              <a:rPr lang="cs-CZ" sz="3200" b="0" dirty="0">
                <a:latin typeface="Trebuchet MS" panose="020B0603020202020204" pitchFamily="34" charset="0"/>
              </a:rPr>
            </a:br>
            <a:r>
              <a:rPr lang="cs-CZ" sz="2400" b="0" dirty="0">
                <a:latin typeface="Trebuchet MS" panose="020B0603020202020204" pitchFamily="34" charset="0"/>
              </a:rPr>
              <a:t>Sacharidy před a po zatížení</a:t>
            </a:r>
          </a:p>
          <a:p>
            <a:pPr lvl="0"/>
            <a:r>
              <a:rPr lang="cs-CZ" sz="2400" b="0" dirty="0">
                <a:latin typeface="Trebuchet MS" panose="020B0603020202020204" pitchFamily="34" charset="0"/>
              </a:rPr>
              <a:t>Rozvoj maximální síly či rychlosti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pic>
        <p:nvPicPr>
          <p:cNvPr id="56" name="Obrázek 55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C340EF2B-7BA4-4E5F-ADB7-1F233D278D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5726221" y="2266590"/>
            <a:ext cx="954176" cy="543665"/>
          </a:xfrm>
          <a:prstGeom prst="rect">
            <a:avLst/>
          </a:prstGeom>
        </p:spPr>
      </p:pic>
      <p:pic>
        <p:nvPicPr>
          <p:cNvPr id="62" name="Obrázek 61">
            <a:extLst>
              <a:ext uri="{FF2B5EF4-FFF2-40B4-BE49-F238E27FC236}">
                <a16:creationId xmlns:a16="http://schemas.microsoft.com/office/drawing/2014/main" id="{80BA300E-69D4-44EA-8A04-0090BF1FC3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638" y="2816017"/>
            <a:ext cx="491641" cy="886131"/>
          </a:xfrm>
          <a:prstGeom prst="rect">
            <a:avLst/>
          </a:prstGeom>
        </p:spPr>
      </p:pic>
      <p:pic>
        <p:nvPicPr>
          <p:cNvPr id="63" name="Obrázek 62">
            <a:extLst>
              <a:ext uri="{FF2B5EF4-FFF2-40B4-BE49-F238E27FC236}">
                <a16:creationId xmlns:a16="http://schemas.microsoft.com/office/drawing/2014/main" id="{E66C8203-5054-4DA6-8CB7-7466A82807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507" y="2818495"/>
            <a:ext cx="490265" cy="883652"/>
          </a:xfrm>
          <a:prstGeom prst="rect">
            <a:avLst/>
          </a:prstGeom>
        </p:spPr>
      </p:pic>
      <p:pic>
        <p:nvPicPr>
          <p:cNvPr id="64" name="Obrázek 63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BE8846C6-8C2E-4DF2-BED1-083211F0EA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106" y="4404659"/>
            <a:ext cx="1130330" cy="1130330"/>
          </a:xfrm>
          <a:prstGeom prst="rect">
            <a:avLst/>
          </a:prstGeom>
        </p:spPr>
      </p:pic>
      <p:sp>
        <p:nvSpPr>
          <p:cNvPr id="65" name="TextovéPole 64">
            <a:extLst>
              <a:ext uri="{FF2B5EF4-FFF2-40B4-BE49-F238E27FC236}">
                <a16:creationId xmlns:a16="http://schemas.microsoft.com/office/drawing/2014/main" id="{BC87E751-8003-4A89-9D9B-ECF421C52A1A}"/>
              </a:ext>
            </a:extLst>
          </p:cNvPr>
          <p:cNvSpPr txBox="1"/>
          <p:nvPr/>
        </p:nvSpPr>
        <p:spPr>
          <a:xfrm>
            <a:off x="5936460" y="5694200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 hod</a:t>
            </a:r>
          </a:p>
        </p:txBody>
      </p:sp>
      <p:cxnSp>
        <p:nvCxnSpPr>
          <p:cNvPr id="66" name="Přímá spojnice 65">
            <a:extLst>
              <a:ext uri="{FF2B5EF4-FFF2-40B4-BE49-F238E27FC236}">
                <a16:creationId xmlns:a16="http://schemas.microsoft.com/office/drawing/2014/main" id="{CE5CAEA6-FF00-47F5-A11C-57CE292D985E}"/>
              </a:ext>
            </a:extLst>
          </p:cNvPr>
          <p:cNvCxnSpPr>
            <a:cxnSpLocks/>
          </p:cNvCxnSpPr>
          <p:nvPr/>
        </p:nvCxnSpPr>
        <p:spPr>
          <a:xfrm>
            <a:off x="6139161" y="5878865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Obrázek 67" descr="Obsah obrázku jídlo&#10;&#10;Popis byl vytvořen automaticky">
            <a:extLst>
              <a:ext uri="{FF2B5EF4-FFF2-40B4-BE49-F238E27FC236}">
                <a16:creationId xmlns:a16="http://schemas.microsoft.com/office/drawing/2014/main" id="{8121A572-27E3-4F7D-AA40-2C57FCA83F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798" y="4713427"/>
            <a:ext cx="1278776" cy="1278776"/>
          </a:xfrm>
          <a:prstGeom prst="rect">
            <a:avLst/>
          </a:prstGeom>
        </p:spPr>
      </p:pic>
      <p:sp>
        <p:nvSpPr>
          <p:cNvPr id="69" name="Obdélník 68">
            <a:extLst>
              <a:ext uri="{FF2B5EF4-FFF2-40B4-BE49-F238E27FC236}">
                <a16:creationId xmlns:a16="http://schemas.microsoft.com/office/drawing/2014/main" id="{D086A4F4-7817-4363-9026-EAAD8D08EFBF}"/>
              </a:ext>
            </a:extLst>
          </p:cNvPr>
          <p:cNvSpPr/>
          <p:nvPr/>
        </p:nvSpPr>
        <p:spPr>
          <a:xfrm>
            <a:off x="8232899" y="3793507"/>
            <a:ext cx="1226891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±1 g S/kg TH</a:t>
            </a:r>
          </a:p>
        </p:txBody>
      </p:sp>
      <p:sp>
        <p:nvSpPr>
          <p:cNvPr id="70" name="Obdélník 69">
            <a:extLst>
              <a:ext uri="{FF2B5EF4-FFF2-40B4-BE49-F238E27FC236}">
                <a16:creationId xmlns:a16="http://schemas.microsoft.com/office/drawing/2014/main" id="{BBCD55F3-11C0-4423-A7F3-2E2F95DBD27A}"/>
              </a:ext>
            </a:extLst>
          </p:cNvPr>
          <p:cNvSpPr/>
          <p:nvPr/>
        </p:nvSpPr>
        <p:spPr>
          <a:xfrm>
            <a:off x="10734671" y="3789262"/>
            <a:ext cx="1226891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±1 g S/kg TH</a:t>
            </a:r>
          </a:p>
        </p:txBody>
      </p:sp>
      <p:sp>
        <p:nvSpPr>
          <p:cNvPr id="71" name="TextovéPole 70">
            <a:extLst>
              <a:ext uri="{FF2B5EF4-FFF2-40B4-BE49-F238E27FC236}">
                <a16:creationId xmlns:a16="http://schemas.microsoft.com/office/drawing/2014/main" id="{4F80D0A8-7C38-4B95-9B79-7A8B0B9476DA}"/>
              </a:ext>
            </a:extLst>
          </p:cNvPr>
          <p:cNvSpPr txBox="1"/>
          <p:nvPr/>
        </p:nvSpPr>
        <p:spPr>
          <a:xfrm>
            <a:off x="10660763" y="3452342"/>
            <a:ext cx="1374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Ostatní jídla dne</a:t>
            </a:r>
          </a:p>
        </p:txBody>
      </p:sp>
      <p:cxnSp>
        <p:nvCxnSpPr>
          <p:cNvPr id="72" name="Přímá spojnice 71">
            <a:extLst>
              <a:ext uri="{FF2B5EF4-FFF2-40B4-BE49-F238E27FC236}">
                <a16:creationId xmlns:a16="http://schemas.microsoft.com/office/drawing/2014/main" id="{D8B5DBE3-C8A6-4E6C-BF90-DA9C676A61F4}"/>
              </a:ext>
            </a:extLst>
          </p:cNvPr>
          <p:cNvCxnSpPr/>
          <p:nvPr/>
        </p:nvCxnSpPr>
        <p:spPr>
          <a:xfrm flipV="1">
            <a:off x="7509746" y="2366659"/>
            <a:ext cx="0" cy="35743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bdélník 72">
            <a:extLst>
              <a:ext uri="{FF2B5EF4-FFF2-40B4-BE49-F238E27FC236}">
                <a16:creationId xmlns:a16="http://schemas.microsoft.com/office/drawing/2014/main" id="{321FDD81-EE24-4AF7-87F2-0159E44CE171}"/>
              </a:ext>
            </a:extLst>
          </p:cNvPr>
          <p:cNvSpPr/>
          <p:nvPr/>
        </p:nvSpPr>
        <p:spPr>
          <a:xfrm>
            <a:off x="237823" y="6282781"/>
            <a:ext cx="10033880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3-4 g S/kg/den</a:t>
            </a:r>
          </a:p>
        </p:txBody>
      </p:sp>
      <p:sp>
        <p:nvSpPr>
          <p:cNvPr id="49" name="Obdélník 48">
            <a:extLst>
              <a:ext uri="{FF2B5EF4-FFF2-40B4-BE49-F238E27FC236}">
                <a16:creationId xmlns:a16="http://schemas.microsoft.com/office/drawing/2014/main" id="{AF2A7C07-87C9-422B-A378-A3EC1C3E005C}"/>
              </a:ext>
            </a:extLst>
          </p:cNvPr>
          <p:cNvSpPr/>
          <p:nvPr/>
        </p:nvSpPr>
        <p:spPr>
          <a:xfrm>
            <a:off x="2336623" y="3993730"/>
            <a:ext cx="1059892" cy="271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±0,5 g S/kg TH</a:t>
            </a:r>
          </a:p>
        </p:txBody>
      </p:sp>
      <p:sp>
        <p:nvSpPr>
          <p:cNvPr id="52" name="Obdélník 51">
            <a:extLst>
              <a:ext uri="{FF2B5EF4-FFF2-40B4-BE49-F238E27FC236}">
                <a16:creationId xmlns:a16="http://schemas.microsoft.com/office/drawing/2014/main" id="{9AE6D30A-F6E9-4E7E-BAF6-9145D6773ED7}"/>
              </a:ext>
            </a:extLst>
          </p:cNvPr>
          <p:cNvSpPr/>
          <p:nvPr/>
        </p:nvSpPr>
        <p:spPr>
          <a:xfrm>
            <a:off x="5726702" y="3974330"/>
            <a:ext cx="1059892" cy="271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±0,5 g S/kg TH</a:t>
            </a:r>
          </a:p>
        </p:txBody>
      </p:sp>
      <p:pic>
        <p:nvPicPr>
          <p:cNvPr id="53" name="Obrázek 52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A383128E-1AB4-469E-AE5B-B7EC5FB07B1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595" y="4431853"/>
            <a:ext cx="1130330" cy="1130330"/>
          </a:xfrm>
          <a:prstGeom prst="rect">
            <a:avLst/>
          </a:prstGeom>
        </p:spPr>
      </p:pic>
      <p:pic>
        <p:nvPicPr>
          <p:cNvPr id="54" name="Obrázek 53" descr="Obsah obrázku jídlo&#10;&#10;Popis byl vytvořen automaticky">
            <a:extLst>
              <a:ext uri="{FF2B5EF4-FFF2-40B4-BE49-F238E27FC236}">
                <a16:creationId xmlns:a16="http://schemas.microsoft.com/office/drawing/2014/main" id="{0545AABD-E89F-4462-B53F-6A55D2E514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287" y="4740621"/>
            <a:ext cx="1278776" cy="1278776"/>
          </a:xfrm>
          <a:prstGeom prst="rect">
            <a:avLst/>
          </a:prstGeom>
        </p:spPr>
      </p:pic>
      <p:sp>
        <p:nvSpPr>
          <p:cNvPr id="57" name="TextovéPole 56">
            <a:extLst>
              <a:ext uri="{FF2B5EF4-FFF2-40B4-BE49-F238E27FC236}">
                <a16:creationId xmlns:a16="http://schemas.microsoft.com/office/drawing/2014/main" id="{F85189ED-FA8D-4A8D-83D0-C3B65F616C93}"/>
              </a:ext>
            </a:extLst>
          </p:cNvPr>
          <p:cNvSpPr txBox="1"/>
          <p:nvPr/>
        </p:nvSpPr>
        <p:spPr>
          <a:xfrm>
            <a:off x="3465002" y="2996441"/>
            <a:ext cx="300082" cy="194219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lvl="0" defTabSz="342900">
              <a:defRPr/>
            </a:pPr>
            <a:r>
              <a:rPr lang="pt-BR" sz="750" dirty="0">
                <a:solidFill>
                  <a:prstClr val="black"/>
                </a:solidFill>
                <a:latin typeface="Trebuchet MS" panose="020B0603020202020204" pitchFamily="34" charset="0"/>
              </a:rPr>
              <a:t>90-100 % maxima – interval práce</a:t>
            </a:r>
            <a:r>
              <a:rPr lang="cs-CZ" sz="750" dirty="0">
                <a:solidFill>
                  <a:prstClr val="black"/>
                </a:solidFill>
                <a:latin typeface="Trebuchet MS" panose="020B0603020202020204" pitchFamily="34" charset="0"/>
              </a:rPr>
              <a:t> do</a:t>
            </a:r>
            <a:r>
              <a:rPr lang="pt-BR" sz="750" dirty="0">
                <a:solidFill>
                  <a:prstClr val="black"/>
                </a:solidFill>
                <a:latin typeface="Trebuchet MS" panose="020B0603020202020204" pitchFamily="34" charset="0"/>
              </a:rPr>
              <a:t> 5-10 s</a:t>
            </a:r>
          </a:p>
        </p:txBody>
      </p:sp>
      <p:pic>
        <p:nvPicPr>
          <p:cNvPr id="7" name="Obrázek 6" descr="Obsah obrázku voda, sport, plavání, kulečník&#10;&#10;Popis byl vytvořen automaticky">
            <a:extLst>
              <a:ext uri="{FF2B5EF4-FFF2-40B4-BE49-F238E27FC236}">
                <a16:creationId xmlns:a16="http://schemas.microsoft.com/office/drawing/2014/main" id="{A58AB6FC-9965-4D53-A3F0-6A97804FB2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685" y="3593372"/>
            <a:ext cx="1582558" cy="1010859"/>
          </a:xfrm>
          <a:prstGeom prst="rect">
            <a:avLst/>
          </a:prstGeom>
        </p:spPr>
      </p:pic>
      <p:pic>
        <p:nvPicPr>
          <p:cNvPr id="9" name="Obrázek 8" descr="Obsah obrázku exteriér, sport, silnice, stojící&#10;&#10;Popis byl vytvořen automaticky">
            <a:extLst>
              <a:ext uri="{FF2B5EF4-FFF2-40B4-BE49-F238E27FC236}">
                <a16:creationId xmlns:a16="http://schemas.microsoft.com/office/drawing/2014/main" id="{0274F818-B909-42CC-B385-94317EFB9C1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086" y="4682669"/>
            <a:ext cx="1849756" cy="1040488"/>
          </a:xfrm>
          <a:prstGeom prst="rect">
            <a:avLst/>
          </a:prstGeom>
        </p:spPr>
      </p:pic>
      <p:sp>
        <p:nvSpPr>
          <p:cNvPr id="60" name="TextovéPole 59">
            <a:extLst>
              <a:ext uri="{FF2B5EF4-FFF2-40B4-BE49-F238E27FC236}">
                <a16:creationId xmlns:a16="http://schemas.microsoft.com/office/drawing/2014/main" id="{FF7E5BC9-911A-4F61-BE52-873583BAAC33}"/>
              </a:ext>
            </a:extLst>
          </p:cNvPr>
          <p:cNvSpPr txBox="1"/>
          <p:nvPr/>
        </p:nvSpPr>
        <p:spPr>
          <a:xfrm>
            <a:off x="-18141" y="28301"/>
            <a:ext cx="28184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r>
              <a:rPr lang="cs-CZ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Williams (2018) – Nutrition for health, fitness and sport.</a:t>
            </a:r>
            <a:endParaRPr lang="cs-CZ" dirty="0">
              <a:solidFill>
                <a:schemeClr val="bg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2DB3C902-6CD7-4A36-8FF7-F63C7C1397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290" y="2331225"/>
            <a:ext cx="1367944" cy="118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64836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0806C83-C75F-458A-AB18-DE90DEB84E7D}"/>
              </a:ext>
            </a:extLst>
          </p:cNvPr>
          <p:cNvCxnSpPr>
            <a:cxnSpLocks/>
            <a:stCxn id="42" idx="2"/>
          </p:cNvCxnSpPr>
          <p:nvPr/>
        </p:nvCxnSpPr>
        <p:spPr>
          <a:xfrm flipH="1">
            <a:off x="4595524" y="3344986"/>
            <a:ext cx="686" cy="263800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DECDF9CE-FED6-4366-A380-746ED4C338E7}"/>
              </a:ext>
            </a:extLst>
          </p:cNvPr>
          <p:cNvCxnSpPr>
            <a:cxnSpLocks/>
          </p:cNvCxnSpPr>
          <p:nvPr/>
        </p:nvCxnSpPr>
        <p:spPr>
          <a:xfrm>
            <a:off x="237822" y="5962131"/>
            <a:ext cx="1028629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C9E4B2A-1E62-4BF6-9A9E-3E975FECFDAE}"/>
              </a:ext>
            </a:extLst>
          </p:cNvPr>
          <p:cNvSpPr txBox="1"/>
          <p:nvPr/>
        </p:nvSpPr>
        <p:spPr>
          <a:xfrm>
            <a:off x="625977" y="5709069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4 hod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A8F79DC0-1F60-41C8-AA63-F0158E0E11CD}"/>
              </a:ext>
            </a:extLst>
          </p:cNvPr>
          <p:cNvCxnSpPr>
            <a:cxnSpLocks/>
          </p:cNvCxnSpPr>
          <p:nvPr/>
        </p:nvCxnSpPr>
        <p:spPr>
          <a:xfrm>
            <a:off x="828678" y="5893734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>
            <a:extLst>
              <a:ext uri="{FF2B5EF4-FFF2-40B4-BE49-F238E27FC236}">
                <a16:creationId xmlns:a16="http://schemas.microsoft.com/office/drawing/2014/main" id="{7F89A098-4694-4449-99A4-9E0D0DE77A8A}"/>
              </a:ext>
            </a:extLst>
          </p:cNvPr>
          <p:cNvSpPr/>
          <p:nvPr/>
        </p:nvSpPr>
        <p:spPr>
          <a:xfrm>
            <a:off x="280383" y="3847209"/>
            <a:ext cx="1226891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±1-2 g S/kg TH</a:t>
            </a:r>
          </a:p>
        </p:txBody>
      </p:sp>
      <p:pic>
        <p:nvPicPr>
          <p:cNvPr id="21" name="Obrázek 20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D5EB4CF-D398-402A-AAC7-8A35DB8550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66" y="2566171"/>
            <a:ext cx="1443527" cy="1082645"/>
          </a:xfrm>
          <a:prstGeom prst="rect">
            <a:avLst/>
          </a:prstGeom>
        </p:spPr>
      </p:pic>
      <p:pic>
        <p:nvPicPr>
          <p:cNvPr id="27" name="Obrázek 26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652E66CC-1BCB-4827-8AFE-9EA8C9BA32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2333612" y="2293784"/>
            <a:ext cx="954176" cy="543665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4389A881-D49B-4B2B-BC63-5C8F51C84C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029" y="2843211"/>
            <a:ext cx="491641" cy="88613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882A2A85-E830-404E-BC79-475FF95E5B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898" y="2845689"/>
            <a:ext cx="490265" cy="883652"/>
          </a:xfrm>
          <a:prstGeom prst="rect">
            <a:avLst/>
          </a:prstGeom>
        </p:spPr>
      </p:pic>
      <p:sp>
        <p:nvSpPr>
          <p:cNvPr id="34" name="TextovéPole 33">
            <a:extLst>
              <a:ext uri="{FF2B5EF4-FFF2-40B4-BE49-F238E27FC236}">
                <a16:creationId xmlns:a16="http://schemas.microsoft.com/office/drawing/2014/main" id="{3EE29135-F22F-4052-AD5A-2106371DEAD2}"/>
              </a:ext>
            </a:extLst>
          </p:cNvPr>
          <p:cNvSpPr txBox="1"/>
          <p:nvPr/>
        </p:nvSpPr>
        <p:spPr>
          <a:xfrm>
            <a:off x="2543851" y="5721394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 hod</a:t>
            </a:r>
          </a:p>
        </p:txBody>
      </p: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882DD22A-B49B-4162-BA15-A83B80AEED18}"/>
              </a:ext>
            </a:extLst>
          </p:cNvPr>
          <p:cNvCxnSpPr>
            <a:cxnSpLocks/>
          </p:cNvCxnSpPr>
          <p:nvPr/>
        </p:nvCxnSpPr>
        <p:spPr>
          <a:xfrm>
            <a:off x="2746552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838FA0AC-4340-4FFC-88F3-018B892423EE}"/>
              </a:ext>
            </a:extLst>
          </p:cNvPr>
          <p:cNvSpPr txBox="1"/>
          <p:nvPr/>
        </p:nvSpPr>
        <p:spPr>
          <a:xfrm>
            <a:off x="10071751" y="5721394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2 hod</a:t>
            </a:r>
          </a:p>
        </p:txBody>
      </p: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051D59D4-2461-4524-B6D7-F46877E8D269}"/>
              </a:ext>
            </a:extLst>
          </p:cNvPr>
          <p:cNvCxnSpPr>
            <a:cxnSpLocks/>
          </p:cNvCxnSpPr>
          <p:nvPr/>
        </p:nvCxnSpPr>
        <p:spPr>
          <a:xfrm>
            <a:off x="10274452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9F523D6A-67F0-47D9-8B71-35676964C34E}"/>
              </a:ext>
            </a:extLst>
          </p:cNvPr>
          <p:cNvSpPr txBox="1"/>
          <p:nvPr/>
        </p:nvSpPr>
        <p:spPr>
          <a:xfrm>
            <a:off x="7699872" y="5733257"/>
            <a:ext cx="137470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Fáze časné regenerace</a:t>
            </a:r>
          </a:p>
        </p:txBody>
      </p:sp>
      <p:pic>
        <p:nvPicPr>
          <p:cNvPr id="55" name="Obrázek 54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E62D7144-6695-45CC-BA4F-BD5A34651C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984" y="2657289"/>
            <a:ext cx="1600722" cy="900407"/>
          </a:xfrm>
          <a:prstGeom prst="rect">
            <a:avLst/>
          </a:prstGeom>
        </p:spPr>
      </p:pic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6A999395-C1D7-471C-A08B-72BD5ACBB6F4}"/>
              </a:ext>
            </a:extLst>
          </p:cNvPr>
          <p:cNvCxnSpPr/>
          <p:nvPr/>
        </p:nvCxnSpPr>
        <p:spPr>
          <a:xfrm flipV="1">
            <a:off x="1924212" y="2388339"/>
            <a:ext cx="0" cy="35743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Obrázek 46" descr="Obsah obrázku jídlo, talíř, stůl, osoba&#10;&#10;Popis byl vytvořen automaticky">
            <a:extLst>
              <a:ext uri="{FF2B5EF4-FFF2-40B4-BE49-F238E27FC236}">
                <a16:creationId xmlns:a16="http://schemas.microsoft.com/office/drawing/2014/main" id="{CEC36392-3FC1-4195-9820-6CC7BDAFA8A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2" b="15431"/>
          <a:stretch/>
        </p:blipFill>
        <p:spPr>
          <a:xfrm>
            <a:off x="166477" y="4570489"/>
            <a:ext cx="1410237" cy="1068905"/>
          </a:xfrm>
          <a:prstGeom prst="rect">
            <a:avLst/>
          </a:prstGeom>
        </p:spPr>
      </p:pic>
      <p:pic>
        <p:nvPicPr>
          <p:cNvPr id="58" name="Obrázek 57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FB38D1E-4F2C-478A-B2CE-8A4BCBE162C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9"/>
          <a:stretch/>
        </p:blipFill>
        <p:spPr>
          <a:xfrm>
            <a:off x="8048737" y="4546814"/>
            <a:ext cx="1597969" cy="900407"/>
          </a:xfrm>
          <a:prstGeom prst="rect">
            <a:avLst/>
          </a:prstGeom>
        </p:spPr>
      </p:pic>
      <p:sp>
        <p:nvSpPr>
          <p:cNvPr id="45" name="Nadpis 1">
            <a:extLst>
              <a:ext uri="{FF2B5EF4-FFF2-40B4-BE49-F238E27FC236}">
                <a16:creationId xmlns:a16="http://schemas.microsoft.com/office/drawing/2014/main" id="{10AC94DD-40FE-4C81-8884-B1D582719D7A}"/>
              </a:ext>
            </a:extLst>
          </p:cNvPr>
          <p:cNvSpPr txBox="1">
            <a:spLocks/>
          </p:cNvSpPr>
          <p:nvPr/>
        </p:nvSpPr>
        <p:spPr>
          <a:xfrm>
            <a:off x="677333" y="352142"/>
            <a:ext cx="8969357" cy="1431441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cs-CZ" sz="3200" b="0" dirty="0">
                <a:latin typeface="Trebuchet MS" panose="020B0603020202020204" pitchFamily="34" charset="0"/>
              </a:rPr>
              <a:t>Nutriční podpora silově-rychlostních výkonů</a:t>
            </a:r>
            <a:br>
              <a:rPr lang="cs-CZ" sz="3200" b="0" dirty="0">
                <a:latin typeface="Trebuchet MS" panose="020B0603020202020204" pitchFamily="34" charset="0"/>
              </a:rPr>
            </a:br>
            <a:r>
              <a:rPr lang="cs-CZ" sz="2400" b="0" dirty="0">
                <a:latin typeface="Trebuchet MS" panose="020B0603020202020204" pitchFamily="34" charset="0"/>
              </a:rPr>
              <a:t>Sacharidy před a po zatížení</a:t>
            </a:r>
          </a:p>
          <a:p>
            <a:pPr lvl="0"/>
            <a:r>
              <a:rPr lang="cs-CZ" sz="2400" b="0" dirty="0">
                <a:latin typeface="Trebuchet MS" panose="020B0603020202020204" pitchFamily="34" charset="0"/>
              </a:rPr>
              <a:t>Specifická příprava dle typu sportu a délky trvání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pic>
        <p:nvPicPr>
          <p:cNvPr id="56" name="Obrázek 55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C340EF2B-7BA4-4E5F-ADB7-1F233D278D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5726221" y="2266590"/>
            <a:ext cx="954176" cy="543665"/>
          </a:xfrm>
          <a:prstGeom prst="rect">
            <a:avLst/>
          </a:prstGeom>
        </p:spPr>
      </p:pic>
      <p:pic>
        <p:nvPicPr>
          <p:cNvPr id="62" name="Obrázek 61">
            <a:extLst>
              <a:ext uri="{FF2B5EF4-FFF2-40B4-BE49-F238E27FC236}">
                <a16:creationId xmlns:a16="http://schemas.microsoft.com/office/drawing/2014/main" id="{80BA300E-69D4-44EA-8A04-0090BF1FC3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638" y="2816017"/>
            <a:ext cx="491641" cy="886131"/>
          </a:xfrm>
          <a:prstGeom prst="rect">
            <a:avLst/>
          </a:prstGeom>
        </p:spPr>
      </p:pic>
      <p:pic>
        <p:nvPicPr>
          <p:cNvPr id="63" name="Obrázek 62">
            <a:extLst>
              <a:ext uri="{FF2B5EF4-FFF2-40B4-BE49-F238E27FC236}">
                <a16:creationId xmlns:a16="http://schemas.microsoft.com/office/drawing/2014/main" id="{E66C8203-5054-4DA6-8CB7-7466A82807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507" y="2818495"/>
            <a:ext cx="490265" cy="883652"/>
          </a:xfrm>
          <a:prstGeom prst="rect">
            <a:avLst/>
          </a:prstGeom>
        </p:spPr>
      </p:pic>
      <p:pic>
        <p:nvPicPr>
          <p:cNvPr id="64" name="Obrázek 63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BE8846C6-8C2E-4DF2-BED1-083211F0EA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106" y="4404659"/>
            <a:ext cx="1130330" cy="1130330"/>
          </a:xfrm>
          <a:prstGeom prst="rect">
            <a:avLst/>
          </a:prstGeom>
        </p:spPr>
      </p:pic>
      <p:sp>
        <p:nvSpPr>
          <p:cNvPr id="65" name="TextovéPole 64">
            <a:extLst>
              <a:ext uri="{FF2B5EF4-FFF2-40B4-BE49-F238E27FC236}">
                <a16:creationId xmlns:a16="http://schemas.microsoft.com/office/drawing/2014/main" id="{BC87E751-8003-4A89-9D9B-ECF421C52A1A}"/>
              </a:ext>
            </a:extLst>
          </p:cNvPr>
          <p:cNvSpPr txBox="1"/>
          <p:nvPr/>
        </p:nvSpPr>
        <p:spPr>
          <a:xfrm>
            <a:off x="5936460" y="5694200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 hod</a:t>
            </a:r>
          </a:p>
        </p:txBody>
      </p:sp>
      <p:cxnSp>
        <p:nvCxnSpPr>
          <p:cNvPr id="66" name="Přímá spojnice 65">
            <a:extLst>
              <a:ext uri="{FF2B5EF4-FFF2-40B4-BE49-F238E27FC236}">
                <a16:creationId xmlns:a16="http://schemas.microsoft.com/office/drawing/2014/main" id="{CE5CAEA6-FF00-47F5-A11C-57CE292D985E}"/>
              </a:ext>
            </a:extLst>
          </p:cNvPr>
          <p:cNvCxnSpPr>
            <a:cxnSpLocks/>
          </p:cNvCxnSpPr>
          <p:nvPr/>
        </p:nvCxnSpPr>
        <p:spPr>
          <a:xfrm>
            <a:off x="6139161" y="5878865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Obrázek 67" descr="Obsah obrázku jídlo&#10;&#10;Popis byl vytvořen automaticky">
            <a:extLst>
              <a:ext uri="{FF2B5EF4-FFF2-40B4-BE49-F238E27FC236}">
                <a16:creationId xmlns:a16="http://schemas.microsoft.com/office/drawing/2014/main" id="{8121A572-27E3-4F7D-AA40-2C57FCA83F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798" y="4713427"/>
            <a:ext cx="1278776" cy="1278776"/>
          </a:xfrm>
          <a:prstGeom prst="rect">
            <a:avLst/>
          </a:prstGeom>
        </p:spPr>
      </p:pic>
      <p:sp>
        <p:nvSpPr>
          <p:cNvPr id="69" name="Obdélník 68">
            <a:extLst>
              <a:ext uri="{FF2B5EF4-FFF2-40B4-BE49-F238E27FC236}">
                <a16:creationId xmlns:a16="http://schemas.microsoft.com/office/drawing/2014/main" id="{D086A4F4-7817-4363-9026-EAAD8D08EFBF}"/>
              </a:ext>
            </a:extLst>
          </p:cNvPr>
          <p:cNvSpPr/>
          <p:nvPr/>
        </p:nvSpPr>
        <p:spPr>
          <a:xfrm>
            <a:off x="8232899" y="3793507"/>
            <a:ext cx="1226891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±1-2 g S/kg TH</a:t>
            </a:r>
          </a:p>
        </p:txBody>
      </p:sp>
      <p:sp>
        <p:nvSpPr>
          <p:cNvPr id="70" name="Obdélník 69">
            <a:extLst>
              <a:ext uri="{FF2B5EF4-FFF2-40B4-BE49-F238E27FC236}">
                <a16:creationId xmlns:a16="http://schemas.microsoft.com/office/drawing/2014/main" id="{BBCD55F3-11C0-4423-A7F3-2E2F95DBD27A}"/>
              </a:ext>
            </a:extLst>
          </p:cNvPr>
          <p:cNvSpPr/>
          <p:nvPr/>
        </p:nvSpPr>
        <p:spPr>
          <a:xfrm>
            <a:off x="10734671" y="3789262"/>
            <a:ext cx="1226891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±1-2 g S/kg TH</a:t>
            </a:r>
          </a:p>
        </p:txBody>
      </p:sp>
      <p:sp>
        <p:nvSpPr>
          <p:cNvPr id="71" name="TextovéPole 70">
            <a:extLst>
              <a:ext uri="{FF2B5EF4-FFF2-40B4-BE49-F238E27FC236}">
                <a16:creationId xmlns:a16="http://schemas.microsoft.com/office/drawing/2014/main" id="{4F80D0A8-7C38-4B95-9B79-7A8B0B9476DA}"/>
              </a:ext>
            </a:extLst>
          </p:cNvPr>
          <p:cNvSpPr txBox="1"/>
          <p:nvPr/>
        </p:nvSpPr>
        <p:spPr>
          <a:xfrm>
            <a:off x="10660763" y="3452342"/>
            <a:ext cx="1374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Ostatní jídla dne</a:t>
            </a:r>
          </a:p>
        </p:txBody>
      </p:sp>
      <p:cxnSp>
        <p:nvCxnSpPr>
          <p:cNvPr id="72" name="Přímá spojnice 71">
            <a:extLst>
              <a:ext uri="{FF2B5EF4-FFF2-40B4-BE49-F238E27FC236}">
                <a16:creationId xmlns:a16="http://schemas.microsoft.com/office/drawing/2014/main" id="{D8B5DBE3-C8A6-4E6C-BF90-DA9C676A61F4}"/>
              </a:ext>
            </a:extLst>
          </p:cNvPr>
          <p:cNvCxnSpPr/>
          <p:nvPr/>
        </p:nvCxnSpPr>
        <p:spPr>
          <a:xfrm flipV="1">
            <a:off x="7509746" y="2366659"/>
            <a:ext cx="0" cy="35743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bdélník 72">
            <a:extLst>
              <a:ext uri="{FF2B5EF4-FFF2-40B4-BE49-F238E27FC236}">
                <a16:creationId xmlns:a16="http://schemas.microsoft.com/office/drawing/2014/main" id="{321FDD81-EE24-4AF7-87F2-0159E44CE171}"/>
              </a:ext>
            </a:extLst>
          </p:cNvPr>
          <p:cNvSpPr/>
          <p:nvPr/>
        </p:nvSpPr>
        <p:spPr>
          <a:xfrm>
            <a:off x="237823" y="6282781"/>
            <a:ext cx="10033880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342900">
              <a:defRPr/>
            </a:pPr>
            <a:r>
              <a:rPr lang="cs-CZ" sz="1300" dirty="0">
                <a:solidFill>
                  <a:prstClr val="white"/>
                </a:solidFill>
                <a:latin typeface="Trebuchet MS" panose="020B0603020202020204" pitchFamily="34" charset="0"/>
              </a:rPr>
              <a:t>Silově-rychlostní disciplíny 3-4 </a:t>
            </a:r>
            <a:r>
              <a:rPr kumimoji="0" lang="cs-CZ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g S/kg/den</a:t>
            </a:r>
            <a:r>
              <a:rPr lang="cs-CZ" sz="1300" dirty="0">
                <a:solidFill>
                  <a:prstClr val="white"/>
                </a:solidFill>
                <a:latin typeface="Trebuchet MS" panose="020B0603020202020204" pitchFamily="34" charset="0"/>
              </a:rPr>
              <a:t>; Rychlostně-vytrvalostní disciplíny 4-5 g S/kg/den; Kolektivní sporty 5-6 g S/kg/den</a:t>
            </a:r>
            <a:endParaRPr kumimoji="0" lang="cs-CZ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49" name="Obdélník 48">
            <a:extLst>
              <a:ext uri="{FF2B5EF4-FFF2-40B4-BE49-F238E27FC236}">
                <a16:creationId xmlns:a16="http://schemas.microsoft.com/office/drawing/2014/main" id="{AF2A7C07-87C9-422B-A378-A3EC1C3E005C}"/>
              </a:ext>
            </a:extLst>
          </p:cNvPr>
          <p:cNvSpPr/>
          <p:nvPr/>
        </p:nvSpPr>
        <p:spPr>
          <a:xfrm>
            <a:off x="2006792" y="3993729"/>
            <a:ext cx="1389723" cy="2788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±0,5-1 g S/kg TH</a:t>
            </a:r>
          </a:p>
        </p:txBody>
      </p:sp>
      <p:sp>
        <p:nvSpPr>
          <p:cNvPr id="52" name="Obdélník 51">
            <a:extLst>
              <a:ext uri="{FF2B5EF4-FFF2-40B4-BE49-F238E27FC236}">
                <a16:creationId xmlns:a16="http://schemas.microsoft.com/office/drawing/2014/main" id="{9AE6D30A-F6E9-4E7E-BAF6-9145D6773ED7}"/>
              </a:ext>
            </a:extLst>
          </p:cNvPr>
          <p:cNvSpPr/>
          <p:nvPr/>
        </p:nvSpPr>
        <p:spPr>
          <a:xfrm>
            <a:off x="5726702" y="3974330"/>
            <a:ext cx="1059892" cy="271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±0,5 g S/kg TH</a:t>
            </a:r>
          </a:p>
        </p:txBody>
      </p:sp>
      <p:pic>
        <p:nvPicPr>
          <p:cNvPr id="53" name="Obrázek 52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A383128E-1AB4-469E-AE5B-B7EC5FB07B1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595" y="4431853"/>
            <a:ext cx="1130330" cy="1130330"/>
          </a:xfrm>
          <a:prstGeom prst="rect">
            <a:avLst/>
          </a:prstGeom>
        </p:spPr>
      </p:pic>
      <p:pic>
        <p:nvPicPr>
          <p:cNvPr id="54" name="Obrázek 53" descr="Obsah obrázku jídlo&#10;&#10;Popis byl vytvořen automaticky">
            <a:extLst>
              <a:ext uri="{FF2B5EF4-FFF2-40B4-BE49-F238E27FC236}">
                <a16:creationId xmlns:a16="http://schemas.microsoft.com/office/drawing/2014/main" id="{0545AABD-E89F-4462-B53F-6A55D2E514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792" y="4740621"/>
            <a:ext cx="1278776" cy="1278776"/>
          </a:xfrm>
          <a:prstGeom prst="rect">
            <a:avLst/>
          </a:prstGeom>
        </p:spPr>
      </p:pic>
      <p:sp>
        <p:nvSpPr>
          <p:cNvPr id="57" name="TextovéPole 56">
            <a:extLst>
              <a:ext uri="{FF2B5EF4-FFF2-40B4-BE49-F238E27FC236}">
                <a16:creationId xmlns:a16="http://schemas.microsoft.com/office/drawing/2014/main" id="{F85189ED-FA8D-4A8D-83D0-C3B65F616C93}"/>
              </a:ext>
            </a:extLst>
          </p:cNvPr>
          <p:cNvSpPr txBox="1"/>
          <p:nvPr/>
        </p:nvSpPr>
        <p:spPr>
          <a:xfrm>
            <a:off x="3739487" y="2266997"/>
            <a:ext cx="300082" cy="92108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lvl="0" defTabSz="342900">
              <a:defRPr/>
            </a:pPr>
            <a:r>
              <a:rPr lang="pt-BR" sz="750" dirty="0">
                <a:solidFill>
                  <a:prstClr val="black"/>
                </a:solidFill>
                <a:latin typeface="Trebuchet MS" panose="020B0603020202020204" pitchFamily="34" charset="0"/>
              </a:rPr>
              <a:t>Silově-rychlostní d</a:t>
            </a:r>
            <a:r>
              <a:rPr lang="cs-CZ" sz="750" dirty="0">
                <a:solidFill>
                  <a:prstClr val="black"/>
                </a:solidFill>
                <a:latin typeface="Trebuchet MS" panose="020B0603020202020204" pitchFamily="34" charset="0"/>
              </a:rPr>
              <a:t>.</a:t>
            </a:r>
            <a:endParaRPr lang="pt-BR" sz="750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202EEEF8-75AF-4C00-B34F-69FA73F1668F}"/>
              </a:ext>
            </a:extLst>
          </p:cNvPr>
          <p:cNvSpPr txBox="1"/>
          <p:nvPr/>
        </p:nvSpPr>
        <p:spPr>
          <a:xfrm>
            <a:off x="3444872" y="3399900"/>
            <a:ext cx="300082" cy="121764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lvl="0" defTabSz="342900">
              <a:defRPr/>
            </a:pPr>
            <a:r>
              <a:rPr lang="cs-CZ" sz="750" dirty="0">
                <a:solidFill>
                  <a:prstClr val="black"/>
                </a:solidFill>
                <a:latin typeface="Trebuchet MS" panose="020B0603020202020204" pitchFamily="34" charset="0"/>
              </a:rPr>
              <a:t>Rychlostně-vytrvalostní d.</a:t>
            </a:r>
            <a:endParaRPr lang="pt-BR" sz="750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pic>
        <p:nvPicPr>
          <p:cNvPr id="42" name="Obrázek 41" descr="Obsah obrázku osoba, exteriér, obloha, žena&#10;&#10;Popis vygenerován s velmi vysokou mírou spolehlivosti">
            <a:extLst>
              <a:ext uri="{FF2B5EF4-FFF2-40B4-BE49-F238E27FC236}">
                <a16:creationId xmlns:a16="http://schemas.microsoft.com/office/drawing/2014/main" id="{A40001FB-F045-4E94-96F1-ACBD59589B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234" y="2185837"/>
            <a:ext cx="1103951" cy="1159149"/>
          </a:xfrm>
          <a:prstGeom prst="rect">
            <a:avLst/>
          </a:prstGeom>
        </p:spPr>
      </p:pic>
      <p:pic>
        <p:nvPicPr>
          <p:cNvPr id="5" name="Obrázek 4" descr="Obsah obrázku fotbal, tráva, přehrávání, osoba&#10;&#10;Popis byl vytvořen automaticky">
            <a:extLst>
              <a:ext uri="{FF2B5EF4-FFF2-40B4-BE49-F238E27FC236}">
                <a16:creationId xmlns:a16="http://schemas.microsoft.com/office/drawing/2014/main" id="{E2EEC60E-F99F-4613-80C5-3AAA2F1711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119" y="4695947"/>
            <a:ext cx="1713839" cy="1165411"/>
          </a:xfrm>
          <a:prstGeom prst="rect">
            <a:avLst/>
          </a:prstGeom>
        </p:spPr>
      </p:pic>
      <p:sp>
        <p:nvSpPr>
          <p:cNvPr id="46" name="TextovéPole 45">
            <a:extLst>
              <a:ext uri="{FF2B5EF4-FFF2-40B4-BE49-F238E27FC236}">
                <a16:creationId xmlns:a16="http://schemas.microsoft.com/office/drawing/2014/main" id="{E7A640D8-5DF3-4283-AC0E-009ED3B8BD41}"/>
              </a:ext>
            </a:extLst>
          </p:cNvPr>
          <p:cNvSpPr txBox="1"/>
          <p:nvPr/>
        </p:nvSpPr>
        <p:spPr>
          <a:xfrm>
            <a:off x="3464027" y="4904757"/>
            <a:ext cx="300082" cy="81689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lvl="0" defTabSz="342900">
              <a:defRPr/>
            </a:pPr>
            <a:r>
              <a:rPr lang="cs-CZ" sz="750" dirty="0">
                <a:solidFill>
                  <a:prstClr val="black"/>
                </a:solidFill>
                <a:latin typeface="Trebuchet MS" panose="020B0603020202020204" pitchFamily="34" charset="0"/>
              </a:rPr>
              <a:t>Kolektivní sporty</a:t>
            </a:r>
            <a:endParaRPr lang="pt-BR" sz="750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pic>
        <p:nvPicPr>
          <p:cNvPr id="8" name="Obrázek 7" descr="Obsah obrázku exteriér, voda, muž, modrá&#10;&#10;Popis byl vytvořen automaticky">
            <a:extLst>
              <a:ext uri="{FF2B5EF4-FFF2-40B4-BE49-F238E27FC236}">
                <a16:creationId xmlns:a16="http://schemas.microsoft.com/office/drawing/2014/main" id="{E95D581F-2DDE-41DF-93F3-843610A1ED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972" y="3441035"/>
            <a:ext cx="1729611" cy="1153637"/>
          </a:xfrm>
          <a:prstGeom prst="rect">
            <a:avLst/>
          </a:prstGeom>
        </p:spPr>
      </p:pic>
      <p:sp>
        <p:nvSpPr>
          <p:cNvPr id="50" name="Obdélník 49">
            <a:extLst>
              <a:ext uri="{FF2B5EF4-FFF2-40B4-BE49-F238E27FC236}">
                <a16:creationId xmlns:a16="http://schemas.microsoft.com/office/drawing/2014/main" id="{213D184F-5180-4BC4-8D2C-DAE3028420E8}"/>
              </a:ext>
            </a:extLst>
          </p:cNvPr>
          <p:cNvSpPr/>
          <p:nvPr/>
        </p:nvSpPr>
        <p:spPr>
          <a:xfrm>
            <a:off x="5596705" y="3970934"/>
            <a:ext cx="1389723" cy="2788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±0,5-1 g S/kg TH</a:t>
            </a:r>
          </a:p>
        </p:txBody>
      </p:sp>
      <p:sp>
        <p:nvSpPr>
          <p:cNvPr id="51" name="Obdélník 50">
            <a:extLst>
              <a:ext uri="{FF2B5EF4-FFF2-40B4-BE49-F238E27FC236}">
                <a16:creationId xmlns:a16="http://schemas.microsoft.com/office/drawing/2014/main" id="{C5743754-E90E-4328-8651-427FC492044E}"/>
              </a:ext>
            </a:extLst>
          </p:cNvPr>
          <p:cNvSpPr/>
          <p:nvPr/>
        </p:nvSpPr>
        <p:spPr>
          <a:xfrm>
            <a:off x="5726220" y="1942809"/>
            <a:ext cx="4545475" cy="245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1-1,5 g S/kg TH/hod</a:t>
            </a:r>
          </a:p>
        </p:txBody>
      </p:sp>
      <p:sp>
        <p:nvSpPr>
          <p:cNvPr id="59" name="TextovéPole 58">
            <a:extLst>
              <a:ext uri="{FF2B5EF4-FFF2-40B4-BE49-F238E27FC236}">
                <a16:creationId xmlns:a16="http://schemas.microsoft.com/office/drawing/2014/main" id="{455FBF1E-DC52-4FA8-BF79-D65007BF23FE}"/>
              </a:ext>
            </a:extLst>
          </p:cNvPr>
          <p:cNvSpPr txBox="1"/>
          <p:nvPr/>
        </p:nvSpPr>
        <p:spPr>
          <a:xfrm>
            <a:off x="-18141" y="28301"/>
            <a:ext cx="28184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r>
              <a:rPr lang="cs-CZ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Williams (2018) – Nutrition for health, fitness and sport.</a:t>
            </a:r>
            <a:endParaRPr lang="cs-CZ" dirty="0">
              <a:solidFill>
                <a:schemeClr val="bg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431007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938A45-EE8E-4E09-B692-6894D58A4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780702" cy="4426642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V období 4 hod před zahájením je doporučován příjem sacharidů v množství 1-3 g/kg TH, což je menší rozmezí než pro vytrvalost. Nicméně jak s ním pracovat?</a:t>
            </a:r>
          </a:p>
          <a:p>
            <a:pPr lvl="1"/>
            <a:r>
              <a:rPr lang="cs-CZ" dirty="0"/>
              <a:t>Čím jsou intervaly práce delší a zároveň intenzivnější, tím je potřeba S vyšší.</a:t>
            </a:r>
          </a:p>
          <a:p>
            <a:pPr lvl="2"/>
            <a:r>
              <a:rPr lang="cs-CZ" dirty="0"/>
              <a:t>Při rozvoji maximální síly a rychlosti interval práce většinou netrvá déle než pár vteřin (do 10 s), proto potřeba pro příjem S není nikterak vysoká. Největší nárok na S mají období charakteristická relativně dlouhými a vysoce intenzivními intervaly práce (20-120 s).</a:t>
            </a:r>
          </a:p>
          <a:p>
            <a:pPr lvl="1"/>
            <a:r>
              <a:rPr lang="cs-CZ" dirty="0"/>
              <a:t>Kolektivní a raketové sporty jsou často kombinací rychlosti a vytrvalosti, potřeba S je zde proto také vyšší.</a:t>
            </a:r>
          </a:p>
          <a:p>
            <a:r>
              <a:rPr lang="cs-CZ" dirty="0"/>
              <a:t>Příklad:</a:t>
            </a:r>
          </a:p>
          <a:p>
            <a:pPr lvl="1"/>
            <a:r>
              <a:rPr lang="cs-CZ" dirty="0"/>
              <a:t>Rozvoj maximální síly/rychlosti 60 min … krátké intervaly vysoké intenzity (1 opakování)</a:t>
            </a:r>
            <a:endParaRPr lang="cs-CZ" dirty="0">
              <a:cs typeface="Calibri" panose="020F0502020204030204" pitchFamily="34" charset="0"/>
            </a:endParaRPr>
          </a:p>
          <a:p>
            <a:pPr lvl="2"/>
            <a:r>
              <a:rPr lang="cs-CZ" dirty="0">
                <a:cs typeface="Calibri" panose="020F0502020204030204" pitchFamily="34" charset="0"/>
              </a:rPr>
              <a:t>Doporučení pro příjem S v období 4 hod před bude v rozmezí 1,5 g/kg:</a:t>
            </a:r>
          </a:p>
          <a:p>
            <a:pPr lvl="3"/>
            <a:r>
              <a:rPr lang="cs-CZ" dirty="0">
                <a:cs typeface="Calibri" panose="020F0502020204030204" pitchFamily="34" charset="0"/>
              </a:rPr>
              <a:t>Snídaně 1 g S/kg + Svačina 0,5 g S/kg</a:t>
            </a:r>
          </a:p>
          <a:p>
            <a:pPr lvl="1"/>
            <a:r>
              <a:rPr lang="cs-CZ" dirty="0">
                <a:cs typeface="Calibri" panose="020F0502020204030204" pitchFamily="34" charset="0"/>
              </a:rPr>
              <a:t>Fotbalový zápas, pozice záložníka 90 min … dlouhý střídavý výkon vysoké a nízké intenzity</a:t>
            </a:r>
          </a:p>
          <a:p>
            <a:pPr lvl="2"/>
            <a:r>
              <a:rPr lang="cs-CZ" dirty="0">
                <a:cs typeface="Calibri" panose="020F0502020204030204" pitchFamily="34" charset="0"/>
              </a:rPr>
              <a:t>Doporučení pro příjem S v období 4 hod před bude v rozmezí 1,5-3 g/kg:</a:t>
            </a:r>
          </a:p>
          <a:p>
            <a:pPr lvl="3"/>
            <a:r>
              <a:rPr lang="cs-CZ" dirty="0">
                <a:cs typeface="Calibri" panose="020F0502020204030204" pitchFamily="34" charset="0"/>
              </a:rPr>
              <a:t>Snídaně 2 g S/kg + Svačina 0,5 g S/kg</a:t>
            </a:r>
          </a:p>
          <a:p>
            <a:pPr lvl="1"/>
            <a:endParaRPr lang="cs-CZ" dirty="0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A4C2320A-E21A-4469-AC50-97C05834DBF2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Nutriční </a:t>
            </a:r>
            <a:r>
              <a:rPr lang="cs-CZ" sz="3200" dirty="0">
                <a:solidFill>
                  <a:srgbClr val="3494BA"/>
                </a:solidFill>
              </a:rPr>
              <a:t>podpora silově-rychlostních 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výkonů</a:t>
            </a:r>
            <a:b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Sacharidy – výživa před výkonem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3494BA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pic>
        <p:nvPicPr>
          <p:cNvPr id="5" name="Obrázek 4" descr="Obsah obrázku sport, interiér, vsedě, hledání&#10;&#10;Popis byl vytvořen automaticky">
            <a:extLst>
              <a:ext uri="{FF2B5EF4-FFF2-40B4-BE49-F238E27FC236}">
                <a16:creationId xmlns:a16="http://schemas.microsoft.com/office/drawing/2014/main" id="{DBC62349-FDA8-44DE-8E19-3FC294735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238" y="3768436"/>
            <a:ext cx="5125579" cy="281879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65FF3C2-FA54-4ADF-826E-580DD098C3BB}"/>
              </a:ext>
            </a:extLst>
          </p:cNvPr>
          <p:cNvSpPr txBox="1"/>
          <p:nvPr/>
        </p:nvSpPr>
        <p:spPr>
          <a:xfrm>
            <a:off x="0" y="6642556"/>
            <a:ext cx="28184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Williams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(2018) –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Nutrition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for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health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, fitness and sport.</a:t>
            </a:r>
          </a:p>
        </p:txBody>
      </p:sp>
    </p:spTree>
    <p:extLst>
      <p:ext uri="{BB962C8B-B14F-4D97-AF65-F5344CB8AC3E}">
        <p14:creationId xmlns:p14="http://schemas.microsoft.com/office/powerpoint/2010/main" val="27610548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C2AAC156-19F3-4C55-8D3B-7E42091340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744" y="4743364"/>
            <a:ext cx="1130330" cy="1130330"/>
          </a:xfrm>
          <a:prstGeom prst="rect">
            <a:avLst/>
          </a:prstGeom>
        </p:spPr>
      </p:pic>
      <p:pic>
        <p:nvPicPr>
          <p:cNvPr id="6" name="Obrázek 5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15A48140-1FF0-4660-9D8D-55A111F573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419" y="3152656"/>
            <a:ext cx="1130330" cy="113033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7C63AE4-DAA1-4DE6-A24B-7C0A1CAAC9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193" y="3319375"/>
            <a:ext cx="1193800" cy="1193800"/>
          </a:xfrm>
          <a:prstGeom prst="rect">
            <a:avLst/>
          </a:prstGeom>
        </p:spPr>
      </p:pic>
      <p:pic>
        <p:nvPicPr>
          <p:cNvPr id="16" name="Obrázek 15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1124E763-8F72-4B3F-851F-1A933C2477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770" y="5593292"/>
            <a:ext cx="1130330" cy="113033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938A45-EE8E-4E09-B692-6894D58A4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9196340" cy="4426642"/>
          </a:xfrm>
        </p:spPr>
        <p:txBody>
          <a:bodyPr/>
          <a:lstStyle/>
          <a:p>
            <a:r>
              <a:rPr lang="cs-CZ" dirty="0"/>
              <a:t>Muž, 25 let, 180 cm, 80 kg</a:t>
            </a:r>
          </a:p>
          <a:p>
            <a:r>
              <a:rPr lang="cs-CZ" dirty="0"/>
              <a:t>Příklad:</a:t>
            </a:r>
          </a:p>
          <a:p>
            <a:pPr lvl="1"/>
            <a:r>
              <a:rPr lang="cs-CZ" dirty="0"/>
              <a:t>Rozvoj maximální síly/rychlosti 60 min … krátké intervaly vysoké intenzity (1 opakování)</a:t>
            </a:r>
            <a:endParaRPr lang="cs-CZ" dirty="0">
              <a:cs typeface="Calibri" panose="020F0502020204030204" pitchFamily="34" charset="0"/>
            </a:endParaRPr>
          </a:p>
          <a:p>
            <a:pPr lvl="2"/>
            <a:r>
              <a:rPr lang="cs-CZ" dirty="0">
                <a:cs typeface="Calibri" panose="020F0502020204030204" pitchFamily="34" charset="0"/>
              </a:rPr>
              <a:t>Příjem S v období 4 hod před bude 1,5 g/kg:</a:t>
            </a:r>
          </a:p>
          <a:p>
            <a:pPr lvl="3"/>
            <a:r>
              <a:rPr lang="cs-CZ" dirty="0">
                <a:cs typeface="Calibri" panose="020F0502020204030204" pitchFamily="34" charset="0"/>
              </a:rPr>
              <a:t>Snídaně 1 g S/kg … ovesná kaše s banánem a hořkou čokoládou</a:t>
            </a:r>
          </a:p>
          <a:p>
            <a:pPr lvl="3"/>
            <a:r>
              <a:rPr lang="cs-CZ" dirty="0">
                <a:cs typeface="Calibri" panose="020F0502020204030204" pitchFamily="34" charset="0"/>
              </a:rPr>
              <a:t>Svačina 0,5 g S/kg … banán a pomerančový džus</a:t>
            </a:r>
          </a:p>
          <a:p>
            <a:pPr lvl="3"/>
            <a:endParaRPr lang="cs-CZ" dirty="0">
              <a:cs typeface="Calibri" panose="020F0502020204030204" pitchFamily="34" charset="0"/>
            </a:endParaRPr>
          </a:p>
          <a:p>
            <a:pPr lvl="1"/>
            <a:r>
              <a:rPr lang="cs-CZ" dirty="0">
                <a:cs typeface="Calibri" panose="020F0502020204030204" pitchFamily="34" charset="0"/>
              </a:rPr>
              <a:t>Fotbalový zápas, pozice záložníka 90 min … dlouhý střídavý výkon vysoké a nízké intenzity</a:t>
            </a:r>
          </a:p>
          <a:p>
            <a:pPr lvl="2"/>
            <a:r>
              <a:rPr lang="cs-CZ" dirty="0">
                <a:cs typeface="Calibri" panose="020F0502020204030204" pitchFamily="34" charset="0"/>
              </a:rPr>
              <a:t>Příjem S v období 4 hod před bude 2,5 g/kg:</a:t>
            </a:r>
          </a:p>
          <a:p>
            <a:pPr lvl="3"/>
            <a:r>
              <a:rPr lang="cs-CZ" dirty="0">
                <a:cs typeface="Calibri" panose="020F0502020204030204" pitchFamily="34" charset="0"/>
              </a:rPr>
              <a:t>Snídaně 2 g S/kg … ovesná kaše s banánem a hořkou čokoládou + pomerančový džus</a:t>
            </a:r>
          </a:p>
          <a:p>
            <a:pPr lvl="3"/>
            <a:r>
              <a:rPr lang="cs-CZ" dirty="0">
                <a:cs typeface="Calibri" panose="020F0502020204030204" pitchFamily="34" charset="0"/>
              </a:rPr>
              <a:t>Svačina 0,5 g S/kg … jablko a pomerančový džus</a:t>
            </a:r>
          </a:p>
          <a:p>
            <a:pPr lvl="1"/>
            <a:endParaRPr lang="cs-CZ" dirty="0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A4C2320A-E21A-4469-AC50-97C05834DBF2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Nutriční podpora </a:t>
            </a:r>
            <a:r>
              <a:rPr lang="cs-CZ" sz="3200" dirty="0">
                <a:solidFill>
                  <a:srgbClr val="3494BA"/>
                </a:solidFill>
              </a:rPr>
              <a:t>silově-rychlostních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výkonů</a:t>
            </a:r>
            <a:b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Sacharidy – výživa před výkonem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3494BA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pic>
        <p:nvPicPr>
          <p:cNvPr id="4" name="Obrázek 3" descr="Obsah obrázku jídlo, talíř, stůl, banán&#10;&#10;Popis byl vytvořen automaticky">
            <a:extLst>
              <a:ext uri="{FF2B5EF4-FFF2-40B4-BE49-F238E27FC236}">
                <a16:creationId xmlns:a16="http://schemas.microsoft.com/office/drawing/2014/main" id="{9C512385-C363-46F0-AC6A-1A6F1D2EF8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t="7715" r="8303" b="7715"/>
          <a:stretch/>
        </p:blipFill>
        <p:spPr>
          <a:xfrm>
            <a:off x="8325594" y="1632056"/>
            <a:ext cx="1304302" cy="1288473"/>
          </a:xfrm>
          <a:prstGeom prst="rect">
            <a:avLst/>
          </a:prstGeom>
        </p:spPr>
      </p:pic>
      <p:pic>
        <p:nvPicPr>
          <p:cNvPr id="17" name="Obrázek 16" descr="Obsah obrázku jídlo, talíř, stůl, banán&#10;&#10;Popis byl vytvořen automaticky">
            <a:extLst>
              <a:ext uri="{FF2B5EF4-FFF2-40B4-BE49-F238E27FC236}">
                <a16:creationId xmlns:a16="http://schemas.microsoft.com/office/drawing/2014/main" id="{78756783-9F35-483C-A34D-310D4125C9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t="7715" r="8303" b="7715"/>
          <a:stretch/>
        </p:blipFill>
        <p:spPr>
          <a:xfrm>
            <a:off x="9400844" y="5007297"/>
            <a:ext cx="1304302" cy="1288473"/>
          </a:xfrm>
          <a:prstGeom prst="rect">
            <a:avLst/>
          </a:prstGeom>
        </p:spPr>
      </p:pic>
      <p:pic>
        <p:nvPicPr>
          <p:cNvPr id="5" name="Obrázek 4" descr="Obsah obrázku jablko, ovoce, vsedě, interiér&#10;&#10;Popis byl vytvořen automaticky">
            <a:extLst>
              <a:ext uri="{FF2B5EF4-FFF2-40B4-BE49-F238E27FC236}">
                <a16:creationId xmlns:a16="http://schemas.microsoft.com/office/drawing/2014/main" id="{D8039044-FBCE-4965-B512-47F46844A7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803617"/>
            <a:ext cx="894425" cy="98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755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97463B-3F8C-4F84-BF71-225002B65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837678"/>
            <a:ext cx="9540865" cy="4527611"/>
          </a:xfrm>
        </p:spPr>
        <p:txBody>
          <a:bodyPr>
            <a:normAutofit/>
          </a:bodyPr>
          <a:lstStyle/>
          <a:p>
            <a:r>
              <a:rPr lang="cs-CZ" dirty="0"/>
              <a:t>Potřeba bílkovin je u pravidelně trénujících sportovců vyšší, je proto potřeba dbát na jejich dostatečný příjem a zejména načasování.</a:t>
            </a:r>
          </a:p>
          <a:p>
            <a:r>
              <a:rPr lang="cs-CZ" dirty="0"/>
              <a:t>Potřeba bílkovin je u silově-rychlostních disciplín v porovnání s vytrvalostním zatížením vyšší. </a:t>
            </a:r>
            <a:r>
              <a:rPr lang="cs-CZ" b="1" dirty="0">
                <a:solidFill>
                  <a:srgbClr val="3494BA"/>
                </a:solidFill>
              </a:rPr>
              <a:t>Denní potřeba se udává následovně (1):</a:t>
            </a:r>
          </a:p>
          <a:p>
            <a:pPr lvl="1"/>
            <a:r>
              <a:rPr lang="cs-CZ" sz="3200" b="1" dirty="0">
                <a:solidFill>
                  <a:srgbClr val="3494BA"/>
                </a:solidFill>
              </a:rPr>
              <a:t>1,4-1,8 g B/kg TH/den maximálně až 2 g/kg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3F16F07-0103-418D-A89E-4AC362B38426}"/>
              </a:ext>
            </a:extLst>
          </p:cNvPr>
          <p:cNvSpPr txBox="1"/>
          <p:nvPr/>
        </p:nvSpPr>
        <p:spPr>
          <a:xfrm>
            <a:off x="-60494" y="6650071"/>
            <a:ext cx="314380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(1) KUMSTÁT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(201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9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)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–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Sportovní výživa jako vědecká disciplína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</a:t>
            </a:r>
            <a:endParaRPr kumimoji="0" lang="cs-CZ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5" name="Obrázek 4" descr="Obsah obrázku kolo&#10;&#10;Popis byl vytvořen automaticky">
            <a:extLst>
              <a:ext uri="{FF2B5EF4-FFF2-40B4-BE49-F238E27FC236}">
                <a16:creationId xmlns:a16="http://schemas.microsoft.com/office/drawing/2014/main" id="{43CBB913-21B6-4F7B-9BC6-716CB871E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687" y="3783799"/>
            <a:ext cx="2913511" cy="3002535"/>
          </a:xfrm>
          <a:prstGeom prst="rect">
            <a:avLst/>
          </a:prstGeom>
        </p:spPr>
      </p:pic>
      <p:pic>
        <p:nvPicPr>
          <p:cNvPr id="13" name="Grafický objekt 12" descr="Žárovka a ozubené kolečko">
            <a:extLst>
              <a:ext uri="{FF2B5EF4-FFF2-40B4-BE49-F238E27FC236}">
                <a16:creationId xmlns:a16="http://schemas.microsoft.com/office/drawing/2014/main" id="{20302C00-EA1A-45BD-80A4-144FB38868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537" y="3783799"/>
            <a:ext cx="595591" cy="595591"/>
          </a:xfrm>
          <a:prstGeom prst="rect">
            <a:avLst/>
          </a:prstGeom>
        </p:spPr>
      </p:pic>
      <p:grpSp>
        <p:nvGrpSpPr>
          <p:cNvPr id="17" name="Skupina 16">
            <a:extLst>
              <a:ext uri="{FF2B5EF4-FFF2-40B4-BE49-F238E27FC236}">
                <a16:creationId xmlns:a16="http://schemas.microsoft.com/office/drawing/2014/main" id="{81B63748-45B2-4A5D-BE3A-68D3145B6D74}"/>
              </a:ext>
            </a:extLst>
          </p:cNvPr>
          <p:cNvGrpSpPr/>
          <p:nvPr/>
        </p:nvGrpSpPr>
        <p:grpSpPr>
          <a:xfrm>
            <a:off x="829308" y="4285193"/>
            <a:ext cx="8047025" cy="1631619"/>
            <a:chOff x="0" y="2652149"/>
            <a:chExt cx="8154193" cy="810809"/>
          </a:xfrm>
        </p:grpSpPr>
        <p:sp>
          <p:nvSpPr>
            <p:cNvPr id="18" name="Obdélník: se zakulacenými rohy 17">
              <a:extLst>
                <a:ext uri="{FF2B5EF4-FFF2-40B4-BE49-F238E27FC236}">
                  <a16:creationId xmlns:a16="http://schemas.microsoft.com/office/drawing/2014/main" id="{C62F194E-18F4-4B0C-9AC4-F2DC1246DCFC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19" name="Obdélník: se zakulacenými rohy 4">
              <a:extLst>
                <a:ext uri="{FF2B5EF4-FFF2-40B4-BE49-F238E27FC236}">
                  <a16:creationId xmlns:a16="http://schemas.microsoft.com/office/drawing/2014/main" id="{D10B182D-2BCA-46A3-AC8F-DF29B42E01B1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marL="0" marR="0" lvl="0" indent="0" algn="l" defTabSz="933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Dávky bílkovin ˃2 g/kg/den pravděpodobně nejsou spojovány se zdravotními komplikacemi, ale zároveň nepřináší větší benefit pro zvyšování výkonnosti či nárůst svalové tkáně atp. Některé aminokyseliny je navíc možné přeměnit na glukózu a následně uložit v podobě tuku do podkoží, pokud je glukóza v nadbytku. Nadměrný příjem bílkovin v kombinaci s dlouhodobou pozitivní energetickou bilancí tak může vést k rozvoji nadváhy úplně stejně jako nadměrná konzumace kterékoli jiné živiny.</a:t>
              </a:r>
              <a:endPara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</p:grpSp>
      <p:pic>
        <p:nvPicPr>
          <p:cNvPr id="11" name="Grafický objekt 10" descr="Muž">
            <a:extLst>
              <a:ext uri="{FF2B5EF4-FFF2-40B4-BE49-F238E27FC236}">
                <a16:creationId xmlns:a16="http://schemas.microsoft.com/office/drawing/2014/main" id="{6CBC7231-955D-469C-9D93-9A083D6E0A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0133" y="4379390"/>
            <a:ext cx="914400" cy="914400"/>
          </a:xfrm>
          <a:prstGeom prst="rect">
            <a:avLst/>
          </a:prstGeom>
        </p:spPr>
      </p:pic>
      <p:sp>
        <p:nvSpPr>
          <p:cNvPr id="14" name="Nadpis 1">
            <a:extLst>
              <a:ext uri="{FF2B5EF4-FFF2-40B4-BE49-F238E27FC236}">
                <a16:creationId xmlns:a16="http://schemas.microsoft.com/office/drawing/2014/main" id="{BCB90703-E642-42F9-A9D7-0E0BC5B8AFFE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Nutriční podpora </a:t>
            </a:r>
            <a:r>
              <a:rPr lang="cs-CZ" sz="3200" dirty="0"/>
              <a:t>silově-rychlostních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výkonů</a:t>
            </a:r>
            <a:b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Bílkoviny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3494BA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14361356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97463B-3F8C-4F84-BF71-225002B65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837678"/>
            <a:ext cx="8596668" cy="4527611"/>
          </a:xfrm>
        </p:spPr>
        <p:txBody>
          <a:bodyPr>
            <a:normAutofit/>
          </a:bodyPr>
          <a:lstStyle/>
          <a:p>
            <a:r>
              <a:rPr lang="cs-CZ" dirty="0"/>
              <a:t>Obecná doporučení pro příjem bílkovin v průběhu dne jsou stejná jako pro vytrvalostní sportovce. Pro sportovce, kteří chtějí </a:t>
            </a:r>
            <a:r>
              <a:rPr lang="cs-CZ" b="1" dirty="0">
                <a:solidFill>
                  <a:srgbClr val="3494BA"/>
                </a:solidFill>
              </a:rPr>
              <a:t>navýšit podíl svalové tkáně</a:t>
            </a:r>
            <a:r>
              <a:rPr lang="cs-CZ" dirty="0"/>
              <a:t> je vhodné dodržovat spíše horní hranici doporučených dávek – 0,4 g/kg(1):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Pravidelné dávky bílkovin v množství </a:t>
            </a:r>
            <a:r>
              <a:rPr lang="cs-CZ" b="1" dirty="0">
                <a:solidFill>
                  <a:srgbClr val="3494BA"/>
                </a:solidFill>
              </a:rPr>
              <a:t>0,3-0,4 g/kg TH v průběhu celého dne</a:t>
            </a:r>
            <a:r>
              <a:rPr lang="cs-CZ" dirty="0"/>
              <a:t> se jeví jako ideální postup v podpoře </a:t>
            </a:r>
            <a:r>
              <a:rPr lang="cs-CZ" dirty="0" err="1"/>
              <a:t>proteosyntetických</a:t>
            </a:r>
            <a:r>
              <a:rPr lang="cs-CZ" dirty="0"/>
              <a:t> (anabolických) procesů (hypertrofie, regenerace,…).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3F16F07-0103-418D-A89E-4AC362B38426}"/>
              </a:ext>
            </a:extLst>
          </p:cNvPr>
          <p:cNvSpPr txBox="1"/>
          <p:nvPr/>
        </p:nvSpPr>
        <p:spPr>
          <a:xfrm>
            <a:off x="-60494" y="6650071"/>
            <a:ext cx="314380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(1) KUMSTÁT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(201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9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)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–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Sportovní výživa jako vědecká disciplína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</a:t>
            </a:r>
            <a:endParaRPr kumimoji="0" lang="cs-CZ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6" name="image1.png">
            <a:extLst>
              <a:ext uri="{FF2B5EF4-FFF2-40B4-BE49-F238E27FC236}">
                <a16:creationId xmlns:a16="http://schemas.microsoft.com/office/drawing/2014/main" id="{3C07F68A-F94B-4C76-A000-AD4710130AAE}"/>
              </a:ext>
            </a:extLst>
          </p:cNvPr>
          <p:cNvPicPr/>
          <p:nvPr/>
        </p:nvPicPr>
        <p:blipFill rotWithShape="1">
          <a:blip r:embed="rId2"/>
          <a:srcRect l="3458" t="38478" r="38733" b="33003"/>
          <a:stretch/>
        </p:blipFill>
        <p:spPr>
          <a:xfrm>
            <a:off x="926493" y="2851079"/>
            <a:ext cx="7223760" cy="2004291"/>
          </a:xfrm>
          <a:prstGeom prst="rect">
            <a:avLst/>
          </a:prstGeom>
          <a:ln/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60CC1931-AFEC-41D5-BE41-A8E1FA9D73C3}"/>
              </a:ext>
            </a:extLst>
          </p:cNvPr>
          <p:cNvSpPr/>
          <p:nvPr/>
        </p:nvSpPr>
        <p:spPr>
          <a:xfrm>
            <a:off x="5477164" y="2780053"/>
            <a:ext cx="2392218" cy="5449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4" name="Obrázek 13" descr="Obsah obrázku jídlo, stůl, interiér, vsedě&#10;&#10;Popis byl vytvořen automaticky">
            <a:extLst>
              <a:ext uri="{FF2B5EF4-FFF2-40B4-BE49-F238E27FC236}">
                <a16:creationId xmlns:a16="http://schemas.microsoft.com/office/drawing/2014/main" id="{CBFD8214-1505-4692-9AB1-65195F2DB4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253" y="2763220"/>
            <a:ext cx="4762500" cy="2676525"/>
          </a:xfrm>
          <a:prstGeom prst="rect">
            <a:avLst/>
          </a:prstGeom>
        </p:spPr>
      </p:pic>
      <p:sp>
        <p:nvSpPr>
          <p:cNvPr id="15" name="Nadpis 1">
            <a:extLst>
              <a:ext uri="{FF2B5EF4-FFF2-40B4-BE49-F238E27FC236}">
                <a16:creationId xmlns:a16="http://schemas.microsoft.com/office/drawing/2014/main" id="{D6931061-E9DE-4503-AB29-31A1BFFE4462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Nutriční podpora </a:t>
            </a:r>
            <a:r>
              <a:rPr lang="cs-CZ" sz="3200" dirty="0"/>
              <a:t>silově-rychlostních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výkonů</a:t>
            </a:r>
            <a:b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Bílkoviny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3494BA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66672368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0806C83-C75F-458A-AB18-DE90DEB84E7D}"/>
              </a:ext>
            </a:extLst>
          </p:cNvPr>
          <p:cNvCxnSpPr>
            <a:cxnSpLocks/>
            <a:stCxn id="42" idx="2"/>
          </p:cNvCxnSpPr>
          <p:nvPr/>
        </p:nvCxnSpPr>
        <p:spPr>
          <a:xfrm flipH="1">
            <a:off x="4595524" y="3344986"/>
            <a:ext cx="686" cy="263800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DECDF9CE-FED6-4366-A380-746ED4C338E7}"/>
              </a:ext>
            </a:extLst>
          </p:cNvPr>
          <p:cNvCxnSpPr>
            <a:cxnSpLocks/>
          </p:cNvCxnSpPr>
          <p:nvPr/>
        </p:nvCxnSpPr>
        <p:spPr>
          <a:xfrm>
            <a:off x="237822" y="5962131"/>
            <a:ext cx="1028629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C9E4B2A-1E62-4BF6-9A9E-3E975FECFDAE}"/>
              </a:ext>
            </a:extLst>
          </p:cNvPr>
          <p:cNvSpPr txBox="1"/>
          <p:nvPr/>
        </p:nvSpPr>
        <p:spPr>
          <a:xfrm>
            <a:off x="625977" y="5709069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4 hod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A8F79DC0-1F60-41C8-AA63-F0158E0E11CD}"/>
              </a:ext>
            </a:extLst>
          </p:cNvPr>
          <p:cNvCxnSpPr>
            <a:cxnSpLocks/>
          </p:cNvCxnSpPr>
          <p:nvPr/>
        </p:nvCxnSpPr>
        <p:spPr>
          <a:xfrm>
            <a:off x="828678" y="5893734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>
            <a:extLst>
              <a:ext uri="{FF2B5EF4-FFF2-40B4-BE49-F238E27FC236}">
                <a16:creationId xmlns:a16="http://schemas.microsoft.com/office/drawing/2014/main" id="{7F89A098-4694-4449-99A4-9E0D0DE77A8A}"/>
              </a:ext>
            </a:extLst>
          </p:cNvPr>
          <p:cNvSpPr/>
          <p:nvPr/>
        </p:nvSpPr>
        <p:spPr>
          <a:xfrm>
            <a:off x="234203" y="3847209"/>
            <a:ext cx="1333013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±1-2 g S/kg TH</a:t>
            </a:r>
          </a:p>
          <a:p>
            <a:pPr algn="ctr" defTabSz="342900">
              <a:defRPr/>
            </a:pPr>
            <a:r>
              <a:rPr lang="cs-CZ" sz="1050" b="1" dirty="0">
                <a:solidFill>
                  <a:srgbClr val="154668"/>
                </a:solidFill>
                <a:latin typeface="Trebuchet MS" panose="020B0603020202020204" pitchFamily="34" charset="0"/>
              </a:rPr>
              <a:t>0,3-0,4 g B/kg TH</a:t>
            </a:r>
          </a:p>
        </p:txBody>
      </p:sp>
      <p:pic>
        <p:nvPicPr>
          <p:cNvPr id="21" name="Obrázek 20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D5EB4CF-D398-402A-AAC7-8A35DB8550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66" y="2566171"/>
            <a:ext cx="1443527" cy="1082645"/>
          </a:xfrm>
          <a:prstGeom prst="rect">
            <a:avLst/>
          </a:prstGeom>
        </p:spPr>
      </p:pic>
      <p:pic>
        <p:nvPicPr>
          <p:cNvPr id="27" name="Obrázek 26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652E66CC-1BCB-4827-8AFE-9EA8C9BA32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2333612" y="2293784"/>
            <a:ext cx="954176" cy="543665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4389A881-D49B-4B2B-BC63-5C8F51C84C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029" y="2843211"/>
            <a:ext cx="491641" cy="88613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882A2A85-E830-404E-BC79-475FF95E5B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898" y="2845689"/>
            <a:ext cx="490265" cy="883652"/>
          </a:xfrm>
          <a:prstGeom prst="rect">
            <a:avLst/>
          </a:prstGeom>
        </p:spPr>
      </p:pic>
      <p:sp>
        <p:nvSpPr>
          <p:cNvPr id="34" name="TextovéPole 33">
            <a:extLst>
              <a:ext uri="{FF2B5EF4-FFF2-40B4-BE49-F238E27FC236}">
                <a16:creationId xmlns:a16="http://schemas.microsoft.com/office/drawing/2014/main" id="{3EE29135-F22F-4052-AD5A-2106371DEAD2}"/>
              </a:ext>
            </a:extLst>
          </p:cNvPr>
          <p:cNvSpPr txBox="1"/>
          <p:nvPr/>
        </p:nvSpPr>
        <p:spPr>
          <a:xfrm>
            <a:off x="2543851" y="5721394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 hod</a:t>
            </a:r>
          </a:p>
        </p:txBody>
      </p: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882DD22A-B49B-4162-BA15-A83B80AEED18}"/>
              </a:ext>
            </a:extLst>
          </p:cNvPr>
          <p:cNvCxnSpPr>
            <a:cxnSpLocks/>
          </p:cNvCxnSpPr>
          <p:nvPr/>
        </p:nvCxnSpPr>
        <p:spPr>
          <a:xfrm>
            <a:off x="2746552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838FA0AC-4340-4FFC-88F3-018B892423EE}"/>
              </a:ext>
            </a:extLst>
          </p:cNvPr>
          <p:cNvSpPr txBox="1"/>
          <p:nvPr/>
        </p:nvSpPr>
        <p:spPr>
          <a:xfrm>
            <a:off x="10071751" y="5721394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2 hod</a:t>
            </a:r>
          </a:p>
        </p:txBody>
      </p: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051D59D4-2461-4524-B6D7-F46877E8D269}"/>
              </a:ext>
            </a:extLst>
          </p:cNvPr>
          <p:cNvCxnSpPr>
            <a:cxnSpLocks/>
          </p:cNvCxnSpPr>
          <p:nvPr/>
        </p:nvCxnSpPr>
        <p:spPr>
          <a:xfrm>
            <a:off x="10274452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9F523D6A-67F0-47D9-8B71-35676964C34E}"/>
              </a:ext>
            </a:extLst>
          </p:cNvPr>
          <p:cNvSpPr txBox="1"/>
          <p:nvPr/>
        </p:nvSpPr>
        <p:spPr>
          <a:xfrm>
            <a:off x="7699872" y="5733257"/>
            <a:ext cx="137470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Fáze časné regenerace</a:t>
            </a:r>
          </a:p>
        </p:txBody>
      </p:sp>
      <p:pic>
        <p:nvPicPr>
          <p:cNvPr id="55" name="Obrázek 54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E62D7144-6695-45CC-BA4F-BD5A34651C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984" y="2657289"/>
            <a:ext cx="1600722" cy="900407"/>
          </a:xfrm>
          <a:prstGeom prst="rect">
            <a:avLst/>
          </a:prstGeom>
        </p:spPr>
      </p:pic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6A999395-C1D7-471C-A08B-72BD5ACBB6F4}"/>
              </a:ext>
            </a:extLst>
          </p:cNvPr>
          <p:cNvCxnSpPr/>
          <p:nvPr/>
        </p:nvCxnSpPr>
        <p:spPr>
          <a:xfrm flipV="1">
            <a:off x="1924212" y="2388339"/>
            <a:ext cx="0" cy="35743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Obrázek 46" descr="Obsah obrázku jídlo, talíř, stůl, osoba&#10;&#10;Popis byl vytvořen automaticky">
            <a:extLst>
              <a:ext uri="{FF2B5EF4-FFF2-40B4-BE49-F238E27FC236}">
                <a16:creationId xmlns:a16="http://schemas.microsoft.com/office/drawing/2014/main" id="{CEC36392-3FC1-4195-9820-6CC7BDAFA8A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2" b="15431"/>
          <a:stretch/>
        </p:blipFill>
        <p:spPr>
          <a:xfrm>
            <a:off x="166477" y="4570489"/>
            <a:ext cx="1410237" cy="1068905"/>
          </a:xfrm>
          <a:prstGeom prst="rect">
            <a:avLst/>
          </a:prstGeom>
        </p:spPr>
      </p:pic>
      <p:pic>
        <p:nvPicPr>
          <p:cNvPr id="58" name="Obrázek 57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FB38D1E-4F2C-478A-B2CE-8A4BCBE162C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9"/>
          <a:stretch/>
        </p:blipFill>
        <p:spPr>
          <a:xfrm>
            <a:off x="8048737" y="4546814"/>
            <a:ext cx="1597969" cy="900407"/>
          </a:xfrm>
          <a:prstGeom prst="rect">
            <a:avLst/>
          </a:prstGeom>
        </p:spPr>
      </p:pic>
      <p:pic>
        <p:nvPicPr>
          <p:cNvPr id="56" name="Obrázek 55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C340EF2B-7BA4-4E5F-ADB7-1F233D278D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5726221" y="2266590"/>
            <a:ext cx="954176" cy="543665"/>
          </a:xfrm>
          <a:prstGeom prst="rect">
            <a:avLst/>
          </a:prstGeom>
        </p:spPr>
      </p:pic>
      <p:pic>
        <p:nvPicPr>
          <p:cNvPr id="62" name="Obrázek 61">
            <a:extLst>
              <a:ext uri="{FF2B5EF4-FFF2-40B4-BE49-F238E27FC236}">
                <a16:creationId xmlns:a16="http://schemas.microsoft.com/office/drawing/2014/main" id="{80BA300E-69D4-44EA-8A04-0090BF1FC3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638" y="2816017"/>
            <a:ext cx="491641" cy="886131"/>
          </a:xfrm>
          <a:prstGeom prst="rect">
            <a:avLst/>
          </a:prstGeom>
        </p:spPr>
      </p:pic>
      <p:pic>
        <p:nvPicPr>
          <p:cNvPr id="63" name="Obrázek 62">
            <a:extLst>
              <a:ext uri="{FF2B5EF4-FFF2-40B4-BE49-F238E27FC236}">
                <a16:creationId xmlns:a16="http://schemas.microsoft.com/office/drawing/2014/main" id="{E66C8203-5054-4DA6-8CB7-7466A82807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507" y="2818495"/>
            <a:ext cx="490265" cy="883652"/>
          </a:xfrm>
          <a:prstGeom prst="rect">
            <a:avLst/>
          </a:prstGeom>
        </p:spPr>
      </p:pic>
      <p:pic>
        <p:nvPicPr>
          <p:cNvPr id="64" name="Obrázek 63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BE8846C6-8C2E-4DF2-BED1-083211F0EA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106" y="4404659"/>
            <a:ext cx="1130330" cy="1130330"/>
          </a:xfrm>
          <a:prstGeom prst="rect">
            <a:avLst/>
          </a:prstGeom>
        </p:spPr>
      </p:pic>
      <p:sp>
        <p:nvSpPr>
          <p:cNvPr id="65" name="TextovéPole 64">
            <a:extLst>
              <a:ext uri="{FF2B5EF4-FFF2-40B4-BE49-F238E27FC236}">
                <a16:creationId xmlns:a16="http://schemas.microsoft.com/office/drawing/2014/main" id="{BC87E751-8003-4A89-9D9B-ECF421C52A1A}"/>
              </a:ext>
            </a:extLst>
          </p:cNvPr>
          <p:cNvSpPr txBox="1"/>
          <p:nvPr/>
        </p:nvSpPr>
        <p:spPr>
          <a:xfrm>
            <a:off x="5936460" y="5694200"/>
            <a:ext cx="42030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 hod</a:t>
            </a:r>
          </a:p>
        </p:txBody>
      </p:sp>
      <p:cxnSp>
        <p:nvCxnSpPr>
          <p:cNvPr id="66" name="Přímá spojnice 65">
            <a:extLst>
              <a:ext uri="{FF2B5EF4-FFF2-40B4-BE49-F238E27FC236}">
                <a16:creationId xmlns:a16="http://schemas.microsoft.com/office/drawing/2014/main" id="{CE5CAEA6-FF00-47F5-A11C-57CE292D985E}"/>
              </a:ext>
            </a:extLst>
          </p:cNvPr>
          <p:cNvCxnSpPr>
            <a:cxnSpLocks/>
          </p:cNvCxnSpPr>
          <p:nvPr/>
        </p:nvCxnSpPr>
        <p:spPr>
          <a:xfrm>
            <a:off x="6139161" y="5878865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Obrázek 67" descr="Obsah obrázku jídlo&#10;&#10;Popis byl vytvořen automaticky">
            <a:extLst>
              <a:ext uri="{FF2B5EF4-FFF2-40B4-BE49-F238E27FC236}">
                <a16:creationId xmlns:a16="http://schemas.microsoft.com/office/drawing/2014/main" id="{8121A572-27E3-4F7D-AA40-2C57FCA83F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798" y="4713427"/>
            <a:ext cx="1278776" cy="1278776"/>
          </a:xfrm>
          <a:prstGeom prst="rect">
            <a:avLst/>
          </a:prstGeom>
        </p:spPr>
      </p:pic>
      <p:sp>
        <p:nvSpPr>
          <p:cNvPr id="69" name="Obdélník 68">
            <a:extLst>
              <a:ext uri="{FF2B5EF4-FFF2-40B4-BE49-F238E27FC236}">
                <a16:creationId xmlns:a16="http://schemas.microsoft.com/office/drawing/2014/main" id="{D086A4F4-7817-4363-9026-EAAD8D08EFBF}"/>
              </a:ext>
            </a:extLst>
          </p:cNvPr>
          <p:cNvSpPr/>
          <p:nvPr/>
        </p:nvSpPr>
        <p:spPr>
          <a:xfrm>
            <a:off x="8205191" y="3793507"/>
            <a:ext cx="1328011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±1-2 g S/kg TH</a:t>
            </a:r>
          </a:p>
          <a:p>
            <a:pPr algn="ctr" defTabSz="342900">
              <a:defRPr/>
            </a:pPr>
            <a:r>
              <a:rPr lang="cs-CZ" sz="1050" b="1" dirty="0">
                <a:solidFill>
                  <a:srgbClr val="154668"/>
                </a:solidFill>
                <a:latin typeface="Trebuchet MS" panose="020B0603020202020204" pitchFamily="34" charset="0"/>
              </a:rPr>
              <a:t>0,3-0,4 g B/kg TH</a:t>
            </a:r>
          </a:p>
        </p:txBody>
      </p:sp>
      <p:sp>
        <p:nvSpPr>
          <p:cNvPr id="70" name="Obdélník 69">
            <a:extLst>
              <a:ext uri="{FF2B5EF4-FFF2-40B4-BE49-F238E27FC236}">
                <a16:creationId xmlns:a16="http://schemas.microsoft.com/office/drawing/2014/main" id="{BBCD55F3-11C0-4423-A7F3-2E2F95DBD27A}"/>
              </a:ext>
            </a:extLst>
          </p:cNvPr>
          <p:cNvSpPr/>
          <p:nvPr/>
        </p:nvSpPr>
        <p:spPr>
          <a:xfrm>
            <a:off x="10702271" y="3789262"/>
            <a:ext cx="1374705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±1-2 g S/kg TH</a:t>
            </a:r>
          </a:p>
          <a:p>
            <a:pPr algn="ctr" defTabSz="342900">
              <a:defRPr/>
            </a:pPr>
            <a:r>
              <a:rPr lang="cs-CZ" sz="1050" b="1" dirty="0">
                <a:solidFill>
                  <a:srgbClr val="154668"/>
                </a:solidFill>
                <a:latin typeface="Trebuchet MS" panose="020B0603020202020204" pitchFamily="34" charset="0"/>
              </a:rPr>
              <a:t>±0,6-0,8 g B/kg TH</a:t>
            </a:r>
          </a:p>
        </p:txBody>
      </p:sp>
      <p:sp>
        <p:nvSpPr>
          <p:cNvPr id="71" name="TextovéPole 70">
            <a:extLst>
              <a:ext uri="{FF2B5EF4-FFF2-40B4-BE49-F238E27FC236}">
                <a16:creationId xmlns:a16="http://schemas.microsoft.com/office/drawing/2014/main" id="{4F80D0A8-7C38-4B95-9B79-7A8B0B9476DA}"/>
              </a:ext>
            </a:extLst>
          </p:cNvPr>
          <p:cNvSpPr txBox="1"/>
          <p:nvPr/>
        </p:nvSpPr>
        <p:spPr>
          <a:xfrm>
            <a:off x="10660763" y="3452342"/>
            <a:ext cx="1374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Ostatní jídla dne</a:t>
            </a:r>
          </a:p>
        </p:txBody>
      </p:sp>
      <p:cxnSp>
        <p:nvCxnSpPr>
          <p:cNvPr id="72" name="Přímá spojnice 71">
            <a:extLst>
              <a:ext uri="{FF2B5EF4-FFF2-40B4-BE49-F238E27FC236}">
                <a16:creationId xmlns:a16="http://schemas.microsoft.com/office/drawing/2014/main" id="{D8B5DBE3-C8A6-4E6C-BF90-DA9C676A61F4}"/>
              </a:ext>
            </a:extLst>
          </p:cNvPr>
          <p:cNvCxnSpPr/>
          <p:nvPr/>
        </p:nvCxnSpPr>
        <p:spPr>
          <a:xfrm flipV="1">
            <a:off x="7509746" y="2366659"/>
            <a:ext cx="0" cy="35743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bdélník 48">
            <a:extLst>
              <a:ext uri="{FF2B5EF4-FFF2-40B4-BE49-F238E27FC236}">
                <a16:creationId xmlns:a16="http://schemas.microsoft.com/office/drawing/2014/main" id="{AF2A7C07-87C9-422B-A378-A3EC1C3E005C}"/>
              </a:ext>
            </a:extLst>
          </p:cNvPr>
          <p:cNvSpPr/>
          <p:nvPr/>
        </p:nvSpPr>
        <p:spPr>
          <a:xfrm>
            <a:off x="2006792" y="3993729"/>
            <a:ext cx="1389723" cy="2788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±0,5-1 g S/kg TH</a:t>
            </a:r>
          </a:p>
        </p:txBody>
      </p:sp>
      <p:sp>
        <p:nvSpPr>
          <p:cNvPr id="52" name="Obdélník 51">
            <a:extLst>
              <a:ext uri="{FF2B5EF4-FFF2-40B4-BE49-F238E27FC236}">
                <a16:creationId xmlns:a16="http://schemas.microsoft.com/office/drawing/2014/main" id="{9AE6D30A-F6E9-4E7E-BAF6-9145D6773ED7}"/>
              </a:ext>
            </a:extLst>
          </p:cNvPr>
          <p:cNvSpPr/>
          <p:nvPr/>
        </p:nvSpPr>
        <p:spPr>
          <a:xfrm>
            <a:off x="5726702" y="3974330"/>
            <a:ext cx="1059892" cy="271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±0,5 g S/kg TH</a:t>
            </a:r>
          </a:p>
        </p:txBody>
      </p:sp>
      <p:pic>
        <p:nvPicPr>
          <p:cNvPr id="53" name="Obrázek 52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A383128E-1AB4-469E-AE5B-B7EC5FB07B1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595" y="4431853"/>
            <a:ext cx="1130330" cy="1130330"/>
          </a:xfrm>
          <a:prstGeom prst="rect">
            <a:avLst/>
          </a:prstGeom>
        </p:spPr>
      </p:pic>
      <p:pic>
        <p:nvPicPr>
          <p:cNvPr id="54" name="Obrázek 53" descr="Obsah obrázku jídlo&#10;&#10;Popis byl vytvořen automaticky">
            <a:extLst>
              <a:ext uri="{FF2B5EF4-FFF2-40B4-BE49-F238E27FC236}">
                <a16:creationId xmlns:a16="http://schemas.microsoft.com/office/drawing/2014/main" id="{0545AABD-E89F-4462-B53F-6A55D2E514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792" y="4740621"/>
            <a:ext cx="1278776" cy="1278776"/>
          </a:xfrm>
          <a:prstGeom prst="rect">
            <a:avLst/>
          </a:prstGeom>
        </p:spPr>
      </p:pic>
      <p:sp>
        <p:nvSpPr>
          <p:cNvPr id="57" name="TextovéPole 56">
            <a:extLst>
              <a:ext uri="{FF2B5EF4-FFF2-40B4-BE49-F238E27FC236}">
                <a16:creationId xmlns:a16="http://schemas.microsoft.com/office/drawing/2014/main" id="{F85189ED-FA8D-4A8D-83D0-C3B65F616C93}"/>
              </a:ext>
            </a:extLst>
          </p:cNvPr>
          <p:cNvSpPr txBox="1"/>
          <p:nvPr/>
        </p:nvSpPr>
        <p:spPr>
          <a:xfrm>
            <a:off x="3739487" y="2266997"/>
            <a:ext cx="300082" cy="92108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Silově-rychlostní d</a:t>
            </a: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.</a:t>
            </a:r>
            <a:endParaRPr kumimoji="0" lang="pt-BR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202EEEF8-75AF-4C00-B34F-69FA73F1668F}"/>
              </a:ext>
            </a:extLst>
          </p:cNvPr>
          <p:cNvSpPr txBox="1"/>
          <p:nvPr/>
        </p:nvSpPr>
        <p:spPr>
          <a:xfrm>
            <a:off x="3444872" y="3399900"/>
            <a:ext cx="300082" cy="121764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Rychlostně-vytrvalostní d.</a:t>
            </a:r>
            <a:endParaRPr kumimoji="0" lang="pt-BR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42" name="Obrázek 41" descr="Obsah obrázku osoba, exteriér, obloha, žena&#10;&#10;Popis vygenerován s velmi vysokou mírou spolehlivosti">
            <a:extLst>
              <a:ext uri="{FF2B5EF4-FFF2-40B4-BE49-F238E27FC236}">
                <a16:creationId xmlns:a16="http://schemas.microsoft.com/office/drawing/2014/main" id="{A40001FB-F045-4E94-96F1-ACBD59589B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234" y="2185837"/>
            <a:ext cx="1103951" cy="1159149"/>
          </a:xfrm>
          <a:prstGeom prst="rect">
            <a:avLst/>
          </a:prstGeom>
        </p:spPr>
      </p:pic>
      <p:pic>
        <p:nvPicPr>
          <p:cNvPr id="5" name="Obrázek 4" descr="Obsah obrázku fotbal, tráva, přehrávání, osoba&#10;&#10;Popis byl vytvořen automaticky">
            <a:extLst>
              <a:ext uri="{FF2B5EF4-FFF2-40B4-BE49-F238E27FC236}">
                <a16:creationId xmlns:a16="http://schemas.microsoft.com/office/drawing/2014/main" id="{E2EEC60E-F99F-4613-80C5-3AAA2F1711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119" y="4695947"/>
            <a:ext cx="1713839" cy="1165411"/>
          </a:xfrm>
          <a:prstGeom prst="rect">
            <a:avLst/>
          </a:prstGeom>
        </p:spPr>
      </p:pic>
      <p:sp>
        <p:nvSpPr>
          <p:cNvPr id="46" name="TextovéPole 45">
            <a:extLst>
              <a:ext uri="{FF2B5EF4-FFF2-40B4-BE49-F238E27FC236}">
                <a16:creationId xmlns:a16="http://schemas.microsoft.com/office/drawing/2014/main" id="{E7A640D8-5DF3-4283-AC0E-009ED3B8BD41}"/>
              </a:ext>
            </a:extLst>
          </p:cNvPr>
          <p:cNvSpPr txBox="1"/>
          <p:nvPr/>
        </p:nvSpPr>
        <p:spPr>
          <a:xfrm>
            <a:off x="3464027" y="4904757"/>
            <a:ext cx="300082" cy="81689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Kolektivní sporty</a:t>
            </a:r>
            <a:endParaRPr kumimoji="0" lang="pt-BR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8" name="Obrázek 7" descr="Obsah obrázku exteriér, voda, muž, modrá&#10;&#10;Popis byl vytvořen automaticky">
            <a:extLst>
              <a:ext uri="{FF2B5EF4-FFF2-40B4-BE49-F238E27FC236}">
                <a16:creationId xmlns:a16="http://schemas.microsoft.com/office/drawing/2014/main" id="{E95D581F-2DDE-41DF-93F3-843610A1ED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972" y="3441035"/>
            <a:ext cx="1729611" cy="1153637"/>
          </a:xfrm>
          <a:prstGeom prst="rect">
            <a:avLst/>
          </a:prstGeom>
        </p:spPr>
      </p:pic>
      <p:sp>
        <p:nvSpPr>
          <p:cNvPr id="50" name="Obdélník 49">
            <a:extLst>
              <a:ext uri="{FF2B5EF4-FFF2-40B4-BE49-F238E27FC236}">
                <a16:creationId xmlns:a16="http://schemas.microsoft.com/office/drawing/2014/main" id="{213D184F-5180-4BC4-8D2C-DAE3028420E8}"/>
              </a:ext>
            </a:extLst>
          </p:cNvPr>
          <p:cNvSpPr/>
          <p:nvPr/>
        </p:nvSpPr>
        <p:spPr>
          <a:xfrm>
            <a:off x="5596705" y="3970934"/>
            <a:ext cx="1389723" cy="2788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±0,5-1 g S/kg TH</a:t>
            </a:r>
          </a:p>
        </p:txBody>
      </p:sp>
      <p:sp>
        <p:nvSpPr>
          <p:cNvPr id="44" name="Nadpis 1">
            <a:extLst>
              <a:ext uri="{FF2B5EF4-FFF2-40B4-BE49-F238E27FC236}">
                <a16:creationId xmlns:a16="http://schemas.microsoft.com/office/drawing/2014/main" id="{B3CF33C8-4510-4A70-A4F1-CBE2942236AA}"/>
              </a:ext>
            </a:extLst>
          </p:cNvPr>
          <p:cNvSpPr txBox="1">
            <a:spLocks/>
          </p:cNvSpPr>
          <p:nvPr/>
        </p:nvSpPr>
        <p:spPr>
          <a:xfrm>
            <a:off x="677333" y="352143"/>
            <a:ext cx="11236499" cy="132080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Trebuchet MS" panose="020B0603020202020204" pitchFamily="34" charset="0"/>
              </a:rPr>
              <a:t>Nutriční podpora </a:t>
            </a:r>
            <a:r>
              <a:rPr lang="cs-CZ" sz="3200" b="0" dirty="0">
                <a:latin typeface="Trebuchet MS" panose="020B0603020202020204" pitchFamily="34" charset="0"/>
              </a:rPr>
              <a:t>silově-rychlostních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Trebuchet MS" panose="020B0603020202020204" pitchFamily="34" charset="0"/>
              </a:rPr>
              <a:t> výkonů</a:t>
            </a:r>
            <a:b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Trebuchet MS" panose="020B0603020202020204" pitchFamily="34" charset="0"/>
              </a:rPr>
            </a:b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Trebuchet MS" panose="020B0603020202020204" pitchFamily="34" charset="0"/>
              </a:rPr>
              <a:t>Sacharidy a 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</a:rPr>
              <a:t>bílkoviny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Trebuchet MS" panose="020B0603020202020204" pitchFamily="34" charset="0"/>
              </a:rPr>
              <a:t> před a po zatížení</a:t>
            </a:r>
          </a:p>
          <a:p>
            <a:pPr lvl="0"/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Trebuchet MS" panose="020B0603020202020204" pitchFamily="34" charset="0"/>
              </a:rPr>
              <a:t>Př</a:t>
            </a:r>
            <a:r>
              <a:rPr lang="cs-CZ" sz="2400" b="0" dirty="0">
                <a:latin typeface="Trebuchet MS" panose="020B0603020202020204" pitchFamily="34" charset="0"/>
              </a:rPr>
              <a:t>. Obecně pro silově-rychlostní d. – </a:t>
            </a:r>
            <a:r>
              <a:rPr lang="cs-CZ" sz="2400" b="0" dirty="0">
                <a:solidFill>
                  <a:srgbClr val="134263"/>
                </a:solidFill>
                <a:latin typeface="Trebuchet MS" panose="020B0603020202020204" pitchFamily="34" charset="0"/>
              </a:rPr>
              <a:t>doporučení je stejné pro celý RTC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134263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48" name="Obdélník 47">
            <a:extLst>
              <a:ext uri="{FF2B5EF4-FFF2-40B4-BE49-F238E27FC236}">
                <a16:creationId xmlns:a16="http://schemas.microsoft.com/office/drawing/2014/main" id="{CBDAFAE8-33E2-43E0-8E99-86280A3028D0}"/>
              </a:ext>
            </a:extLst>
          </p:cNvPr>
          <p:cNvSpPr/>
          <p:nvPr/>
        </p:nvSpPr>
        <p:spPr>
          <a:xfrm>
            <a:off x="5726220" y="1942809"/>
            <a:ext cx="4545475" cy="245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1-1,5 g S/kg TH/hod</a:t>
            </a:r>
          </a:p>
        </p:txBody>
      </p:sp>
      <p:sp>
        <p:nvSpPr>
          <p:cNvPr id="51" name="Obdélník 50">
            <a:extLst>
              <a:ext uri="{FF2B5EF4-FFF2-40B4-BE49-F238E27FC236}">
                <a16:creationId xmlns:a16="http://schemas.microsoft.com/office/drawing/2014/main" id="{F436D809-A944-494B-8AC5-949D9F077BC5}"/>
              </a:ext>
            </a:extLst>
          </p:cNvPr>
          <p:cNvSpPr/>
          <p:nvPr/>
        </p:nvSpPr>
        <p:spPr>
          <a:xfrm>
            <a:off x="237823" y="6282781"/>
            <a:ext cx="10033880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Silově-rychlostní d., rychlostně-vytrvalostní d. a kolektivní sporty 3-6 g S/kg/den a </a:t>
            </a: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1,4-1,8 (2) g B/kg/den</a:t>
            </a:r>
          </a:p>
        </p:txBody>
      </p:sp>
      <p:sp>
        <p:nvSpPr>
          <p:cNvPr id="59" name="TextovéPole 58">
            <a:extLst>
              <a:ext uri="{FF2B5EF4-FFF2-40B4-BE49-F238E27FC236}">
                <a16:creationId xmlns:a16="http://schemas.microsoft.com/office/drawing/2014/main" id="{77CD1306-0BBA-4A5A-8073-B8A144EFB188}"/>
              </a:ext>
            </a:extLst>
          </p:cNvPr>
          <p:cNvSpPr txBox="1"/>
          <p:nvPr/>
        </p:nvSpPr>
        <p:spPr>
          <a:xfrm>
            <a:off x="-18141" y="28301"/>
            <a:ext cx="28184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r>
              <a:rPr lang="cs-CZ">
                <a:solidFill>
                  <a:schemeClr val="bg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Williams (2018) – Nutrition for health, fitness and sport.</a:t>
            </a:r>
            <a:endParaRPr lang="cs-CZ" dirty="0">
              <a:solidFill>
                <a:schemeClr val="bg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810421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97463B-3F8C-4F84-BF71-225002B65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837678"/>
            <a:ext cx="8804017" cy="4900473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accent6">
                    <a:lumMod val="50000"/>
                  </a:schemeClr>
                </a:solidFill>
              </a:rPr>
              <a:t>Výživa před:</a:t>
            </a:r>
          </a:p>
          <a:p>
            <a:pPr lvl="1"/>
            <a:r>
              <a:rPr lang="cs-CZ" dirty="0"/>
              <a:t>Důraz na příjem sacharidů (čím jsou intervaly práce delší, tím větší příjem).</a:t>
            </a:r>
          </a:p>
          <a:p>
            <a:pPr lvl="1"/>
            <a:r>
              <a:rPr lang="cs-CZ" dirty="0"/>
              <a:t>Adekvátní příjem bílkovin v rámci pravidelného celodenního příjmu.</a:t>
            </a:r>
          </a:p>
          <a:p>
            <a:pPr lvl="1"/>
            <a:r>
              <a:rPr lang="cs-CZ" dirty="0"/>
              <a:t>Zajištění normohydratace.</a:t>
            </a:r>
          </a:p>
          <a:p>
            <a:r>
              <a:rPr lang="cs-CZ" b="1" dirty="0">
                <a:solidFill>
                  <a:schemeClr val="accent6">
                    <a:lumMod val="50000"/>
                  </a:schemeClr>
                </a:solidFill>
              </a:rPr>
              <a:t>Výživa během:</a:t>
            </a:r>
          </a:p>
          <a:p>
            <a:pPr lvl="1"/>
            <a:r>
              <a:rPr lang="cs-CZ" dirty="0"/>
              <a:t>Může být důležitá zejména u kolektivních sportů, kde jsou intervaly práce delší. Zápasy až na výjimky (baseball, kriket atp.) většinou trvají do 2 hodin. V přestávkách se tedy sportovec může řídit doporučeními pro vytrvalostní zatížení (30-60 g S).</a:t>
            </a:r>
          </a:p>
          <a:p>
            <a:r>
              <a:rPr lang="cs-CZ" b="1" dirty="0">
                <a:solidFill>
                  <a:schemeClr val="accent6">
                    <a:lumMod val="50000"/>
                  </a:schemeClr>
                </a:solidFill>
              </a:rPr>
              <a:t>Výživa po: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dirty="0"/>
              <a:t>Zahájení rehydratace (můžeme kombinovat H2O, elektrolyty a sacharidy)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dirty="0"/>
              <a:t>Příjem sacharidů adekvátně zatížení.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dirty="0"/>
              <a:t>Adekvátní příjem bílkovin v rámci pravidelného celodenního příjmu.</a:t>
            </a: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D6931061-E9DE-4503-AB29-31A1BFFE4462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Nutriční podpora </a:t>
            </a:r>
            <a:r>
              <a:rPr lang="cs-CZ" sz="3200" dirty="0">
                <a:solidFill>
                  <a:srgbClr val="3494BA"/>
                </a:solidFill>
              </a:rPr>
              <a:t>silově-rychlostních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výkonů</a:t>
            </a:r>
            <a:b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Shrnutí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3494BA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59263696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tůl, interiér, vsedě, jídlo&#10;&#10;Popis byl vytvořen automaticky">
            <a:extLst>
              <a:ext uri="{FF2B5EF4-FFF2-40B4-BE49-F238E27FC236}">
                <a16:creationId xmlns:a16="http://schemas.microsoft.com/office/drawing/2014/main" id="{E039A007-98CC-474F-B8B4-9FB3A474EE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4529" b="730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BBFBD429-C7AA-4D85-BEBF-26ECE2DBA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Parallelogram 34">
            <a:extLst>
              <a:ext uri="{FF2B5EF4-FFF2-40B4-BE49-F238E27FC236}">
                <a16:creationId xmlns:a16="http://schemas.microsoft.com/office/drawing/2014/main" id="{7A9CEEF0-7547-4FA2-93BD-0B8C799DD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24188" y="0"/>
            <a:ext cx="9372600" cy="6858000"/>
          </a:xfrm>
          <a:prstGeom prst="parallelogram">
            <a:avLst>
              <a:gd name="adj" fmla="val 14937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A02E860-D290-48CF-9C38-BC8EB8854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BF60179-3A15-468E-86D0-1C2FFD504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23">
            <a:extLst>
              <a:ext uri="{FF2B5EF4-FFF2-40B4-BE49-F238E27FC236}">
                <a16:creationId xmlns:a16="http://schemas.microsoft.com/office/drawing/2014/main" id="{87ED294B-4D40-44B4-86E7-F23C04688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310A6E9-BD95-448F-90C1-CE9343BA8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047" y="609600"/>
            <a:ext cx="6487955" cy="1320800"/>
          </a:xfrm>
        </p:spPr>
        <p:txBody>
          <a:bodyPr anchor="t">
            <a:normAutofit/>
          </a:bodyPr>
          <a:lstStyle/>
          <a:p>
            <a:r>
              <a:rPr lang="cs-CZ" dirty="0"/>
              <a:t>Doplňková informace</a:t>
            </a:r>
          </a:p>
        </p:txBody>
      </p:sp>
      <p:sp>
        <p:nvSpPr>
          <p:cNvPr id="43" name="Rectangle 25">
            <a:extLst>
              <a:ext uri="{FF2B5EF4-FFF2-40B4-BE49-F238E27FC236}">
                <a16:creationId xmlns:a16="http://schemas.microsoft.com/office/drawing/2014/main" id="{55D78701-1D8D-45A3-9B44-A94C334622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Isosceles Triangle 44">
            <a:extLst>
              <a:ext uri="{FF2B5EF4-FFF2-40B4-BE49-F238E27FC236}">
                <a16:creationId xmlns:a16="http://schemas.microsoft.com/office/drawing/2014/main" id="{B8C595DB-254F-4E8B-9C0D-648B3FF1B0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1BF0BD-B0FC-4944-AE10-5A94C0222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6047" y="2159000"/>
            <a:ext cx="6487955" cy="3882362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cs-CZ" dirty="0"/>
              <a:t>V prezentaci jste viděli několik příkladů, jak nastavit výživu, v závislosti na typu zatížení (vytrvalost vs silově-rychlostní), úrovni sportovce (rekreační až elitní), fázi ročního tréninkového cyklu a zda se jedná o tréninkový či závodní den. </a:t>
            </a:r>
            <a:r>
              <a:rPr lang="cs-CZ" b="1" dirty="0">
                <a:solidFill>
                  <a:srgbClr val="3494BA"/>
                </a:solidFill>
              </a:rPr>
              <a:t>Tato doporučení je vždy potřeba přizpůsobovat zejména objemu a intenzitě zatížení a poté zkušenostem sportovce. </a:t>
            </a:r>
            <a:r>
              <a:rPr lang="cs-CZ" dirty="0"/>
              <a:t>Každý z nás je něčím specifický. Ne všechna doporučení se setkají s úspěchem u všech.</a:t>
            </a:r>
          </a:p>
          <a:p>
            <a:pPr>
              <a:lnSpc>
                <a:spcPct val="90000"/>
              </a:lnSpc>
            </a:pPr>
            <a:r>
              <a:rPr lang="cs-CZ" dirty="0"/>
              <a:t>Nikdy by se příjmy jednotlivých živin neměly markantně měnit ze dne na den. </a:t>
            </a:r>
            <a:r>
              <a:rPr lang="cs-CZ" b="1" dirty="0">
                <a:solidFill>
                  <a:srgbClr val="3494BA"/>
                </a:solidFill>
              </a:rPr>
              <a:t>Nastavení správného příjmu živin vyžaduje dlouhodobější přípravu, zejména u vytrvalostních sportů</a:t>
            </a:r>
            <a:r>
              <a:rPr lang="cs-CZ" dirty="0"/>
              <a:t>, kde je potřeba konzumovat opravdu velké množství potravin pro dosažení požadovaných doporučení (výkonnostní a elitní sportovci či příprava na závod).</a:t>
            </a:r>
          </a:p>
        </p:txBody>
      </p:sp>
      <p:sp>
        <p:nvSpPr>
          <p:cNvPr id="47" name="Rectangle 27">
            <a:extLst>
              <a:ext uri="{FF2B5EF4-FFF2-40B4-BE49-F238E27FC236}">
                <a16:creationId xmlns:a16="http://schemas.microsoft.com/office/drawing/2014/main" id="{2E000235-D5DF-4D2F-AECA-3814821B5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9" name="Rectangle 28">
            <a:extLst>
              <a:ext uri="{FF2B5EF4-FFF2-40B4-BE49-F238E27FC236}">
                <a16:creationId xmlns:a16="http://schemas.microsoft.com/office/drawing/2014/main" id="{D7CE0E87-2C2C-4907-BBE3-D24D86C42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" name="Rectangle 29">
            <a:extLst>
              <a:ext uri="{FF2B5EF4-FFF2-40B4-BE49-F238E27FC236}">
                <a16:creationId xmlns:a16="http://schemas.microsoft.com/office/drawing/2014/main" id="{8FF0BC47-4F6D-4430-8C11-E1566CBF63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3" name="Isosceles Triangle 52">
            <a:extLst>
              <a:ext uri="{FF2B5EF4-FFF2-40B4-BE49-F238E27FC236}">
                <a16:creationId xmlns:a16="http://schemas.microsoft.com/office/drawing/2014/main" id="{5B73C5C4-3778-4E76-9467-8B46C9F91F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2144602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>
            <a:extLst>
              <a:ext uri="{FF2B5EF4-FFF2-40B4-BE49-F238E27FC236}">
                <a16:creationId xmlns:a16="http://schemas.microsoft.com/office/drawing/2014/main" id="{5D361C5A-7A19-4684-8138-B6925BFE5E7B}"/>
              </a:ext>
            </a:extLst>
          </p:cNvPr>
          <p:cNvSpPr/>
          <p:nvPr/>
        </p:nvSpPr>
        <p:spPr>
          <a:xfrm>
            <a:off x="2205970" y="5546393"/>
            <a:ext cx="3025002" cy="4476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A mnoho dalších…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389E3A1-E9F6-4E92-9BB6-561175041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Stravovací doporučení</a:t>
            </a:r>
            <a:br>
              <a:rPr lang="cs-CZ" dirty="0"/>
            </a:br>
            <a:r>
              <a:rPr lang="cs-CZ" sz="1600" dirty="0"/>
              <a:t>Mnoho rozdílných přístupů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34EB88B-C9B4-437F-848F-E042B7B0D26B}"/>
              </a:ext>
            </a:extLst>
          </p:cNvPr>
          <p:cNvSpPr txBox="1"/>
          <p:nvPr/>
        </p:nvSpPr>
        <p:spPr>
          <a:xfrm>
            <a:off x="218329" y="3464106"/>
            <a:ext cx="1344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accent6"/>
                </a:solidFill>
              </a:rPr>
              <a:t>Paleo</a:t>
            </a:r>
            <a:r>
              <a:rPr lang="cs-CZ" dirty="0">
                <a:solidFill>
                  <a:schemeClr val="accent6"/>
                </a:solidFill>
              </a:rPr>
              <a:t> dieta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B12E39B-CAAA-41F9-AB59-E80618A0C8E9}"/>
              </a:ext>
            </a:extLst>
          </p:cNvPr>
          <p:cNvSpPr txBox="1"/>
          <p:nvPr/>
        </p:nvSpPr>
        <p:spPr>
          <a:xfrm>
            <a:off x="4601983" y="3833438"/>
            <a:ext cx="1779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accent6"/>
                </a:solidFill>
              </a:rPr>
              <a:t>Dukanova</a:t>
            </a:r>
            <a:r>
              <a:rPr lang="cs-CZ" dirty="0">
                <a:solidFill>
                  <a:schemeClr val="accent6"/>
                </a:solidFill>
              </a:rPr>
              <a:t> dieta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BEE3950-403B-46E7-BD9F-9BA735ACB75C}"/>
              </a:ext>
            </a:extLst>
          </p:cNvPr>
          <p:cNvSpPr txBox="1"/>
          <p:nvPr/>
        </p:nvSpPr>
        <p:spPr>
          <a:xfrm>
            <a:off x="2924012" y="4547384"/>
            <a:ext cx="113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accent6"/>
                </a:solidFill>
              </a:rPr>
              <a:t>Low-carb</a:t>
            </a:r>
            <a:endParaRPr lang="cs-CZ" dirty="0">
              <a:solidFill>
                <a:schemeClr val="accent6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1E52095-5DF5-49DD-8693-6BFBA26F92BA}"/>
              </a:ext>
            </a:extLst>
          </p:cNvPr>
          <p:cNvSpPr txBox="1"/>
          <p:nvPr/>
        </p:nvSpPr>
        <p:spPr>
          <a:xfrm>
            <a:off x="2805389" y="4018104"/>
            <a:ext cx="125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6"/>
                </a:solidFill>
              </a:rPr>
              <a:t>Keto dieta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5FA912C-77ED-4199-839F-93CD6AB0B981}"/>
              </a:ext>
            </a:extLst>
          </p:cNvPr>
          <p:cNvSpPr txBox="1"/>
          <p:nvPr/>
        </p:nvSpPr>
        <p:spPr>
          <a:xfrm>
            <a:off x="3874297" y="2765500"/>
            <a:ext cx="1893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6"/>
                </a:solidFill>
              </a:rPr>
              <a:t>Cambridge dieta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ED91C76-0DF7-47DF-A582-4A82834E6F49}"/>
              </a:ext>
            </a:extLst>
          </p:cNvPr>
          <p:cNvSpPr txBox="1"/>
          <p:nvPr/>
        </p:nvSpPr>
        <p:spPr>
          <a:xfrm>
            <a:off x="2358320" y="2640725"/>
            <a:ext cx="1235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6"/>
                </a:solidFill>
              </a:rPr>
              <a:t>RAW dieta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8721500-A380-4CCE-849A-1F3640ED9B1E}"/>
              </a:ext>
            </a:extLst>
          </p:cNvPr>
          <p:cNvSpPr txBox="1"/>
          <p:nvPr/>
        </p:nvSpPr>
        <p:spPr>
          <a:xfrm>
            <a:off x="6056007" y="4642808"/>
            <a:ext cx="1655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6"/>
                </a:solidFill>
              </a:rPr>
              <a:t>Vegetariánství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03232784-0A93-4827-BD70-D6ACE0C57EC7}"/>
              </a:ext>
            </a:extLst>
          </p:cNvPr>
          <p:cNvSpPr txBox="1"/>
          <p:nvPr/>
        </p:nvSpPr>
        <p:spPr>
          <a:xfrm>
            <a:off x="5232841" y="3159429"/>
            <a:ext cx="1160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6"/>
                </a:solidFill>
              </a:rPr>
              <a:t>Veganství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8D22D726-BF55-410F-A2FC-4CAD2942C9D2}"/>
              </a:ext>
            </a:extLst>
          </p:cNvPr>
          <p:cNvSpPr txBox="1"/>
          <p:nvPr/>
        </p:nvSpPr>
        <p:spPr>
          <a:xfrm>
            <a:off x="446122" y="4291953"/>
            <a:ext cx="2143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accent6"/>
                </a:solidFill>
              </a:rPr>
              <a:t>Semivegetariánství</a:t>
            </a:r>
            <a:endParaRPr lang="cs-CZ" dirty="0">
              <a:solidFill>
                <a:schemeClr val="accent6"/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12EF2308-50D9-4B3C-AD50-949DA07007AC}"/>
              </a:ext>
            </a:extLst>
          </p:cNvPr>
          <p:cNvSpPr txBox="1"/>
          <p:nvPr/>
        </p:nvSpPr>
        <p:spPr>
          <a:xfrm>
            <a:off x="518659" y="4790546"/>
            <a:ext cx="2093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accent6"/>
                </a:solidFill>
              </a:rPr>
              <a:t>Pulovegetariánství</a:t>
            </a:r>
            <a:endParaRPr lang="cs-CZ" dirty="0">
              <a:solidFill>
                <a:schemeClr val="accent6"/>
              </a:solidFill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1A6E7683-E2D0-4B69-BC9E-99BCE164EF6D}"/>
              </a:ext>
            </a:extLst>
          </p:cNvPr>
          <p:cNvSpPr txBox="1"/>
          <p:nvPr/>
        </p:nvSpPr>
        <p:spPr>
          <a:xfrm>
            <a:off x="7417149" y="3144597"/>
            <a:ext cx="2222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accent6"/>
                </a:solidFill>
              </a:rPr>
              <a:t>Pescovegetariánství</a:t>
            </a:r>
            <a:endParaRPr lang="cs-CZ" dirty="0">
              <a:solidFill>
                <a:schemeClr val="accent6"/>
              </a:solidFill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0C5B7385-532D-4B29-9894-2B26E20A9DD0}"/>
              </a:ext>
            </a:extLst>
          </p:cNvPr>
          <p:cNvSpPr txBox="1"/>
          <p:nvPr/>
        </p:nvSpPr>
        <p:spPr>
          <a:xfrm>
            <a:off x="3454125" y="5110319"/>
            <a:ext cx="2579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accent6"/>
                </a:solidFill>
              </a:rPr>
              <a:t>Laktoovovegetariánství</a:t>
            </a:r>
            <a:endParaRPr lang="cs-CZ" dirty="0">
              <a:solidFill>
                <a:schemeClr val="accent6"/>
              </a:solidFill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28D9FE0A-7DAE-4A6E-9338-4B3001AD1983}"/>
              </a:ext>
            </a:extLst>
          </p:cNvPr>
          <p:cNvSpPr txBox="1"/>
          <p:nvPr/>
        </p:nvSpPr>
        <p:spPr>
          <a:xfrm>
            <a:off x="902212" y="3880303"/>
            <a:ext cx="1499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accent6"/>
                </a:solidFill>
              </a:rPr>
              <a:t>Frutariánství</a:t>
            </a:r>
            <a:endParaRPr lang="cs-CZ" dirty="0">
              <a:solidFill>
                <a:schemeClr val="accent6"/>
              </a:solidFill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4A83024B-76B3-42ED-BB43-5D08BD7471FC}"/>
              </a:ext>
            </a:extLst>
          </p:cNvPr>
          <p:cNvSpPr txBox="1"/>
          <p:nvPr/>
        </p:nvSpPr>
        <p:spPr>
          <a:xfrm>
            <a:off x="4161851" y="4678024"/>
            <a:ext cx="1385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accent6"/>
                </a:solidFill>
              </a:rPr>
              <a:t>Vitariánství</a:t>
            </a:r>
            <a:endParaRPr lang="cs-CZ" dirty="0">
              <a:solidFill>
                <a:schemeClr val="accent6"/>
              </a:solidFill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6AD16CA2-58DE-403C-9D61-1FA1EF391337}"/>
              </a:ext>
            </a:extLst>
          </p:cNvPr>
          <p:cNvSpPr txBox="1"/>
          <p:nvPr/>
        </p:nvSpPr>
        <p:spPr>
          <a:xfrm>
            <a:off x="6676222" y="3528761"/>
            <a:ext cx="1513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6"/>
                </a:solidFill>
              </a:rPr>
              <a:t>Makrobiotika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163E7900-8CCC-4EE0-857E-B0ECC1E2B97D}"/>
              </a:ext>
            </a:extLst>
          </p:cNvPr>
          <p:cNvSpPr txBox="1"/>
          <p:nvPr/>
        </p:nvSpPr>
        <p:spPr>
          <a:xfrm>
            <a:off x="4182565" y="2379131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accent6"/>
                </a:solidFill>
              </a:rPr>
              <a:t>Whole</a:t>
            </a:r>
            <a:r>
              <a:rPr lang="cs-CZ" dirty="0">
                <a:solidFill>
                  <a:schemeClr val="accent6"/>
                </a:solidFill>
              </a:rPr>
              <a:t> 30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A811E4B8-DF2E-4FCE-8E3A-DCB849914583}"/>
              </a:ext>
            </a:extLst>
          </p:cNvPr>
          <p:cNvSpPr txBox="1"/>
          <p:nvPr/>
        </p:nvSpPr>
        <p:spPr>
          <a:xfrm>
            <a:off x="321591" y="2993073"/>
            <a:ext cx="1290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accent6"/>
                </a:solidFill>
              </a:rPr>
              <a:t>Zone</a:t>
            </a:r>
            <a:r>
              <a:rPr lang="cs-CZ" dirty="0">
                <a:solidFill>
                  <a:schemeClr val="accent6"/>
                </a:solidFill>
              </a:rPr>
              <a:t> dieta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52C52A08-FEBC-41D4-B516-54C48034F7B2}"/>
              </a:ext>
            </a:extLst>
          </p:cNvPr>
          <p:cNvSpPr txBox="1"/>
          <p:nvPr/>
        </p:nvSpPr>
        <p:spPr>
          <a:xfrm>
            <a:off x="4504296" y="4274855"/>
            <a:ext cx="4073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6"/>
                </a:solidFill>
              </a:rPr>
              <a:t>Výživa podle tradiční čínské medicíny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64BB30A8-ADA7-43AB-BFC9-258E01E6432F}"/>
              </a:ext>
            </a:extLst>
          </p:cNvPr>
          <p:cNvSpPr txBox="1"/>
          <p:nvPr/>
        </p:nvSpPr>
        <p:spPr>
          <a:xfrm>
            <a:off x="5477434" y="2229640"/>
            <a:ext cx="3163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6"/>
                </a:solidFill>
              </a:rPr>
              <a:t>Výživa podle krevních skupin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B000F233-0719-4386-B762-19782A69D471}"/>
              </a:ext>
            </a:extLst>
          </p:cNvPr>
          <p:cNvSpPr txBox="1"/>
          <p:nvPr/>
        </p:nvSpPr>
        <p:spPr>
          <a:xfrm>
            <a:off x="3279797" y="3464106"/>
            <a:ext cx="1951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6"/>
                </a:solidFill>
              </a:rPr>
              <a:t>Bezlepková dieta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B18F4268-0EB4-471E-A647-BEA4274F8D9B}"/>
              </a:ext>
            </a:extLst>
          </p:cNvPr>
          <p:cNvSpPr txBox="1"/>
          <p:nvPr/>
        </p:nvSpPr>
        <p:spPr>
          <a:xfrm>
            <a:off x="2010877" y="3046099"/>
            <a:ext cx="2520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6"/>
                </a:solidFill>
              </a:rPr>
              <a:t>Přerušované hladovění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DACC83EB-40BD-4DE8-BCB4-9F2E3F010C95}"/>
              </a:ext>
            </a:extLst>
          </p:cNvPr>
          <p:cNvSpPr txBox="1"/>
          <p:nvPr/>
        </p:nvSpPr>
        <p:spPr>
          <a:xfrm>
            <a:off x="6007761" y="2775265"/>
            <a:ext cx="1835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6"/>
                </a:solidFill>
              </a:rPr>
              <a:t>Výživa podle pH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81300A7F-48F9-488E-9D9F-673C7BEAC09E}"/>
              </a:ext>
            </a:extLst>
          </p:cNvPr>
          <p:cNvSpPr txBox="1"/>
          <p:nvPr/>
        </p:nvSpPr>
        <p:spPr>
          <a:xfrm>
            <a:off x="1762417" y="3428064"/>
            <a:ext cx="111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accent6"/>
                </a:solidFill>
              </a:rPr>
              <a:t>Ajurvéda</a:t>
            </a:r>
            <a:endParaRPr lang="cs-CZ" dirty="0">
              <a:solidFill>
                <a:schemeClr val="accent6"/>
              </a:solidFill>
            </a:endParaRPr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92B65347-81C2-4F4E-A253-445734A77A05}"/>
              </a:ext>
            </a:extLst>
          </p:cNvPr>
          <p:cNvSpPr/>
          <p:nvPr/>
        </p:nvSpPr>
        <p:spPr>
          <a:xfrm>
            <a:off x="631257" y="2135786"/>
            <a:ext cx="3025002" cy="4476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To mi poradil kamarád</a:t>
            </a:r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A615F1D7-F2D1-4805-B05C-0E561244DF9D}"/>
              </a:ext>
            </a:extLst>
          </p:cNvPr>
          <p:cNvSpPr/>
          <p:nvPr/>
        </p:nvSpPr>
        <p:spPr>
          <a:xfrm>
            <a:off x="6676222" y="5192230"/>
            <a:ext cx="3025002" cy="4476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To jsem četl na netu</a:t>
            </a:r>
          </a:p>
        </p:txBody>
      </p:sp>
      <p:pic>
        <p:nvPicPr>
          <p:cNvPr id="30" name="Obrázek 29" descr="Obsah obrázku osoba, muž, oblek, vázanka&#10;&#10;Popis vygenerován s velmi vysokou mírou spolehlivosti">
            <a:extLst>
              <a:ext uri="{FF2B5EF4-FFF2-40B4-BE49-F238E27FC236}">
                <a16:creationId xmlns:a16="http://schemas.microsoft.com/office/drawing/2014/main" id="{2DFD434A-5569-4263-879E-D205616F2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5439"/>
            <a:ext cx="2025574" cy="1352561"/>
          </a:xfrm>
          <a:prstGeom prst="rect">
            <a:avLst/>
          </a:prstGeom>
        </p:spPr>
      </p:pic>
      <p:sp>
        <p:nvSpPr>
          <p:cNvPr id="29" name="Obdélník 28">
            <a:extLst>
              <a:ext uri="{FF2B5EF4-FFF2-40B4-BE49-F238E27FC236}">
                <a16:creationId xmlns:a16="http://schemas.microsoft.com/office/drawing/2014/main" id="{C8171D01-79E3-4221-9C50-F5498FEC4AA4}"/>
              </a:ext>
            </a:extLst>
          </p:cNvPr>
          <p:cNvSpPr/>
          <p:nvPr/>
        </p:nvSpPr>
        <p:spPr>
          <a:xfrm>
            <a:off x="1957433" y="1759178"/>
            <a:ext cx="8848407" cy="42778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8000" dirty="0"/>
              <a:t>Pozor na zdroj informací!</a:t>
            </a:r>
          </a:p>
          <a:p>
            <a:pPr algn="ctr"/>
            <a:r>
              <a:rPr lang="cs-CZ" sz="4800" i="1" dirty="0"/>
              <a:t>„Dvakrát měř, jednou řež…“</a:t>
            </a:r>
            <a:endParaRPr lang="cs-CZ" sz="7200" i="1" dirty="0"/>
          </a:p>
        </p:txBody>
      </p:sp>
      <p:grpSp>
        <p:nvGrpSpPr>
          <p:cNvPr id="32" name="Skupina 31">
            <a:extLst>
              <a:ext uri="{FF2B5EF4-FFF2-40B4-BE49-F238E27FC236}">
                <a16:creationId xmlns:a16="http://schemas.microsoft.com/office/drawing/2014/main" id="{9DA6D757-8AC7-4CB9-9534-7BF9F260688A}"/>
              </a:ext>
            </a:extLst>
          </p:cNvPr>
          <p:cNvGrpSpPr/>
          <p:nvPr/>
        </p:nvGrpSpPr>
        <p:grpSpPr>
          <a:xfrm>
            <a:off x="7169497" y="594768"/>
            <a:ext cx="4313662" cy="410857"/>
            <a:chOff x="0" y="2652149"/>
            <a:chExt cx="8154193" cy="810809"/>
          </a:xfrm>
        </p:grpSpPr>
        <p:sp>
          <p:nvSpPr>
            <p:cNvPr id="33" name="Obdélník: se zakulacenými rohy 32">
              <a:extLst>
                <a:ext uri="{FF2B5EF4-FFF2-40B4-BE49-F238E27FC236}">
                  <a16:creationId xmlns:a16="http://schemas.microsoft.com/office/drawing/2014/main" id="{70CBB12A-CDD2-4713-AD93-65E835B8996A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/>
            </a:p>
          </p:txBody>
        </p:sp>
        <p:sp>
          <p:nvSpPr>
            <p:cNvPr id="34" name="Obdélník: se zakulacenými rohy 4">
              <a:extLst>
                <a:ext uri="{FF2B5EF4-FFF2-40B4-BE49-F238E27FC236}">
                  <a16:creationId xmlns:a16="http://schemas.microsoft.com/office/drawing/2014/main" id="{B90D68A8-0D79-4E45-A884-4D4E283D28F6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i="1" dirty="0"/>
                <a:t>Rychlé opakování z minulého semináře.</a:t>
              </a:r>
              <a:endParaRPr lang="en-US" i="1" dirty="0"/>
            </a:p>
          </p:txBody>
        </p:sp>
      </p:grpSp>
      <p:pic>
        <p:nvPicPr>
          <p:cNvPr id="35" name="Grafický objekt 34" descr="Žárovka a ozubené kolečko">
            <a:extLst>
              <a:ext uri="{FF2B5EF4-FFF2-40B4-BE49-F238E27FC236}">
                <a16:creationId xmlns:a16="http://schemas.microsoft.com/office/drawing/2014/main" id="{6AE63D7E-C2CE-4857-8CFF-54F3F83D26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04951" y="271327"/>
            <a:ext cx="595591" cy="59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773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 animBg="1"/>
      <p:bldP spid="28" grpId="0" animBg="1"/>
      <p:bldP spid="2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42BFA2A-77A0-4F60-A32A-685681C8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3F4AD2B-3220-48F9-BE58-E4DD958B8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59" y="609599"/>
            <a:ext cx="4185349" cy="5545667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Úkol k tomuto týdnu </a:t>
            </a:r>
            <a:b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(20.-26. 4.)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8C8749-628C-4B44-95E1-401632A47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4672" y="609600"/>
            <a:ext cx="5881969" cy="5545667"/>
          </a:xfrm>
        </p:spPr>
        <p:txBody>
          <a:bodyPr anchor="ctr">
            <a:normAutofit fontScale="92500"/>
          </a:bodyPr>
          <a:lstStyle/>
          <a:p>
            <a:r>
              <a:rPr lang="cs-CZ" dirty="0">
                <a:solidFill>
                  <a:srgbClr val="FFFFFF"/>
                </a:solidFill>
              </a:rPr>
              <a:t>Opět se podívejte na 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jídelníček ze semináře č. 5 (domácí úkol) </a:t>
            </a:r>
            <a:r>
              <a:rPr lang="cs-CZ" dirty="0">
                <a:solidFill>
                  <a:srgbClr val="FFFFFF"/>
                </a:solidFill>
              </a:rPr>
              <a:t>a zkuste zhodnotit energetickou bilanci, energetickou dostupnost a rozložení příjmu živin (S a B) během dne ve vztahu k tělesné hmotnosti a </a:t>
            </a:r>
            <a:r>
              <a:rPr lang="cs-CZ" b="1" dirty="0">
                <a:solidFill>
                  <a:srgbClr val="236292"/>
                </a:solidFill>
              </a:rPr>
              <a:t>nyní i typu zatížení (intenzita a objem)</a:t>
            </a:r>
            <a:r>
              <a:rPr lang="cs-CZ" b="1" dirty="0">
                <a:solidFill>
                  <a:srgbClr val="FFFFFF"/>
                </a:solidFill>
              </a:rPr>
              <a:t>.</a:t>
            </a:r>
          </a:p>
          <a:p>
            <a:r>
              <a:rPr lang="cs-CZ" dirty="0">
                <a:solidFill>
                  <a:srgbClr val="FFFFFF"/>
                </a:solidFill>
              </a:rPr>
              <a:t>Jídelníček ke vztahu k pohybové aktivitě vyhodnoťte a </a:t>
            </a:r>
            <a:r>
              <a:rPr lang="cs-CZ" b="1" dirty="0">
                <a:solidFill>
                  <a:srgbClr val="236292"/>
                </a:solidFill>
              </a:rPr>
              <a:t>formou krátkého textu</a:t>
            </a:r>
            <a:r>
              <a:rPr lang="cs-CZ" dirty="0">
                <a:solidFill>
                  <a:srgbClr val="236292"/>
                </a:solidFill>
              </a:rPr>
              <a:t> </a:t>
            </a:r>
            <a:r>
              <a:rPr lang="cs-CZ" dirty="0">
                <a:solidFill>
                  <a:srgbClr val="FFFFFF"/>
                </a:solidFill>
              </a:rPr>
              <a:t>(opět jeden odstavec, Word) </a:t>
            </a:r>
            <a:r>
              <a:rPr lang="cs-CZ" b="1" dirty="0">
                <a:solidFill>
                  <a:srgbClr val="236292"/>
                </a:solidFill>
              </a:rPr>
              <a:t>popište</a:t>
            </a:r>
            <a:r>
              <a:rPr lang="cs-CZ" dirty="0">
                <a:solidFill>
                  <a:srgbClr val="FFFFFF"/>
                </a:solidFill>
              </a:rPr>
              <a:t>, čím byste jídelníček měli zlepšit, doplnit, rozšířit, nahradit atp. na základě informací z této a předchozí prezentace.</a:t>
            </a:r>
            <a:endParaRPr lang="cs-CZ" dirty="0">
              <a:solidFill>
                <a:schemeClr val="tx1"/>
              </a:solidFill>
            </a:endParaRPr>
          </a:p>
          <a:p>
            <a:r>
              <a:rPr lang="cs-CZ" sz="2000" b="1" dirty="0">
                <a:solidFill>
                  <a:schemeClr val="tx1"/>
                </a:solidFill>
              </a:rPr>
              <a:t>Příští týden (27. 4.-3. 5.) navážeme nutričními strategiemi a otevřeme problematiku doplňků stravy, kterou budeme pokračovat i v týdnu nadcházejícím (4.-10. 5.).</a:t>
            </a:r>
          </a:p>
          <a:p>
            <a:endParaRPr lang="cs-CZ" sz="2000" b="1" dirty="0">
              <a:solidFill>
                <a:schemeClr val="tx1"/>
              </a:solidFill>
            </a:endParaRPr>
          </a:p>
          <a:p>
            <a:pPr lvl="0">
              <a:buClr>
                <a:srgbClr val="5FCBEF"/>
              </a:buClr>
            </a:pPr>
            <a:r>
              <a:rPr lang="cs-CZ" sz="2800" b="1" dirty="0">
                <a:solidFill>
                  <a:prstClr val="white"/>
                </a:solidFill>
              </a:rPr>
              <a:t>Vložte prosím do odevzdávárny do 5. 5. do půlnoci.</a:t>
            </a:r>
          </a:p>
        </p:txBody>
      </p:sp>
    </p:spTree>
    <p:extLst>
      <p:ext uri="{BB962C8B-B14F-4D97-AF65-F5344CB8AC3E}">
        <p14:creationId xmlns:p14="http://schemas.microsoft.com/office/powerpoint/2010/main" val="3971124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E446B7E6-8568-417F-959E-DB3D1E70F64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Zástupný symbol pro obsah 5" descr="Obsah obrázku exteriér, obloha, muž, letecká doprava&#10;&#10;Popis vygenerován s velmi vysokou mírou spolehlivosti">
            <a:extLst>
              <a:ext uri="{FF2B5EF4-FFF2-40B4-BE49-F238E27FC236}">
                <a16:creationId xmlns:a16="http://schemas.microsoft.com/office/drawing/2014/main" id="{ADADC7E4-AED4-470E-976E-DF71C26D52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5" b="20760"/>
          <a:stretch/>
        </p:blipFill>
        <p:spPr>
          <a:xfrm>
            <a:off x="-1" y="-1"/>
            <a:ext cx="12192001" cy="4883281"/>
          </a:xfrm>
          <a:prstGeom prst="rect">
            <a:avLst/>
          </a:prstGeom>
        </p:spPr>
      </p:pic>
      <p:sp>
        <p:nvSpPr>
          <p:cNvPr id="13" name="Freeform 9">
            <a:extLst>
              <a:ext uri="{FF2B5EF4-FFF2-40B4-BE49-F238E27FC236}">
                <a16:creationId xmlns:a16="http://schemas.microsoft.com/office/drawing/2014/main" id="{AFB83730-58A8-42CA-90B3-5D5D2D1B00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547642"/>
            <a:ext cx="12192000" cy="2332906"/>
          </a:xfrm>
          <a:custGeom>
            <a:avLst/>
            <a:gdLst>
              <a:gd name="connsiteX0" fmla="*/ 0 w 12192000"/>
              <a:gd name="connsiteY0" fmla="*/ 0 h 2332906"/>
              <a:gd name="connsiteX1" fmla="*/ 1996017 w 12192000"/>
              <a:gd name="connsiteY1" fmla="*/ 0 h 2332906"/>
              <a:gd name="connsiteX2" fmla="*/ 2377017 w 12192000"/>
              <a:gd name="connsiteY2" fmla="*/ 263783 h 2332906"/>
              <a:gd name="connsiteX3" fmla="*/ 2385484 w 12192000"/>
              <a:gd name="connsiteY3" fmla="*/ 266713 h 2332906"/>
              <a:gd name="connsiteX4" fmla="*/ 2398184 w 12192000"/>
              <a:gd name="connsiteY4" fmla="*/ 271110 h 2332906"/>
              <a:gd name="connsiteX5" fmla="*/ 2410883 w 12192000"/>
              <a:gd name="connsiteY5" fmla="*/ 275506 h 2332906"/>
              <a:gd name="connsiteX6" fmla="*/ 2421467 w 12192000"/>
              <a:gd name="connsiteY6" fmla="*/ 275506 h 2332906"/>
              <a:gd name="connsiteX7" fmla="*/ 2434167 w 12192000"/>
              <a:gd name="connsiteY7" fmla="*/ 275506 h 2332906"/>
              <a:gd name="connsiteX8" fmla="*/ 2444750 w 12192000"/>
              <a:gd name="connsiteY8" fmla="*/ 271110 h 2332906"/>
              <a:gd name="connsiteX9" fmla="*/ 2457450 w 12192000"/>
              <a:gd name="connsiteY9" fmla="*/ 266713 h 2332906"/>
              <a:gd name="connsiteX10" fmla="*/ 2465917 w 12192000"/>
              <a:gd name="connsiteY10" fmla="*/ 263783 h 2332906"/>
              <a:gd name="connsiteX11" fmla="*/ 2846917 w 12192000"/>
              <a:gd name="connsiteY11" fmla="*/ 0 h 2332906"/>
              <a:gd name="connsiteX12" fmla="*/ 12192000 w 12192000"/>
              <a:gd name="connsiteY12" fmla="*/ 0 h 2332906"/>
              <a:gd name="connsiteX13" fmla="*/ 12192000 w 12192000"/>
              <a:gd name="connsiteY13" fmla="*/ 2332906 h 2332906"/>
              <a:gd name="connsiteX14" fmla="*/ 0 w 12192000"/>
              <a:gd name="connsiteY14" fmla="*/ 2332906 h 233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2332906">
                <a:moveTo>
                  <a:pt x="0" y="0"/>
                </a:moveTo>
                <a:lnTo>
                  <a:pt x="1996017" y="0"/>
                </a:lnTo>
                <a:lnTo>
                  <a:pt x="2377017" y="263783"/>
                </a:lnTo>
                <a:lnTo>
                  <a:pt x="2385484" y="266713"/>
                </a:lnTo>
                <a:lnTo>
                  <a:pt x="2398184" y="271110"/>
                </a:lnTo>
                <a:lnTo>
                  <a:pt x="2410883" y="275506"/>
                </a:lnTo>
                <a:lnTo>
                  <a:pt x="2421467" y="275506"/>
                </a:lnTo>
                <a:lnTo>
                  <a:pt x="2434167" y="275506"/>
                </a:lnTo>
                <a:lnTo>
                  <a:pt x="2444750" y="271110"/>
                </a:lnTo>
                <a:lnTo>
                  <a:pt x="2457450" y="266713"/>
                </a:lnTo>
                <a:lnTo>
                  <a:pt x="2465917" y="263783"/>
                </a:lnTo>
                <a:lnTo>
                  <a:pt x="2846917" y="0"/>
                </a:lnTo>
                <a:lnTo>
                  <a:pt x="12192000" y="0"/>
                </a:lnTo>
                <a:lnTo>
                  <a:pt x="12192000" y="2332906"/>
                </a:lnTo>
                <a:lnTo>
                  <a:pt x="0" y="23329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1C32344-A767-4632-9784-90FF8AC49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963" y="5526671"/>
            <a:ext cx="5774443" cy="120340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cs-CZ" dirty="0"/>
              <a:t>Význam výživy v lidském zdraví a výkonnosti</a:t>
            </a:r>
            <a:endParaRPr lang="en-US" dirty="0"/>
          </a:p>
        </p:txBody>
      </p:sp>
      <p:graphicFrame>
        <p:nvGraphicFramePr>
          <p:cNvPr id="9" name="Zástupný symbol pro obsah 2">
            <a:extLst>
              <a:ext uri="{FF2B5EF4-FFF2-40B4-BE49-F238E27FC236}">
                <a16:creationId xmlns:a16="http://schemas.microsoft.com/office/drawing/2014/main" id="{284B5431-DB44-464C-8864-CF054B1E6E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8022402"/>
              </p:ext>
            </p:extLst>
          </p:nvPr>
        </p:nvGraphicFramePr>
        <p:xfrm>
          <a:off x="-894111" y="352002"/>
          <a:ext cx="10553700" cy="3869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Ovál 2">
            <a:extLst>
              <a:ext uri="{FF2B5EF4-FFF2-40B4-BE49-F238E27FC236}">
                <a16:creationId xmlns:a16="http://schemas.microsoft.com/office/drawing/2014/main" id="{45214FED-7980-4A79-8087-DD145C77C6E0}"/>
              </a:ext>
            </a:extLst>
          </p:cNvPr>
          <p:cNvSpPr/>
          <p:nvPr/>
        </p:nvSpPr>
        <p:spPr>
          <a:xfrm>
            <a:off x="4382739" y="1395780"/>
            <a:ext cx="4172505" cy="4172505"/>
          </a:xfrm>
          <a:prstGeom prst="ellipse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BC3B7B60-5459-42C1-ACAD-35137C948D13}"/>
              </a:ext>
            </a:extLst>
          </p:cNvPr>
          <p:cNvGrpSpPr/>
          <p:nvPr/>
        </p:nvGrpSpPr>
        <p:grpSpPr>
          <a:xfrm>
            <a:off x="6787703" y="4424213"/>
            <a:ext cx="4779847" cy="1804502"/>
            <a:chOff x="0" y="2652149"/>
            <a:chExt cx="8154193" cy="810809"/>
          </a:xfrm>
        </p:grpSpPr>
        <p:sp>
          <p:nvSpPr>
            <p:cNvPr id="10" name="Obdélník: se zakulacenými rohy 9">
              <a:extLst>
                <a:ext uri="{FF2B5EF4-FFF2-40B4-BE49-F238E27FC236}">
                  <a16:creationId xmlns:a16="http://schemas.microsoft.com/office/drawing/2014/main" id="{EE097B7B-20C5-45EB-9162-6AED15501C91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/>
            </a:p>
          </p:txBody>
        </p:sp>
        <p:sp>
          <p:nvSpPr>
            <p:cNvPr id="12" name="Obdélník: se zakulacenými rohy 4">
              <a:extLst>
                <a:ext uri="{FF2B5EF4-FFF2-40B4-BE49-F238E27FC236}">
                  <a16:creationId xmlns:a16="http://schemas.microsoft.com/office/drawing/2014/main" id="{1A5323B9-9E65-47A1-96A1-C95E9F9399DD}"/>
                </a:ext>
              </a:extLst>
            </p:cNvPr>
            <p:cNvSpPr txBox="1"/>
            <p:nvPr/>
          </p:nvSpPr>
          <p:spPr>
            <a:xfrm>
              <a:off x="39581" y="2691729"/>
              <a:ext cx="8075034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marL="0" lvl="0" indent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i="1" dirty="0"/>
                <a:t>Tentokrát se více zaměříme na aplikaci teoretických poznatků do praxe, respektive jejich aplikaci do období před, během a po výkonu s cílem podpořit výkonnost, regeneraci a adaptaci sportovce na zatížení.</a:t>
              </a:r>
              <a:endParaRPr lang="en-US" i="1" dirty="0"/>
            </a:p>
          </p:txBody>
        </p:sp>
      </p:grpSp>
      <p:pic>
        <p:nvPicPr>
          <p:cNvPr id="14" name="Grafický objekt 13" descr="Žárovka a ozubené kolečko">
            <a:extLst>
              <a:ext uri="{FF2B5EF4-FFF2-40B4-BE49-F238E27FC236}">
                <a16:creationId xmlns:a16="http://schemas.microsoft.com/office/drawing/2014/main" id="{151B908E-8F55-43EF-9B1A-EF02B07ED5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007308" y="4064703"/>
            <a:ext cx="595591" cy="59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16237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1955B8-83FB-4F92-8AB0-CB359B402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485" y="156237"/>
            <a:ext cx="11607030" cy="1539397"/>
          </a:xfrm>
        </p:spPr>
        <p:txBody>
          <a:bodyPr>
            <a:normAutofit/>
          </a:bodyPr>
          <a:lstStyle/>
          <a:p>
            <a:pPr algn="ctr"/>
            <a:r>
              <a:rPr lang="cs-CZ" sz="3200" dirty="0">
                <a:solidFill>
                  <a:schemeClr val="accent6">
                    <a:lumMod val="50000"/>
                  </a:schemeClr>
                </a:solidFill>
              </a:rPr>
              <a:t>Výživa v podpoře vytrvalostních vs silově-rychlostních disciplín</a:t>
            </a:r>
            <a:br>
              <a:rPr lang="cs-CZ" sz="32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cs-CZ" sz="2400" dirty="0">
                <a:solidFill>
                  <a:schemeClr val="accent6">
                    <a:lumMod val="50000"/>
                  </a:schemeClr>
                </a:solidFill>
              </a:rPr>
              <a:t>Klíčové zásady výživy</a:t>
            </a:r>
            <a:br>
              <a:rPr lang="cs-CZ" sz="24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cs-CZ" sz="2400" dirty="0">
                <a:solidFill>
                  <a:schemeClr val="accent6">
                    <a:lumMod val="50000"/>
                  </a:schemeClr>
                </a:solidFill>
              </a:rPr>
              <a:t>v kontextu fyziologie zátěže</a:t>
            </a:r>
            <a:endParaRPr lang="cs-CZ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5A97BC-E5D3-4B89-8CDD-C565550A4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485" y="2807412"/>
            <a:ext cx="11607030" cy="4050588"/>
          </a:xfrm>
        </p:spPr>
        <p:txBody>
          <a:bodyPr numCol="2">
            <a:normAutofit/>
          </a:bodyPr>
          <a:lstStyle/>
          <a:p>
            <a:r>
              <a:rPr lang="cs-CZ" dirty="0"/>
              <a:t>Z hlediska fyziologie kontinuální výkony </a:t>
            </a:r>
            <a:r>
              <a:rPr lang="cs-CZ" dirty="0">
                <a:cs typeface="Calibri" panose="020F0502020204030204" pitchFamily="34" charset="0"/>
              </a:rPr>
              <a:t>˃2 min.</a:t>
            </a:r>
          </a:p>
          <a:p>
            <a:r>
              <a:rPr lang="cs-CZ" dirty="0">
                <a:cs typeface="Calibri" panose="020F0502020204030204" pitchFamily="34" charset="0"/>
              </a:rPr>
              <a:t>Citlivé na energetické zásoby glykogenu, schopnost </a:t>
            </a:r>
            <a:r>
              <a:rPr lang="cs-CZ" dirty="0" err="1">
                <a:cs typeface="Calibri" panose="020F0502020204030204" pitchFamily="34" charset="0"/>
              </a:rPr>
              <a:t>utilizovat</a:t>
            </a:r>
            <a:r>
              <a:rPr lang="cs-CZ" dirty="0">
                <a:cs typeface="Calibri" panose="020F0502020204030204" pitchFamily="34" charset="0"/>
              </a:rPr>
              <a:t> ATP z lipidových zásob a hydrataci.</a:t>
            </a:r>
          </a:p>
          <a:p>
            <a:pPr lvl="1"/>
            <a:r>
              <a:rPr lang="cs-CZ" dirty="0">
                <a:cs typeface="Calibri" panose="020F0502020204030204" pitchFamily="34" charset="0"/>
              </a:rPr>
              <a:t>Navyšování glykogenových zásob (výživa před).</a:t>
            </a:r>
          </a:p>
          <a:p>
            <a:pPr lvl="1"/>
            <a:r>
              <a:rPr lang="cs-CZ" dirty="0"/>
              <a:t>Doplňování S během dlouhých výkonů (</a:t>
            </a:r>
            <a:r>
              <a:rPr lang="cs-CZ" dirty="0">
                <a:cs typeface="Calibri" panose="020F0502020204030204" pitchFamily="34" charset="0"/>
              </a:rPr>
              <a:t>˃60 min).</a:t>
            </a:r>
          </a:p>
          <a:p>
            <a:pPr lvl="1"/>
            <a:r>
              <a:rPr lang="cs-CZ" dirty="0">
                <a:cs typeface="Calibri" panose="020F0502020204030204" pitchFamily="34" charset="0"/>
              </a:rPr>
              <a:t>Pitný režim (vyhnout se 2% dehydrataci).</a:t>
            </a:r>
          </a:p>
          <a:p>
            <a:pPr lvl="1"/>
            <a:r>
              <a:rPr lang="cs-CZ" dirty="0">
                <a:cs typeface="Calibri" panose="020F0502020204030204" pitchFamily="34" charset="0"/>
              </a:rPr>
              <a:t>Nutriční strategie a tréninková metodika.</a:t>
            </a:r>
          </a:p>
          <a:p>
            <a:pPr lvl="2"/>
            <a:r>
              <a:rPr lang="cs-CZ" dirty="0">
                <a:cs typeface="Calibri" panose="020F0502020204030204" pitchFamily="34" charset="0"/>
              </a:rPr>
              <a:t>Adaptace lipidového a glykogenového metabolismu.</a:t>
            </a:r>
          </a:p>
          <a:p>
            <a:r>
              <a:rPr lang="cs-CZ" dirty="0">
                <a:cs typeface="Calibri" panose="020F0502020204030204" pitchFamily="34" charset="0"/>
              </a:rPr>
              <a:t>Potřeba regenerace poškozených svalových struktur (zejména běžci – odraz x dopad – </a:t>
            </a:r>
            <a:r>
              <a:rPr lang="cs-CZ" dirty="0" err="1">
                <a:cs typeface="Calibri" panose="020F0502020204030204" pitchFamily="34" charset="0"/>
              </a:rPr>
              <a:t>mikrotraumata</a:t>
            </a:r>
            <a:r>
              <a:rPr lang="cs-CZ" dirty="0">
                <a:cs typeface="Calibri" panose="020F0502020204030204" pitchFamily="34" charset="0"/>
              </a:rPr>
              <a:t>).</a:t>
            </a:r>
          </a:p>
          <a:p>
            <a:pPr lvl="1"/>
            <a:r>
              <a:rPr lang="cs-CZ" dirty="0">
                <a:cs typeface="Calibri" panose="020F0502020204030204" pitchFamily="34" charset="0"/>
              </a:rPr>
              <a:t>Adekvátní příjem B a regenerační postupy.</a:t>
            </a:r>
          </a:p>
          <a:p>
            <a:r>
              <a:rPr lang="cs-CZ" dirty="0">
                <a:cs typeface="Calibri" panose="020F0502020204030204" pitchFamily="34" charset="0"/>
              </a:rPr>
              <a:t>Střídavé zatížení </a:t>
            </a:r>
            <a:r>
              <a:rPr lang="cs-CZ" dirty="0" err="1">
                <a:cs typeface="Calibri" panose="020F0502020204030204" pitchFamily="34" charset="0"/>
              </a:rPr>
              <a:t>submax</a:t>
            </a:r>
            <a:r>
              <a:rPr lang="cs-CZ" dirty="0">
                <a:cs typeface="Calibri" panose="020F0502020204030204" pitchFamily="34" charset="0"/>
              </a:rPr>
              <a:t>. až max. intenzita do 2 min vs nízká intenzita (odpočinek aktivní či pasivní). Často dochází k rychlým změnám směru či tzv. „stop and go“ zatížení (kolektivní sporty).</a:t>
            </a:r>
          </a:p>
          <a:p>
            <a:pPr lvl="1"/>
            <a:r>
              <a:rPr lang="cs-CZ" dirty="0">
                <a:cs typeface="Calibri" panose="020F0502020204030204" pitchFamily="34" charset="0"/>
              </a:rPr>
              <a:t>Glykogenové zásoby (výživa před).</a:t>
            </a:r>
          </a:p>
          <a:p>
            <a:pPr lvl="1"/>
            <a:r>
              <a:rPr lang="cs-CZ" dirty="0" err="1">
                <a:cs typeface="Calibri" panose="020F0502020204030204" pitchFamily="34" charset="0"/>
              </a:rPr>
              <a:t>Kreatinfosfátové</a:t>
            </a:r>
            <a:r>
              <a:rPr lang="cs-CZ" dirty="0">
                <a:cs typeface="Calibri" panose="020F0502020204030204" pitchFamily="34" charset="0"/>
              </a:rPr>
              <a:t> zásoby (trénink + doplňky stravy).</a:t>
            </a:r>
          </a:p>
          <a:p>
            <a:r>
              <a:rPr lang="cs-CZ" dirty="0">
                <a:cs typeface="Calibri" panose="020F0502020204030204" pitchFamily="34" charset="0"/>
              </a:rPr>
              <a:t>Síla i rychlost vychází ze schopnosti adaptovat svalovou tkáň na zatížení (proteosyntéza – hypertrofie – adaptace).</a:t>
            </a:r>
          </a:p>
          <a:p>
            <a:pPr lvl="1"/>
            <a:r>
              <a:rPr lang="cs-CZ" dirty="0">
                <a:cs typeface="Calibri" panose="020F0502020204030204" pitchFamily="34" charset="0"/>
              </a:rPr>
              <a:t>Doplnění S a B v období po skončení zatížení.</a:t>
            </a:r>
          </a:p>
          <a:p>
            <a:pPr lvl="1"/>
            <a:r>
              <a:rPr lang="cs-CZ" dirty="0"/>
              <a:t>Dodržování regeneračních postupů (prostor pro adaptaci).</a:t>
            </a:r>
          </a:p>
        </p:txBody>
      </p:sp>
      <p:pic>
        <p:nvPicPr>
          <p:cNvPr id="17" name="Obrázek 16" descr="Obsah obrázku exteriér, osoba, zelená, jezdectví&#10;&#10;Popis byl vytvořen automaticky">
            <a:extLst>
              <a:ext uri="{FF2B5EF4-FFF2-40B4-BE49-F238E27FC236}">
                <a16:creationId xmlns:a16="http://schemas.microsoft.com/office/drawing/2014/main" id="{1BCE54D0-9152-4AFE-A367-0867C2D6F0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671" y="789565"/>
            <a:ext cx="2154507" cy="2079993"/>
          </a:xfrm>
          <a:prstGeom prst="rect">
            <a:avLst/>
          </a:prstGeom>
        </p:spPr>
      </p:pic>
      <p:pic>
        <p:nvPicPr>
          <p:cNvPr id="19" name="Obrázek 18" descr="Obsah obrázku osoba, sport, žlutá, exteriér&#10;&#10;Popis byl vytvořen automaticky">
            <a:extLst>
              <a:ext uri="{FF2B5EF4-FFF2-40B4-BE49-F238E27FC236}">
                <a16:creationId xmlns:a16="http://schemas.microsoft.com/office/drawing/2014/main" id="{0A1F1CFA-7426-4E56-B487-06EFB0F8EE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280" y="789854"/>
            <a:ext cx="1703051" cy="2079993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68664C6E-8A2C-4475-8D47-E4FA1AE3F757}"/>
              </a:ext>
            </a:extLst>
          </p:cNvPr>
          <p:cNvSpPr txBox="1"/>
          <p:nvPr/>
        </p:nvSpPr>
        <p:spPr>
          <a:xfrm>
            <a:off x="-60494" y="6650071"/>
            <a:ext cx="35766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</p:txBody>
      </p:sp>
    </p:spTree>
    <p:extLst>
      <p:ext uri="{BB962C8B-B14F-4D97-AF65-F5344CB8AC3E}">
        <p14:creationId xmlns:p14="http://schemas.microsoft.com/office/powerpoint/2010/main" val="112104390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Výživa v podpoře sportovního výkonu</a:t>
            </a:r>
            <a:br>
              <a:rPr lang="cs-CZ" sz="3200" dirty="0"/>
            </a:br>
            <a:r>
              <a:rPr lang="cs-CZ" sz="2400" dirty="0"/>
              <a:t>Výkonnostní úroveň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613647"/>
            <a:ext cx="8697485" cy="4634753"/>
          </a:xfrm>
        </p:spPr>
        <p:txBody>
          <a:bodyPr>
            <a:normAutofit/>
          </a:bodyPr>
          <a:lstStyle/>
          <a:p>
            <a:r>
              <a:rPr lang="cs-CZ" sz="2000" dirty="0"/>
              <a:t>Na začátku je potřeba velmi dobře posoudit, </a:t>
            </a:r>
            <a:r>
              <a:rPr lang="cs-CZ" sz="2000" b="1" dirty="0">
                <a:solidFill>
                  <a:srgbClr val="61ABC9"/>
                </a:solidFill>
              </a:rPr>
              <a:t>na jaké úrovni se sportovec nachází</a:t>
            </a:r>
            <a:r>
              <a:rPr lang="cs-CZ" sz="2000" dirty="0"/>
              <a:t> a zda je potřeba se zaměřit například na nutriční strategie či specifické tréninkové metody a postupy.</a:t>
            </a:r>
          </a:p>
          <a:p>
            <a:r>
              <a:rPr lang="cs-CZ" sz="2000" dirty="0"/>
              <a:t>Pokud se bude jednat o rekreačního sportovce (zatížení 3-5 hod/týden) či aktivně trénujícího sportovce (zatížení 5-10 hod/týden), který trénuje pro zdravotní či zájmové účely bez aspirace na špičkovou úroveň, pak budou </a:t>
            </a:r>
            <a:r>
              <a:rPr lang="cs-CZ" sz="2000" b="1" dirty="0">
                <a:solidFill>
                  <a:srgbClr val="61ABC9"/>
                </a:solidFill>
              </a:rPr>
              <a:t>doporučení pro výživu velmi podobná </a:t>
            </a:r>
            <a:r>
              <a:rPr lang="cs-CZ" sz="2000" dirty="0"/>
              <a:t>pro vytrvalostní tak i pro silově-rychlostní sportovce.</a:t>
            </a:r>
          </a:p>
        </p:txBody>
      </p:sp>
      <p:sp>
        <p:nvSpPr>
          <p:cNvPr id="6" name="Znak násobení 5">
            <a:extLst>
              <a:ext uri="{FF2B5EF4-FFF2-40B4-BE49-F238E27FC236}">
                <a16:creationId xmlns:a16="http://schemas.microsoft.com/office/drawing/2014/main" id="{DAD5AEF3-6CB1-4764-BC3D-CF3C21E24552}"/>
              </a:ext>
            </a:extLst>
          </p:cNvPr>
          <p:cNvSpPr/>
          <p:nvPr/>
        </p:nvSpPr>
        <p:spPr>
          <a:xfrm>
            <a:off x="4055615" y="5135925"/>
            <a:ext cx="398796" cy="346545"/>
          </a:xfrm>
          <a:prstGeom prst="mathMultiply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F18C9D0A-4A57-4C97-A255-208C58499C92}"/>
              </a:ext>
            </a:extLst>
          </p:cNvPr>
          <p:cNvSpPr txBox="1"/>
          <p:nvPr/>
        </p:nvSpPr>
        <p:spPr>
          <a:xfrm>
            <a:off x="-60494" y="6650071"/>
            <a:ext cx="35766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</p:txBody>
      </p:sp>
      <p:pic>
        <p:nvPicPr>
          <p:cNvPr id="12" name="Grafický objekt 11" descr="Medaile">
            <a:extLst>
              <a:ext uri="{FF2B5EF4-FFF2-40B4-BE49-F238E27FC236}">
                <a16:creationId xmlns:a16="http://schemas.microsoft.com/office/drawing/2014/main" id="{A8963DB6-3193-4707-A08B-50BA27FAA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33602" y="4369996"/>
            <a:ext cx="1878405" cy="1878405"/>
          </a:xfrm>
          <a:prstGeom prst="rect">
            <a:avLst/>
          </a:prstGeom>
        </p:spPr>
      </p:pic>
      <p:pic>
        <p:nvPicPr>
          <p:cNvPr id="16" name="Grafický objekt 15" descr="Srdce (orgán)">
            <a:extLst>
              <a:ext uri="{FF2B5EF4-FFF2-40B4-BE49-F238E27FC236}">
                <a16:creationId xmlns:a16="http://schemas.microsoft.com/office/drawing/2014/main" id="{49033DD0-E91F-4A65-96E7-9E0B5D5666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98020" y="4369996"/>
            <a:ext cx="1878404" cy="187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82776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Výživa v podpoře sportovního výkonu</a:t>
            </a:r>
            <a:br>
              <a:rPr lang="cs-CZ" sz="3200" dirty="0"/>
            </a:br>
            <a:r>
              <a:rPr lang="cs-CZ" sz="2400" dirty="0"/>
              <a:t>Vytrvalost vs síla a rychlost v kontextu výkonnostní úrovně</a:t>
            </a:r>
            <a:endParaRPr lang="cs-CZ" sz="3200" dirty="0"/>
          </a:p>
        </p:txBody>
      </p:sp>
      <p:pic>
        <p:nvPicPr>
          <p:cNvPr id="10" name="Obrázek 9" descr="Obsah obrázku sport, interiér, vsedě, hledání&#10;&#10;Popis byl vytvořen automaticky">
            <a:extLst>
              <a:ext uri="{FF2B5EF4-FFF2-40B4-BE49-F238E27FC236}">
                <a16:creationId xmlns:a16="http://schemas.microsoft.com/office/drawing/2014/main" id="{E03F5DD7-DC9D-4DA6-94C2-CEC233E44D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152" y="4264676"/>
            <a:ext cx="3980115" cy="2188850"/>
          </a:xfrm>
          <a:prstGeom prst="rect">
            <a:avLst/>
          </a:prstGeom>
        </p:spPr>
      </p:pic>
      <p:pic>
        <p:nvPicPr>
          <p:cNvPr id="12" name="Obrázek 11" descr="Obsah obrázku osoba, jezdectví, exteriér, muž&#10;&#10;Popis byl vytvořen automaticky">
            <a:extLst>
              <a:ext uri="{FF2B5EF4-FFF2-40B4-BE49-F238E27FC236}">
                <a16:creationId xmlns:a16="http://schemas.microsoft.com/office/drawing/2014/main" id="{58357B59-D238-4AA6-9FB7-4BA732D3D0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19" t="387" r="16444" b="-387"/>
          <a:stretch/>
        </p:blipFill>
        <p:spPr>
          <a:xfrm>
            <a:off x="9680267" y="857250"/>
            <a:ext cx="1464877" cy="2571750"/>
          </a:xfrm>
          <a:prstGeom prst="rect">
            <a:avLst/>
          </a:prstGeom>
        </p:spPr>
      </p:pic>
      <p:sp>
        <p:nvSpPr>
          <p:cNvPr id="13" name="Znak násobení 12">
            <a:extLst>
              <a:ext uri="{FF2B5EF4-FFF2-40B4-BE49-F238E27FC236}">
                <a16:creationId xmlns:a16="http://schemas.microsoft.com/office/drawing/2014/main" id="{A96CA51E-3070-4CBA-9E98-B33E54C3F15F}"/>
              </a:ext>
            </a:extLst>
          </p:cNvPr>
          <p:cNvSpPr/>
          <p:nvPr/>
        </p:nvSpPr>
        <p:spPr>
          <a:xfrm>
            <a:off x="10403045" y="3559888"/>
            <a:ext cx="398796" cy="346545"/>
          </a:xfrm>
          <a:prstGeom prst="mathMultiply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6F366A92-BE58-484D-ADCD-4A7E6DFBCB2E}"/>
              </a:ext>
            </a:extLst>
          </p:cNvPr>
          <p:cNvSpPr txBox="1"/>
          <p:nvPr/>
        </p:nvSpPr>
        <p:spPr>
          <a:xfrm>
            <a:off x="-60494" y="6650071"/>
            <a:ext cx="35766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KUMSTÁT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HLINSKÝ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Sportovní výživa v tréninkové a závodní praxi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13647"/>
            <a:ext cx="8596668" cy="5088994"/>
          </a:xfrm>
        </p:spPr>
        <p:txBody>
          <a:bodyPr>
            <a:normAutofit/>
          </a:bodyPr>
          <a:lstStyle/>
          <a:p>
            <a:r>
              <a:rPr lang="cs-CZ" sz="2000" dirty="0"/>
              <a:t>Rozdíl nastává ve chvíli, kdy se bude jednat o </a:t>
            </a:r>
            <a:r>
              <a:rPr lang="cs-CZ" sz="2000" b="1" dirty="0">
                <a:solidFill>
                  <a:srgbClr val="61ABC9"/>
                </a:solidFill>
              </a:rPr>
              <a:t>vytrvalostního sportovce na výkonnostní či elitní úrovni </a:t>
            </a:r>
            <a:r>
              <a:rPr lang="cs-CZ" sz="2000" dirty="0"/>
              <a:t>(zatížení více než 10 hod/týden, u některých sportovců se můžeme setkat se zatížením i 20 hod/týden). Zde jsou </a:t>
            </a:r>
            <a:r>
              <a:rPr lang="cs-CZ" sz="2000" b="1" dirty="0">
                <a:solidFill>
                  <a:srgbClr val="61ABC9"/>
                </a:solidFill>
              </a:rPr>
              <a:t>doporučení zejména pro příjem S a energie výrazně navýšena</a:t>
            </a:r>
            <a:r>
              <a:rPr lang="cs-CZ" sz="2000" dirty="0"/>
              <a:t>. </a:t>
            </a:r>
          </a:p>
          <a:p>
            <a:pPr lvl="1"/>
            <a:r>
              <a:rPr lang="cs-CZ" sz="1800" dirty="0"/>
              <a:t>Doporučuje se zařazovat i některé nutriční strategie a na místě je i zařazení některých doplňků stravy.</a:t>
            </a:r>
          </a:p>
          <a:p>
            <a:r>
              <a:rPr lang="cs-CZ" sz="2000" b="1" dirty="0">
                <a:solidFill>
                  <a:srgbClr val="61ABC9"/>
                </a:solidFill>
              </a:rPr>
              <a:t>Výkonnostní či elitní sportovec orientovaný na silově-rychlostní zatížení </a:t>
            </a:r>
            <a:r>
              <a:rPr lang="cs-CZ" sz="2000" dirty="0"/>
              <a:t>(zatížení více než 10 hod/týden) bude mít </a:t>
            </a:r>
            <a:r>
              <a:rPr lang="cs-CZ" sz="2000" b="1" dirty="0">
                <a:solidFill>
                  <a:srgbClr val="61ABC9"/>
                </a:solidFill>
              </a:rPr>
              <a:t>zvýšenou potřebu zejména B a jejich výkony jsou citlivé na adekvátní přísun S před a po zatížení</a:t>
            </a:r>
            <a:r>
              <a:rPr lang="cs-CZ" sz="2000" dirty="0"/>
              <a:t>. </a:t>
            </a:r>
          </a:p>
          <a:p>
            <a:pPr lvl="1"/>
            <a:r>
              <a:rPr lang="cs-CZ" sz="1800" dirty="0"/>
              <a:t>Obecná doporučení pro příjem S a energie však nejsou tak vysoká jako pro vytrvalostní sportovce.</a:t>
            </a:r>
          </a:p>
        </p:txBody>
      </p:sp>
    </p:spTree>
    <p:extLst>
      <p:ext uri="{BB962C8B-B14F-4D97-AF65-F5344CB8AC3E}">
        <p14:creationId xmlns:p14="http://schemas.microsoft.com/office/powerpoint/2010/main" val="314486235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 descr="Obsah obrázku exteriér, tráva, muž, jezdectví&#10;&#10;Popis byl vytvořen automaticky">
            <a:extLst>
              <a:ext uri="{FF2B5EF4-FFF2-40B4-BE49-F238E27FC236}">
                <a16:creationId xmlns:a16="http://schemas.microsoft.com/office/drawing/2014/main" id="{B23B8219-99FE-482B-9AE8-DB37DE0AB8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4" r="11675" b="-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32346AD-6A4B-4C29-8479-ECCDE66BC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4141555" cy="155098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200" dirty="0"/>
              <a:t>Nutriční podpora vytrvalostních výkonů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8E5BAF11-2F37-448D-BAFA-108ED4CB7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r>
              <a:rPr lang="cs-CZ" dirty="0"/>
              <a:t>Trénink vs závod</a:t>
            </a:r>
          </a:p>
          <a:p>
            <a:r>
              <a:rPr lang="cs-CZ" dirty="0"/>
              <a:t>Výživa před, během a po zatížení</a:t>
            </a:r>
          </a:p>
          <a:p>
            <a:r>
              <a:rPr lang="cs-CZ" dirty="0"/>
              <a:t>Nutriční strategie</a:t>
            </a:r>
          </a:p>
          <a:p>
            <a:r>
              <a:rPr lang="cs-CZ" dirty="0"/>
              <a:t>Doplňky stravy</a:t>
            </a:r>
            <a:endParaRPr lang="en-US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9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3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5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32645631"/>
      </p:ext>
    </p:extLst>
  </p:cSld>
  <p:clrMapOvr>
    <a:masterClrMapping/>
  </p:clrMapOvr>
  <p:transition spd="slow">
    <p:push dir="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táty">
  <a:themeElements>
    <a:clrScheme name="Vlastní 1">
      <a:dk1>
        <a:sysClr val="windowText" lastClr="000000"/>
      </a:dk1>
      <a:lt1>
        <a:sysClr val="window" lastClr="FFFFFF"/>
      </a:lt1>
      <a:dk2>
        <a:srgbClr val="FFFFFF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Citáty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itáty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Fazeta">
  <a:themeElements>
    <a:clrScheme name="Modro-zelená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1_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4.xml><?xml version="1.0" encoding="utf-8"?>
<a:theme xmlns:a="http://schemas.openxmlformats.org/drawingml/2006/main" name="1_Citáty">
  <a:themeElements>
    <a:clrScheme name="Vlastní 1">
      <a:dk1>
        <a:sysClr val="windowText" lastClr="000000"/>
      </a:dk1>
      <a:lt1>
        <a:sysClr val="window" lastClr="FFFFFF"/>
      </a:lt1>
      <a:dk2>
        <a:srgbClr val="FFFFFF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Citáty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itáty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5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Fazeta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5FCBEF"/>
    </a:accent1>
    <a:accent2>
      <a:srgbClr val="2E83C3"/>
    </a:accent2>
    <a:accent3>
      <a:srgbClr val="42D0A2"/>
    </a:accent3>
    <a:accent4>
      <a:srgbClr val="2E946B"/>
    </a:accent4>
    <a:accent5>
      <a:srgbClr val="42B051"/>
    </a:accent5>
    <a:accent6>
      <a:srgbClr val="96D141"/>
    </a:accent6>
    <a:hlink>
      <a:srgbClr val="3FCDE7"/>
    </a:hlink>
    <a:folHlink>
      <a:srgbClr val="A9D3E1"/>
    </a:folHlink>
  </a:clrScheme>
</a:themeOverride>
</file>

<file path=ppt/theme/themeOverride2.xml><?xml version="1.0" encoding="utf-8"?>
<a:themeOverride xmlns:a="http://schemas.openxmlformats.org/drawingml/2006/main">
  <a:clrScheme name="Fazeta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5FCBEF"/>
    </a:accent1>
    <a:accent2>
      <a:srgbClr val="2E83C3"/>
    </a:accent2>
    <a:accent3>
      <a:srgbClr val="42D0A2"/>
    </a:accent3>
    <a:accent4>
      <a:srgbClr val="2E946B"/>
    </a:accent4>
    <a:accent5>
      <a:srgbClr val="42B051"/>
    </a:accent5>
    <a:accent6>
      <a:srgbClr val="96D141"/>
    </a:accent6>
    <a:hlink>
      <a:srgbClr val="3FCDE7"/>
    </a:hlink>
    <a:folHlink>
      <a:srgbClr val="A9D3E1"/>
    </a:folHlink>
  </a:clrScheme>
</a:themeOverride>
</file>

<file path=ppt/theme/themeOverride3.xml><?xml version="1.0" encoding="utf-8"?>
<a:themeOverride xmlns:a="http://schemas.openxmlformats.org/drawingml/2006/main">
  <a:clrScheme name="Fazeta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5FCBEF"/>
    </a:accent1>
    <a:accent2>
      <a:srgbClr val="2E83C3"/>
    </a:accent2>
    <a:accent3>
      <a:srgbClr val="42D0A2"/>
    </a:accent3>
    <a:accent4>
      <a:srgbClr val="2E946B"/>
    </a:accent4>
    <a:accent5>
      <a:srgbClr val="42B051"/>
    </a:accent5>
    <a:accent6>
      <a:srgbClr val="96D141"/>
    </a:accent6>
    <a:hlink>
      <a:srgbClr val="3FCDE7"/>
    </a:hlink>
    <a:folHlink>
      <a:srgbClr val="A9D3E1"/>
    </a:folHlink>
  </a:clrScheme>
</a:themeOverride>
</file>

<file path=ppt/theme/themeOverride4.xml><?xml version="1.0" encoding="utf-8"?>
<a:themeOverride xmlns:a="http://schemas.openxmlformats.org/drawingml/2006/main">
  <a:clrScheme name="Fazeta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5FCBEF"/>
    </a:accent1>
    <a:accent2>
      <a:srgbClr val="2E83C3"/>
    </a:accent2>
    <a:accent3>
      <a:srgbClr val="42D0A2"/>
    </a:accent3>
    <a:accent4>
      <a:srgbClr val="2E946B"/>
    </a:accent4>
    <a:accent5>
      <a:srgbClr val="42B051"/>
    </a:accent5>
    <a:accent6>
      <a:srgbClr val="96D141"/>
    </a:accent6>
    <a:hlink>
      <a:srgbClr val="3FCDE7"/>
    </a:hlink>
    <a:folHlink>
      <a:srgbClr val="A9D3E1"/>
    </a:folHlink>
  </a:clrScheme>
</a:themeOverride>
</file>

<file path=ppt/theme/themeOverride5.xml><?xml version="1.0" encoding="utf-8"?>
<a:themeOverride xmlns:a="http://schemas.openxmlformats.org/drawingml/2006/main">
  <a:clrScheme name="Fazeta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5FCBEF"/>
    </a:accent1>
    <a:accent2>
      <a:srgbClr val="2E83C3"/>
    </a:accent2>
    <a:accent3>
      <a:srgbClr val="42D0A2"/>
    </a:accent3>
    <a:accent4>
      <a:srgbClr val="2E946B"/>
    </a:accent4>
    <a:accent5>
      <a:srgbClr val="42B051"/>
    </a:accent5>
    <a:accent6>
      <a:srgbClr val="96D141"/>
    </a:accent6>
    <a:hlink>
      <a:srgbClr val="3FCDE7"/>
    </a:hlink>
    <a:folHlink>
      <a:srgbClr val="A9D3E1"/>
    </a:folHlink>
  </a:clrScheme>
</a:themeOverride>
</file>

<file path=ppt/theme/themeOverride6.xml><?xml version="1.0" encoding="utf-8"?>
<a:themeOverride xmlns:a="http://schemas.openxmlformats.org/drawingml/2006/main">
  <a:clrScheme name="Fazeta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5FCBEF"/>
    </a:accent1>
    <a:accent2>
      <a:srgbClr val="2E83C3"/>
    </a:accent2>
    <a:accent3>
      <a:srgbClr val="42D0A2"/>
    </a:accent3>
    <a:accent4>
      <a:srgbClr val="2E946B"/>
    </a:accent4>
    <a:accent5>
      <a:srgbClr val="42B051"/>
    </a:accent5>
    <a:accent6>
      <a:srgbClr val="96D141"/>
    </a:accent6>
    <a:hlink>
      <a:srgbClr val="3FCDE7"/>
    </a:hlink>
    <a:folHlink>
      <a:srgbClr val="A9D3E1"/>
    </a:folHlink>
  </a:clrScheme>
</a:themeOverride>
</file>

<file path=ppt/theme/themeOverride7.xml><?xml version="1.0" encoding="utf-8"?>
<a:themeOverride xmlns:a="http://schemas.openxmlformats.org/drawingml/2006/main">
  <a:clrScheme name="Fazeta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5FCBEF"/>
    </a:accent1>
    <a:accent2>
      <a:srgbClr val="2E83C3"/>
    </a:accent2>
    <a:accent3>
      <a:srgbClr val="42D0A2"/>
    </a:accent3>
    <a:accent4>
      <a:srgbClr val="2E946B"/>
    </a:accent4>
    <a:accent5>
      <a:srgbClr val="42B051"/>
    </a:accent5>
    <a:accent6>
      <a:srgbClr val="96D141"/>
    </a:accent6>
    <a:hlink>
      <a:srgbClr val="3FCDE7"/>
    </a:hlink>
    <a:folHlink>
      <a:srgbClr val="A9D3E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5276</Words>
  <Application>Microsoft Office PowerPoint</Application>
  <PresentationFormat>Širokoúhlá obrazovka</PresentationFormat>
  <Paragraphs>523</Paragraphs>
  <Slides>40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4</vt:i4>
      </vt:variant>
      <vt:variant>
        <vt:lpstr>Nadpisy snímků</vt:lpstr>
      </vt:variant>
      <vt:variant>
        <vt:i4>40</vt:i4>
      </vt:variant>
    </vt:vector>
  </HeadingPairs>
  <TitlesOfParts>
    <vt:vector size="50" baseType="lpstr">
      <vt:lpstr>Arial</vt:lpstr>
      <vt:lpstr>Calibri</vt:lpstr>
      <vt:lpstr>Century Gothic</vt:lpstr>
      <vt:lpstr>Trebuchet MS</vt:lpstr>
      <vt:lpstr>Wingdings 2</vt:lpstr>
      <vt:lpstr>Wingdings 3</vt:lpstr>
      <vt:lpstr>Citáty</vt:lpstr>
      <vt:lpstr>Fazeta</vt:lpstr>
      <vt:lpstr>1_Fazeta</vt:lpstr>
      <vt:lpstr>1_Citáty</vt:lpstr>
      <vt:lpstr>Sportovní výživa - Specifika výživy vytrvalostních vs. silových sportovců - Před, během a po zatížení</vt:lpstr>
      <vt:lpstr>Celostní-Holistický přístup</vt:lpstr>
      <vt:lpstr>Úskalí výživy – vysoká individualita</vt:lpstr>
      <vt:lpstr>Stravovací doporučení Mnoho rozdílných přístupů</vt:lpstr>
      <vt:lpstr>Význam výživy v lidském zdraví a výkonnosti</vt:lpstr>
      <vt:lpstr>Výživa v podpoře vytrvalostních vs silově-rychlostních disciplín Klíčové zásady výživy v kontextu fyziologie zátěže</vt:lpstr>
      <vt:lpstr>Výživa v podpoře sportovního výkonu Výkonnostní úroveň</vt:lpstr>
      <vt:lpstr>Výživa v podpoře sportovního výkonu Vytrvalost vs síla a rychlost v kontextu výkonnostní úrovně</vt:lpstr>
      <vt:lpstr>Nutriční podpora vytrvalostních výkonů</vt:lpstr>
      <vt:lpstr>Nutriční podpora vytrvalostních výkonů Energie</vt:lpstr>
      <vt:lpstr>Nutriční podpora vytrvalostních výkonů Sacharidy</vt:lpstr>
      <vt:lpstr>Nutriční podpora vytrvalostních výkonů Sacharidy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Nutriční podpora silově-rychlostních výkonů</vt:lpstr>
      <vt:lpstr>Nutriční podpora silově-rychlostních výkonů Energie</vt:lpstr>
      <vt:lpstr>Nutriční podpora silově-rychlostních výkonů Sacharidy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Doplňková informace</vt:lpstr>
      <vt:lpstr>Úkol k tomuto týdnu  (20.-26. 4.)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Sportovní výživa - Specifika výživy vytrvalostních vs. silových sportovců - Před, během a po zatížení</dc:title>
  <dc:creator>Tomáš Hlinský</dc:creator>
  <cp:lastModifiedBy>Tomáš Hlinský</cp:lastModifiedBy>
  <cp:revision>69</cp:revision>
  <dcterms:created xsi:type="dcterms:W3CDTF">2020-04-11T13:32:22Z</dcterms:created>
  <dcterms:modified xsi:type="dcterms:W3CDTF">2020-04-19T07:41:30Z</dcterms:modified>
</cp:coreProperties>
</file>