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92" r:id="rId3"/>
  </p:sldMasterIdLst>
  <p:notesMasterIdLst>
    <p:notesMasterId r:id="rId31"/>
  </p:notesMasterIdLst>
  <p:sldIdLst>
    <p:sldId id="325" r:id="rId4"/>
    <p:sldId id="283" r:id="rId5"/>
    <p:sldId id="391" r:id="rId6"/>
    <p:sldId id="434" r:id="rId7"/>
    <p:sldId id="435" r:id="rId8"/>
    <p:sldId id="436" r:id="rId9"/>
    <p:sldId id="437" r:id="rId10"/>
    <p:sldId id="438" r:id="rId11"/>
    <p:sldId id="439" r:id="rId12"/>
    <p:sldId id="440" r:id="rId13"/>
    <p:sldId id="441" r:id="rId14"/>
    <p:sldId id="442" r:id="rId15"/>
    <p:sldId id="443" r:id="rId16"/>
    <p:sldId id="444" r:id="rId17"/>
    <p:sldId id="445" r:id="rId18"/>
    <p:sldId id="446" r:id="rId19"/>
    <p:sldId id="447" r:id="rId20"/>
    <p:sldId id="448" r:id="rId21"/>
    <p:sldId id="449" r:id="rId22"/>
    <p:sldId id="450" r:id="rId23"/>
    <p:sldId id="451" r:id="rId24"/>
    <p:sldId id="453" r:id="rId25"/>
    <p:sldId id="454" r:id="rId26"/>
    <p:sldId id="452" r:id="rId27"/>
    <p:sldId id="455" r:id="rId28"/>
    <p:sldId id="398" r:id="rId29"/>
    <p:sldId id="375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94BA"/>
    <a:srgbClr val="154668"/>
    <a:srgbClr val="236292"/>
    <a:srgbClr val="2173A3"/>
    <a:srgbClr val="134263"/>
    <a:srgbClr val="58A7C6"/>
    <a:srgbClr val="404040"/>
    <a:srgbClr val="4A7090"/>
    <a:srgbClr val="61ABC9"/>
    <a:srgbClr val="62BD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76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96AB4A-D4E0-4C85-8363-1F630A60D854}" type="doc">
      <dgm:prSet loTypeId="urn:microsoft.com/office/officeart/2005/8/layout/hierarchy1" loCatId="hierarchy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220D2F99-2CAB-415C-BCDF-F146C1D1D2A8}">
      <dgm:prSet/>
      <dgm:spPr/>
      <dgm:t>
        <a:bodyPr/>
        <a:lstStyle/>
        <a:p>
          <a:r>
            <a:rPr lang="cs-CZ" dirty="0"/>
            <a:t>Stravovací doporučení</a:t>
          </a:r>
          <a:endParaRPr lang="en-US" dirty="0"/>
        </a:p>
      </dgm:t>
    </dgm:pt>
    <dgm:pt modelId="{4024011F-EEB2-4671-99FD-E37889C7DB8E}" type="parTrans" cxnId="{B31FB42C-D275-48A7-8480-512CEB4C8DBC}">
      <dgm:prSet/>
      <dgm:spPr/>
      <dgm:t>
        <a:bodyPr/>
        <a:lstStyle/>
        <a:p>
          <a:endParaRPr lang="en-US"/>
        </a:p>
      </dgm:t>
    </dgm:pt>
    <dgm:pt modelId="{EB38D09E-C997-492E-A390-A7D455544780}" type="sibTrans" cxnId="{B31FB42C-D275-48A7-8480-512CEB4C8DBC}">
      <dgm:prSet/>
      <dgm:spPr/>
      <dgm:t>
        <a:bodyPr/>
        <a:lstStyle/>
        <a:p>
          <a:endParaRPr lang="en-US"/>
        </a:p>
      </dgm:t>
    </dgm:pt>
    <dgm:pt modelId="{D3B15E46-A304-4DF5-8CC2-93F3DD40CDFB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cs-CZ" dirty="0"/>
            <a:t>Energetická bilance</a:t>
          </a:r>
          <a:endParaRPr lang="en-US" dirty="0"/>
        </a:p>
      </dgm:t>
    </dgm:pt>
    <dgm:pt modelId="{F9A5725D-6AAA-49B7-A898-98BC459EBA6A}" type="parTrans" cxnId="{FB4A224F-0A70-4EDF-A17F-9A92799B1AB8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BB46EE11-E9AA-46CD-A832-3C887E268960}" type="sibTrans" cxnId="{FB4A224F-0A70-4EDF-A17F-9A92799B1AB8}">
      <dgm:prSet/>
      <dgm:spPr/>
      <dgm:t>
        <a:bodyPr/>
        <a:lstStyle/>
        <a:p>
          <a:endParaRPr lang="cs-CZ"/>
        </a:p>
      </dgm:t>
    </dgm:pt>
    <dgm:pt modelId="{68C6C62E-45C3-428E-A8D3-D6FBFA4C5733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cs-CZ" dirty="0"/>
            <a:t>Glykemický index</a:t>
          </a:r>
          <a:endParaRPr lang="en-US" dirty="0"/>
        </a:p>
      </dgm:t>
    </dgm:pt>
    <dgm:pt modelId="{32B29D1C-9269-4EB7-939F-BDD9ABD0DE5D}" type="parTrans" cxnId="{7008AAB2-3480-467C-8895-BA187EA581AE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82BFFB8C-4825-46D2-B303-6A7B3972DB65}" type="sibTrans" cxnId="{7008AAB2-3480-467C-8895-BA187EA581AE}">
      <dgm:prSet/>
      <dgm:spPr/>
      <dgm:t>
        <a:bodyPr/>
        <a:lstStyle/>
        <a:p>
          <a:endParaRPr lang="cs-CZ"/>
        </a:p>
      </dgm:t>
    </dgm:pt>
    <dgm:pt modelId="{660817A4-4557-4329-963B-975AD9A8A073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cs-CZ" dirty="0"/>
            <a:t>Korekce hmotnosti a výkonnosti</a:t>
          </a:r>
          <a:endParaRPr lang="en-US" dirty="0"/>
        </a:p>
      </dgm:t>
    </dgm:pt>
    <dgm:pt modelId="{36C7B6B4-A426-4677-871B-37FCFB144E01}" type="parTrans" cxnId="{43CD0395-2BC3-4E1D-8787-5471DDA36117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84158A9C-F0F8-453F-B3BF-5291718A48A6}" type="sibTrans" cxnId="{43CD0395-2BC3-4E1D-8787-5471DDA36117}">
      <dgm:prSet/>
      <dgm:spPr/>
      <dgm:t>
        <a:bodyPr/>
        <a:lstStyle/>
        <a:p>
          <a:endParaRPr lang="cs-CZ"/>
        </a:p>
      </dgm:t>
    </dgm:pt>
    <dgm:pt modelId="{B88C2C99-6099-4790-9E19-8CEA30714B85}">
      <dgm:prSet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/>
            <a:t>Podpora výkonnosti a svalového růstu</a:t>
          </a:r>
          <a:endParaRPr lang="en-US" dirty="0"/>
        </a:p>
      </dgm:t>
    </dgm:pt>
    <dgm:pt modelId="{AF7E21B6-EB92-4097-9B55-815485DDDFD9}" type="parTrans" cxnId="{BE4360D9-1ADD-45F9-A14E-5A4DDBF8B9CC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B3A22179-1D80-4DE6-B4EA-3384CF8AC89B}" type="sibTrans" cxnId="{BE4360D9-1ADD-45F9-A14E-5A4DDBF8B9CC}">
      <dgm:prSet/>
      <dgm:spPr/>
      <dgm:t>
        <a:bodyPr/>
        <a:lstStyle/>
        <a:p>
          <a:endParaRPr lang="cs-CZ"/>
        </a:p>
      </dgm:t>
    </dgm:pt>
    <dgm:pt modelId="{3B34D7FB-7E72-4336-AC0C-B661036F3697}">
      <dgm:prSet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/>
            <a:t>Aplikovaná sportovní výživa</a:t>
          </a:r>
          <a:endParaRPr lang="en-US" dirty="0"/>
        </a:p>
      </dgm:t>
    </dgm:pt>
    <dgm:pt modelId="{7EA26C2E-2633-4943-9335-999D15A1A585}" type="parTrans" cxnId="{793F5E8F-1921-4DC4-BDA4-9020D0B3C690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EC28D66F-B099-45D9-B34B-FB182EAAB27C}" type="sibTrans" cxnId="{793F5E8F-1921-4DC4-BDA4-9020D0B3C690}">
      <dgm:prSet/>
      <dgm:spPr/>
      <dgm:t>
        <a:bodyPr/>
        <a:lstStyle/>
        <a:p>
          <a:endParaRPr lang="cs-CZ"/>
        </a:p>
      </dgm:t>
    </dgm:pt>
    <dgm:pt modelId="{179C6EFC-D2F3-4DF4-8B05-879883A082B6}">
      <dgm:prSet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/>
            <a:t>Před výkonem</a:t>
          </a:r>
          <a:endParaRPr lang="en-US" dirty="0"/>
        </a:p>
      </dgm:t>
    </dgm:pt>
    <dgm:pt modelId="{520F9445-54E0-495C-844C-F382E684A266}" type="parTrans" cxnId="{BBE4D87C-2F4A-4D53-994E-09358C0D713D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7893D61C-7E43-44EE-B10B-93F040545368}" type="sibTrans" cxnId="{BBE4D87C-2F4A-4D53-994E-09358C0D713D}">
      <dgm:prSet/>
      <dgm:spPr/>
      <dgm:t>
        <a:bodyPr/>
        <a:lstStyle/>
        <a:p>
          <a:endParaRPr lang="cs-CZ"/>
        </a:p>
      </dgm:t>
    </dgm:pt>
    <dgm:pt modelId="{01F5E1EB-DB4C-4972-A65E-3460A3F903BC}">
      <dgm:prSet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/>
            <a:t>Během výkonu</a:t>
          </a:r>
          <a:endParaRPr lang="en-US" dirty="0"/>
        </a:p>
      </dgm:t>
    </dgm:pt>
    <dgm:pt modelId="{DCA88021-7848-4856-BF86-608E3E7D2690}" type="parTrans" cxnId="{926D4BCC-D8F4-4B98-8301-EDAE7FA2E0BC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B5F7C76F-571A-453B-979E-DF5A11233494}" type="sibTrans" cxnId="{926D4BCC-D8F4-4B98-8301-EDAE7FA2E0BC}">
      <dgm:prSet/>
      <dgm:spPr/>
      <dgm:t>
        <a:bodyPr/>
        <a:lstStyle/>
        <a:p>
          <a:endParaRPr lang="cs-CZ"/>
        </a:p>
      </dgm:t>
    </dgm:pt>
    <dgm:pt modelId="{BAFE3FCC-F4BB-4907-A682-16D984664A12}">
      <dgm:prSet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/>
            <a:t>Po výkonu</a:t>
          </a:r>
          <a:endParaRPr lang="en-US" dirty="0"/>
        </a:p>
      </dgm:t>
    </dgm:pt>
    <dgm:pt modelId="{26053D04-C68C-42CE-B99B-F9AA157A265C}" type="parTrans" cxnId="{B3D51AC9-2B77-4769-BB81-0F249232E19F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FED29F14-9F8A-46CF-BA75-60B0656D378C}" type="sibTrans" cxnId="{B3D51AC9-2B77-4769-BB81-0F249232E19F}">
      <dgm:prSet/>
      <dgm:spPr/>
      <dgm:t>
        <a:bodyPr/>
        <a:lstStyle/>
        <a:p>
          <a:endParaRPr lang="cs-CZ"/>
        </a:p>
      </dgm:t>
    </dgm:pt>
    <dgm:pt modelId="{5C2C8521-43AB-49E0-ADA9-C34400A4FF6D}">
      <dgm:prSet/>
      <dgm:spPr>
        <a:ln>
          <a:solidFill>
            <a:srgbClr val="C00000"/>
          </a:solidFill>
        </a:ln>
      </dgm:spPr>
      <dgm:t>
        <a:bodyPr/>
        <a:lstStyle/>
        <a:p>
          <a:r>
            <a:rPr lang="cs-CZ" dirty="0"/>
            <a:t>Zdraví – Trávící systém</a:t>
          </a:r>
          <a:endParaRPr lang="en-US" dirty="0"/>
        </a:p>
      </dgm:t>
    </dgm:pt>
    <dgm:pt modelId="{3623AF5E-7606-454E-9807-246904CD68A9}" type="parTrans" cxnId="{52EF158A-81BC-4496-A113-B2B56683AA5E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967D359E-ECBE-44A0-8329-E224658D5AEF}" type="sibTrans" cxnId="{52EF158A-81BC-4496-A113-B2B56683AA5E}">
      <dgm:prSet/>
      <dgm:spPr/>
      <dgm:t>
        <a:bodyPr/>
        <a:lstStyle/>
        <a:p>
          <a:endParaRPr lang="cs-CZ"/>
        </a:p>
      </dgm:t>
    </dgm:pt>
    <dgm:pt modelId="{B2F872FD-91DF-4E54-9272-BA664FBB78B2}" type="pres">
      <dgm:prSet presAssocID="{7A96AB4A-D4E0-4C85-8363-1F630A60D85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BC0A22D-D991-4050-90E2-8D94AD71BEAA}" type="pres">
      <dgm:prSet presAssocID="{220D2F99-2CAB-415C-BCDF-F146C1D1D2A8}" presName="hierRoot1" presStyleCnt="0"/>
      <dgm:spPr/>
    </dgm:pt>
    <dgm:pt modelId="{9FFF2527-C157-4C33-9D75-507FECDCAEF9}" type="pres">
      <dgm:prSet presAssocID="{220D2F99-2CAB-415C-BCDF-F146C1D1D2A8}" presName="composite" presStyleCnt="0"/>
      <dgm:spPr/>
    </dgm:pt>
    <dgm:pt modelId="{732BD991-AE59-4F99-BFBB-14DF4D62F96A}" type="pres">
      <dgm:prSet presAssocID="{220D2F99-2CAB-415C-BCDF-F146C1D1D2A8}" presName="background" presStyleLbl="node0" presStyleIdx="0" presStyleCnt="1"/>
      <dgm:spPr/>
    </dgm:pt>
    <dgm:pt modelId="{E6C05F15-3F80-4157-9859-550A0CC3B6DE}" type="pres">
      <dgm:prSet presAssocID="{220D2F99-2CAB-415C-BCDF-F146C1D1D2A8}" presName="text" presStyleLbl="fgAcc0" presStyleIdx="0" presStyleCnt="1" custScaleX="161291" custScaleY="70166">
        <dgm:presLayoutVars>
          <dgm:chPref val="3"/>
        </dgm:presLayoutVars>
      </dgm:prSet>
      <dgm:spPr/>
    </dgm:pt>
    <dgm:pt modelId="{6F106ECE-E1F0-443A-8D9A-1AFA2B032B9C}" type="pres">
      <dgm:prSet presAssocID="{220D2F99-2CAB-415C-BCDF-F146C1D1D2A8}" presName="hierChild2" presStyleCnt="0"/>
      <dgm:spPr/>
    </dgm:pt>
    <dgm:pt modelId="{C7FAEE18-B91C-4779-A811-F1A1D9607915}" type="pres">
      <dgm:prSet presAssocID="{3623AF5E-7606-454E-9807-246904CD68A9}" presName="Name10" presStyleLbl="parChTrans1D2" presStyleIdx="0" presStyleCnt="1"/>
      <dgm:spPr/>
    </dgm:pt>
    <dgm:pt modelId="{F9EAA402-4097-46BC-BEBC-4CEAFE16DBB8}" type="pres">
      <dgm:prSet presAssocID="{5C2C8521-43AB-49E0-ADA9-C34400A4FF6D}" presName="hierRoot2" presStyleCnt="0"/>
      <dgm:spPr/>
    </dgm:pt>
    <dgm:pt modelId="{FA85ED28-D33F-4069-BA5E-BA1759F4EE01}" type="pres">
      <dgm:prSet presAssocID="{5C2C8521-43AB-49E0-ADA9-C34400A4FF6D}" presName="composite2" presStyleCnt="0"/>
      <dgm:spPr/>
    </dgm:pt>
    <dgm:pt modelId="{3A41D101-5448-4DBF-B9E2-6EBCED41D7EA}" type="pres">
      <dgm:prSet presAssocID="{5C2C8521-43AB-49E0-ADA9-C34400A4FF6D}" presName="background2" presStyleLbl="node2" presStyleIdx="0" presStyleCnt="1"/>
      <dgm:spPr>
        <a:solidFill>
          <a:srgbClr val="FFC000"/>
        </a:solidFill>
        <a:ln>
          <a:solidFill>
            <a:srgbClr val="C00000"/>
          </a:solidFill>
        </a:ln>
      </dgm:spPr>
    </dgm:pt>
    <dgm:pt modelId="{A1DF9C44-4A01-4225-A822-AA8F0AC2D171}" type="pres">
      <dgm:prSet presAssocID="{5C2C8521-43AB-49E0-ADA9-C34400A4FF6D}" presName="text2" presStyleLbl="fgAcc2" presStyleIdx="0" presStyleCnt="1" custScaleX="167085" custScaleY="57012">
        <dgm:presLayoutVars>
          <dgm:chPref val="3"/>
        </dgm:presLayoutVars>
      </dgm:prSet>
      <dgm:spPr/>
    </dgm:pt>
    <dgm:pt modelId="{CCFEF324-AB97-4727-94DD-2A85F327F993}" type="pres">
      <dgm:prSet presAssocID="{5C2C8521-43AB-49E0-ADA9-C34400A4FF6D}" presName="hierChild3" presStyleCnt="0"/>
      <dgm:spPr/>
    </dgm:pt>
    <dgm:pt modelId="{45855ED1-B687-479B-BF6B-62C56B7D7199}" type="pres">
      <dgm:prSet presAssocID="{36C7B6B4-A426-4677-871B-37FCFB144E01}" presName="Name17" presStyleLbl="parChTrans1D3" presStyleIdx="0" presStyleCnt="2"/>
      <dgm:spPr/>
    </dgm:pt>
    <dgm:pt modelId="{C9CBBB21-11CF-479C-B87E-536D20FF80E5}" type="pres">
      <dgm:prSet presAssocID="{660817A4-4557-4329-963B-975AD9A8A073}" presName="hierRoot3" presStyleCnt="0"/>
      <dgm:spPr/>
    </dgm:pt>
    <dgm:pt modelId="{29474653-EEDD-4788-BE7D-47CA62950998}" type="pres">
      <dgm:prSet presAssocID="{660817A4-4557-4329-963B-975AD9A8A073}" presName="composite3" presStyleCnt="0"/>
      <dgm:spPr/>
    </dgm:pt>
    <dgm:pt modelId="{8CA0CBE7-C32E-499B-9921-13A315954715}" type="pres">
      <dgm:prSet presAssocID="{660817A4-4557-4329-963B-975AD9A8A073}" presName="background3" presStyleLbl="node3" presStyleIdx="0" presStyleCnt="2"/>
      <dgm:spPr>
        <a:solidFill>
          <a:schemeClr val="accent6">
            <a:lumMod val="75000"/>
          </a:schemeClr>
        </a:solidFill>
      </dgm:spPr>
    </dgm:pt>
    <dgm:pt modelId="{475DF9EB-79B1-41AD-AB4E-FE19855A62F9}" type="pres">
      <dgm:prSet presAssocID="{660817A4-4557-4329-963B-975AD9A8A073}" presName="text3" presStyleLbl="fgAcc3" presStyleIdx="0" presStyleCnt="2" custScaleX="255821">
        <dgm:presLayoutVars>
          <dgm:chPref val="3"/>
        </dgm:presLayoutVars>
      </dgm:prSet>
      <dgm:spPr/>
    </dgm:pt>
    <dgm:pt modelId="{222C41A5-06E7-4054-8FAB-E4094DD8A215}" type="pres">
      <dgm:prSet presAssocID="{660817A4-4557-4329-963B-975AD9A8A073}" presName="hierChild4" presStyleCnt="0"/>
      <dgm:spPr/>
    </dgm:pt>
    <dgm:pt modelId="{98B8A4B4-6327-4230-8F84-558C9FC4BDF0}" type="pres">
      <dgm:prSet presAssocID="{F9A5725D-6AAA-49B7-A898-98BC459EBA6A}" presName="Name23" presStyleLbl="parChTrans1D4" presStyleIdx="0" presStyleCnt="6"/>
      <dgm:spPr/>
    </dgm:pt>
    <dgm:pt modelId="{694E9B6A-068A-4D9E-B22C-1CF2FF7D56D6}" type="pres">
      <dgm:prSet presAssocID="{D3B15E46-A304-4DF5-8CC2-93F3DD40CDFB}" presName="hierRoot4" presStyleCnt="0"/>
      <dgm:spPr/>
    </dgm:pt>
    <dgm:pt modelId="{CC866AC3-6F04-4FCE-B57D-4DD15908A9E0}" type="pres">
      <dgm:prSet presAssocID="{D3B15E46-A304-4DF5-8CC2-93F3DD40CDFB}" presName="composite4" presStyleCnt="0"/>
      <dgm:spPr/>
    </dgm:pt>
    <dgm:pt modelId="{6307EC9A-46EB-4EAA-8485-CDA304D1842B}" type="pres">
      <dgm:prSet presAssocID="{D3B15E46-A304-4DF5-8CC2-93F3DD40CDFB}" presName="background4" presStyleLbl="node4" presStyleIdx="0" presStyleCnt="6"/>
      <dgm:spPr>
        <a:solidFill>
          <a:schemeClr val="accent6">
            <a:lumMod val="75000"/>
          </a:schemeClr>
        </a:solidFill>
      </dgm:spPr>
    </dgm:pt>
    <dgm:pt modelId="{144BFFE1-DAE9-49C3-B0A8-6B5424794CD5}" type="pres">
      <dgm:prSet presAssocID="{D3B15E46-A304-4DF5-8CC2-93F3DD40CDFB}" presName="text4" presStyleLbl="fgAcc4" presStyleIdx="0" presStyleCnt="6">
        <dgm:presLayoutVars>
          <dgm:chPref val="3"/>
        </dgm:presLayoutVars>
      </dgm:prSet>
      <dgm:spPr/>
    </dgm:pt>
    <dgm:pt modelId="{87FEE12A-6455-4A5F-990C-FBA322E4CC10}" type="pres">
      <dgm:prSet presAssocID="{D3B15E46-A304-4DF5-8CC2-93F3DD40CDFB}" presName="hierChild5" presStyleCnt="0"/>
      <dgm:spPr/>
    </dgm:pt>
    <dgm:pt modelId="{EE7F3184-5785-4CCF-AED6-2DA825E7B2AD}" type="pres">
      <dgm:prSet presAssocID="{32B29D1C-9269-4EB7-939F-BDD9ABD0DE5D}" presName="Name23" presStyleLbl="parChTrans1D4" presStyleIdx="1" presStyleCnt="6"/>
      <dgm:spPr/>
    </dgm:pt>
    <dgm:pt modelId="{4317CFD4-99E0-4549-B3BA-7C9251D0F918}" type="pres">
      <dgm:prSet presAssocID="{68C6C62E-45C3-428E-A8D3-D6FBFA4C5733}" presName="hierRoot4" presStyleCnt="0"/>
      <dgm:spPr/>
    </dgm:pt>
    <dgm:pt modelId="{0AAB9851-D0E3-4F52-97A7-DDFD6EAA3F63}" type="pres">
      <dgm:prSet presAssocID="{68C6C62E-45C3-428E-A8D3-D6FBFA4C5733}" presName="composite4" presStyleCnt="0"/>
      <dgm:spPr/>
    </dgm:pt>
    <dgm:pt modelId="{5621A95A-0728-4EAF-863E-91F4FBC9435B}" type="pres">
      <dgm:prSet presAssocID="{68C6C62E-45C3-428E-A8D3-D6FBFA4C5733}" presName="background4" presStyleLbl="node4" presStyleIdx="1" presStyleCnt="6"/>
      <dgm:spPr>
        <a:solidFill>
          <a:schemeClr val="accent6">
            <a:lumMod val="75000"/>
          </a:schemeClr>
        </a:solidFill>
      </dgm:spPr>
    </dgm:pt>
    <dgm:pt modelId="{A6F56790-CCDC-4E28-8CB1-98FC0CA218B7}" type="pres">
      <dgm:prSet presAssocID="{68C6C62E-45C3-428E-A8D3-D6FBFA4C5733}" presName="text4" presStyleLbl="fgAcc4" presStyleIdx="1" presStyleCnt="6">
        <dgm:presLayoutVars>
          <dgm:chPref val="3"/>
        </dgm:presLayoutVars>
      </dgm:prSet>
      <dgm:spPr/>
    </dgm:pt>
    <dgm:pt modelId="{ED95001C-970A-4788-BB9F-B3EEED0DD2C5}" type="pres">
      <dgm:prSet presAssocID="{68C6C62E-45C3-428E-A8D3-D6FBFA4C5733}" presName="hierChild5" presStyleCnt="0"/>
      <dgm:spPr/>
    </dgm:pt>
    <dgm:pt modelId="{7B33CB7A-6D98-4CDB-AF86-CAA9D501E2D4}" type="pres">
      <dgm:prSet presAssocID="{AF7E21B6-EB92-4097-9B55-815485DDDFD9}" presName="Name17" presStyleLbl="parChTrans1D3" presStyleIdx="1" presStyleCnt="2"/>
      <dgm:spPr/>
    </dgm:pt>
    <dgm:pt modelId="{101E536E-4AF6-49EB-B56C-1E4F82D7B6B5}" type="pres">
      <dgm:prSet presAssocID="{B88C2C99-6099-4790-9E19-8CEA30714B85}" presName="hierRoot3" presStyleCnt="0"/>
      <dgm:spPr/>
    </dgm:pt>
    <dgm:pt modelId="{9F896678-32E2-4E73-9F44-A57C25A8D184}" type="pres">
      <dgm:prSet presAssocID="{B88C2C99-6099-4790-9E19-8CEA30714B85}" presName="composite3" presStyleCnt="0"/>
      <dgm:spPr/>
    </dgm:pt>
    <dgm:pt modelId="{3A128953-A4D9-4072-845A-997C9CFAC00D}" type="pres">
      <dgm:prSet presAssocID="{B88C2C99-6099-4790-9E19-8CEA30714B85}" presName="background3" presStyleLbl="node3" presStyleIdx="1" presStyleCnt="2"/>
      <dgm:spPr>
        <a:solidFill>
          <a:srgbClr val="008000"/>
        </a:solidFill>
      </dgm:spPr>
    </dgm:pt>
    <dgm:pt modelId="{E024FB1B-4F43-4FA3-B4F0-1E040C29C1B1}" type="pres">
      <dgm:prSet presAssocID="{B88C2C99-6099-4790-9E19-8CEA30714B85}" presName="text3" presStyleLbl="fgAcc3" presStyleIdx="1" presStyleCnt="2" custLinFactX="38225" custLinFactNeighborX="100000">
        <dgm:presLayoutVars>
          <dgm:chPref val="3"/>
        </dgm:presLayoutVars>
      </dgm:prSet>
      <dgm:spPr/>
    </dgm:pt>
    <dgm:pt modelId="{1A246D24-C1F7-4BEB-8613-D9CD0970466B}" type="pres">
      <dgm:prSet presAssocID="{B88C2C99-6099-4790-9E19-8CEA30714B85}" presName="hierChild4" presStyleCnt="0"/>
      <dgm:spPr/>
    </dgm:pt>
    <dgm:pt modelId="{40FC99D5-0DEE-4433-8878-5E6C4EB4CC13}" type="pres">
      <dgm:prSet presAssocID="{7EA26C2E-2633-4943-9335-999D15A1A585}" presName="Name23" presStyleLbl="parChTrans1D4" presStyleIdx="2" presStyleCnt="6"/>
      <dgm:spPr/>
    </dgm:pt>
    <dgm:pt modelId="{6D990198-07CC-4B9C-B2E9-B4D956A09CCA}" type="pres">
      <dgm:prSet presAssocID="{3B34D7FB-7E72-4336-AC0C-B661036F3697}" presName="hierRoot4" presStyleCnt="0"/>
      <dgm:spPr/>
    </dgm:pt>
    <dgm:pt modelId="{24AB2893-62BB-4457-AA41-69CFD42A5849}" type="pres">
      <dgm:prSet presAssocID="{3B34D7FB-7E72-4336-AC0C-B661036F3697}" presName="composite4" presStyleCnt="0"/>
      <dgm:spPr/>
    </dgm:pt>
    <dgm:pt modelId="{09C0866D-F75B-4E7E-A6B8-AD1FAC647F91}" type="pres">
      <dgm:prSet presAssocID="{3B34D7FB-7E72-4336-AC0C-B661036F3697}" presName="background4" presStyleLbl="node4" presStyleIdx="2" presStyleCnt="6"/>
      <dgm:spPr>
        <a:solidFill>
          <a:srgbClr val="008000"/>
        </a:solidFill>
      </dgm:spPr>
    </dgm:pt>
    <dgm:pt modelId="{488984A7-95AC-4737-92D2-0D9D8A13B41C}" type="pres">
      <dgm:prSet presAssocID="{3B34D7FB-7E72-4336-AC0C-B661036F3697}" presName="text4" presStyleLbl="fgAcc4" presStyleIdx="2" presStyleCnt="6" custLinFactX="38225" custLinFactNeighborX="100000">
        <dgm:presLayoutVars>
          <dgm:chPref val="3"/>
        </dgm:presLayoutVars>
      </dgm:prSet>
      <dgm:spPr/>
    </dgm:pt>
    <dgm:pt modelId="{ACA1EECA-5716-4B40-AFFF-D82D12D2D3DA}" type="pres">
      <dgm:prSet presAssocID="{3B34D7FB-7E72-4336-AC0C-B661036F3697}" presName="hierChild5" presStyleCnt="0"/>
      <dgm:spPr/>
    </dgm:pt>
    <dgm:pt modelId="{D27A5458-0276-4937-872E-43F60E289B1A}" type="pres">
      <dgm:prSet presAssocID="{520F9445-54E0-495C-844C-F382E684A266}" presName="Name23" presStyleLbl="parChTrans1D4" presStyleIdx="3" presStyleCnt="6"/>
      <dgm:spPr/>
    </dgm:pt>
    <dgm:pt modelId="{C4184EF0-6AB6-4597-BB03-EE2C8F5DAE8C}" type="pres">
      <dgm:prSet presAssocID="{179C6EFC-D2F3-4DF4-8B05-879883A082B6}" presName="hierRoot4" presStyleCnt="0"/>
      <dgm:spPr/>
    </dgm:pt>
    <dgm:pt modelId="{186C532B-56DD-4E30-BFC6-06F619B3D3DA}" type="pres">
      <dgm:prSet presAssocID="{179C6EFC-D2F3-4DF4-8B05-879883A082B6}" presName="composite4" presStyleCnt="0"/>
      <dgm:spPr/>
    </dgm:pt>
    <dgm:pt modelId="{B7D7A5C9-431E-41D8-9099-FCB464D85A1F}" type="pres">
      <dgm:prSet presAssocID="{179C6EFC-D2F3-4DF4-8B05-879883A082B6}" presName="background4" presStyleLbl="node4" presStyleIdx="3" presStyleCnt="6"/>
      <dgm:spPr>
        <a:solidFill>
          <a:srgbClr val="008000"/>
        </a:solidFill>
        <a:ln>
          <a:solidFill>
            <a:srgbClr val="008000"/>
          </a:solidFill>
        </a:ln>
      </dgm:spPr>
    </dgm:pt>
    <dgm:pt modelId="{FC1CB6D4-3FAE-4938-B3C4-ECE781B2C3ED}" type="pres">
      <dgm:prSet presAssocID="{179C6EFC-D2F3-4DF4-8B05-879883A082B6}" presName="text4" presStyleLbl="fgAcc4" presStyleIdx="3" presStyleCnt="6" custLinFactX="37056" custLinFactNeighborX="100000" custLinFactNeighborY="-3904">
        <dgm:presLayoutVars>
          <dgm:chPref val="3"/>
        </dgm:presLayoutVars>
      </dgm:prSet>
      <dgm:spPr/>
    </dgm:pt>
    <dgm:pt modelId="{5AC7B572-A730-47BA-BC37-3F3377991069}" type="pres">
      <dgm:prSet presAssocID="{179C6EFC-D2F3-4DF4-8B05-879883A082B6}" presName="hierChild5" presStyleCnt="0"/>
      <dgm:spPr/>
    </dgm:pt>
    <dgm:pt modelId="{49626C8F-CD27-45EE-BA67-807E3BBC7BD7}" type="pres">
      <dgm:prSet presAssocID="{DCA88021-7848-4856-BF86-608E3E7D2690}" presName="Name23" presStyleLbl="parChTrans1D4" presStyleIdx="4" presStyleCnt="6"/>
      <dgm:spPr/>
    </dgm:pt>
    <dgm:pt modelId="{83BBF57F-DD3B-4C08-9D8C-8E16F218405B}" type="pres">
      <dgm:prSet presAssocID="{01F5E1EB-DB4C-4972-A65E-3460A3F903BC}" presName="hierRoot4" presStyleCnt="0"/>
      <dgm:spPr/>
    </dgm:pt>
    <dgm:pt modelId="{F74E1FDE-CF6D-435A-85D0-ED6C11236744}" type="pres">
      <dgm:prSet presAssocID="{01F5E1EB-DB4C-4972-A65E-3460A3F903BC}" presName="composite4" presStyleCnt="0"/>
      <dgm:spPr/>
    </dgm:pt>
    <dgm:pt modelId="{FC7A69A9-AC2F-411F-A813-8ED823620F2F}" type="pres">
      <dgm:prSet presAssocID="{01F5E1EB-DB4C-4972-A65E-3460A3F903BC}" presName="background4" presStyleLbl="node4" presStyleIdx="4" presStyleCnt="6"/>
      <dgm:spPr>
        <a:solidFill>
          <a:srgbClr val="008000"/>
        </a:solidFill>
        <a:ln>
          <a:solidFill>
            <a:srgbClr val="008000"/>
          </a:solidFill>
        </a:ln>
      </dgm:spPr>
    </dgm:pt>
    <dgm:pt modelId="{CC77536D-7284-4B31-A9C2-9075B43E4838}" type="pres">
      <dgm:prSet presAssocID="{01F5E1EB-DB4C-4972-A65E-3460A3F903BC}" presName="text4" presStyleLbl="fgAcc4" presStyleIdx="4" presStyleCnt="6" custLinFactX="37833" custLinFactNeighborX="100000" custLinFactNeighborY="-3904">
        <dgm:presLayoutVars>
          <dgm:chPref val="3"/>
        </dgm:presLayoutVars>
      </dgm:prSet>
      <dgm:spPr/>
    </dgm:pt>
    <dgm:pt modelId="{B1C78F40-E951-4A22-B208-F881921DBA64}" type="pres">
      <dgm:prSet presAssocID="{01F5E1EB-DB4C-4972-A65E-3460A3F903BC}" presName="hierChild5" presStyleCnt="0"/>
      <dgm:spPr/>
    </dgm:pt>
    <dgm:pt modelId="{3F38700F-3B9F-41A5-A9A5-A3BDB3F1EF08}" type="pres">
      <dgm:prSet presAssocID="{26053D04-C68C-42CE-B99B-F9AA157A265C}" presName="Name23" presStyleLbl="parChTrans1D4" presStyleIdx="5" presStyleCnt="6"/>
      <dgm:spPr/>
    </dgm:pt>
    <dgm:pt modelId="{45DAFF3F-2993-4018-9AB9-278854E836C1}" type="pres">
      <dgm:prSet presAssocID="{BAFE3FCC-F4BB-4907-A682-16D984664A12}" presName="hierRoot4" presStyleCnt="0"/>
      <dgm:spPr/>
    </dgm:pt>
    <dgm:pt modelId="{AF0E8315-B32E-47F1-B4D3-A75507F598BC}" type="pres">
      <dgm:prSet presAssocID="{BAFE3FCC-F4BB-4907-A682-16D984664A12}" presName="composite4" presStyleCnt="0"/>
      <dgm:spPr/>
    </dgm:pt>
    <dgm:pt modelId="{50112164-85D2-4AC2-B032-5FC967512A71}" type="pres">
      <dgm:prSet presAssocID="{BAFE3FCC-F4BB-4907-A682-16D984664A12}" presName="background4" presStyleLbl="node4" presStyleIdx="5" presStyleCnt="6"/>
      <dgm:spPr>
        <a:solidFill>
          <a:srgbClr val="008000"/>
        </a:solidFill>
        <a:ln>
          <a:solidFill>
            <a:srgbClr val="008000"/>
          </a:solidFill>
        </a:ln>
      </dgm:spPr>
    </dgm:pt>
    <dgm:pt modelId="{0A382410-84A8-455C-8C2C-8396DCC9FA10}" type="pres">
      <dgm:prSet presAssocID="{BAFE3FCC-F4BB-4907-A682-16D984664A12}" presName="text4" presStyleLbl="fgAcc4" presStyleIdx="5" presStyleCnt="6" custLinFactX="37056" custLinFactNeighborX="100000" custLinFactNeighborY="-3904">
        <dgm:presLayoutVars>
          <dgm:chPref val="3"/>
        </dgm:presLayoutVars>
      </dgm:prSet>
      <dgm:spPr/>
    </dgm:pt>
    <dgm:pt modelId="{A38751B6-08CA-4284-919E-4A3797CDE5CC}" type="pres">
      <dgm:prSet presAssocID="{BAFE3FCC-F4BB-4907-A682-16D984664A12}" presName="hierChild5" presStyleCnt="0"/>
      <dgm:spPr/>
    </dgm:pt>
  </dgm:ptLst>
  <dgm:cxnLst>
    <dgm:cxn modelId="{DD076500-DE1A-452A-B49B-95DEF72C47E1}" type="presOf" srcId="{7A96AB4A-D4E0-4C85-8363-1F630A60D854}" destId="{B2F872FD-91DF-4E54-9272-BA664FBB78B2}" srcOrd="0" destOrd="0" presId="urn:microsoft.com/office/officeart/2005/8/layout/hierarchy1"/>
    <dgm:cxn modelId="{E455BB05-64BC-45E5-A8B8-D422A8E8FCBD}" type="presOf" srcId="{7EA26C2E-2633-4943-9335-999D15A1A585}" destId="{40FC99D5-0DEE-4433-8878-5E6C4EB4CC13}" srcOrd="0" destOrd="0" presId="urn:microsoft.com/office/officeart/2005/8/layout/hierarchy1"/>
    <dgm:cxn modelId="{065B2D06-CFBE-4FFF-B526-F6E5DB594D10}" type="presOf" srcId="{660817A4-4557-4329-963B-975AD9A8A073}" destId="{475DF9EB-79B1-41AD-AB4E-FE19855A62F9}" srcOrd="0" destOrd="0" presId="urn:microsoft.com/office/officeart/2005/8/layout/hierarchy1"/>
    <dgm:cxn modelId="{22B01B12-C4AC-4187-9079-90B07B355D8B}" type="presOf" srcId="{68C6C62E-45C3-428E-A8D3-D6FBFA4C5733}" destId="{A6F56790-CCDC-4E28-8CB1-98FC0CA218B7}" srcOrd="0" destOrd="0" presId="urn:microsoft.com/office/officeart/2005/8/layout/hierarchy1"/>
    <dgm:cxn modelId="{DBA6451B-4DD5-4FB7-A11A-7C75151B41D4}" type="presOf" srcId="{36C7B6B4-A426-4677-871B-37FCFB144E01}" destId="{45855ED1-B687-479B-BF6B-62C56B7D7199}" srcOrd="0" destOrd="0" presId="urn:microsoft.com/office/officeart/2005/8/layout/hierarchy1"/>
    <dgm:cxn modelId="{89DD1325-3233-4D8C-961C-23A29C3F79DE}" type="presOf" srcId="{3B34D7FB-7E72-4336-AC0C-B661036F3697}" destId="{488984A7-95AC-4737-92D2-0D9D8A13B41C}" srcOrd="0" destOrd="0" presId="urn:microsoft.com/office/officeart/2005/8/layout/hierarchy1"/>
    <dgm:cxn modelId="{B31FB42C-D275-48A7-8480-512CEB4C8DBC}" srcId="{7A96AB4A-D4E0-4C85-8363-1F630A60D854}" destId="{220D2F99-2CAB-415C-BCDF-F146C1D1D2A8}" srcOrd="0" destOrd="0" parTransId="{4024011F-EEB2-4671-99FD-E37889C7DB8E}" sibTransId="{EB38D09E-C997-492E-A390-A7D455544780}"/>
    <dgm:cxn modelId="{3710332D-710E-4B45-9437-6338E44F430E}" type="presOf" srcId="{AF7E21B6-EB92-4097-9B55-815485DDDFD9}" destId="{7B33CB7A-6D98-4CDB-AF86-CAA9D501E2D4}" srcOrd="0" destOrd="0" presId="urn:microsoft.com/office/officeart/2005/8/layout/hierarchy1"/>
    <dgm:cxn modelId="{FF28EF3E-08E8-4343-AE1E-218D52C8EAFF}" type="presOf" srcId="{26053D04-C68C-42CE-B99B-F9AA157A265C}" destId="{3F38700F-3B9F-41A5-A9A5-A3BDB3F1EF08}" srcOrd="0" destOrd="0" presId="urn:microsoft.com/office/officeart/2005/8/layout/hierarchy1"/>
    <dgm:cxn modelId="{DBEB095C-4EA7-4DFC-B074-375E73A451C2}" type="presOf" srcId="{520F9445-54E0-495C-844C-F382E684A266}" destId="{D27A5458-0276-4937-872E-43F60E289B1A}" srcOrd="0" destOrd="0" presId="urn:microsoft.com/office/officeart/2005/8/layout/hierarchy1"/>
    <dgm:cxn modelId="{49BCD548-FA1B-480C-8CE6-7CFE74E2891F}" type="presOf" srcId="{3623AF5E-7606-454E-9807-246904CD68A9}" destId="{C7FAEE18-B91C-4779-A811-F1A1D9607915}" srcOrd="0" destOrd="0" presId="urn:microsoft.com/office/officeart/2005/8/layout/hierarchy1"/>
    <dgm:cxn modelId="{FB4A224F-0A70-4EDF-A17F-9A92799B1AB8}" srcId="{660817A4-4557-4329-963B-975AD9A8A073}" destId="{D3B15E46-A304-4DF5-8CC2-93F3DD40CDFB}" srcOrd="0" destOrd="0" parTransId="{F9A5725D-6AAA-49B7-A898-98BC459EBA6A}" sibTransId="{BB46EE11-E9AA-46CD-A832-3C887E268960}"/>
    <dgm:cxn modelId="{F4F7197A-649B-48D5-A9DF-56D008AD7849}" type="presOf" srcId="{01F5E1EB-DB4C-4972-A65E-3460A3F903BC}" destId="{CC77536D-7284-4B31-A9C2-9075B43E4838}" srcOrd="0" destOrd="0" presId="urn:microsoft.com/office/officeart/2005/8/layout/hierarchy1"/>
    <dgm:cxn modelId="{BBE4D87C-2F4A-4D53-994E-09358C0D713D}" srcId="{3B34D7FB-7E72-4336-AC0C-B661036F3697}" destId="{179C6EFC-D2F3-4DF4-8B05-879883A082B6}" srcOrd="0" destOrd="0" parTransId="{520F9445-54E0-495C-844C-F382E684A266}" sibTransId="{7893D61C-7E43-44EE-B10B-93F040545368}"/>
    <dgm:cxn modelId="{2A19D683-B945-4605-9D4D-5B3C82A179EE}" type="presOf" srcId="{BAFE3FCC-F4BB-4907-A682-16D984664A12}" destId="{0A382410-84A8-455C-8C2C-8396DCC9FA10}" srcOrd="0" destOrd="0" presId="urn:microsoft.com/office/officeart/2005/8/layout/hierarchy1"/>
    <dgm:cxn modelId="{52EF158A-81BC-4496-A113-B2B56683AA5E}" srcId="{220D2F99-2CAB-415C-BCDF-F146C1D1D2A8}" destId="{5C2C8521-43AB-49E0-ADA9-C34400A4FF6D}" srcOrd="0" destOrd="0" parTransId="{3623AF5E-7606-454E-9807-246904CD68A9}" sibTransId="{967D359E-ECBE-44A0-8329-E224658D5AEF}"/>
    <dgm:cxn modelId="{0991128C-AEC5-4A8D-AD24-1CF3E3D62FF3}" type="presOf" srcId="{B88C2C99-6099-4790-9E19-8CEA30714B85}" destId="{E024FB1B-4F43-4FA3-B4F0-1E040C29C1B1}" srcOrd="0" destOrd="0" presId="urn:microsoft.com/office/officeart/2005/8/layout/hierarchy1"/>
    <dgm:cxn modelId="{793F5E8F-1921-4DC4-BDA4-9020D0B3C690}" srcId="{B88C2C99-6099-4790-9E19-8CEA30714B85}" destId="{3B34D7FB-7E72-4336-AC0C-B661036F3697}" srcOrd="0" destOrd="0" parTransId="{7EA26C2E-2633-4943-9335-999D15A1A585}" sibTransId="{EC28D66F-B099-45D9-B34B-FB182EAAB27C}"/>
    <dgm:cxn modelId="{12B4DB93-E09A-4AE5-8C83-A641007178B4}" type="presOf" srcId="{220D2F99-2CAB-415C-BCDF-F146C1D1D2A8}" destId="{E6C05F15-3F80-4157-9859-550A0CC3B6DE}" srcOrd="0" destOrd="0" presId="urn:microsoft.com/office/officeart/2005/8/layout/hierarchy1"/>
    <dgm:cxn modelId="{43CD0395-2BC3-4E1D-8787-5471DDA36117}" srcId="{5C2C8521-43AB-49E0-ADA9-C34400A4FF6D}" destId="{660817A4-4557-4329-963B-975AD9A8A073}" srcOrd="0" destOrd="0" parTransId="{36C7B6B4-A426-4677-871B-37FCFB144E01}" sibTransId="{84158A9C-F0F8-453F-B3BF-5291718A48A6}"/>
    <dgm:cxn modelId="{45D482A7-B35D-4545-B461-F4F45B10397D}" type="presOf" srcId="{32B29D1C-9269-4EB7-939F-BDD9ABD0DE5D}" destId="{EE7F3184-5785-4CCF-AED6-2DA825E7B2AD}" srcOrd="0" destOrd="0" presId="urn:microsoft.com/office/officeart/2005/8/layout/hierarchy1"/>
    <dgm:cxn modelId="{52BDB6A7-1EB4-469F-9E5A-B98C14D2D468}" type="presOf" srcId="{179C6EFC-D2F3-4DF4-8B05-879883A082B6}" destId="{FC1CB6D4-3FAE-4938-B3C4-ECE781B2C3ED}" srcOrd="0" destOrd="0" presId="urn:microsoft.com/office/officeart/2005/8/layout/hierarchy1"/>
    <dgm:cxn modelId="{50C555B2-109E-4B60-989C-D58321169509}" type="presOf" srcId="{5C2C8521-43AB-49E0-ADA9-C34400A4FF6D}" destId="{A1DF9C44-4A01-4225-A822-AA8F0AC2D171}" srcOrd="0" destOrd="0" presId="urn:microsoft.com/office/officeart/2005/8/layout/hierarchy1"/>
    <dgm:cxn modelId="{7008AAB2-3480-467C-8895-BA187EA581AE}" srcId="{660817A4-4557-4329-963B-975AD9A8A073}" destId="{68C6C62E-45C3-428E-A8D3-D6FBFA4C5733}" srcOrd="1" destOrd="0" parTransId="{32B29D1C-9269-4EB7-939F-BDD9ABD0DE5D}" sibTransId="{82BFFB8C-4825-46D2-B303-6A7B3972DB65}"/>
    <dgm:cxn modelId="{B3D51AC9-2B77-4769-BB81-0F249232E19F}" srcId="{3B34D7FB-7E72-4336-AC0C-B661036F3697}" destId="{BAFE3FCC-F4BB-4907-A682-16D984664A12}" srcOrd="2" destOrd="0" parTransId="{26053D04-C68C-42CE-B99B-F9AA157A265C}" sibTransId="{FED29F14-9F8A-46CF-BA75-60B0656D378C}"/>
    <dgm:cxn modelId="{926D4BCC-D8F4-4B98-8301-EDAE7FA2E0BC}" srcId="{3B34D7FB-7E72-4336-AC0C-B661036F3697}" destId="{01F5E1EB-DB4C-4972-A65E-3460A3F903BC}" srcOrd="1" destOrd="0" parTransId="{DCA88021-7848-4856-BF86-608E3E7D2690}" sibTransId="{B5F7C76F-571A-453B-979E-DF5A11233494}"/>
    <dgm:cxn modelId="{A4BC03CD-4FCB-4020-9B69-D7A6FD3D4325}" type="presOf" srcId="{F9A5725D-6AAA-49B7-A898-98BC459EBA6A}" destId="{98B8A4B4-6327-4230-8F84-558C9FC4BDF0}" srcOrd="0" destOrd="0" presId="urn:microsoft.com/office/officeart/2005/8/layout/hierarchy1"/>
    <dgm:cxn modelId="{BE4360D9-1ADD-45F9-A14E-5A4DDBF8B9CC}" srcId="{5C2C8521-43AB-49E0-ADA9-C34400A4FF6D}" destId="{B88C2C99-6099-4790-9E19-8CEA30714B85}" srcOrd="1" destOrd="0" parTransId="{AF7E21B6-EB92-4097-9B55-815485DDDFD9}" sibTransId="{B3A22179-1D80-4DE6-B4EA-3384CF8AC89B}"/>
    <dgm:cxn modelId="{8D5E18E6-EE0C-4724-B7AC-605B302E617C}" type="presOf" srcId="{DCA88021-7848-4856-BF86-608E3E7D2690}" destId="{49626C8F-CD27-45EE-BA67-807E3BBC7BD7}" srcOrd="0" destOrd="0" presId="urn:microsoft.com/office/officeart/2005/8/layout/hierarchy1"/>
    <dgm:cxn modelId="{9D1DC3EC-F806-4B80-9E92-1FC4D76C9A7E}" type="presOf" srcId="{D3B15E46-A304-4DF5-8CC2-93F3DD40CDFB}" destId="{144BFFE1-DAE9-49C3-B0A8-6B5424794CD5}" srcOrd="0" destOrd="0" presId="urn:microsoft.com/office/officeart/2005/8/layout/hierarchy1"/>
    <dgm:cxn modelId="{E3847075-741C-4012-B015-7906966DEDA0}" type="presParOf" srcId="{B2F872FD-91DF-4E54-9272-BA664FBB78B2}" destId="{9BC0A22D-D991-4050-90E2-8D94AD71BEAA}" srcOrd="0" destOrd="0" presId="urn:microsoft.com/office/officeart/2005/8/layout/hierarchy1"/>
    <dgm:cxn modelId="{0ABD3BFD-B8E3-4543-95F1-FFEAC9318F49}" type="presParOf" srcId="{9BC0A22D-D991-4050-90E2-8D94AD71BEAA}" destId="{9FFF2527-C157-4C33-9D75-507FECDCAEF9}" srcOrd="0" destOrd="0" presId="urn:microsoft.com/office/officeart/2005/8/layout/hierarchy1"/>
    <dgm:cxn modelId="{F2296C43-6234-4365-B8B5-C41151EB7302}" type="presParOf" srcId="{9FFF2527-C157-4C33-9D75-507FECDCAEF9}" destId="{732BD991-AE59-4F99-BFBB-14DF4D62F96A}" srcOrd="0" destOrd="0" presId="urn:microsoft.com/office/officeart/2005/8/layout/hierarchy1"/>
    <dgm:cxn modelId="{22950838-9209-46B7-BCAF-17DDD241EE83}" type="presParOf" srcId="{9FFF2527-C157-4C33-9D75-507FECDCAEF9}" destId="{E6C05F15-3F80-4157-9859-550A0CC3B6DE}" srcOrd="1" destOrd="0" presId="urn:microsoft.com/office/officeart/2005/8/layout/hierarchy1"/>
    <dgm:cxn modelId="{F630E828-FCF3-4553-AB8D-6C6FFA72A340}" type="presParOf" srcId="{9BC0A22D-D991-4050-90E2-8D94AD71BEAA}" destId="{6F106ECE-E1F0-443A-8D9A-1AFA2B032B9C}" srcOrd="1" destOrd="0" presId="urn:microsoft.com/office/officeart/2005/8/layout/hierarchy1"/>
    <dgm:cxn modelId="{7F2CEEFF-0FE9-4AD7-85A4-9CA53A29A355}" type="presParOf" srcId="{6F106ECE-E1F0-443A-8D9A-1AFA2B032B9C}" destId="{C7FAEE18-B91C-4779-A811-F1A1D9607915}" srcOrd="0" destOrd="0" presId="urn:microsoft.com/office/officeart/2005/8/layout/hierarchy1"/>
    <dgm:cxn modelId="{A2BED028-1D15-4F1D-80F2-361508E7DB26}" type="presParOf" srcId="{6F106ECE-E1F0-443A-8D9A-1AFA2B032B9C}" destId="{F9EAA402-4097-46BC-BEBC-4CEAFE16DBB8}" srcOrd="1" destOrd="0" presId="urn:microsoft.com/office/officeart/2005/8/layout/hierarchy1"/>
    <dgm:cxn modelId="{3C5D425A-6EA2-48DE-AA90-A1C9118EC428}" type="presParOf" srcId="{F9EAA402-4097-46BC-BEBC-4CEAFE16DBB8}" destId="{FA85ED28-D33F-4069-BA5E-BA1759F4EE01}" srcOrd="0" destOrd="0" presId="urn:microsoft.com/office/officeart/2005/8/layout/hierarchy1"/>
    <dgm:cxn modelId="{BDCF6E23-61B1-488B-BAD4-1ACDADB8D890}" type="presParOf" srcId="{FA85ED28-D33F-4069-BA5E-BA1759F4EE01}" destId="{3A41D101-5448-4DBF-B9E2-6EBCED41D7EA}" srcOrd="0" destOrd="0" presId="urn:microsoft.com/office/officeart/2005/8/layout/hierarchy1"/>
    <dgm:cxn modelId="{4D3178CD-47D1-4206-83E2-8CFC3FE19982}" type="presParOf" srcId="{FA85ED28-D33F-4069-BA5E-BA1759F4EE01}" destId="{A1DF9C44-4A01-4225-A822-AA8F0AC2D171}" srcOrd="1" destOrd="0" presId="urn:microsoft.com/office/officeart/2005/8/layout/hierarchy1"/>
    <dgm:cxn modelId="{4A6158C5-9A25-4E25-8041-F762B3E2ED19}" type="presParOf" srcId="{F9EAA402-4097-46BC-BEBC-4CEAFE16DBB8}" destId="{CCFEF324-AB97-4727-94DD-2A85F327F993}" srcOrd="1" destOrd="0" presId="urn:microsoft.com/office/officeart/2005/8/layout/hierarchy1"/>
    <dgm:cxn modelId="{7172471F-F138-4D77-846E-C65E95AA603A}" type="presParOf" srcId="{CCFEF324-AB97-4727-94DD-2A85F327F993}" destId="{45855ED1-B687-479B-BF6B-62C56B7D7199}" srcOrd="0" destOrd="0" presId="urn:microsoft.com/office/officeart/2005/8/layout/hierarchy1"/>
    <dgm:cxn modelId="{F2A72E4F-234D-482A-A56F-9E3DF5F64745}" type="presParOf" srcId="{CCFEF324-AB97-4727-94DD-2A85F327F993}" destId="{C9CBBB21-11CF-479C-B87E-536D20FF80E5}" srcOrd="1" destOrd="0" presId="urn:microsoft.com/office/officeart/2005/8/layout/hierarchy1"/>
    <dgm:cxn modelId="{95AA165F-29B3-4FF0-9D43-FB0D21C19337}" type="presParOf" srcId="{C9CBBB21-11CF-479C-B87E-536D20FF80E5}" destId="{29474653-EEDD-4788-BE7D-47CA62950998}" srcOrd="0" destOrd="0" presId="urn:microsoft.com/office/officeart/2005/8/layout/hierarchy1"/>
    <dgm:cxn modelId="{88D19903-6CF8-444D-A1CE-AE6E7479C393}" type="presParOf" srcId="{29474653-EEDD-4788-BE7D-47CA62950998}" destId="{8CA0CBE7-C32E-499B-9921-13A315954715}" srcOrd="0" destOrd="0" presId="urn:microsoft.com/office/officeart/2005/8/layout/hierarchy1"/>
    <dgm:cxn modelId="{88A93301-F409-4CDF-9C51-EC2A544695B3}" type="presParOf" srcId="{29474653-EEDD-4788-BE7D-47CA62950998}" destId="{475DF9EB-79B1-41AD-AB4E-FE19855A62F9}" srcOrd="1" destOrd="0" presId="urn:microsoft.com/office/officeart/2005/8/layout/hierarchy1"/>
    <dgm:cxn modelId="{A449AD79-F006-4264-A60B-254E8CD84B8F}" type="presParOf" srcId="{C9CBBB21-11CF-479C-B87E-536D20FF80E5}" destId="{222C41A5-06E7-4054-8FAB-E4094DD8A215}" srcOrd="1" destOrd="0" presId="urn:microsoft.com/office/officeart/2005/8/layout/hierarchy1"/>
    <dgm:cxn modelId="{0D1D2685-EEFE-4180-8973-67C76AB6531D}" type="presParOf" srcId="{222C41A5-06E7-4054-8FAB-E4094DD8A215}" destId="{98B8A4B4-6327-4230-8F84-558C9FC4BDF0}" srcOrd="0" destOrd="0" presId="urn:microsoft.com/office/officeart/2005/8/layout/hierarchy1"/>
    <dgm:cxn modelId="{1ADBFCD4-D8BC-45F5-A1A4-BAED83BDF7BD}" type="presParOf" srcId="{222C41A5-06E7-4054-8FAB-E4094DD8A215}" destId="{694E9B6A-068A-4D9E-B22C-1CF2FF7D56D6}" srcOrd="1" destOrd="0" presId="urn:microsoft.com/office/officeart/2005/8/layout/hierarchy1"/>
    <dgm:cxn modelId="{D2396AEF-322C-4854-8D9B-F56E69D122B2}" type="presParOf" srcId="{694E9B6A-068A-4D9E-B22C-1CF2FF7D56D6}" destId="{CC866AC3-6F04-4FCE-B57D-4DD15908A9E0}" srcOrd="0" destOrd="0" presId="urn:microsoft.com/office/officeart/2005/8/layout/hierarchy1"/>
    <dgm:cxn modelId="{657995DD-7D1E-44EA-B32C-583F06B645FB}" type="presParOf" srcId="{CC866AC3-6F04-4FCE-B57D-4DD15908A9E0}" destId="{6307EC9A-46EB-4EAA-8485-CDA304D1842B}" srcOrd="0" destOrd="0" presId="urn:microsoft.com/office/officeart/2005/8/layout/hierarchy1"/>
    <dgm:cxn modelId="{0C13172B-64E7-44C3-B64B-19B05F990804}" type="presParOf" srcId="{CC866AC3-6F04-4FCE-B57D-4DD15908A9E0}" destId="{144BFFE1-DAE9-49C3-B0A8-6B5424794CD5}" srcOrd="1" destOrd="0" presId="urn:microsoft.com/office/officeart/2005/8/layout/hierarchy1"/>
    <dgm:cxn modelId="{2F1405F5-B65A-42EA-89D2-028CA9ADD8CB}" type="presParOf" srcId="{694E9B6A-068A-4D9E-B22C-1CF2FF7D56D6}" destId="{87FEE12A-6455-4A5F-990C-FBA322E4CC10}" srcOrd="1" destOrd="0" presId="urn:microsoft.com/office/officeart/2005/8/layout/hierarchy1"/>
    <dgm:cxn modelId="{0B7CC56B-8080-4328-B35B-94E6914B9EDA}" type="presParOf" srcId="{222C41A5-06E7-4054-8FAB-E4094DD8A215}" destId="{EE7F3184-5785-4CCF-AED6-2DA825E7B2AD}" srcOrd="2" destOrd="0" presId="urn:microsoft.com/office/officeart/2005/8/layout/hierarchy1"/>
    <dgm:cxn modelId="{96F9F0BE-F830-4436-BC5C-D980CF7DFF12}" type="presParOf" srcId="{222C41A5-06E7-4054-8FAB-E4094DD8A215}" destId="{4317CFD4-99E0-4549-B3BA-7C9251D0F918}" srcOrd="3" destOrd="0" presId="urn:microsoft.com/office/officeart/2005/8/layout/hierarchy1"/>
    <dgm:cxn modelId="{7C715A1B-E6DD-4456-BD48-D1511CF2FDCC}" type="presParOf" srcId="{4317CFD4-99E0-4549-B3BA-7C9251D0F918}" destId="{0AAB9851-D0E3-4F52-97A7-DDFD6EAA3F63}" srcOrd="0" destOrd="0" presId="urn:microsoft.com/office/officeart/2005/8/layout/hierarchy1"/>
    <dgm:cxn modelId="{D92A486E-DBB9-4B7D-83E1-619A14ADA2DF}" type="presParOf" srcId="{0AAB9851-D0E3-4F52-97A7-DDFD6EAA3F63}" destId="{5621A95A-0728-4EAF-863E-91F4FBC9435B}" srcOrd="0" destOrd="0" presId="urn:microsoft.com/office/officeart/2005/8/layout/hierarchy1"/>
    <dgm:cxn modelId="{D007D2E2-F559-437B-AD26-DE65C6995A09}" type="presParOf" srcId="{0AAB9851-D0E3-4F52-97A7-DDFD6EAA3F63}" destId="{A6F56790-CCDC-4E28-8CB1-98FC0CA218B7}" srcOrd="1" destOrd="0" presId="urn:microsoft.com/office/officeart/2005/8/layout/hierarchy1"/>
    <dgm:cxn modelId="{25AEC84A-396E-4B5E-9B27-D1BD594918A7}" type="presParOf" srcId="{4317CFD4-99E0-4549-B3BA-7C9251D0F918}" destId="{ED95001C-970A-4788-BB9F-B3EEED0DD2C5}" srcOrd="1" destOrd="0" presId="urn:microsoft.com/office/officeart/2005/8/layout/hierarchy1"/>
    <dgm:cxn modelId="{4780D7D5-2C6B-4753-88D3-2AD859880072}" type="presParOf" srcId="{CCFEF324-AB97-4727-94DD-2A85F327F993}" destId="{7B33CB7A-6D98-4CDB-AF86-CAA9D501E2D4}" srcOrd="2" destOrd="0" presId="urn:microsoft.com/office/officeart/2005/8/layout/hierarchy1"/>
    <dgm:cxn modelId="{CBE579B9-E31E-4986-BE88-4B3C70634AC1}" type="presParOf" srcId="{CCFEF324-AB97-4727-94DD-2A85F327F993}" destId="{101E536E-4AF6-49EB-B56C-1E4F82D7B6B5}" srcOrd="3" destOrd="0" presId="urn:microsoft.com/office/officeart/2005/8/layout/hierarchy1"/>
    <dgm:cxn modelId="{9D4C811B-43E1-40D2-9534-1785AA13D0EC}" type="presParOf" srcId="{101E536E-4AF6-49EB-B56C-1E4F82D7B6B5}" destId="{9F896678-32E2-4E73-9F44-A57C25A8D184}" srcOrd="0" destOrd="0" presId="urn:microsoft.com/office/officeart/2005/8/layout/hierarchy1"/>
    <dgm:cxn modelId="{9196986D-2B77-4E0E-9D1B-F30C37AA9CA7}" type="presParOf" srcId="{9F896678-32E2-4E73-9F44-A57C25A8D184}" destId="{3A128953-A4D9-4072-845A-997C9CFAC00D}" srcOrd="0" destOrd="0" presId="urn:microsoft.com/office/officeart/2005/8/layout/hierarchy1"/>
    <dgm:cxn modelId="{3542A661-A5FA-415D-B8E9-5196B28968F9}" type="presParOf" srcId="{9F896678-32E2-4E73-9F44-A57C25A8D184}" destId="{E024FB1B-4F43-4FA3-B4F0-1E040C29C1B1}" srcOrd="1" destOrd="0" presId="urn:microsoft.com/office/officeart/2005/8/layout/hierarchy1"/>
    <dgm:cxn modelId="{8891B0A0-7D26-40C1-8A32-7C735CC826E8}" type="presParOf" srcId="{101E536E-4AF6-49EB-B56C-1E4F82D7B6B5}" destId="{1A246D24-C1F7-4BEB-8613-D9CD0970466B}" srcOrd="1" destOrd="0" presId="urn:microsoft.com/office/officeart/2005/8/layout/hierarchy1"/>
    <dgm:cxn modelId="{587227BA-B149-4CAF-A961-2D883EFF422C}" type="presParOf" srcId="{1A246D24-C1F7-4BEB-8613-D9CD0970466B}" destId="{40FC99D5-0DEE-4433-8878-5E6C4EB4CC13}" srcOrd="0" destOrd="0" presId="urn:microsoft.com/office/officeart/2005/8/layout/hierarchy1"/>
    <dgm:cxn modelId="{52908F07-4188-408C-AB99-0F7BBA082147}" type="presParOf" srcId="{1A246D24-C1F7-4BEB-8613-D9CD0970466B}" destId="{6D990198-07CC-4B9C-B2E9-B4D956A09CCA}" srcOrd="1" destOrd="0" presId="urn:microsoft.com/office/officeart/2005/8/layout/hierarchy1"/>
    <dgm:cxn modelId="{E5273526-AD2D-4129-B430-A41DF16A654B}" type="presParOf" srcId="{6D990198-07CC-4B9C-B2E9-B4D956A09CCA}" destId="{24AB2893-62BB-4457-AA41-69CFD42A5849}" srcOrd="0" destOrd="0" presId="urn:microsoft.com/office/officeart/2005/8/layout/hierarchy1"/>
    <dgm:cxn modelId="{A20EC33C-13DB-4C1F-9FF4-4A1D6D1607E6}" type="presParOf" srcId="{24AB2893-62BB-4457-AA41-69CFD42A5849}" destId="{09C0866D-F75B-4E7E-A6B8-AD1FAC647F91}" srcOrd="0" destOrd="0" presId="urn:microsoft.com/office/officeart/2005/8/layout/hierarchy1"/>
    <dgm:cxn modelId="{335F0867-F9D8-40A5-A0DE-22EDFD23F1F2}" type="presParOf" srcId="{24AB2893-62BB-4457-AA41-69CFD42A5849}" destId="{488984A7-95AC-4737-92D2-0D9D8A13B41C}" srcOrd="1" destOrd="0" presId="urn:microsoft.com/office/officeart/2005/8/layout/hierarchy1"/>
    <dgm:cxn modelId="{132F07A4-AFD3-4FC3-90F9-F63C3210D600}" type="presParOf" srcId="{6D990198-07CC-4B9C-B2E9-B4D956A09CCA}" destId="{ACA1EECA-5716-4B40-AFFF-D82D12D2D3DA}" srcOrd="1" destOrd="0" presId="urn:microsoft.com/office/officeart/2005/8/layout/hierarchy1"/>
    <dgm:cxn modelId="{C4FC099B-F0D2-4E1E-8828-283B6FA92DE1}" type="presParOf" srcId="{ACA1EECA-5716-4B40-AFFF-D82D12D2D3DA}" destId="{D27A5458-0276-4937-872E-43F60E289B1A}" srcOrd="0" destOrd="0" presId="urn:microsoft.com/office/officeart/2005/8/layout/hierarchy1"/>
    <dgm:cxn modelId="{98670233-B65B-497D-AE3D-ACD26E627D72}" type="presParOf" srcId="{ACA1EECA-5716-4B40-AFFF-D82D12D2D3DA}" destId="{C4184EF0-6AB6-4597-BB03-EE2C8F5DAE8C}" srcOrd="1" destOrd="0" presId="urn:microsoft.com/office/officeart/2005/8/layout/hierarchy1"/>
    <dgm:cxn modelId="{892EC5DC-9254-42B8-B30F-AB557455C7CC}" type="presParOf" srcId="{C4184EF0-6AB6-4597-BB03-EE2C8F5DAE8C}" destId="{186C532B-56DD-4E30-BFC6-06F619B3D3DA}" srcOrd="0" destOrd="0" presId="urn:microsoft.com/office/officeart/2005/8/layout/hierarchy1"/>
    <dgm:cxn modelId="{734083E0-0637-463E-B9C0-777E30C67F5A}" type="presParOf" srcId="{186C532B-56DD-4E30-BFC6-06F619B3D3DA}" destId="{B7D7A5C9-431E-41D8-9099-FCB464D85A1F}" srcOrd="0" destOrd="0" presId="urn:microsoft.com/office/officeart/2005/8/layout/hierarchy1"/>
    <dgm:cxn modelId="{3E639252-2E8F-412D-A763-85596BCBE24E}" type="presParOf" srcId="{186C532B-56DD-4E30-BFC6-06F619B3D3DA}" destId="{FC1CB6D4-3FAE-4938-B3C4-ECE781B2C3ED}" srcOrd="1" destOrd="0" presId="urn:microsoft.com/office/officeart/2005/8/layout/hierarchy1"/>
    <dgm:cxn modelId="{742A3064-A97F-474F-A5B3-9C1B71A77788}" type="presParOf" srcId="{C4184EF0-6AB6-4597-BB03-EE2C8F5DAE8C}" destId="{5AC7B572-A730-47BA-BC37-3F3377991069}" srcOrd="1" destOrd="0" presId="urn:microsoft.com/office/officeart/2005/8/layout/hierarchy1"/>
    <dgm:cxn modelId="{FFB109FC-4CE0-4D62-A021-9339E26F8E8D}" type="presParOf" srcId="{ACA1EECA-5716-4B40-AFFF-D82D12D2D3DA}" destId="{49626C8F-CD27-45EE-BA67-807E3BBC7BD7}" srcOrd="2" destOrd="0" presId="urn:microsoft.com/office/officeart/2005/8/layout/hierarchy1"/>
    <dgm:cxn modelId="{A4E2C9D5-7C85-4EEC-8B06-73999B02ADE9}" type="presParOf" srcId="{ACA1EECA-5716-4B40-AFFF-D82D12D2D3DA}" destId="{83BBF57F-DD3B-4C08-9D8C-8E16F218405B}" srcOrd="3" destOrd="0" presId="urn:microsoft.com/office/officeart/2005/8/layout/hierarchy1"/>
    <dgm:cxn modelId="{AE611297-0DEB-4A7B-B70A-5324518CFC22}" type="presParOf" srcId="{83BBF57F-DD3B-4C08-9D8C-8E16F218405B}" destId="{F74E1FDE-CF6D-435A-85D0-ED6C11236744}" srcOrd="0" destOrd="0" presId="urn:microsoft.com/office/officeart/2005/8/layout/hierarchy1"/>
    <dgm:cxn modelId="{DDE8965B-093E-46D5-8417-DDFAED92D1F9}" type="presParOf" srcId="{F74E1FDE-CF6D-435A-85D0-ED6C11236744}" destId="{FC7A69A9-AC2F-411F-A813-8ED823620F2F}" srcOrd="0" destOrd="0" presId="urn:microsoft.com/office/officeart/2005/8/layout/hierarchy1"/>
    <dgm:cxn modelId="{6AE50426-094F-4814-981B-422CC5E1D958}" type="presParOf" srcId="{F74E1FDE-CF6D-435A-85D0-ED6C11236744}" destId="{CC77536D-7284-4B31-A9C2-9075B43E4838}" srcOrd="1" destOrd="0" presId="urn:microsoft.com/office/officeart/2005/8/layout/hierarchy1"/>
    <dgm:cxn modelId="{E45578A9-D1C3-4B36-BBE6-756F0710DDF5}" type="presParOf" srcId="{83BBF57F-DD3B-4C08-9D8C-8E16F218405B}" destId="{B1C78F40-E951-4A22-B208-F881921DBA64}" srcOrd="1" destOrd="0" presId="urn:microsoft.com/office/officeart/2005/8/layout/hierarchy1"/>
    <dgm:cxn modelId="{94C8BD4A-37E2-48C6-808B-61B9E0E78636}" type="presParOf" srcId="{ACA1EECA-5716-4B40-AFFF-D82D12D2D3DA}" destId="{3F38700F-3B9F-41A5-A9A5-A3BDB3F1EF08}" srcOrd="4" destOrd="0" presId="urn:microsoft.com/office/officeart/2005/8/layout/hierarchy1"/>
    <dgm:cxn modelId="{5ACC1441-0A14-4CBC-AF5D-FE94E332840C}" type="presParOf" srcId="{ACA1EECA-5716-4B40-AFFF-D82D12D2D3DA}" destId="{45DAFF3F-2993-4018-9AB9-278854E836C1}" srcOrd="5" destOrd="0" presId="urn:microsoft.com/office/officeart/2005/8/layout/hierarchy1"/>
    <dgm:cxn modelId="{2FCBCF86-AE88-4414-9ECB-A08F357FA29A}" type="presParOf" srcId="{45DAFF3F-2993-4018-9AB9-278854E836C1}" destId="{AF0E8315-B32E-47F1-B4D3-A75507F598BC}" srcOrd="0" destOrd="0" presId="urn:microsoft.com/office/officeart/2005/8/layout/hierarchy1"/>
    <dgm:cxn modelId="{BDF9182B-C8BC-4C76-A770-FA843E36F86F}" type="presParOf" srcId="{AF0E8315-B32E-47F1-B4D3-A75507F598BC}" destId="{50112164-85D2-4AC2-B032-5FC967512A71}" srcOrd="0" destOrd="0" presId="urn:microsoft.com/office/officeart/2005/8/layout/hierarchy1"/>
    <dgm:cxn modelId="{C1F25587-4962-4819-A236-7E5AF1610135}" type="presParOf" srcId="{AF0E8315-B32E-47F1-B4D3-A75507F598BC}" destId="{0A382410-84A8-455C-8C2C-8396DCC9FA10}" srcOrd="1" destOrd="0" presId="urn:microsoft.com/office/officeart/2005/8/layout/hierarchy1"/>
    <dgm:cxn modelId="{EADD1753-B9BE-4DF7-A989-7E6B10E27D37}" type="presParOf" srcId="{45DAFF3F-2993-4018-9AB9-278854E836C1}" destId="{A38751B6-08CA-4284-919E-4A3797CDE5C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38700F-3B9F-41A5-A9A5-A3BDB3F1EF08}">
      <dsp:nvSpPr>
        <dsp:cNvPr id="0" name=""/>
        <dsp:cNvSpPr/>
      </dsp:nvSpPr>
      <dsp:spPr>
        <a:xfrm>
          <a:off x="7322909" y="2866939"/>
          <a:ext cx="1176190" cy="2584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484"/>
              </a:lnTo>
              <a:lnTo>
                <a:pt x="1176190" y="168484"/>
              </a:lnTo>
              <a:lnTo>
                <a:pt x="1176190" y="258495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626C8F-CD27-45EE-BA67-807E3BBC7BD7}">
      <dsp:nvSpPr>
        <dsp:cNvPr id="0" name=""/>
        <dsp:cNvSpPr/>
      </dsp:nvSpPr>
      <dsp:spPr>
        <a:xfrm>
          <a:off x="7273381" y="2866939"/>
          <a:ext cx="91440" cy="258495"/>
        </a:xfrm>
        <a:custGeom>
          <a:avLst/>
          <a:gdLst/>
          <a:ahLst/>
          <a:cxnLst/>
          <a:rect l="0" t="0" r="0" b="0"/>
          <a:pathLst>
            <a:path>
              <a:moveTo>
                <a:pt x="49528" y="0"/>
              </a:moveTo>
              <a:lnTo>
                <a:pt x="49528" y="168484"/>
              </a:lnTo>
              <a:lnTo>
                <a:pt x="45720" y="168484"/>
              </a:lnTo>
              <a:lnTo>
                <a:pt x="45720" y="258495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7A5458-0276-4937-872E-43F60E289B1A}">
      <dsp:nvSpPr>
        <dsp:cNvPr id="0" name=""/>
        <dsp:cNvSpPr/>
      </dsp:nvSpPr>
      <dsp:spPr>
        <a:xfrm>
          <a:off x="6124002" y="2866939"/>
          <a:ext cx="1198907" cy="258495"/>
        </a:xfrm>
        <a:custGeom>
          <a:avLst/>
          <a:gdLst/>
          <a:ahLst/>
          <a:cxnLst/>
          <a:rect l="0" t="0" r="0" b="0"/>
          <a:pathLst>
            <a:path>
              <a:moveTo>
                <a:pt x="1198907" y="0"/>
              </a:moveTo>
              <a:lnTo>
                <a:pt x="1198907" y="168484"/>
              </a:lnTo>
              <a:lnTo>
                <a:pt x="0" y="168484"/>
              </a:lnTo>
              <a:lnTo>
                <a:pt x="0" y="258495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FC99D5-0DEE-4433-8878-5E6C4EB4CC13}">
      <dsp:nvSpPr>
        <dsp:cNvPr id="0" name=""/>
        <dsp:cNvSpPr/>
      </dsp:nvSpPr>
      <dsp:spPr>
        <a:xfrm>
          <a:off x="7277189" y="1967371"/>
          <a:ext cx="91440" cy="28258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2582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33CB7A-6D98-4CDB-AF86-CAA9D501E2D4}">
      <dsp:nvSpPr>
        <dsp:cNvPr id="0" name=""/>
        <dsp:cNvSpPr/>
      </dsp:nvSpPr>
      <dsp:spPr>
        <a:xfrm>
          <a:off x="4629096" y="1067802"/>
          <a:ext cx="2693813" cy="2825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571"/>
              </a:lnTo>
              <a:lnTo>
                <a:pt x="2693813" y="192571"/>
              </a:lnTo>
              <a:lnTo>
                <a:pt x="2693813" y="282582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7F3184-5785-4CCF-AED6-2DA825E7B2AD}">
      <dsp:nvSpPr>
        <dsp:cNvPr id="0" name=""/>
        <dsp:cNvSpPr/>
      </dsp:nvSpPr>
      <dsp:spPr>
        <a:xfrm>
          <a:off x="4035321" y="1967371"/>
          <a:ext cx="593774" cy="2825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571"/>
              </a:lnTo>
              <a:lnTo>
                <a:pt x="593774" y="192571"/>
              </a:lnTo>
              <a:lnTo>
                <a:pt x="593774" y="282582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B8A4B4-6327-4230-8F84-558C9FC4BDF0}">
      <dsp:nvSpPr>
        <dsp:cNvPr id="0" name=""/>
        <dsp:cNvSpPr/>
      </dsp:nvSpPr>
      <dsp:spPr>
        <a:xfrm>
          <a:off x="3441547" y="1967371"/>
          <a:ext cx="593774" cy="282582"/>
        </a:xfrm>
        <a:custGeom>
          <a:avLst/>
          <a:gdLst/>
          <a:ahLst/>
          <a:cxnLst/>
          <a:rect l="0" t="0" r="0" b="0"/>
          <a:pathLst>
            <a:path>
              <a:moveTo>
                <a:pt x="593774" y="0"/>
              </a:moveTo>
              <a:lnTo>
                <a:pt x="593774" y="192571"/>
              </a:lnTo>
              <a:lnTo>
                <a:pt x="0" y="192571"/>
              </a:lnTo>
              <a:lnTo>
                <a:pt x="0" y="282582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855ED1-B687-479B-BF6B-62C56B7D7199}">
      <dsp:nvSpPr>
        <dsp:cNvPr id="0" name=""/>
        <dsp:cNvSpPr/>
      </dsp:nvSpPr>
      <dsp:spPr>
        <a:xfrm>
          <a:off x="4035321" y="1067802"/>
          <a:ext cx="593774" cy="282582"/>
        </a:xfrm>
        <a:custGeom>
          <a:avLst/>
          <a:gdLst/>
          <a:ahLst/>
          <a:cxnLst/>
          <a:rect l="0" t="0" r="0" b="0"/>
          <a:pathLst>
            <a:path>
              <a:moveTo>
                <a:pt x="593774" y="0"/>
              </a:moveTo>
              <a:lnTo>
                <a:pt x="593774" y="192571"/>
              </a:lnTo>
              <a:lnTo>
                <a:pt x="0" y="192571"/>
              </a:lnTo>
              <a:lnTo>
                <a:pt x="0" y="282582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FAEE18-B91C-4779-A811-F1A1D9607915}">
      <dsp:nvSpPr>
        <dsp:cNvPr id="0" name=""/>
        <dsp:cNvSpPr/>
      </dsp:nvSpPr>
      <dsp:spPr>
        <a:xfrm>
          <a:off x="4583376" y="433464"/>
          <a:ext cx="91440" cy="28258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2582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2BD991-AE59-4F99-BFBB-14DF4D62F96A}">
      <dsp:nvSpPr>
        <dsp:cNvPr id="0" name=""/>
        <dsp:cNvSpPr/>
      </dsp:nvSpPr>
      <dsp:spPr>
        <a:xfrm>
          <a:off x="3845519" y="550"/>
          <a:ext cx="1567153" cy="4329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80000"/>
                <a:lumMod val="10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6C05F15-3F80-4157-9859-550A0CC3B6DE}">
      <dsp:nvSpPr>
        <dsp:cNvPr id="0" name=""/>
        <dsp:cNvSpPr/>
      </dsp:nvSpPr>
      <dsp:spPr>
        <a:xfrm>
          <a:off x="3953478" y="103111"/>
          <a:ext cx="1567153" cy="4329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Stravovací doporučení</a:t>
          </a:r>
          <a:endParaRPr lang="en-US" sz="900" kern="1200" dirty="0"/>
        </a:p>
      </dsp:txBody>
      <dsp:txXfrm>
        <a:off x="3966158" y="115791"/>
        <a:ext cx="1541793" cy="407554"/>
      </dsp:txXfrm>
    </dsp:sp>
    <dsp:sp modelId="{3A41D101-5448-4DBF-B9E2-6EBCED41D7EA}">
      <dsp:nvSpPr>
        <dsp:cNvPr id="0" name=""/>
        <dsp:cNvSpPr/>
      </dsp:nvSpPr>
      <dsp:spPr>
        <a:xfrm>
          <a:off x="3817371" y="716047"/>
          <a:ext cx="1623449" cy="351755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solidFill>
            <a:srgbClr val="C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1DF9C44-4A01-4225-A822-AA8F0AC2D171}">
      <dsp:nvSpPr>
        <dsp:cNvPr id="0" name=""/>
        <dsp:cNvSpPr/>
      </dsp:nvSpPr>
      <dsp:spPr>
        <a:xfrm>
          <a:off x="3925330" y="818608"/>
          <a:ext cx="1623449" cy="3517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C00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Zdraví – Trávící systém</a:t>
          </a:r>
          <a:endParaRPr lang="en-US" sz="900" kern="1200" dirty="0"/>
        </a:p>
      </dsp:txBody>
      <dsp:txXfrm>
        <a:off x="3935633" y="828911"/>
        <a:ext cx="1602843" cy="331149"/>
      </dsp:txXfrm>
    </dsp:sp>
    <dsp:sp modelId="{8CA0CBE7-C32E-499B-9921-13A315954715}">
      <dsp:nvSpPr>
        <dsp:cNvPr id="0" name=""/>
        <dsp:cNvSpPr/>
      </dsp:nvSpPr>
      <dsp:spPr>
        <a:xfrm>
          <a:off x="2792503" y="1350385"/>
          <a:ext cx="2485635" cy="616985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75DF9EB-79B1-41AD-AB4E-FE19855A62F9}">
      <dsp:nvSpPr>
        <dsp:cNvPr id="0" name=""/>
        <dsp:cNvSpPr/>
      </dsp:nvSpPr>
      <dsp:spPr>
        <a:xfrm>
          <a:off x="2900462" y="1452946"/>
          <a:ext cx="2485635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Korekce hmotnosti a výkonnosti</a:t>
          </a:r>
          <a:endParaRPr lang="en-US" sz="900" kern="1200" dirty="0"/>
        </a:p>
      </dsp:txBody>
      <dsp:txXfrm>
        <a:off x="2918533" y="1471017"/>
        <a:ext cx="2449493" cy="580843"/>
      </dsp:txXfrm>
    </dsp:sp>
    <dsp:sp modelId="{6307EC9A-46EB-4EAA-8485-CDA304D1842B}">
      <dsp:nvSpPr>
        <dsp:cNvPr id="0" name=""/>
        <dsp:cNvSpPr/>
      </dsp:nvSpPr>
      <dsp:spPr>
        <a:xfrm>
          <a:off x="2955731" y="2249953"/>
          <a:ext cx="971630" cy="616985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44BFFE1-DAE9-49C3-B0A8-6B5424794CD5}">
      <dsp:nvSpPr>
        <dsp:cNvPr id="0" name=""/>
        <dsp:cNvSpPr/>
      </dsp:nvSpPr>
      <dsp:spPr>
        <a:xfrm>
          <a:off x="3063690" y="2352514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Energetická bilance</a:t>
          </a:r>
          <a:endParaRPr lang="en-US" sz="900" kern="1200" dirty="0"/>
        </a:p>
      </dsp:txBody>
      <dsp:txXfrm>
        <a:off x="3081761" y="2370585"/>
        <a:ext cx="935488" cy="580843"/>
      </dsp:txXfrm>
    </dsp:sp>
    <dsp:sp modelId="{5621A95A-0728-4EAF-863E-91F4FBC9435B}">
      <dsp:nvSpPr>
        <dsp:cNvPr id="0" name=""/>
        <dsp:cNvSpPr/>
      </dsp:nvSpPr>
      <dsp:spPr>
        <a:xfrm>
          <a:off x="4143280" y="2249953"/>
          <a:ext cx="971630" cy="616985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6F56790-CCDC-4E28-8CB1-98FC0CA218B7}">
      <dsp:nvSpPr>
        <dsp:cNvPr id="0" name=""/>
        <dsp:cNvSpPr/>
      </dsp:nvSpPr>
      <dsp:spPr>
        <a:xfrm>
          <a:off x="4251239" y="2352514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Glykemický index</a:t>
          </a:r>
          <a:endParaRPr lang="en-US" sz="900" kern="1200" dirty="0"/>
        </a:p>
      </dsp:txBody>
      <dsp:txXfrm>
        <a:off x="4269310" y="2370585"/>
        <a:ext cx="935488" cy="580843"/>
      </dsp:txXfrm>
    </dsp:sp>
    <dsp:sp modelId="{3A128953-A4D9-4072-845A-997C9CFAC00D}">
      <dsp:nvSpPr>
        <dsp:cNvPr id="0" name=""/>
        <dsp:cNvSpPr/>
      </dsp:nvSpPr>
      <dsp:spPr>
        <a:xfrm>
          <a:off x="6837094" y="1350385"/>
          <a:ext cx="971630" cy="616985"/>
        </a:xfrm>
        <a:prstGeom prst="roundRect">
          <a:avLst>
            <a:gd name="adj" fmla="val 10000"/>
          </a:avLst>
        </a:prstGeom>
        <a:solidFill>
          <a:srgbClr val="008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024FB1B-4F43-4FA3-B4F0-1E040C29C1B1}">
      <dsp:nvSpPr>
        <dsp:cNvPr id="0" name=""/>
        <dsp:cNvSpPr/>
      </dsp:nvSpPr>
      <dsp:spPr>
        <a:xfrm>
          <a:off x="6945053" y="1452946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Podpora výkonnosti a svalového růstu</a:t>
          </a:r>
          <a:endParaRPr lang="en-US" sz="900" kern="1200" dirty="0"/>
        </a:p>
      </dsp:txBody>
      <dsp:txXfrm>
        <a:off x="6963124" y="1471017"/>
        <a:ext cx="935488" cy="580843"/>
      </dsp:txXfrm>
    </dsp:sp>
    <dsp:sp modelId="{09C0866D-F75B-4E7E-A6B8-AD1FAC647F91}">
      <dsp:nvSpPr>
        <dsp:cNvPr id="0" name=""/>
        <dsp:cNvSpPr/>
      </dsp:nvSpPr>
      <dsp:spPr>
        <a:xfrm>
          <a:off x="6837094" y="2249953"/>
          <a:ext cx="971630" cy="616985"/>
        </a:xfrm>
        <a:prstGeom prst="roundRect">
          <a:avLst>
            <a:gd name="adj" fmla="val 10000"/>
          </a:avLst>
        </a:prstGeom>
        <a:solidFill>
          <a:srgbClr val="008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88984A7-95AC-4737-92D2-0D9D8A13B41C}">
      <dsp:nvSpPr>
        <dsp:cNvPr id="0" name=""/>
        <dsp:cNvSpPr/>
      </dsp:nvSpPr>
      <dsp:spPr>
        <a:xfrm>
          <a:off x="6945053" y="2352514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Aplikovaná sportovní výživa</a:t>
          </a:r>
          <a:endParaRPr lang="en-US" sz="900" kern="1200" dirty="0"/>
        </a:p>
      </dsp:txBody>
      <dsp:txXfrm>
        <a:off x="6963124" y="2370585"/>
        <a:ext cx="935488" cy="580843"/>
      </dsp:txXfrm>
    </dsp:sp>
    <dsp:sp modelId="{B7D7A5C9-431E-41D8-9099-FCB464D85A1F}">
      <dsp:nvSpPr>
        <dsp:cNvPr id="0" name=""/>
        <dsp:cNvSpPr/>
      </dsp:nvSpPr>
      <dsp:spPr>
        <a:xfrm>
          <a:off x="5638187" y="3125434"/>
          <a:ext cx="971630" cy="616985"/>
        </a:xfrm>
        <a:prstGeom prst="roundRect">
          <a:avLst>
            <a:gd name="adj" fmla="val 10000"/>
          </a:avLst>
        </a:prstGeom>
        <a:solidFill>
          <a:srgbClr val="008000"/>
        </a:solidFill>
        <a:ln>
          <a:solidFill>
            <a:srgbClr val="008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C1CB6D4-3FAE-4938-B3C4-ECE781B2C3ED}">
      <dsp:nvSpPr>
        <dsp:cNvPr id="0" name=""/>
        <dsp:cNvSpPr/>
      </dsp:nvSpPr>
      <dsp:spPr>
        <a:xfrm>
          <a:off x="5746146" y="3227996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Před výkonem</a:t>
          </a:r>
          <a:endParaRPr lang="en-US" sz="900" kern="1200" dirty="0"/>
        </a:p>
      </dsp:txBody>
      <dsp:txXfrm>
        <a:off x="5764217" y="3246067"/>
        <a:ext cx="935488" cy="580843"/>
      </dsp:txXfrm>
    </dsp:sp>
    <dsp:sp modelId="{FC7A69A9-AC2F-411F-A813-8ED823620F2F}">
      <dsp:nvSpPr>
        <dsp:cNvPr id="0" name=""/>
        <dsp:cNvSpPr/>
      </dsp:nvSpPr>
      <dsp:spPr>
        <a:xfrm>
          <a:off x="6833285" y="3125434"/>
          <a:ext cx="971630" cy="616985"/>
        </a:xfrm>
        <a:prstGeom prst="roundRect">
          <a:avLst>
            <a:gd name="adj" fmla="val 10000"/>
          </a:avLst>
        </a:prstGeom>
        <a:solidFill>
          <a:srgbClr val="008000"/>
        </a:solidFill>
        <a:ln>
          <a:solidFill>
            <a:srgbClr val="008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C77536D-7284-4B31-A9C2-9075B43E4838}">
      <dsp:nvSpPr>
        <dsp:cNvPr id="0" name=""/>
        <dsp:cNvSpPr/>
      </dsp:nvSpPr>
      <dsp:spPr>
        <a:xfrm>
          <a:off x="6941244" y="3227996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Během výkonu</a:t>
          </a:r>
          <a:endParaRPr lang="en-US" sz="900" kern="1200" dirty="0"/>
        </a:p>
      </dsp:txBody>
      <dsp:txXfrm>
        <a:off x="6959315" y="3246067"/>
        <a:ext cx="935488" cy="580843"/>
      </dsp:txXfrm>
    </dsp:sp>
    <dsp:sp modelId="{50112164-85D2-4AC2-B032-5FC967512A71}">
      <dsp:nvSpPr>
        <dsp:cNvPr id="0" name=""/>
        <dsp:cNvSpPr/>
      </dsp:nvSpPr>
      <dsp:spPr>
        <a:xfrm>
          <a:off x="8013284" y="3125434"/>
          <a:ext cx="971630" cy="616985"/>
        </a:xfrm>
        <a:prstGeom prst="roundRect">
          <a:avLst>
            <a:gd name="adj" fmla="val 10000"/>
          </a:avLst>
        </a:prstGeom>
        <a:solidFill>
          <a:srgbClr val="008000"/>
        </a:solidFill>
        <a:ln>
          <a:solidFill>
            <a:srgbClr val="008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A382410-84A8-455C-8C2C-8396DCC9FA10}">
      <dsp:nvSpPr>
        <dsp:cNvPr id="0" name=""/>
        <dsp:cNvSpPr/>
      </dsp:nvSpPr>
      <dsp:spPr>
        <a:xfrm>
          <a:off x="8121243" y="3227996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Po výkonu</a:t>
          </a:r>
          <a:endParaRPr lang="en-US" sz="900" kern="1200" dirty="0"/>
        </a:p>
      </dsp:txBody>
      <dsp:txXfrm>
        <a:off x="8139314" y="3246067"/>
        <a:ext cx="935488" cy="5808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E704B-636A-45CD-9E11-A90F1BA4B443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C7238C-B370-43E2-8420-8FCA15849E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3400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9778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218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6251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6884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2070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9576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1467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3761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33350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6998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5488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32081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47194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70362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87059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036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63810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57778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01644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784400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46667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1641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65455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86159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95278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75161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8632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28841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97628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99825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02837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89989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26.04.2020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6642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12805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24642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050368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92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160428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9616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47108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0605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213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9436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0885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296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8378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2638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11650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728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F0CB6-5639-42DD-ACF4-E11C819FB15D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826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2.jpg"/><Relationship Id="rId7" Type="http://schemas.openxmlformats.org/officeDocument/2006/relationships/image" Target="../media/image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10" Type="http://schemas.openxmlformats.org/officeDocument/2006/relationships/image" Target="../media/image12.svg"/><Relationship Id="rId4" Type="http://schemas.openxmlformats.org/officeDocument/2006/relationships/image" Target="../media/image23.jp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16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jpeg"/><Relationship Id="rId11" Type="http://schemas.openxmlformats.org/officeDocument/2006/relationships/image" Target="../media/image15.png"/><Relationship Id="rId5" Type="http://schemas.openxmlformats.org/officeDocument/2006/relationships/image" Target="../media/image31.png"/><Relationship Id="rId10" Type="http://schemas.openxmlformats.org/officeDocument/2006/relationships/image" Target="../media/image5.svg"/><Relationship Id="rId4" Type="http://schemas.openxmlformats.org/officeDocument/2006/relationships/image" Target="../media/image30.png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41.png"/><Relationship Id="rId7" Type="http://schemas.openxmlformats.org/officeDocument/2006/relationships/image" Target="../media/image1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7.sv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5" Type="http://schemas.openxmlformats.org/officeDocument/2006/relationships/image" Target="../media/image45.jpg"/><Relationship Id="rId4" Type="http://schemas.openxmlformats.org/officeDocument/2006/relationships/image" Target="../media/image39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6" name="Obrázek 5" descr="Obsah obrázku stůl, jídlo, dřevěné, paluba&#10;&#10;Popis byl vytvořen automaticky">
            <a:extLst>
              <a:ext uri="{FF2B5EF4-FFF2-40B4-BE49-F238E27FC236}">
                <a16:creationId xmlns:a16="http://schemas.microsoft.com/office/drawing/2014/main" id="{7B49AC58-D073-4C05-93CD-8B432D26E6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9091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3559A5F2-8BE0-4998-A1E4-1B145465A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9" name="Parallelogram 58">
            <a:extLst>
              <a:ext uri="{FF2B5EF4-FFF2-40B4-BE49-F238E27FC236}">
                <a16:creationId xmlns:a16="http://schemas.microsoft.com/office/drawing/2014/main" id="{3A6596D4-D53C-424F-9F16-CC8686C07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1BB890B-70D4-42FE-A599-6AEF1A42D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842D646-B58C-43C8-8152-01BC782B7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Rectangle 23">
            <a:extLst>
              <a:ext uri="{FF2B5EF4-FFF2-40B4-BE49-F238E27FC236}">
                <a16:creationId xmlns:a16="http://schemas.microsoft.com/office/drawing/2014/main" id="{9772CABD-4211-42AA-B349-D4002E52F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7" name="Rectangle 25">
            <a:extLst>
              <a:ext uri="{FF2B5EF4-FFF2-40B4-BE49-F238E27FC236}">
                <a16:creationId xmlns:a16="http://schemas.microsoft.com/office/drawing/2014/main" id="{BBD91630-4DBA-4294-8016-FEB5C3B0C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9" name="Isosceles Triangle 68">
            <a:extLst>
              <a:ext uri="{FF2B5EF4-FFF2-40B4-BE49-F238E27FC236}">
                <a16:creationId xmlns:a16="http://schemas.microsoft.com/office/drawing/2014/main" id="{E67D1587-504D-41BC-9D48-B61257BFB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9C96B54-EF4C-467C-BD0F-C844EEE28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200" y="1678664"/>
            <a:ext cx="5194402" cy="398748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4000" dirty="0"/>
              <a:t>Sportovní výživa</a:t>
            </a:r>
            <a:br>
              <a:rPr lang="cs-CZ" sz="3200" dirty="0"/>
            </a:br>
            <a:r>
              <a:rPr lang="cs-CZ" sz="3200" dirty="0"/>
              <a:t>- Nutriční strategie – Metody podpory výkonnosti sportovce – Adaptace na specifické podmínky či navyšování energetických zásob – Podpora tréninkové adaptace</a:t>
            </a:r>
          </a:p>
        </p:txBody>
      </p:sp>
      <p:sp>
        <p:nvSpPr>
          <p:cNvPr id="71" name="Rectangle 27">
            <a:extLst>
              <a:ext uri="{FF2B5EF4-FFF2-40B4-BE49-F238E27FC236}">
                <a16:creationId xmlns:a16="http://schemas.microsoft.com/office/drawing/2014/main" id="{8765DD1A-F044-4DE7-8A9B-7C30DC85A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3" name="Rectangle 28">
            <a:extLst>
              <a:ext uri="{FF2B5EF4-FFF2-40B4-BE49-F238E27FC236}">
                <a16:creationId xmlns:a16="http://schemas.microsoft.com/office/drawing/2014/main" id="{2FE2170D-72D6-48A8-8E9A-BFF3BF03D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Rectangle 29">
            <a:extLst>
              <a:ext uri="{FF2B5EF4-FFF2-40B4-BE49-F238E27FC236}">
                <a16:creationId xmlns:a16="http://schemas.microsoft.com/office/drawing/2014/main" id="{01D19436-094D-463D-AFEA-870FDBD03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Isosceles Triangle 76">
            <a:extLst>
              <a:ext uri="{FF2B5EF4-FFF2-40B4-BE49-F238E27FC236}">
                <a16:creationId xmlns:a16="http://schemas.microsoft.com/office/drawing/2014/main" id="{9A2DE6E0-967C-4C58-8558-EC08F1138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5732048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4" name="Obrázek 33">
            <a:extLst>
              <a:ext uri="{FF2B5EF4-FFF2-40B4-BE49-F238E27FC236}">
                <a16:creationId xmlns:a16="http://schemas.microsoft.com/office/drawing/2014/main" id="{620C9503-70BE-4C71-8C5D-2AD8F00917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7" b="470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cs-CZ" sz="3200" dirty="0" err="1"/>
              <a:t>Train</a:t>
            </a:r>
            <a:r>
              <a:rPr lang="cs-CZ" sz="3200" dirty="0"/>
              <a:t> </a:t>
            </a:r>
            <a:r>
              <a:rPr lang="cs-CZ" sz="3200" dirty="0" err="1"/>
              <a:t>low</a:t>
            </a:r>
            <a:br>
              <a:rPr lang="cs-CZ" dirty="0"/>
            </a:br>
            <a:r>
              <a:rPr lang="cs-CZ" sz="2400" dirty="0"/>
              <a:t>Aplikace – </a:t>
            </a:r>
            <a:r>
              <a:rPr lang="cs-CZ" sz="2400" dirty="0" err="1"/>
              <a:t>Sleep</a:t>
            </a:r>
            <a:r>
              <a:rPr lang="cs-CZ" sz="2400" dirty="0"/>
              <a:t> </a:t>
            </a:r>
            <a:r>
              <a:rPr lang="cs-CZ" sz="2400" dirty="0" err="1"/>
              <a:t>low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724118" cy="388077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Modifikace tréninku nalačno – podvečerní intenzivní trénink k vyčerpání hladin glykogenu, bez následného příjmu sacharidů a ranní trénink nalačno. </a:t>
            </a:r>
          </a:p>
          <a:p>
            <a:r>
              <a:rPr lang="cs-CZ" dirty="0">
                <a:solidFill>
                  <a:srgbClr val="FFFFFF"/>
                </a:solidFill>
              </a:rPr>
              <a:t>Ranní trénink je realizován při redukovaných hladinách jaterního i svalového glykogenu a bez příjmu sacharidů.</a:t>
            </a:r>
          </a:p>
          <a:p>
            <a:r>
              <a:rPr lang="cs-CZ" dirty="0">
                <a:solidFill>
                  <a:srgbClr val="FFFFFF"/>
                </a:solidFill>
              </a:rPr>
              <a:t>Nutnou podmínkou adaptačního efektu je </a:t>
            </a:r>
            <a:r>
              <a:rPr lang="cs-CZ" b="1" dirty="0">
                <a:solidFill>
                  <a:srgbClr val="3494BA"/>
                </a:solidFill>
              </a:rPr>
              <a:t>interakce 2 tréninků ve dvou dnech</a:t>
            </a:r>
            <a:r>
              <a:rPr lang="cs-CZ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2F2D36ED-5AD3-4697-9AFB-7DE26D074F81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KUMSTÁT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 HLINSKÝ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(201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9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–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Sportovní výživa v tréninkové a závodní praxi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KUMSTÁT (2019) – Sportovní výživa jako vědecká disciplína.</a:t>
            </a:r>
          </a:p>
        </p:txBody>
      </p:sp>
    </p:spTree>
    <p:extLst>
      <p:ext uri="{BB962C8B-B14F-4D97-AF65-F5344CB8AC3E}">
        <p14:creationId xmlns:p14="http://schemas.microsoft.com/office/powerpoint/2010/main" val="715473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err="1"/>
              <a:t>Train</a:t>
            </a:r>
            <a:r>
              <a:rPr lang="cs-CZ" sz="3200" dirty="0"/>
              <a:t> </a:t>
            </a:r>
            <a:r>
              <a:rPr lang="cs-CZ" sz="3200" dirty="0" err="1"/>
              <a:t>low</a:t>
            </a:r>
            <a:br>
              <a:rPr lang="cs-CZ" sz="3200" dirty="0"/>
            </a:br>
            <a:r>
              <a:rPr lang="cs-CZ" sz="2400" dirty="0"/>
              <a:t>Aplikace – Trénink na lačno</a:t>
            </a:r>
            <a:endParaRPr lang="cs-CZ" sz="3200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F18C9D0A-4A57-4C97-A255-208C58499C92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4A26CB5C-8B11-4C4F-B964-E64B14154A0A}"/>
              </a:ext>
            </a:extLst>
          </p:cNvPr>
          <p:cNvCxnSpPr>
            <a:cxnSpLocks/>
          </p:cNvCxnSpPr>
          <p:nvPr/>
        </p:nvCxnSpPr>
        <p:spPr>
          <a:xfrm>
            <a:off x="1227893" y="5332891"/>
            <a:ext cx="93680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Image result for sugar png">
            <a:extLst>
              <a:ext uri="{FF2B5EF4-FFF2-40B4-BE49-F238E27FC236}">
                <a16:creationId xmlns:a16="http://schemas.microsoft.com/office/drawing/2014/main" id="{CFF5586E-DAD0-43F0-AA96-BD23D1BF7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21" y="4348981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9F97A477-9468-47BD-808B-1A2C04500156}"/>
              </a:ext>
            </a:extLst>
          </p:cNvPr>
          <p:cNvCxnSpPr/>
          <p:nvPr/>
        </p:nvCxnSpPr>
        <p:spPr>
          <a:xfrm>
            <a:off x="1239768" y="5237891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8624E155-692D-47DD-9823-374E92D597DE}"/>
              </a:ext>
            </a:extLst>
          </p:cNvPr>
          <p:cNvCxnSpPr>
            <a:cxnSpLocks/>
          </p:cNvCxnSpPr>
          <p:nvPr/>
        </p:nvCxnSpPr>
        <p:spPr>
          <a:xfrm>
            <a:off x="2888459" y="5239639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 descr="Obsah obrázku osoba, kolo, exteriér, muž&#10;&#10;Popis byl vytvořen automaticky">
            <a:extLst>
              <a:ext uri="{FF2B5EF4-FFF2-40B4-BE49-F238E27FC236}">
                <a16:creationId xmlns:a16="http://schemas.microsoft.com/office/drawing/2014/main" id="{62FA34B6-9966-45BC-8A1C-1D6CFA6B4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1853" y="3006419"/>
            <a:ext cx="1568319" cy="2255338"/>
          </a:xfrm>
          <a:prstGeom prst="rect">
            <a:avLst/>
          </a:prstGeom>
        </p:spPr>
      </p:pic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F8A3D94A-051A-4067-82FC-5C13A4E69B1A}"/>
              </a:ext>
            </a:extLst>
          </p:cNvPr>
          <p:cNvCxnSpPr>
            <a:cxnSpLocks/>
          </p:cNvCxnSpPr>
          <p:nvPr/>
        </p:nvCxnSpPr>
        <p:spPr>
          <a:xfrm>
            <a:off x="4460329" y="5237891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Obrázek 18" descr="Obsah obrázku osoba, kolo, exteriér, muž&#10;&#10;Popis byl vytvořen automaticky">
            <a:extLst>
              <a:ext uri="{FF2B5EF4-FFF2-40B4-BE49-F238E27FC236}">
                <a16:creationId xmlns:a16="http://schemas.microsoft.com/office/drawing/2014/main" id="{F7E84EF7-EEB3-46C6-BF54-2894401C7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2696" y="3005545"/>
            <a:ext cx="1568319" cy="2255338"/>
          </a:xfrm>
          <a:prstGeom prst="rect">
            <a:avLst/>
          </a:prstGeom>
        </p:spPr>
      </p:pic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19E8BCB4-A8A7-4BE0-8443-CE08F8EDA820}"/>
              </a:ext>
            </a:extLst>
          </p:cNvPr>
          <p:cNvCxnSpPr>
            <a:cxnSpLocks/>
          </p:cNvCxnSpPr>
          <p:nvPr/>
        </p:nvCxnSpPr>
        <p:spPr>
          <a:xfrm>
            <a:off x="6864777" y="5260883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3CAE9DA8-5747-46D4-80CB-63DA5FDF284E}"/>
              </a:ext>
            </a:extLst>
          </p:cNvPr>
          <p:cNvCxnSpPr>
            <a:cxnSpLocks/>
          </p:cNvCxnSpPr>
          <p:nvPr/>
        </p:nvCxnSpPr>
        <p:spPr>
          <a:xfrm>
            <a:off x="8774510" y="5241612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73AB1544-BBBC-4D60-A26C-4105F72BAE2C}"/>
              </a:ext>
            </a:extLst>
          </p:cNvPr>
          <p:cNvCxnSpPr>
            <a:cxnSpLocks/>
          </p:cNvCxnSpPr>
          <p:nvPr/>
        </p:nvCxnSpPr>
        <p:spPr>
          <a:xfrm>
            <a:off x="10595913" y="5226016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Image result for sugar png">
            <a:extLst>
              <a:ext uri="{FF2B5EF4-FFF2-40B4-BE49-F238E27FC236}">
                <a16:creationId xmlns:a16="http://schemas.microsoft.com/office/drawing/2014/main" id="{39DB20B4-4296-4A8F-9814-9C9D81A1B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180" y="4325989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ovéPole 29">
            <a:extLst>
              <a:ext uri="{FF2B5EF4-FFF2-40B4-BE49-F238E27FC236}">
                <a16:creationId xmlns:a16="http://schemas.microsoft.com/office/drawing/2014/main" id="{8340DDAE-CAC3-4BB2-987F-BEA7D710B368}"/>
              </a:ext>
            </a:extLst>
          </p:cNvPr>
          <p:cNvSpPr txBox="1"/>
          <p:nvPr/>
        </p:nvSpPr>
        <p:spPr>
          <a:xfrm>
            <a:off x="1798095" y="6019730"/>
            <a:ext cx="2300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Vyčerpání glykogenu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8E5FB9B6-3884-4CEA-A782-9352F82E249A}"/>
              </a:ext>
            </a:extLst>
          </p:cNvPr>
          <p:cNvSpPr txBox="1"/>
          <p:nvPr/>
        </p:nvSpPr>
        <p:spPr>
          <a:xfrm>
            <a:off x="4874327" y="6032155"/>
            <a:ext cx="3216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Podpora adaptačních procesů</a:t>
            </a:r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81EA5158-2EA7-4AB0-8F92-D0E25737B098}"/>
              </a:ext>
            </a:extLst>
          </p:cNvPr>
          <p:cNvSpPr txBox="1"/>
          <p:nvPr/>
        </p:nvSpPr>
        <p:spPr>
          <a:xfrm>
            <a:off x="8687156" y="2140028"/>
            <a:ext cx="1567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Mouth-rinse</a:t>
            </a:r>
            <a:endParaRPr lang="cs-CZ" i="1" dirty="0"/>
          </a:p>
          <a:p>
            <a:r>
              <a:rPr lang="cs-CZ" i="1" dirty="0"/>
              <a:t>Kofein</a:t>
            </a:r>
          </a:p>
        </p:txBody>
      </p:sp>
      <p:pic>
        <p:nvPicPr>
          <p:cNvPr id="46" name="Obrázek 45" descr="Obsah obrázku vsedě, stůl, počítač, láhev&#10;&#10;Popis byl vytvořen automaticky">
            <a:extLst>
              <a:ext uri="{FF2B5EF4-FFF2-40B4-BE49-F238E27FC236}">
                <a16:creationId xmlns:a16="http://schemas.microsoft.com/office/drawing/2014/main" id="{5BF22613-630E-4CB0-BEC2-97504D9EB6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0" t="3154" r="31945" b="10028"/>
          <a:stretch/>
        </p:blipFill>
        <p:spPr>
          <a:xfrm rot="3068423">
            <a:off x="7977133" y="1369251"/>
            <a:ext cx="481324" cy="1541552"/>
          </a:xfrm>
          <a:prstGeom prst="rect">
            <a:avLst/>
          </a:prstGeom>
        </p:spPr>
      </p:pic>
      <p:sp>
        <p:nvSpPr>
          <p:cNvPr id="39" name="TextovéPole 38">
            <a:extLst>
              <a:ext uri="{FF2B5EF4-FFF2-40B4-BE49-F238E27FC236}">
                <a16:creationId xmlns:a16="http://schemas.microsoft.com/office/drawing/2014/main" id="{F033828D-D627-4E2D-A843-899B19AD4B37}"/>
              </a:ext>
            </a:extLst>
          </p:cNvPr>
          <p:cNvSpPr txBox="1"/>
          <p:nvPr/>
        </p:nvSpPr>
        <p:spPr>
          <a:xfrm>
            <a:off x="920868" y="5568288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16:00</a:t>
            </a: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F5F43AEA-EE30-4F26-8BE2-7876150E6803}"/>
              </a:ext>
            </a:extLst>
          </p:cNvPr>
          <p:cNvSpPr txBox="1"/>
          <p:nvPr/>
        </p:nvSpPr>
        <p:spPr>
          <a:xfrm>
            <a:off x="2526278" y="5568288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17:00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724BE593-3E24-4AD6-9BEE-521D75A58B88}"/>
              </a:ext>
            </a:extLst>
          </p:cNvPr>
          <p:cNvSpPr txBox="1"/>
          <p:nvPr/>
        </p:nvSpPr>
        <p:spPr>
          <a:xfrm>
            <a:off x="4098148" y="5568288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19:00</a:t>
            </a: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35D1EDA1-0B75-4248-A842-C7E0CE1E6EDC}"/>
              </a:ext>
            </a:extLst>
          </p:cNvPr>
          <p:cNvSpPr txBox="1"/>
          <p:nvPr/>
        </p:nvSpPr>
        <p:spPr>
          <a:xfrm>
            <a:off x="6505418" y="5556717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07:00</a:t>
            </a:r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9432F17B-338F-4045-BB44-871277F0BEF6}"/>
              </a:ext>
            </a:extLst>
          </p:cNvPr>
          <p:cNvSpPr txBox="1"/>
          <p:nvPr/>
        </p:nvSpPr>
        <p:spPr>
          <a:xfrm>
            <a:off x="8415151" y="5568288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08:00</a:t>
            </a:r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AAC8C7DA-7356-4DDE-A0C1-DC3BB99D45BE}"/>
              </a:ext>
            </a:extLst>
          </p:cNvPr>
          <p:cNvSpPr txBox="1"/>
          <p:nvPr/>
        </p:nvSpPr>
        <p:spPr>
          <a:xfrm>
            <a:off x="10226519" y="5568288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10:00</a:t>
            </a:r>
          </a:p>
        </p:txBody>
      </p:sp>
      <p:pic>
        <p:nvPicPr>
          <p:cNvPr id="49" name="Picture 2" descr="Image result for sleep png">
            <a:extLst>
              <a:ext uri="{FF2B5EF4-FFF2-40B4-BE49-F238E27FC236}">
                <a16:creationId xmlns:a16="http://schemas.microsoft.com/office/drawing/2014/main" id="{CFFE3EA6-2C71-465F-845C-5B32CDD59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837" y="2900549"/>
            <a:ext cx="1554581" cy="141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Image result for sugar png">
            <a:extLst>
              <a:ext uri="{FF2B5EF4-FFF2-40B4-BE49-F238E27FC236}">
                <a16:creationId xmlns:a16="http://schemas.microsoft.com/office/drawing/2014/main" id="{D8EA561C-D5D8-41F8-8FC8-38D576411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214" y="4321557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Znak násobení 50">
            <a:extLst>
              <a:ext uri="{FF2B5EF4-FFF2-40B4-BE49-F238E27FC236}">
                <a16:creationId xmlns:a16="http://schemas.microsoft.com/office/drawing/2014/main" id="{260984E2-0A47-47DA-B156-344485B13027}"/>
              </a:ext>
            </a:extLst>
          </p:cNvPr>
          <p:cNvSpPr/>
          <p:nvPr/>
        </p:nvSpPr>
        <p:spPr>
          <a:xfrm>
            <a:off x="5720544" y="4363523"/>
            <a:ext cx="2268187" cy="94945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262DBAFD-B61B-43E8-A0C7-0943BCE8546C}"/>
              </a:ext>
            </a:extLst>
          </p:cNvPr>
          <p:cNvSpPr txBox="1"/>
          <p:nvPr/>
        </p:nvSpPr>
        <p:spPr>
          <a:xfrm>
            <a:off x="3040858" y="2144737"/>
            <a:ext cx="156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Mouth-rinse</a:t>
            </a:r>
            <a:endParaRPr lang="cs-CZ" i="1" dirty="0"/>
          </a:p>
        </p:txBody>
      </p:sp>
      <p:pic>
        <p:nvPicPr>
          <p:cNvPr id="33" name="Obrázek 32" descr="Obsah obrázku vsedě, stůl, počítač, láhev&#10;&#10;Popis byl vytvořen automaticky">
            <a:extLst>
              <a:ext uri="{FF2B5EF4-FFF2-40B4-BE49-F238E27FC236}">
                <a16:creationId xmlns:a16="http://schemas.microsoft.com/office/drawing/2014/main" id="{2CB271D9-F490-44BF-B025-5AF756F825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0" t="3154" r="31945" b="10028"/>
          <a:stretch/>
        </p:blipFill>
        <p:spPr>
          <a:xfrm rot="3068423">
            <a:off x="2330835" y="1373960"/>
            <a:ext cx="481324" cy="1541552"/>
          </a:xfrm>
          <a:prstGeom prst="rect">
            <a:avLst/>
          </a:prstGeom>
        </p:spPr>
      </p:pic>
      <p:pic>
        <p:nvPicPr>
          <p:cNvPr id="34" name="Picture 2" descr="Image result for sugar png">
            <a:extLst>
              <a:ext uri="{FF2B5EF4-FFF2-40B4-BE49-F238E27FC236}">
                <a16:creationId xmlns:a16="http://schemas.microsoft.com/office/drawing/2014/main" id="{A376A4D1-A19E-4D4D-B5F8-55F7A537B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228" y="4271793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Znak násobení 34">
            <a:extLst>
              <a:ext uri="{FF2B5EF4-FFF2-40B4-BE49-F238E27FC236}">
                <a16:creationId xmlns:a16="http://schemas.microsoft.com/office/drawing/2014/main" id="{F02E3E4F-05C8-43C2-B4F3-DFB48950E006}"/>
              </a:ext>
            </a:extLst>
          </p:cNvPr>
          <p:cNvSpPr/>
          <p:nvPr/>
        </p:nvSpPr>
        <p:spPr>
          <a:xfrm>
            <a:off x="3321558" y="4313759"/>
            <a:ext cx="2268187" cy="94945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224250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err="1"/>
              <a:t>Train</a:t>
            </a:r>
            <a:r>
              <a:rPr lang="cs-CZ" sz="3200" dirty="0"/>
              <a:t> </a:t>
            </a:r>
            <a:r>
              <a:rPr lang="cs-CZ" sz="3200" dirty="0" err="1"/>
              <a:t>low</a:t>
            </a:r>
            <a:br>
              <a:rPr lang="cs-CZ" sz="3200" dirty="0"/>
            </a:br>
            <a:r>
              <a:rPr lang="cs-CZ" sz="2400" dirty="0"/>
              <a:t>Shrnutí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13647"/>
            <a:ext cx="8697485" cy="4634753"/>
          </a:xfrm>
        </p:spPr>
        <p:txBody>
          <a:bodyPr>
            <a:normAutofit/>
          </a:bodyPr>
          <a:lstStyle/>
          <a:p>
            <a:r>
              <a:rPr lang="cs-CZ" sz="2000" i="1" dirty="0"/>
              <a:t>V případě všech uvedených strategií </a:t>
            </a:r>
            <a:r>
              <a:rPr lang="cs-CZ" sz="2000" b="1" i="1" dirty="0">
                <a:solidFill>
                  <a:srgbClr val="3494BA"/>
                </a:solidFill>
              </a:rPr>
              <a:t>neměníme poměr sacharidů, tuků a bílkovin z celkového denního energetického příjmu a nejvýznamnější změnou je pouze záměrná redistribuce přijímaných sacharidů v průběhu tréninkového dne či vícedenních tréninkových bloků </a:t>
            </a:r>
            <a:r>
              <a:rPr lang="cs-CZ" sz="2000" i="1" dirty="0"/>
              <a:t>v závislosti na tréninkových cílech, intenzitě tréninků, fázi tréninkového cyklu.</a:t>
            </a:r>
          </a:p>
          <a:p>
            <a:r>
              <a:rPr lang="cs-CZ" sz="2000" i="1" dirty="0"/>
              <a:t>Principem je absolvovaní tréninku, který je zahájen nebo dokončen se suboptimálními hladinami svalového glykogenu a příjem sacharidů během zátěže je minimální.</a:t>
            </a:r>
          </a:p>
          <a:p>
            <a:r>
              <a:rPr lang="cs-CZ" sz="2000" dirty="0"/>
              <a:t>Dochází k příznivým adaptacím zejména v oblasti </a:t>
            </a:r>
            <a:r>
              <a:rPr lang="cs-CZ" sz="2000" b="1" dirty="0">
                <a:solidFill>
                  <a:srgbClr val="3494BA"/>
                </a:solidFill>
              </a:rPr>
              <a:t>metabolismu sacharidů a tuků</a:t>
            </a:r>
            <a:r>
              <a:rPr lang="cs-CZ" sz="2000" dirty="0"/>
              <a:t> a výsledkem je </a:t>
            </a:r>
            <a:r>
              <a:rPr lang="cs-CZ" sz="2000" b="1" dirty="0">
                <a:solidFill>
                  <a:srgbClr val="3494BA"/>
                </a:solidFill>
              </a:rPr>
              <a:t>zvýšení aerobní kapacity svalové buňky</a:t>
            </a:r>
            <a:r>
              <a:rPr lang="cs-CZ" sz="2000" dirty="0"/>
              <a:t> a lepší podmínky pro výkon.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E13A360-EEAF-4F90-A4FF-A87895EF8FE6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pic>
        <p:nvPicPr>
          <p:cNvPr id="6" name="Grafický objekt 5" descr="Žárovka a ozubené kolečko">
            <a:extLst>
              <a:ext uri="{FF2B5EF4-FFF2-40B4-BE49-F238E27FC236}">
                <a16:creationId xmlns:a16="http://schemas.microsoft.com/office/drawing/2014/main" id="{3B38B484-EA01-4238-8721-11FA21DC9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93914" y="119561"/>
            <a:ext cx="595591" cy="595591"/>
          </a:xfrm>
          <a:prstGeom prst="rect">
            <a:avLst/>
          </a:prstGeom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411076B9-6F5B-4357-9E8E-C604A0524AEC}"/>
              </a:ext>
            </a:extLst>
          </p:cNvPr>
          <p:cNvGrpSpPr/>
          <p:nvPr/>
        </p:nvGrpSpPr>
        <p:grpSpPr>
          <a:xfrm>
            <a:off x="8143685" y="620955"/>
            <a:ext cx="3439601" cy="1616218"/>
            <a:chOff x="0" y="2652149"/>
            <a:chExt cx="8154193" cy="810809"/>
          </a:xfrm>
        </p:grpSpPr>
        <p:sp>
          <p:nvSpPr>
            <p:cNvPr id="8" name="Obdélník: se zakulacenými rohy 7">
              <a:extLst>
                <a:ext uri="{FF2B5EF4-FFF2-40B4-BE49-F238E27FC236}">
                  <a16:creationId xmlns:a16="http://schemas.microsoft.com/office/drawing/2014/main" id="{252C439E-06EC-46C1-A626-E23547A9C062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9" name="Obdélník: se zakulacenými rohy 4">
              <a:extLst>
                <a:ext uri="{FF2B5EF4-FFF2-40B4-BE49-F238E27FC236}">
                  <a16:creationId xmlns:a16="http://schemas.microsoft.com/office/drawing/2014/main" id="{32C90051-79B2-4C61-93DA-ED7CBBCA8E2D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Jedná se o vysoce efektivní metodu hojně používanou elitními vytrvalostními sportovci. Její zařazení u sportovců s ambicemi závodit se po jejích ozkoušení velmi doporučuje.</a:t>
              </a:r>
            </a:p>
          </p:txBody>
        </p:sp>
      </p:grpSp>
      <p:pic>
        <p:nvPicPr>
          <p:cNvPr id="10" name="Grafický objekt 9" descr="Zmatený člověk">
            <a:extLst>
              <a:ext uri="{FF2B5EF4-FFF2-40B4-BE49-F238E27FC236}">
                <a16:creationId xmlns:a16="http://schemas.microsoft.com/office/drawing/2014/main" id="{DA8A7817-6E1F-4F0D-BD14-2A27D2DF63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534510" y="71515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198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exteriér, tráva, míč, pole&#10;&#10;Popis byl vytvořen automaticky">
            <a:extLst>
              <a:ext uri="{FF2B5EF4-FFF2-40B4-BE49-F238E27FC236}">
                <a16:creationId xmlns:a16="http://schemas.microsoft.com/office/drawing/2014/main" id="{1F4585D8-5FF3-40DF-BC50-338D5B93B7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1" r="1097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cs-CZ" sz="3200" dirty="0" err="1"/>
              <a:t>Train</a:t>
            </a:r>
            <a:r>
              <a:rPr lang="cs-CZ" sz="3200" dirty="0"/>
              <a:t> </a:t>
            </a:r>
            <a:r>
              <a:rPr lang="cs-CZ" sz="3200" dirty="0" err="1"/>
              <a:t>low</a:t>
            </a:r>
            <a:br>
              <a:rPr lang="cs-CZ" dirty="0"/>
            </a:br>
            <a:r>
              <a:rPr lang="cs-CZ" sz="2400" dirty="0"/>
              <a:t>Shrnutí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cs-CZ" dirty="0"/>
              <a:t>Tréninky při snížené sacharidové dostupnosti bývají náročné a jsou často spojovány se </a:t>
            </a:r>
            <a:r>
              <a:rPr lang="cs-CZ" b="1" dirty="0">
                <a:solidFill>
                  <a:srgbClr val="3494BA"/>
                </a:solidFill>
              </a:rPr>
              <a:t>silnými pocity únavy</a:t>
            </a:r>
            <a:r>
              <a:rPr lang="cs-CZ" dirty="0"/>
              <a:t>.</a:t>
            </a:r>
          </a:p>
          <a:p>
            <a:r>
              <a:rPr lang="cs-CZ" dirty="0"/>
              <a:t>Je proto potřeba hlídat pitný režim, který může být kvůli nechutenství opomíjen.</a:t>
            </a:r>
          </a:p>
          <a:p>
            <a:r>
              <a:rPr lang="cs-CZ" dirty="0"/>
              <a:t>Pomoci potlačit únavu může např. metoda </a:t>
            </a:r>
            <a:r>
              <a:rPr lang="cs-CZ" b="1" i="1" dirty="0" err="1">
                <a:solidFill>
                  <a:srgbClr val="3494BA"/>
                </a:solidFill>
              </a:rPr>
              <a:t>mouth-rinse</a:t>
            </a:r>
            <a:r>
              <a:rPr lang="cs-CZ" b="1" dirty="0">
                <a:solidFill>
                  <a:srgbClr val="3494BA"/>
                </a:solidFill>
              </a:rPr>
              <a:t> či kofeinová suplementace</a:t>
            </a:r>
            <a:r>
              <a:rPr lang="cs-CZ" dirty="0"/>
              <a:t>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8BDF622E-C45D-483D-88B9-F793F102C9B6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pic>
        <p:nvPicPr>
          <p:cNvPr id="24" name="Grafický objekt 23" descr="Žárovka a ozubené kolečko">
            <a:extLst>
              <a:ext uri="{FF2B5EF4-FFF2-40B4-BE49-F238E27FC236}">
                <a16:creationId xmlns:a16="http://schemas.microsoft.com/office/drawing/2014/main" id="{3B0D9E96-710E-46B0-9E15-4FAC4E282B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4734" y="465790"/>
            <a:ext cx="595591" cy="595591"/>
          </a:xfrm>
          <a:prstGeom prst="rect">
            <a:avLst/>
          </a:prstGeom>
        </p:spPr>
      </p:pic>
      <p:grpSp>
        <p:nvGrpSpPr>
          <p:cNvPr id="26" name="Skupina 25">
            <a:extLst>
              <a:ext uri="{FF2B5EF4-FFF2-40B4-BE49-F238E27FC236}">
                <a16:creationId xmlns:a16="http://schemas.microsoft.com/office/drawing/2014/main" id="{258E0EEC-8FCB-4AD2-A117-5269E57B7374}"/>
              </a:ext>
            </a:extLst>
          </p:cNvPr>
          <p:cNvGrpSpPr/>
          <p:nvPr/>
        </p:nvGrpSpPr>
        <p:grpSpPr>
          <a:xfrm>
            <a:off x="8374505" y="967184"/>
            <a:ext cx="3439601" cy="1313537"/>
            <a:chOff x="0" y="2652149"/>
            <a:chExt cx="8154193" cy="810809"/>
          </a:xfrm>
        </p:grpSpPr>
        <p:sp>
          <p:nvSpPr>
            <p:cNvPr id="28" name="Obdélník: se zakulacenými rohy 27">
              <a:extLst>
                <a:ext uri="{FF2B5EF4-FFF2-40B4-BE49-F238E27FC236}">
                  <a16:creationId xmlns:a16="http://schemas.microsoft.com/office/drawing/2014/main" id="{D8E277E4-0D0D-4912-A06F-D4F2F5A650BE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29" name="Obdélník: se zakulacenými rohy 4">
              <a:extLst>
                <a:ext uri="{FF2B5EF4-FFF2-40B4-BE49-F238E27FC236}">
                  <a16:creationId xmlns:a16="http://schemas.microsoft.com/office/drawing/2014/main" id="{54A1A78F-2732-4931-A5F4-FB033CD722E3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 err="1"/>
                <a:t>Mouth-rinse</a:t>
              </a:r>
              <a:r>
                <a:rPr lang="cs-CZ" sz="1600" i="1" dirty="0"/>
                <a:t> je detailněji popsáno v prezentaci Tekutiny a pitný režim.</a:t>
              </a:r>
            </a:p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O kofeinu více příští týden.</a:t>
              </a:r>
            </a:p>
          </p:txBody>
        </p:sp>
      </p:grpSp>
      <p:pic>
        <p:nvPicPr>
          <p:cNvPr id="30" name="Grafický objekt 29" descr="Muž">
            <a:extLst>
              <a:ext uri="{FF2B5EF4-FFF2-40B4-BE49-F238E27FC236}">
                <a16:creationId xmlns:a16="http://schemas.microsoft.com/office/drawing/2014/main" id="{D4D1693E-EC62-4552-9AE2-B1B9428E9F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65330" y="106138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51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cs-CZ" dirty="0"/>
              <a:t>Nízkosacharidová dieta</a:t>
            </a:r>
            <a:br>
              <a:rPr lang="cs-CZ" sz="2800" dirty="0"/>
            </a:br>
            <a:r>
              <a:rPr lang="cs-CZ" sz="2700" dirty="0"/>
              <a:t>Princip</a:t>
            </a:r>
            <a:endParaRPr lang="cs-CZ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sz="1500" i="1" dirty="0"/>
              <a:t>Principem je vícedenní úprava poměru přijímaných živin ve prospěch tuků a na úkor sacharidů. Celkový denní energetický příjem je tak převážně tvořen potravinami bohatými na lipidy.</a:t>
            </a:r>
          </a:p>
          <a:p>
            <a:pPr>
              <a:lnSpc>
                <a:spcPct val="90000"/>
              </a:lnSpc>
            </a:pPr>
            <a:r>
              <a:rPr lang="cs-CZ" sz="1500" dirty="0"/>
              <a:t>„</a:t>
            </a:r>
            <a:r>
              <a:rPr lang="cs-CZ" sz="1500" dirty="0" err="1"/>
              <a:t>Low</a:t>
            </a:r>
            <a:r>
              <a:rPr lang="cs-CZ" sz="1500" dirty="0"/>
              <a:t> </a:t>
            </a:r>
            <a:r>
              <a:rPr lang="cs-CZ" sz="1500" dirty="0" err="1"/>
              <a:t>carbohydrate-High</a:t>
            </a:r>
            <a:r>
              <a:rPr lang="cs-CZ" sz="1500" dirty="0"/>
              <a:t> fat diet“ (LCHF) mohou být </a:t>
            </a:r>
            <a:r>
              <a:rPr lang="cs-CZ" sz="1500" b="1" dirty="0" err="1">
                <a:solidFill>
                  <a:srgbClr val="3494BA"/>
                </a:solidFill>
              </a:rPr>
              <a:t>ketogenní</a:t>
            </a:r>
            <a:r>
              <a:rPr lang="cs-CZ" sz="1500" b="1" dirty="0">
                <a:solidFill>
                  <a:srgbClr val="3494BA"/>
                </a:solidFill>
              </a:rPr>
              <a:t> a </a:t>
            </a:r>
            <a:r>
              <a:rPr lang="cs-CZ" sz="1500" b="1" dirty="0" err="1">
                <a:solidFill>
                  <a:srgbClr val="3494BA"/>
                </a:solidFill>
              </a:rPr>
              <a:t>neketogenní</a:t>
            </a:r>
            <a:r>
              <a:rPr lang="cs-CZ" sz="1500" dirty="0"/>
              <a:t>, respektive se záměrnou restrikcí S do takové míry, kdy se v těle začínají kumulovat ketolátky.</a:t>
            </a:r>
          </a:p>
          <a:p>
            <a:pPr>
              <a:lnSpc>
                <a:spcPct val="90000"/>
              </a:lnSpc>
            </a:pPr>
            <a:r>
              <a:rPr lang="cs-CZ" sz="1500" dirty="0"/>
              <a:t>Standardní délka trvání </a:t>
            </a:r>
            <a:r>
              <a:rPr lang="cs-CZ" sz="1500" dirty="0" err="1"/>
              <a:t>neketogenní</a:t>
            </a:r>
            <a:r>
              <a:rPr lang="cs-CZ" sz="1500" dirty="0"/>
              <a:t> nutriční přípravy postačuje okolo </a:t>
            </a:r>
            <a:r>
              <a:rPr lang="cs-CZ" sz="1500" b="1" dirty="0">
                <a:solidFill>
                  <a:srgbClr val="3494BA"/>
                </a:solidFill>
              </a:rPr>
              <a:t>pěti dnů</a:t>
            </a:r>
            <a:r>
              <a:rPr lang="cs-CZ" sz="1500" dirty="0"/>
              <a:t>. Touto metodou se budeme více zabývat dále.</a:t>
            </a:r>
          </a:p>
          <a:p>
            <a:pPr>
              <a:lnSpc>
                <a:spcPct val="90000"/>
              </a:lnSpc>
            </a:pPr>
            <a:r>
              <a:rPr lang="cs-CZ" sz="1500" dirty="0"/>
              <a:t>U </a:t>
            </a:r>
            <a:r>
              <a:rPr lang="cs-CZ" sz="1500" dirty="0" err="1"/>
              <a:t>ketogenní</a:t>
            </a:r>
            <a:r>
              <a:rPr lang="cs-CZ" sz="1500" dirty="0"/>
              <a:t> diety je adaptace na zvýšené hladiny ketolátek popisována až po několika týdnech. Touto metodou se pro naše potřeby zabývat nebudeme.</a:t>
            </a:r>
          </a:p>
        </p:txBody>
      </p:sp>
      <p:pic>
        <p:nvPicPr>
          <p:cNvPr id="6" name="Obrázek 5" descr="Obsah obrázku jídlo, stůl, talíř, vsedě&#10;&#10;Popis byl vytvořen automaticky">
            <a:extLst>
              <a:ext uri="{FF2B5EF4-FFF2-40B4-BE49-F238E27FC236}">
                <a16:creationId xmlns:a16="http://schemas.microsoft.com/office/drawing/2014/main" id="{F5FBAACA-87D7-4E95-80D9-11C5D1E000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8" r="22845" b="-1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9" name="Isosceles Triangle 10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4FFF6391-0002-4F78-8041-C8D371B1AF04}"/>
              </a:ext>
            </a:extLst>
          </p:cNvPr>
          <p:cNvSpPr txBox="1"/>
          <p:nvPr/>
        </p:nvSpPr>
        <p:spPr>
          <a:xfrm>
            <a:off x="4467118" y="6519446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pic>
        <p:nvPicPr>
          <p:cNvPr id="26" name="Grafický objekt 25" descr="Komentář důležité">
            <a:extLst>
              <a:ext uri="{FF2B5EF4-FFF2-40B4-BE49-F238E27FC236}">
                <a16:creationId xmlns:a16="http://schemas.microsoft.com/office/drawing/2014/main" id="{14A56DAA-10F0-48D9-8E01-AC36F5115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9404" y="474667"/>
            <a:ext cx="595591" cy="595591"/>
          </a:xfrm>
          <a:prstGeom prst="rect">
            <a:avLst/>
          </a:prstGeom>
        </p:spPr>
      </p:pic>
      <p:grpSp>
        <p:nvGrpSpPr>
          <p:cNvPr id="28" name="Skupina 27">
            <a:extLst>
              <a:ext uri="{FF2B5EF4-FFF2-40B4-BE49-F238E27FC236}">
                <a16:creationId xmlns:a16="http://schemas.microsoft.com/office/drawing/2014/main" id="{6C9D6557-EDA9-40AF-A39B-F79C0738ADFD}"/>
              </a:ext>
            </a:extLst>
          </p:cNvPr>
          <p:cNvGrpSpPr/>
          <p:nvPr/>
        </p:nvGrpSpPr>
        <p:grpSpPr>
          <a:xfrm>
            <a:off x="609175" y="976061"/>
            <a:ext cx="3439601" cy="3302976"/>
            <a:chOff x="0" y="2652149"/>
            <a:chExt cx="8154193" cy="810809"/>
          </a:xfrm>
        </p:grpSpPr>
        <p:sp>
          <p:nvSpPr>
            <p:cNvPr id="30" name="Obdélník: se zakulacenými rohy 29">
              <a:extLst>
                <a:ext uri="{FF2B5EF4-FFF2-40B4-BE49-F238E27FC236}">
                  <a16:creationId xmlns:a16="http://schemas.microsoft.com/office/drawing/2014/main" id="{DE2A76F6-13C9-498C-80F2-288A580970AC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31" name="Obdélník: se zakulacenými rohy 4">
              <a:extLst>
                <a:ext uri="{FF2B5EF4-FFF2-40B4-BE49-F238E27FC236}">
                  <a16:creationId xmlns:a16="http://schemas.microsoft.com/office/drawing/2014/main" id="{420222BC-A3BC-4959-8443-A0D4FBB6522F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 err="1"/>
                <a:t>Ketogenní</a:t>
              </a:r>
              <a:r>
                <a:rPr lang="cs-CZ" sz="1600" i="1" dirty="0"/>
                <a:t> diety jsou v dnešní době velice populárním komerčním prostředkem k hubnutí. Je ale důležité si uvědomit, že tyto diety jsou z velké části spojeny zejména s vysokou kalorickou restrikcí (někdy i pod hranicí bazální energetické potřeby)! Jejich původním účelem byla léčba epilepsie u dětí v nemocničním prostředí. Nikoli tedy metoda hubnutí v běžném pracovním/sportovním procesu!</a:t>
              </a:r>
            </a:p>
          </p:txBody>
        </p:sp>
      </p:grpSp>
      <p:pic>
        <p:nvPicPr>
          <p:cNvPr id="32" name="Grafický objekt 31" descr="Zmatený člověk">
            <a:extLst>
              <a:ext uri="{FF2B5EF4-FFF2-40B4-BE49-F238E27FC236}">
                <a16:creationId xmlns:a16="http://schemas.microsoft.com/office/drawing/2014/main" id="{26043F4B-C264-4BA4-9970-6C6ED3A5C9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107025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624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Nízkosacharidová dieta – „</a:t>
            </a:r>
            <a:r>
              <a:rPr lang="cs-CZ" sz="3200" dirty="0" err="1"/>
              <a:t>neketogenní</a:t>
            </a:r>
            <a:r>
              <a:rPr lang="cs-CZ" sz="3200" dirty="0"/>
              <a:t>“</a:t>
            </a:r>
            <a:br>
              <a:rPr lang="cs-CZ" sz="3200" dirty="0"/>
            </a:br>
            <a:r>
              <a:rPr lang="cs-CZ" sz="2400" dirty="0"/>
              <a:t>Aplikace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13647"/>
            <a:ext cx="8910550" cy="4911440"/>
          </a:xfrm>
        </p:spPr>
        <p:txBody>
          <a:bodyPr>
            <a:normAutofit/>
          </a:bodyPr>
          <a:lstStyle/>
          <a:p>
            <a:r>
              <a:rPr lang="cs-CZ" sz="2000" dirty="0"/>
              <a:t>Méně než 150 g/den, respektive ≤2,5 g S/kg (v následujícím příkladu budeme počítat s množstvím 1,9 g S/kg pro 80 kg muže = ~150 g S/den):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Zbytek energie musí pocházet z potravin obsahujících pouze tuky a bílkoviny.</a:t>
            </a:r>
          </a:p>
        </p:txBody>
      </p:sp>
      <p:pic>
        <p:nvPicPr>
          <p:cNvPr id="8" name="Obrázek 7" descr="Obsah obrázku ovoce, jablko, interiér, červená&#10;&#10;Popis vygenerován s velmi vysokou mírou spolehlivosti">
            <a:extLst>
              <a:ext uri="{FF2B5EF4-FFF2-40B4-BE49-F238E27FC236}">
                <a16:creationId xmlns:a16="http://schemas.microsoft.com/office/drawing/2014/main" id="{4DF16A71-5B93-4A0D-9E51-AD61BD4DD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293" y="3082466"/>
            <a:ext cx="1554737" cy="140271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11C389E-4EF4-4911-8688-F9B45CF6F4E9}"/>
              </a:ext>
            </a:extLst>
          </p:cNvPr>
          <p:cNvSpPr txBox="1"/>
          <p:nvPr/>
        </p:nvSpPr>
        <p:spPr>
          <a:xfrm>
            <a:off x="2620947" y="4554004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ks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498586E-5304-45F2-9D60-A418654FDCBE}"/>
              </a:ext>
            </a:extLst>
          </p:cNvPr>
          <p:cNvSpPr txBox="1"/>
          <p:nvPr/>
        </p:nvSpPr>
        <p:spPr>
          <a:xfrm>
            <a:off x="2518538" y="4881343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26 g S</a:t>
            </a:r>
          </a:p>
        </p:txBody>
      </p:sp>
      <p:pic>
        <p:nvPicPr>
          <p:cNvPr id="11" name="Obrázek 10" descr="Obsah obrázku zelenina, paprika, interiér, stůl&#10;&#10;Popis vygenerován s velmi vysokou mírou spolehlivosti">
            <a:extLst>
              <a:ext uri="{FF2B5EF4-FFF2-40B4-BE49-F238E27FC236}">
                <a16:creationId xmlns:a16="http://schemas.microsoft.com/office/drawing/2014/main" id="{3E39E6E6-2608-4FEA-BB0D-BB14EE9E0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318" y="3069150"/>
            <a:ext cx="1554738" cy="1554738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0892FC68-82FB-4EA3-AAF2-B127253F825F}"/>
              </a:ext>
            </a:extLst>
          </p:cNvPr>
          <p:cNvSpPr txBox="1"/>
          <p:nvPr/>
        </p:nvSpPr>
        <p:spPr>
          <a:xfrm>
            <a:off x="4661947" y="4554004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ks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BC46968-2293-48E1-8576-69EAE614ECB6}"/>
              </a:ext>
            </a:extLst>
          </p:cNvPr>
          <p:cNvSpPr txBox="1"/>
          <p:nvPr/>
        </p:nvSpPr>
        <p:spPr>
          <a:xfrm>
            <a:off x="4559538" y="4881343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 g S</a:t>
            </a:r>
          </a:p>
        </p:txBody>
      </p:sp>
      <p:pic>
        <p:nvPicPr>
          <p:cNvPr id="14" name="Obrázek 13" descr="Obsah obrázku ovoce, sezamové semínko, jedlá semena, obloha&#10;&#10;Popis vygenerován s velmi vysokou mírou spolehlivosti">
            <a:extLst>
              <a:ext uri="{FF2B5EF4-FFF2-40B4-BE49-F238E27FC236}">
                <a16:creationId xmlns:a16="http://schemas.microsoft.com/office/drawing/2014/main" id="{18FCFC86-733F-43FB-AAB9-1ED59D9A55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1" b="18958"/>
          <a:stretch/>
        </p:blipFill>
        <p:spPr>
          <a:xfrm>
            <a:off x="6222967" y="2969454"/>
            <a:ext cx="2575333" cy="1554738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ABB75559-8FC6-4D14-9EE7-1944F11DCC05}"/>
              </a:ext>
            </a:extLst>
          </p:cNvPr>
          <p:cNvSpPr txBox="1"/>
          <p:nvPr/>
        </p:nvSpPr>
        <p:spPr>
          <a:xfrm>
            <a:off x="7153620" y="4554004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50 g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9AA8A5D3-7F5A-4470-9EC9-75F3A4038960}"/>
              </a:ext>
            </a:extLst>
          </p:cNvPr>
          <p:cNvSpPr txBox="1"/>
          <p:nvPr/>
        </p:nvSpPr>
        <p:spPr>
          <a:xfrm>
            <a:off x="7090485" y="4881343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35 g S</a:t>
            </a:r>
          </a:p>
        </p:txBody>
      </p:sp>
      <p:pic>
        <p:nvPicPr>
          <p:cNvPr id="17" name="Obrázek 16" descr="Obsah obrázku hrníček&#10;&#10;Popis vygenerován s vysokou mírou spolehlivosti">
            <a:extLst>
              <a:ext uri="{FF2B5EF4-FFF2-40B4-BE49-F238E27FC236}">
                <a16:creationId xmlns:a16="http://schemas.microsoft.com/office/drawing/2014/main" id="{7DAB01AD-2F74-4959-9F57-6800637070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3008461"/>
            <a:ext cx="1053396" cy="1476723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45BC9B8F-356A-46A4-8AA0-5FF731DCE24F}"/>
              </a:ext>
            </a:extLst>
          </p:cNvPr>
          <p:cNvSpPr txBox="1"/>
          <p:nvPr/>
        </p:nvSpPr>
        <p:spPr>
          <a:xfrm>
            <a:off x="795331" y="4554004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200 g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BE96E51-6392-4271-8FE7-4FA4B4466897}"/>
              </a:ext>
            </a:extLst>
          </p:cNvPr>
          <p:cNvSpPr txBox="1"/>
          <p:nvPr/>
        </p:nvSpPr>
        <p:spPr>
          <a:xfrm>
            <a:off x="861238" y="4881343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 g S</a:t>
            </a:r>
          </a:p>
        </p:txBody>
      </p:sp>
      <p:pic>
        <p:nvPicPr>
          <p:cNvPr id="21" name="Picture 6" descr="http://www.granini.cz/data/images/fruit_images/best_fruit/02-pickbestfruit-fruits-0002-banana.png">
            <a:extLst>
              <a:ext uri="{FF2B5EF4-FFF2-40B4-BE49-F238E27FC236}">
                <a16:creationId xmlns:a16="http://schemas.microsoft.com/office/drawing/2014/main" id="{983BA0D7-C50A-4EE9-89C1-D13CCC071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755" y="2910033"/>
            <a:ext cx="1939492" cy="193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C210850-4C39-4604-A55A-7D3C5B78543B}"/>
              </a:ext>
            </a:extLst>
          </p:cNvPr>
          <p:cNvSpPr txBox="1"/>
          <p:nvPr/>
        </p:nvSpPr>
        <p:spPr>
          <a:xfrm>
            <a:off x="9596807" y="4556222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ks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649CA15-F4B3-4421-B2DE-67E526850CE8}"/>
              </a:ext>
            </a:extLst>
          </p:cNvPr>
          <p:cNvSpPr txBox="1"/>
          <p:nvPr/>
        </p:nvSpPr>
        <p:spPr>
          <a:xfrm>
            <a:off x="9494398" y="4883561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44 g S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87957440-FB65-414B-96D0-48164ACD4331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pic>
        <p:nvPicPr>
          <p:cNvPr id="23" name="Grafický objekt 22" descr="Žárovka a ozubené kolečko">
            <a:extLst>
              <a:ext uri="{FF2B5EF4-FFF2-40B4-BE49-F238E27FC236}">
                <a16:creationId xmlns:a16="http://schemas.microsoft.com/office/drawing/2014/main" id="{359F98E7-6381-4B2D-83FD-21ECEFADC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94398" y="115469"/>
            <a:ext cx="595591" cy="595591"/>
          </a:xfrm>
          <a:prstGeom prst="rect">
            <a:avLst/>
          </a:prstGeom>
        </p:spPr>
      </p:pic>
      <p:grpSp>
        <p:nvGrpSpPr>
          <p:cNvPr id="24" name="Skupina 23">
            <a:extLst>
              <a:ext uri="{FF2B5EF4-FFF2-40B4-BE49-F238E27FC236}">
                <a16:creationId xmlns:a16="http://schemas.microsoft.com/office/drawing/2014/main" id="{1C77B803-BDE8-4275-AEAE-8B12FA1D0B6F}"/>
              </a:ext>
            </a:extLst>
          </p:cNvPr>
          <p:cNvGrpSpPr/>
          <p:nvPr/>
        </p:nvGrpSpPr>
        <p:grpSpPr>
          <a:xfrm>
            <a:off x="9944169" y="616863"/>
            <a:ext cx="2247831" cy="2293170"/>
            <a:chOff x="0" y="2652149"/>
            <a:chExt cx="8154193" cy="810809"/>
          </a:xfrm>
        </p:grpSpPr>
        <p:sp>
          <p:nvSpPr>
            <p:cNvPr id="25" name="Obdélník: se zakulacenými rohy 24">
              <a:extLst>
                <a:ext uri="{FF2B5EF4-FFF2-40B4-BE49-F238E27FC236}">
                  <a16:creationId xmlns:a16="http://schemas.microsoft.com/office/drawing/2014/main" id="{7C17B010-73F9-4813-85D3-E82ECB3E6191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26" name="Obdélník: se zakulacenými rohy 4">
              <a:extLst>
                <a:ext uri="{FF2B5EF4-FFF2-40B4-BE49-F238E27FC236}">
                  <a16:creationId xmlns:a16="http://schemas.microsoft.com/office/drawing/2014/main" id="{5D716C62-78B7-493A-996C-4660B5A64A01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Pro splnění předepsaných doporučení a množství tuků ve stravě je potřeba dobře plánovat kontrolovat příjem pomocí nutričních software.</a:t>
              </a:r>
            </a:p>
          </p:txBody>
        </p:sp>
      </p:grpSp>
      <p:pic>
        <p:nvPicPr>
          <p:cNvPr id="27" name="Grafický objekt 26" descr="Muž">
            <a:extLst>
              <a:ext uri="{FF2B5EF4-FFF2-40B4-BE49-F238E27FC236}">
                <a16:creationId xmlns:a16="http://schemas.microsoft.com/office/drawing/2014/main" id="{F277ACAE-88CA-4AE3-8A9E-F19196CF7F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34994" y="7110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008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Nízkosacharidová dieta – „</a:t>
            </a:r>
            <a:r>
              <a:rPr lang="cs-CZ" sz="3200" dirty="0" err="1"/>
              <a:t>neketogenní</a:t>
            </a:r>
            <a:r>
              <a:rPr lang="cs-CZ" sz="3200" dirty="0"/>
              <a:t>“</a:t>
            </a:r>
            <a:br>
              <a:rPr lang="cs-CZ" sz="3200" dirty="0"/>
            </a:br>
            <a:r>
              <a:rPr lang="cs-CZ" sz="2400" dirty="0"/>
              <a:t>Shrnutí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13647"/>
            <a:ext cx="8697485" cy="4634753"/>
          </a:xfrm>
        </p:spPr>
        <p:txBody>
          <a:bodyPr>
            <a:normAutofit/>
          </a:bodyPr>
          <a:lstStyle/>
          <a:p>
            <a:r>
              <a:rPr lang="cs-CZ" sz="2000" dirty="0"/>
              <a:t>Nízkosacharidová strava může pomoci vytrvalostním sportovcům v přípravě na snížené množství glykogenu v pracujících svalech během dlouhotrvajících výkonů (několik hodin), kde není možné adekvátně doplnit sacharidy během zatížení (běh, plavání atp.) a intenzita výkonu nepřesahuje 75 % VO</a:t>
            </a:r>
            <a:r>
              <a:rPr lang="cs-CZ" sz="2000" baseline="-25000" dirty="0"/>
              <a:t>2max</a:t>
            </a:r>
            <a:r>
              <a:rPr lang="cs-CZ" sz="2000" dirty="0"/>
              <a:t>, respektive anaerobní práh.</a:t>
            </a:r>
          </a:p>
          <a:p>
            <a:r>
              <a:rPr lang="cs-CZ" sz="2000" dirty="0"/>
              <a:t>Jedná se zpravidla o pěti denní přípravu, která může těmto </a:t>
            </a:r>
            <a:r>
              <a:rPr lang="cs-CZ" sz="2000" dirty="0" err="1"/>
              <a:t>ultradistančním</a:t>
            </a:r>
            <a:r>
              <a:rPr lang="cs-CZ" sz="2000" dirty="0"/>
              <a:t> sportovcům pomoci se připravit na energeticky náročné závody.</a:t>
            </a:r>
          </a:p>
          <a:p>
            <a:r>
              <a:rPr lang="cs-CZ" sz="2000" b="1" dirty="0">
                <a:solidFill>
                  <a:srgbClr val="3494BA"/>
                </a:solidFill>
              </a:rPr>
              <a:t>Je opět důležité dodržovat pitný režim (↑ lipolýza = ↑ hydrolýza</a:t>
            </a:r>
            <a:r>
              <a:rPr lang="cs-CZ" sz="2000" b="1" dirty="0">
                <a:solidFill>
                  <a:srgbClr val="3494BA"/>
                </a:solidFill>
                <a:latin typeface="Century Gothic" panose="020B0502020202020204" pitchFamily="34" charset="0"/>
              </a:rPr>
              <a:t>).</a:t>
            </a:r>
            <a:endParaRPr lang="cs-CZ" sz="2000" b="1" dirty="0">
              <a:solidFill>
                <a:srgbClr val="3494BA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0A66F71-3D3D-4767-964C-0970602919B2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pic>
        <p:nvPicPr>
          <p:cNvPr id="6" name="Obrázek 5" descr="Obsah obrázku nápoje, láhev, stůl, jídlo&#10;&#10;Popis byl vytvořen automaticky">
            <a:extLst>
              <a:ext uri="{FF2B5EF4-FFF2-40B4-BE49-F238E27FC236}">
                <a16:creationId xmlns:a16="http://schemas.microsoft.com/office/drawing/2014/main" id="{18F69C3C-4EA2-4D28-808E-393F2C210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732" y="2492082"/>
            <a:ext cx="3477653" cy="4398885"/>
          </a:xfrm>
          <a:prstGeom prst="rect">
            <a:avLst/>
          </a:prstGeom>
        </p:spPr>
      </p:pic>
      <p:pic>
        <p:nvPicPr>
          <p:cNvPr id="8" name="Grafický objekt 7" descr="Žárovka a ozubené kolečko">
            <a:extLst>
              <a:ext uri="{FF2B5EF4-FFF2-40B4-BE49-F238E27FC236}">
                <a16:creationId xmlns:a16="http://schemas.microsoft.com/office/drawing/2014/main" id="{70DBFDF5-63CB-4FA4-B73C-593FFD2A8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1059" y="4737482"/>
            <a:ext cx="595591" cy="595591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60036B01-9811-46CE-94EA-C523D914984F}"/>
              </a:ext>
            </a:extLst>
          </p:cNvPr>
          <p:cNvGrpSpPr/>
          <p:nvPr/>
        </p:nvGrpSpPr>
        <p:grpSpPr>
          <a:xfrm>
            <a:off x="3910830" y="5238876"/>
            <a:ext cx="3439601" cy="1313537"/>
            <a:chOff x="0" y="2652149"/>
            <a:chExt cx="8154193" cy="810809"/>
          </a:xfrm>
        </p:grpSpPr>
        <p:sp>
          <p:nvSpPr>
            <p:cNvPr id="10" name="Obdélník: se zakulacenými rohy 9">
              <a:extLst>
                <a:ext uri="{FF2B5EF4-FFF2-40B4-BE49-F238E27FC236}">
                  <a16:creationId xmlns:a16="http://schemas.microsoft.com/office/drawing/2014/main" id="{55AF4EA7-0401-4804-A1C2-827E9904279B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11" name="Obdélník: se zakulacenými rohy 4">
              <a:extLst>
                <a:ext uri="{FF2B5EF4-FFF2-40B4-BE49-F238E27FC236}">
                  <a16:creationId xmlns:a16="http://schemas.microsoft.com/office/drawing/2014/main" id="{E624E171-5BA9-4779-B245-13CFA7C3257A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Únava je v rámci této přípravy velmi častá. Ne všichni sportovci ji dobře snáší, a proto je velmi často špatně tolerována zejména okolím sportovce…</a:t>
              </a:r>
            </a:p>
          </p:txBody>
        </p:sp>
      </p:grpSp>
      <p:pic>
        <p:nvPicPr>
          <p:cNvPr id="12" name="Grafický objekt 11" descr="Zmatený člověk">
            <a:extLst>
              <a:ext uri="{FF2B5EF4-FFF2-40B4-BE49-F238E27FC236}">
                <a16:creationId xmlns:a16="http://schemas.microsoft.com/office/drawing/2014/main" id="{888CA8E7-9256-4205-9DB6-54F2E6A4B6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301655" y="53330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2639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Sacharidová </a:t>
            </a:r>
            <a:r>
              <a:rPr lang="cs-CZ" sz="3200" dirty="0" err="1"/>
              <a:t>superkompenzační</a:t>
            </a:r>
            <a:r>
              <a:rPr lang="cs-CZ" sz="3200" dirty="0"/>
              <a:t> dieta (SSD)</a:t>
            </a:r>
            <a:br>
              <a:rPr lang="cs-CZ" sz="3200" dirty="0"/>
            </a:br>
            <a:r>
              <a:rPr lang="cs-CZ" sz="2400" dirty="0"/>
              <a:t>Princip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13647"/>
            <a:ext cx="8697485" cy="4634753"/>
          </a:xfrm>
        </p:spPr>
        <p:txBody>
          <a:bodyPr>
            <a:normAutofit/>
          </a:bodyPr>
          <a:lstStyle/>
          <a:p>
            <a:r>
              <a:rPr lang="cs-CZ" sz="2000" i="1" dirty="0"/>
              <a:t>Principem SSD je navýšit glykogenové zásoby ve svalech nad jejich běžné množství (</a:t>
            </a:r>
            <a:r>
              <a:rPr lang="cs-CZ" sz="2000" i="1" dirty="0" err="1"/>
              <a:t>superkompenzace</a:t>
            </a:r>
            <a:r>
              <a:rPr lang="cs-CZ" sz="2000" i="1" dirty="0"/>
              <a:t>) a pomoci tak sportovci v energetickém zásobení na závod.</a:t>
            </a:r>
          </a:p>
          <a:p>
            <a:r>
              <a:rPr lang="cs-CZ" sz="2000" dirty="0"/>
              <a:t>Týdenní výživově-tréninkový režim s </a:t>
            </a:r>
            <a:r>
              <a:rPr lang="cs-CZ" sz="2000" b="1" dirty="0">
                <a:solidFill>
                  <a:srgbClr val="3494BA"/>
                </a:solidFill>
              </a:rPr>
              <a:t>třídenní </a:t>
            </a:r>
            <a:r>
              <a:rPr lang="cs-CZ" sz="2000" b="1" dirty="0" err="1">
                <a:solidFill>
                  <a:srgbClr val="3494BA"/>
                </a:solidFill>
              </a:rPr>
              <a:t>depleční</a:t>
            </a:r>
            <a:r>
              <a:rPr lang="cs-CZ" sz="2000" b="1" dirty="0">
                <a:solidFill>
                  <a:srgbClr val="3494BA"/>
                </a:solidFill>
              </a:rPr>
              <a:t> fází </a:t>
            </a:r>
            <a:r>
              <a:rPr lang="cs-CZ" sz="2000" dirty="0"/>
              <a:t>7.-5. den před vytrvalostním závodem (vyčerpání glykogenu redukcí příjmu S a zvýšením objemu zatížení).</a:t>
            </a:r>
          </a:p>
          <a:p>
            <a:r>
              <a:rPr lang="cs-CZ" sz="2000" dirty="0"/>
              <a:t>Navazuje </a:t>
            </a:r>
            <a:r>
              <a:rPr lang="cs-CZ" sz="2000" b="1" dirty="0">
                <a:solidFill>
                  <a:srgbClr val="3494BA"/>
                </a:solidFill>
              </a:rPr>
              <a:t>saturační fáze</a:t>
            </a:r>
            <a:r>
              <a:rPr lang="cs-CZ" sz="2000" dirty="0"/>
              <a:t> 4.-2. den před závodem (hypersacharidová strava a minimální tréninkové zatížení). </a:t>
            </a:r>
          </a:p>
          <a:p>
            <a:r>
              <a:rPr lang="cs-CZ" sz="2000" dirty="0"/>
              <a:t>Den před závodem smíšená strava a obvyklý předzávodní trénink.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0A66F71-3D3D-4767-964C-0970602919B2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pic>
        <p:nvPicPr>
          <p:cNvPr id="9" name="Obrázek 8" descr="Obsah obrázku dort, interiér, stůl, ovoce&#10;&#10;Popis byl vytvořen automaticky">
            <a:extLst>
              <a:ext uri="{FF2B5EF4-FFF2-40B4-BE49-F238E27FC236}">
                <a16:creationId xmlns:a16="http://schemas.microsoft.com/office/drawing/2014/main" id="{233FD531-10B8-4EBA-A23E-C442B6F80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548" y="4343400"/>
            <a:ext cx="5715000" cy="3810000"/>
          </a:xfrm>
          <a:prstGeom prst="rect">
            <a:avLst/>
          </a:prstGeom>
        </p:spPr>
      </p:pic>
      <p:pic>
        <p:nvPicPr>
          <p:cNvPr id="10" name="Grafický objekt 9" descr="Žárovka a ozubené kolečko">
            <a:extLst>
              <a:ext uri="{FF2B5EF4-FFF2-40B4-BE49-F238E27FC236}">
                <a16:creationId xmlns:a16="http://schemas.microsoft.com/office/drawing/2014/main" id="{D174D8CF-4D10-4299-9F81-E855CEA7C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79227" y="877145"/>
            <a:ext cx="595591" cy="595591"/>
          </a:xfrm>
          <a:prstGeom prst="rect">
            <a:avLst/>
          </a:prstGeom>
        </p:spPr>
      </p:pic>
      <p:grpSp>
        <p:nvGrpSpPr>
          <p:cNvPr id="11" name="Skupina 10">
            <a:extLst>
              <a:ext uri="{FF2B5EF4-FFF2-40B4-BE49-F238E27FC236}">
                <a16:creationId xmlns:a16="http://schemas.microsoft.com/office/drawing/2014/main" id="{02B9EF48-7202-4364-8A5D-B3771E0B7AD2}"/>
              </a:ext>
            </a:extLst>
          </p:cNvPr>
          <p:cNvGrpSpPr/>
          <p:nvPr/>
        </p:nvGrpSpPr>
        <p:grpSpPr>
          <a:xfrm>
            <a:off x="9228999" y="1378539"/>
            <a:ext cx="2826878" cy="2749578"/>
            <a:chOff x="0" y="2652149"/>
            <a:chExt cx="8154193" cy="810809"/>
          </a:xfrm>
        </p:grpSpPr>
        <p:sp>
          <p:nvSpPr>
            <p:cNvPr id="12" name="Obdélník: se zakulacenými rohy 11">
              <a:extLst>
                <a:ext uri="{FF2B5EF4-FFF2-40B4-BE49-F238E27FC236}">
                  <a16:creationId xmlns:a16="http://schemas.microsoft.com/office/drawing/2014/main" id="{654250CE-9F1E-47B4-B806-B3E6090C1FE8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13" name="Obdélník: se zakulacenými rohy 4">
              <a:extLst>
                <a:ext uri="{FF2B5EF4-FFF2-40B4-BE49-F238E27FC236}">
                  <a16:creationId xmlns:a16="http://schemas.microsoft.com/office/drawing/2014/main" id="{81F370E5-BE6B-495E-831A-8682279573A7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Příjem S je u SSD a </a:t>
              </a:r>
              <a:r>
                <a:rPr lang="cs-CZ" sz="1600" i="1" dirty="0" err="1"/>
                <a:t>hypersacharidové</a:t>
              </a:r>
              <a:r>
                <a:rPr lang="cs-CZ" sz="1600" i="1" dirty="0"/>
                <a:t> diety velmi vysoký. Splnit předepsaná doporučení může být pro některé sportovce obzvlášť náročné (zažívací obtíže, křeče, průjem atp.) </a:t>
              </a:r>
              <a:r>
                <a:rPr lang="cs-CZ" sz="1600" i="1" dirty="0">
                  <a:cs typeface="Calibri" panose="020F0502020204030204" pitchFamily="34" charset="0"/>
                </a:rPr>
                <a:t>→ „</a:t>
              </a:r>
              <a:r>
                <a:rPr lang="cs-CZ" sz="1600" i="1" dirty="0" err="1">
                  <a:cs typeface="Calibri" panose="020F0502020204030204" pitchFamily="34" charset="0"/>
                </a:rPr>
                <a:t>Training</a:t>
              </a:r>
              <a:r>
                <a:rPr lang="cs-CZ" sz="1600" i="1" dirty="0">
                  <a:cs typeface="Calibri" panose="020F0502020204030204" pitchFamily="34" charset="0"/>
                </a:rPr>
                <a:t> </a:t>
              </a:r>
              <a:r>
                <a:rPr lang="cs-CZ" sz="1600" i="1" dirty="0" err="1">
                  <a:cs typeface="Calibri" panose="020F0502020204030204" pitchFamily="34" charset="0"/>
                </a:rPr>
                <a:t>the</a:t>
              </a:r>
              <a:r>
                <a:rPr lang="cs-CZ" sz="1600" i="1" dirty="0">
                  <a:cs typeface="Calibri" panose="020F0502020204030204" pitchFamily="34" charset="0"/>
                </a:rPr>
                <a:t> gut“. Je potřeba pravidelně zkoušet a začínat spíše s menšími dávkami.</a:t>
              </a:r>
              <a:endParaRPr lang="cs-CZ" sz="1600" i="1" dirty="0"/>
            </a:p>
          </p:txBody>
        </p:sp>
      </p:grpSp>
      <p:pic>
        <p:nvPicPr>
          <p:cNvPr id="14" name="Grafický objekt 13" descr="Muž">
            <a:extLst>
              <a:ext uri="{FF2B5EF4-FFF2-40B4-BE49-F238E27FC236}">
                <a16:creationId xmlns:a16="http://schemas.microsoft.com/office/drawing/2014/main" id="{802A590A-E938-4752-B2F5-6381DF6267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19823" y="147273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08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Sacharidová </a:t>
            </a:r>
            <a:r>
              <a:rPr lang="cs-CZ" sz="3200" dirty="0" err="1"/>
              <a:t>superkompenzační</a:t>
            </a:r>
            <a:r>
              <a:rPr lang="cs-CZ" sz="3200" dirty="0"/>
              <a:t> dieta (SSD)</a:t>
            </a:r>
            <a:br>
              <a:rPr lang="cs-CZ" sz="3200" dirty="0"/>
            </a:br>
            <a:r>
              <a:rPr lang="cs-CZ" sz="2400" dirty="0"/>
              <a:t>Aplikace</a:t>
            </a:r>
            <a:endParaRPr lang="cs-CZ" sz="32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0A66F71-3D3D-4767-964C-0970602919B2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2F88D980-0426-4316-A697-2536A73FD553}"/>
              </a:ext>
            </a:extLst>
          </p:cNvPr>
          <p:cNvCxnSpPr>
            <a:cxnSpLocks/>
          </p:cNvCxnSpPr>
          <p:nvPr/>
        </p:nvCxnSpPr>
        <p:spPr>
          <a:xfrm>
            <a:off x="3035185" y="3715101"/>
            <a:ext cx="5682686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0D2CD921-AE75-4438-B79F-DA4903D9B5E9}"/>
              </a:ext>
            </a:extLst>
          </p:cNvPr>
          <p:cNvCxnSpPr/>
          <p:nvPr/>
        </p:nvCxnSpPr>
        <p:spPr>
          <a:xfrm>
            <a:off x="3026796" y="3614434"/>
            <a:ext cx="0" cy="2097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7FD05E95-423E-40A0-93CC-332C7396977D}"/>
              </a:ext>
            </a:extLst>
          </p:cNvPr>
          <p:cNvCxnSpPr/>
          <p:nvPr/>
        </p:nvCxnSpPr>
        <p:spPr>
          <a:xfrm>
            <a:off x="3741258" y="3614434"/>
            <a:ext cx="0" cy="2097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FC970E4-4A08-4DA7-93D1-695068C8576A}"/>
              </a:ext>
            </a:extLst>
          </p:cNvPr>
          <p:cNvCxnSpPr/>
          <p:nvPr/>
        </p:nvCxnSpPr>
        <p:spPr>
          <a:xfrm>
            <a:off x="4420767" y="3614434"/>
            <a:ext cx="0" cy="2097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5E66FC5D-3C9A-4939-866F-2683BEC9B99A}"/>
              </a:ext>
            </a:extLst>
          </p:cNvPr>
          <p:cNvCxnSpPr/>
          <p:nvPr/>
        </p:nvCxnSpPr>
        <p:spPr>
          <a:xfrm>
            <a:off x="5091886" y="3614434"/>
            <a:ext cx="0" cy="2097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73128DCF-1F36-4297-8940-0B47442175C2}"/>
              </a:ext>
            </a:extLst>
          </p:cNvPr>
          <p:cNvCxnSpPr/>
          <p:nvPr/>
        </p:nvCxnSpPr>
        <p:spPr>
          <a:xfrm>
            <a:off x="5771394" y="3614434"/>
            <a:ext cx="0" cy="2097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2B66A000-22FB-4A2E-9D22-B8F578592E3A}"/>
              </a:ext>
            </a:extLst>
          </p:cNvPr>
          <p:cNvCxnSpPr/>
          <p:nvPr/>
        </p:nvCxnSpPr>
        <p:spPr>
          <a:xfrm>
            <a:off x="6467681" y="3614434"/>
            <a:ext cx="0" cy="2097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C94D3E76-1BD8-4D14-86D6-F2C37E143A1D}"/>
              </a:ext>
            </a:extLst>
          </p:cNvPr>
          <p:cNvCxnSpPr/>
          <p:nvPr/>
        </p:nvCxnSpPr>
        <p:spPr>
          <a:xfrm>
            <a:off x="7189134" y="3607443"/>
            <a:ext cx="0" cy="2097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 16">
            <a:extLst>
              <a:ext uri="{FF2B5EF4-FFF2-40B4-BE49-F238E27FC236}">
                <a16:creationId xmlns:a16="http://schemas.microsoft.com/office/drawing/2014/main" id="{67469692-4E36-4074-A8F0-5FD28997433E}"/>
              </a:ext>
            </a:extLst>
          </p:cNvPr>
          <p:cNvSpPr/>
          <p:nvPr/>
        </p:nvSpPr>
        <p:spPr>
          <a:xfrm>
            <a:off x="3026795" y="3924826"/>
            <a:ext cx="1760549" cy="1904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dirty="0"/>
              <a:t>Trénink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Vysoce intenzivní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>
                <a:latin typeface="Calibri" panose="020F0502020204030204" pitchFamily="34" charset="0"/>
                <a:cs typeface="Calibri" panose="020F0502020204030204" pitchFamily="34" charset="0"/>
              </a:rPr>
              <a:t>≥</a:t>
            </a:r>
            <a:r>
              <a:rPr lang="cs-CZ" sz="1200" dirty="0"/>
              <a:t>75 % VO</a:t>
            </a:r>
            <a:r>
              <a:rPr lang="cs-CZ" sz="1200" baseline="-25000" dirty="0"/>
              <a:t>2max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„do selhání“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i="1" dirty="0"/>
              <a:t>Cílem je vyčerpat glykogenové rezervy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1421064F-E56C-409A-AC38-04904E04B881}"/>
              </a:ext>
            </a:extLst>
          </p:cNvPr>
          <p:cNvSpPr txBox="1"/>
          <p:nvPr/>
        </p:nvSpPr>
        <p:spPr>
          <a:xfrm>
            <a:off x="2725645" y="3337435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7. den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3CF50D4B-440C-4DF3-80A8-0E79EED13505}"/>
              </a:ext>
            </a:extLst>
          </p:cNvPr>
          <p:cNvSpPr txBox="1"/>
          <p:nvPr/>
        </p:nvSpPr>
        <p:spPr>
          <a:xfrm>
            <a:off x="3431718" y="3337434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6. den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36BDED6A-241E-49BB-9D09-396B2887A31D}"/>
              </a:ext>
            </a:extLst>
          </p:cNvPr>
          <p:cNvSpPr txBox="1"/>
          <p:nvPr/>
        </p:nvSpPr>
        <p:spPr>
          <a:xfrm>
            <a:off x="4108149" y="3337434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5. den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1C69FEF3-CD25-49C0-82F6-59574D394FDF}"/>
              </a:ext>
            </a:extLst>
          </p:cNvPr>
          <p:cNvSpPr txBox="1"/>
          <p:nvPr/>
        </p:nvSpPr>
        <p:spPr>
          <a:xfrm>
            <a:off x="4787349" y="3335643"/>
            <a:ext cx="65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4. den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64396CB3-1BE6-4D2A-8AED-15303F005D12}"/>
              </a:ext>
            </a:extLst>
          </p:cNvPr>
          <p:cNvSpPr txBox="1"/>
          <p:nvPr/>
        </p:nvSpPr>
        <p:spPr>
          <a:xfrm>
            <a:off x="5461733" y="3337434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3. den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C2DCBC19-A00B-4C12-9807-C2C09E71BB5B}"/>
              </a:ext>
            </a:extLst>
          </p:cNvPr>
          <p:cNvSpPr txBox="1"/>
          <p:nvPr/>
        </p:nvSpPr>
        <p:spPr>
          <a:xfrm>
            <a:off x="6191696" y="3338005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2. den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0BDDBC9C-6972-492C-9A06-392C196BD91E}"/>
              </a:ext>
            </a:extLst>
          </p:cNvPr>
          <p:cNvSpPr txBox="1"/>
          <p:nvPr/>
        </p:nvSpPr>
        <p:spPr>
          <a:xfrm>
            <a:off x="7606213" y="3335643"/>
            <a:ext cx="65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Závod</a:t>
            </a: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29F95737-5287-4099-AF81-B79B544DC4FD}"/>
              </a:ext>
            </a:extLst>
          </p:cNvPr>
          <p:cNvSpPr/>
          <p:nvPr/>
        </p:nvSpPr>
        <p:spPr>
          <a:xfrm>
            <a:off x="3028507" y="2213473"/>
            <a:ext cx="1758841" cy="11095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dirty="0"/>
              <a:t>Příjem 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Snížený (</a:t>
            </a:r>
            <a:r>
              <a:rPr lang="cs-CZ" sz="1200" dirty="0">
                <a:latin typeface="Calibri" panose="020F0502020204030204" pitchFamily="34" charset="0"/>
                <a:cs typeface="Calibri" panose="020F0502020204030204" pitchFamily="34" charset="0"/>
              </a:rPr>
              <a:t>˂</a:t>
            </a:r>
            <a:r>
              <a:rPr lang="cs-CZ" sz="1200" dirty="0"/>
              <a:t>50 % CEP)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2-4 g/kg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F2F4592D-A30A-4BA0-A8A0-BE8302BFD80A}"/>
              </a:ext>
            </a:extLst>
          </p:cNvPr>
          <p:cNvSpPr/>
          <p:nvPr/>
        </p:nvSpPr>
        <p:spPr>
          <a:xfrm>
            <a:off x="4787347" y="3924826"/>
            <a:ext cx="2023421" cy="10737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dirty="0"/>
              <a:t>Trénink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Regenerační zatížení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~60 % VO</a:t>
            </a:r>
            <a:r>
              <a:rPr lang="cs-CZ" sz="1200" baseline="-25000" dirty="0"/>
              <a:t>2max </a:t>
            </a:r>
            <a:r>
              <a:rPr lang="cs-CZ" sz="1200" dirty="0"/>
              <a:t>i méně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Trvání do 60 min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4F00C87B-A408-4CFA-95A7-C31A678AAFAB}"/>
              </a:ext>
            </a:extLst>
          </p:cNvPr>
          <p:cNvSpPr/>
          <p:nvPr/>
        </p:nvSpPr>
        <p:spPr>
          <a:xfrm>
            <a:off x="4787344" y="1374574"/>
            <a:ext cx="2023424" cy="1948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dirty="0"/>
              <a:t>Příjem 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Vysoký (</a:t>
            </a:r>
            <a:r>
              <a:rPr lang="cs-CZ" sz="1200" dirty="0">
                <a:latin typeface="Calibri" panose="020F0502020204030204" pitchFamily="34" charset="0"/>
                <a:cs typeface="Calibri" panose="020F0502020204030204" pitchFamily="34" charset="0"/>
              </a:rPr>
              <a:t>≥</a:t>
            </a:r>
            <a:r>
              <a:rPr lang="cs-CZ" sz="1200" dirty="0"/>
              <a:t>70 % CEP)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10-12 g/kg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/>
          </a:p>
        </p:txBody>
      </p: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06DBCDDC-A86C-49CE-9D07-1D57333C1408}"/>
              </a:ext>
            </a:extLst>
          </p:cNvPr>
          <p:cNvCxnSpPr/>
          <p:nvPr/>
        </p:nvCxnSpPr>
        <p:spPr>
          <a:xfrm>
            <a:off x="7902700" y="3601361"/>
            <a:ext cx="0" cy="2097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77F7B52A-AF28-4964-BED3-E39B909E48DE}"/>
              </a:ext>
            </a:extLst>
          </p:cNvPr>
          <p:cNvSpPr txBox="1"/>
          <p:nvPr/>
        </p:nvSpPr>
        <p:spPr>
          <a:xfrm>
            <a:off x="6861962" y="3338596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1. den</a:t>
            </a:r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3B7BE35B-9BEB-4E93-AA9F-87B1FC34AA90}"/>
              </a:ext>
            </a:extLst>
          </p:cNvPr>
          <p:cNvSpPr/>
          <p:nvPr/>
        </p:nvSpPr>
        <p:spPr>
          <a:xfrm>
            <a:off x="6810768" y="1775534"/>
            <a:ext cx="1367499" cy="1547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dirty="0"/>
              <a:t>Příjem 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Standartní (</a:t>
            </a:r>
            <a:r>
              <a:rPr lang="cs-CZ" sz="1200" dirty="0">
                <a:latin typeface="Calibri" panose="020F0502020204030204" pitchFamily="34" charset="0"/>
                <a:cs typeface="Calibri" panose="020F0502020204030204" pitchFamily="34" charset="0"/>
              </a:rPr>
              <a:t>~6</a:t>
            </a:r>
            <a:r>
              <a:rPr lang="cs-CZ" sz="1200" dirty="0"/>
              <a:t>0 % CEP)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6-8 g/kg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/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3FC46CB8-6850-4FB6-9805-F24706726689}"/>
              </a:ext>
            </a:extLst>
          </p:cNvPr>
          <p:cNvSpPr/>
          <p:nvPr/>
        </p:nvSpPr>
        <p:spPr>
          <a:xfrm>
            <a:off x="6810769" y="3924826"/>
            <a:ext cx="1367498" cy="10737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dirty="0"/>
              <a:t>Trénink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Lehký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Trvání do 60 min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/>
          </a:p>
        </p:txBody>
      </p:sp>
      <p:pic>
        <p:nvPicPr>
          <p:cNvPr id="36" name="Obrázek 35" descr="Obsah obrázku jídlo, talíř, stůl, interiér&#10;&#10;Popis byl vytvořen automaticky">
            <a:extLst>
              <a:ext uri="{FF2B5EF4-FFF2-40B4-BE49-F238E27FC236}">
                <a16:creationId xmlns:a16="http://schemas.microsoft.com/office/drawing/2014/main" id="{8F4B3C36-8F0D-49D4-AAC4-B1A77BDCA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75" y="3612642"/>
            <a:ext cx="4238625" cy="3190875"/>
          </a:xfrm>
          <a:prstGeom prst="rect">
            <a:avLst/>
          </a:prstGeom>
        </p:spPr>
      </p:pic>
      <p:grpSp>
        <p:nvGrpSpPr>
          <p:cNvPr id="38" name="Skupina 37">
            <a:extLst>
              <a:ext uri="{FF2B5EF4-FFF2-40B4-BE49-F238E27FC236}">
                <a16:creationId xmlns:a16="http://schemas.microsoft.com/office/drawing/2014/main" id="{79D10CC7-A0CC-4720-888E-D90A24396F57}"/>
              </a:ext>
            </a:extLst>
          </p:cNvPr>
          <p:cNvGrpSpPr/>
          <p:nvPr/>
        </p:nvGrpSpPr>
        <p:grpSpPr>
          <a:xfrm>
            <a:off x="132331" y="1997769"/>
            <a:ext cx="2518238" cy="1547503"/>
            <a:chOff x="0" y="2652149"/>
            <a:chExt cx="8154193" cy="810809"/>
          </a:xfrm>
        </p:grpSpPr>
        <p:sp>
          <p:nvSpPr>
            <p:cNvPr id="39" name="Obdélník: se zakulacenými rohy 38">
              <a:extLst>
                <a:ext uri="{FF2B5EF4-FFF2-40B4-BE49-F238E27FC236}">
                  <a16:creationId xmlns:a16="http://schemas.microsoft.com/office/drawing/2014/main" id="{FB02F376-A5F7-4914-8009-D9EB07D3FE51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40" name="Obdélník: se zakulacenými rohy 4">
              <a:extLst>
                <a:ext uri="{FF2B5EF4-FFF2-40B4-BE49-F238E27FC236}">
                  <a16:creationId xmlns:a16="http://schemas.microsoft.com/office/drawing/2014/main" id="{3605564C-C0A6-4FCC-BBD7-865CD95C8A37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U těchto tréninků je opravdu potřeba tzv. „přitlačit na pilu“ a vyčerpat svalový glykogen do svého maxima…</a:t>
              </a:r>
            </a:p>
          </p:txBody>
        </p:sp>
      </p:grpSp>
      <p:cxnSp>
        <p:nvCxnSpPr>
          <p:cNvPr id="43" name="Přímá spojnice se šipkou 42">
            <a:extLst>
              <a:ext uri="{FF2B5EF4-FFF2-40B4-BE49-F238E27FC236}">
                <a16:creationId xmlns:a16="http://schemas.microsoft.com/office/drawing/2014/main" id="{060DF382-EDFB-4602-8A94-2C55228ADE86}"/>
              </a:ext>
            </a:extLst>
          </p:cNvPr>
          <p:cNvCxnSpPr>
            <a:stCxn id="39" idx="2"/>
            <a:endCxn id="17" idx="1"/>
          </p:cNvCxnSpPr>
          <p:nvPr/>
        </p:nvCxnSpPr>
        <p:spPr>
          <a:xfrm>
            <a:off x="1391450" y="3545272"/>
            <a:ext cx="1635345" cy="13317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Obrázek 43" descr="Obsah obrázku láhev, interiér&#10;&#10;Popis vygenerován s vysokou mírou spolehlivosti">
            <a:extLst>
              <a:ext uri="{FF2B5EF4-FFF2-40B4-BE49-F238E27FC236}">
                <a16:creationId xmlns:a16="http://schemas.microsoft.com/office/drawing/2014/main" id="{53C1C7B0-1547-4B07-8CBE-00CF73DA95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0" r="19761"/>
          <a:stretch/>
        </p:blipFill>
        <p:spPr>
          <a:xfrm>
            <a:off x="8524456" y="1608790"/>
            <a:ext cx="984436" cy="1586528"/>
          </a:xfrm>
          <a:prstGeom prst="rect">
            <a:avLst/>
          </a:prstGeom>
        </p:spPr>
      </p:pic>
      <p:pic>
        <p:nvPicPr>
          <p:cNvPr id="46" name="Obrázek 45" descr="Obsah obrázku jídlo, podepsat, zastavit&#10;&#10;Popis byl vytvořen automaticky">
            <a:extLst>
              <a:ext uri="{FF2B5EF4-FFF2-40B4-BE49-F238E27FC236}">
                <a16:creationId xmlns:a16="http://schemas.microsoft.com/office/drawing/2014/main" id="{3A453709-E79F-4377-8AE7-019628F635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1902">
            <a:off x="8423937" y="610698"/>
            <a:ext cx="3228609" cy="3228609"/>
          </a:xfrm>
          <a:prstGeom prst="rect">
            <a:avLst/>
          </a:prstGeom>
        </p:spPr>
      </p:pic>
      <p:pic>
        <p:nvPicPr>
          <p:cNvPr id="45" name="Obrázek 44" descr="Obsah obrázku vsedě, žlutá, jídlo, červená&#10;&#10;Popis byl vytvořen automaticky">
            <a:extLst>
              <a:ext uri="{FF2B5EF4-FFF2-40B4-BE49-F238E27FC236}">
                <a16:creationId xmlns:a16="http://schemas.microsoft.com/office/drawing/2014/main" id="{43D2ECE6-29FB-460B-BD58-B08043C385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573" y="2073311"/>
            <a:ext cx="2238630" cy="2238630"/>
          </a:xfrm>
          <a:prstGeom prst="rect">
            <a:avLst/>
          </a:prstGeom>
        </p:spPr>
      </p:pic>
      <p:pic>
        <p:nvPicPr>
          <p:cNvPr id="47" name="Obrázek 46">
            <a:extLst>
              <a:ext uri="{FF2B5EF4-FFF2-40B4-BE49-F238E27FC236}">
                <a16:creationId xmlns:a16="http://schemas.microsoft.com/office/drawing/2014/main" id="{59DED1EE-FBE3-40ED-9F3C-6704D130FF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222" y="5461014"/>
            <a:ext cx="703820" cy="1151527"/>
          </a:xfrm>
          <a:prstGeom prst="rect">
            <a:avLst/>
          </a:prstGeom>
        </p:spPr>
      </p:pic>
      <p:pic>
        <p:nvPicPr>
          <p:cNvPr id="48" name="Obrázek 47" descr="Obsah obrázku věc&#10;&#10;Popis vygenerován s vysokou mírou spolehlivosti">
            <a:extLst>
              <a:ext uri="{FF2B5EF4-FFF2-40B4-BE49-F238E27FC236}">
                <a16:creationId xmlns:a16="http://schemas.microsoft.com/office/drawing/2014/main" id="{C6CDFFEE-66FF-4025-83A5-8CAD5DAA7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417" y="5129074"/>
            <a:ext cx="1052307" cy="1577690"/>
          </a:xfrm>
          <a:prstGeom prst="rect">
            <a:avLst/>
          </a:prstGeom>
        </p:spPr>
      </p:pic>
      <p:pic>
        <p:nvPicPr>
          <p:cNvPr id="49" name="Obrázek 48" descr="Obsah obrázku interiér, zeď, vsedě, počítač&#10;&#10;Popis vygenerován s vysokou mírou spolehlivosti">
            <a:extLst>
              <a:ext uri="{FF2B5EF4-FFF2-40B4-BE49-F238E27FC236}">
                <a16:creationId xmlns:a16="http://schemas.microsoft.com/office/drawing/2014/main" id="{C1973975-3288-4CE1-9302-1332086EF9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96" y="4511083"/>
            <a:ext cx="1939796" cy="1939796"/>
          </a:xfrm>
          <a:prstGeom prst="rect">
            <a:avLst/>
          </a:prstGeom>
        </p:spPr>
      </p:pic>
      <p:pic>
        <p:nvPicPr>
          <p:cNvPr id="50" name="Grafický objekt 49" descr="Žárovka a ozubené kolečko">
            <a:extLst>
              <a:ext uri="{FF2B5EF4-FFF2-40B4-BE49-F238E27FC236}">
                <a16:creationId xmlns:a16="http://schemas.microsoft.com/office/drawing/2014/main" id="{646F0A22-3F87-48B8-962B-1833D6BCBC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72330" y="4897908"/>
            <a:ext cx="595591" cy="595591"/>
          </a:xfrm>
          <a:prstGeom prst="rect">
            <a:avLst/>
          </a:prstGeom>
        </p:spPr>
      </p:pic>
      <p:grpSp>
        <p:nvGrpSpPr>
          <p:cNvPr id="51" name="Skupina 50">
            <a:extLst>
              <a:ext uri="{FF2B5EF4-FFF2-40B4-BE49-F238E27FC236}">
                <a16:creationId xmlns:a16="http://schemas.microsoft.com/office/drawing/2014/main" id="{CAA6FBD0-D9F3-4541-980A-4FF189FD00B9}"/>
              </a:ext>
            </a:extLst>
          </p:cNvPr>
          <p:cNvGrpSpPr/>
          <p:nvPr/>
        </p:nvGrpSpPr>
        <p:grpSpPr>
          <a:xfrm>
            <a:off x="8110881" y="5514715"/>
            <a:ext cx="3439601" cy="1194982"/>
            <a:chOff x="0" y="2652149"/>
            <a:chExt cx="8154193" cy="810809"/>
          </a:xfrm>
        </p:grpSpPr>
        <p:sp>
          <p:nvSpPr>
            <p:cNvPr id="52" name="Obdélník: se zakulacenými rohy 51">
              <a:extLst>
                <a:ext uri="{FF2B5EF4-FFF2-40B4-BE49-F238E27FC236}">
                  <a16:creationId xmlns:a16="http://schemas.microsoft.com/office/drawing/2014/main" id="{CAE44FDF-EF84-4499-A30F-BF7FF876BB96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53" name="Obdélník: se zakulacenými rohy 4">
              <a:extLst>
                <a:ext uri="{FF2B5EF4-FFF2-40B4-BE49-F238E27FC236}">
                  <a16:creationId xmlns:a16="http://schemas.microsoft.com/office/drawing/2014/main" id="{1506B7CC-9E3F-48D9-8EB7-773B637B815E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Význam zde mají </a:t>
              </a:r>
              <a:r>
                <a:rPr lang="cs-CZ" sz="1600" b="1" i="1" dirty="0">
                  <a:solidFill>
                    <a:srgbClr val="3494BA"/>
                  </a:solidFill>
                </a:rPr>
                <a:t>doplňky stravy</a:t>
              </a:r>
              <a:r>
                <a:rPr lang="cs-CZ" sz="1600" i="1" dirty="0"/>
                <a:t>, díky své vstřebatelnosti a vzájemnému poměru jednotlivých sacharidů.</a:t>
              </a:r>
            </a:p>
          </p:txBody>
        </p:sp>
      </p:grpSp>
      <p:pic>
        <p:nvPicPr>
          <p:cNvPr id="54" name="Grafický objekt 53" descr="Zmatený člověk">
            <a:extLst>
              <a:ext uri="{FF2B5EF4-FFF2-40B4-BE49-F238E27FC236}">
                <a16:creationId xmlns:a16="http://schemas.microsoft.com/office/drawing/2014/main" id="{047F3A59-7C51-41FC-A357-7575F9D724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7412926" y="549349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356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jídlo, stůl, ovoce, talíř&#10;&#10;Popis byl vytvořen automaticky">
            <a:extLst>
              <a:ext uri="{FF2B5EF4-FFF2-40B4-BE49-F238E27FC236}">
                <a16:creationId xmlns:a16="http://schemas.microsoft.com/office/drawing/2014/main" id="{3A1A9035-7265-4A0D-8116-2878BF8A52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4" b="120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cs-CZ" sz="3200" dirty="0"/>
              <a:t>Sacharidová </a:t>
            </a:r>
            <a:r>
              <a:rPr lang="cs-CZ" sz="3200" dirty="0" err="1"/>
              <a:t>superkompenzační</a:t>
            </a:r>
            <a:r>
              <a:rPr lang="cs-CZ" sz="3200" dirty="0"/>
              <a:t> dieta (SSD)</a:t>
            </a:r>
            <a:br>
              <a:rPr lang="cs-CZ" dirty="0"/>
            </a:br>
            <a:r>
              <a:rPr lang="cs-CZ" sz="2400" dirty="0"/>
              <a:t>Shrnutí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>
            <a:normAutofit lnSpcReduction="10000"/>
          </a:bodyPr>
          <a:lstStyle/>
          <a:p>
            <a:r>
              <a:rPr lang="cs-CZ" i="1" dirty="0"/>
              <a:t>Výsledkem SSD je </a:t>
            </a:r>
            <a:r>
              <a:rPr lang="cs-CZ" b="1" i="1" dirty="0" err="1">
                <a:solidFill>
                  <a:srgbClr val="3494BA"/>
                </a:solidFill>
              </a:rPr>
              <a:t>superkompenzace</a:t>
            </a:r>
            <a:r>
              <a:rPr lang="cs-CZ" b="1" i="1" dirty="0">
                <a:solidFill>
                  <a:srgbClr val="3494BA"/>
                </a:solidFill>
              </a:rPr>
              <a:t> glykogenu (navýšení zásob)</a:t>
            </a:r>
            <a:r>
              <a:rPr lang="cs-CZ" i="1" dirty="0"/>
              <a:t>. Zasahuje do závěrečné fáze přípravy sportovce na závod (je však nutné kompletně přizpůsobit jednotýdenní mikrocyklus).</a:t>
            </a:r>
            <a:endParaRPr lang="cs-CZ" i="1" dirty="0">
              <a:solidFill>
                <a:srgbClr val="FFFFFF"/>
              </a:solidFill>
            </a:endParaRPr>
          </a:p>
          <a:p>
            <a:r>
              <a:rPr lang="cs-CZ" dirty="0">
                <a:solidFill>
                  <a:srgbClr val="FFFFFF"/>
                </a:solidFill>
              </a:rPr>
              <a:t>Týdenní výživově-tréninkový režim slouží ke stimulaci organismu navýšit zásoby tělesného glykogenu, který je klíčový pro udržení intenzity vytrvalostních výkonů při požadovaném objemu trvání.</a:t>
            </a:r>
          </a:p>
          <a:p>
            <a:r>
              <a:rPr lang="cs-CZ" dirty="0">
                <a:solidFill>
                  <a:srgbClr val="FFFFFF"/>
                </a:solidFill>
              </a:rPr>
              <a:t>Jedná se o metodu, která může velmi dobře podpořit vytrvalost ve vysoké intenzitě a kratším objemu (do 60-120 min).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Maraton/půlmaraton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Triatlon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Cyklokros, MTB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Atp.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429F4E0-7AF2-4B22-BBFA-75B70629BFD6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pic>
        <p:nvPicPr>
          <p:cNvPr id="14" name="Grafický objekt 13" descr="Komentář důležité">
            <a:extLst>
              <a:ext uri="{FF2B5EF4-FFF2-40B4-BE49-F238E27FC236}">
                <a16:creationId xmlns:a16="http://schemas.microsoft.com/office/drawing/2014/main" id="{0E1118EB-B70F-4B50-8508-92488C34D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933612" y="4433302"/>
            <a:ext cx="595591" cy="595591"/>
          </a:xfrm>
          <a:prstGeom prst="rect">
            <a:avLst/>
          </a:prstGeom>
        </p:spPr>
      </p:pic>
      <p:grpSp>
        <p:nvGrpSpPr>
          <p:cNvPr id="15" name="Skupina 14">
            <a:extLst>
              <a:ext uri="{FF2B5EF4-FFF2-40B4-BE49-F238E27FC236}">
                <a16:creationId xmlns:a16="http://schemas.microsoft.com/office/drawing/2014/main" id="{D1D5DB50-617C-4601-8064-176D1C857C15}"/>
              </a:ext>
            </a:extLst>
          </p:cNvPr>
          <p:cNvGrpSpPr/>
          <p:nvPr/>
        </p:nvGrpSpPr>
        <p:grpSpPr>
          <a:xfrm>
            <a:off x="8383383" y="4934696"/>
            <a:ext cx="3439601" cy="1313537"/>
            <a:chOff x="0" y="2652149"/>
            <a:chExt cx="8154193" cy="810809"/>
          </a:xfrm>
        </p:grpSpPr>
        <p:sp>
          <p:nvSpPr>
            <p:cNvPr id="16" name="Obdélník: se zakulacenými rohy 15">
              <a:extLst>
                <a:ext uri="{FF2B5EF4-FFF2-40B4-BE49-F238E27FC236}">
                  <a16:creationId xmlns:a16="http://schemas.microsoft.com/office/drawing/2014/main" id="{933B09AE-C8CF-4488-8D4F-D2141C081C31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17" name="Obdélník: se zakulacenými rohy 4">
              <a:extLst>
                <a:ext uri="{FF2B5EF4-FFF2-40B4-BE49-F238E27FC236}">
                  <a16:creationId xmlns:a16="http://schemas.microsoft.com/office/drawing/2014/main" id="{929C244E-FB30-435C-A25C-F72E351C56DD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>
                  <a:solidFill>
                    <a:schemeClr val="bg1">
                      <a:lumMod val="75000"/>
                      <a:lumOff val="25000"/>
                    </a:schemeClr>
                  </a:solidFill>
                </a:rPr>
                <a:t>Jakékoli navyšování příjmu S nad standartní úroveň je potřeba velmi opatrně zkoušet. Jednoznačně není dobré tuto přípravu zařadit poprvé před důležitým závodem…</a:t>
              </a:r>
            </a:p>
          </p:txBody>
        </p:sp>
      </p:grpSp>
      <p:pic>
        <p:nvPicPr>
          <p:cNvPr id="18" name="Grafický objekt 17" descr="Muž">
            <a:extLst>
              <a:ext uri="{FF2B5EF4-FFF2-40B4-BE49-F238E27FC236}">
                <a16:creationId xmlns:a16="http://schemas.microsoft.com/office/drawing/2014/main" id="{2B12449B-F4BA-40B5-8678-9ADBD92964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74208" y="502889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10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E446B7E6-8568-417F-959E-DB3D1E70F64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Zástupný symbol pro obsah 5" descr="Obsah obrázku exteriér, obloha, muž, letecká doprava&#10;&#10;Popis vygenerován s velmi vysokou mírou spolehlivosti">
            <a:extLst>
              <a:ext uri="{FF2B5EF4-FFF2-40B4-BE49-F238E27FC236}">
                <a16:creationId xmlns:a16="http://schemas.microsoft.com/office/drawing/2014/main" id="{ADADC7E4-AED4-470E-976E-DF71C26D52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5" b="20760"/>
          <a:stretch/>
        </p:blipFill>
        <p:spPr>
          <a:xfrm>
            <a:off x="-1" y="-1"/>
            <a:ext cx="12192001" cy="4883281"/>
          </a:xfrm>
          <a:prstGeom prst="rect">
            <a:avLst/>
          </a:prstGeom>
        </p:spPr>
      </p:pic>
      <p:sp>
        <p:nvSpPr>
          <p:cNvPr id="13" name="Freeform 9">
            <a:extLst>
              <a:ext uri="{FF2B5EF4-FFF2-40B4-BE49-F238E27FC236}">
                <a16:creationId xmlns:a16="http://schemas.microsoft.com/office/drawing/2014/main" id="{AFB83730-58A8-42CA-90B3-5D5D2D1B00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547642"/>
            <a:ext cx="12192000" cy="2332906"/>
          </a:xfrm>
          <a:custGeom>
            <a:avLst/>
            <a:gdLst>
              <a:gd name="connsiteX0" fmla="*/ 0 w 12192000"/>
              <a:gd name="connsiteY0" fmla="*/ 0 h 2332906"/>
              <a:gd name="connsiteX1" fmla="*/ 1996017 w 12192000"/>
              <a:gd name="connsiteY1" fmla="*/ 0 h 2332906"/>
              <a:gd name="connsiteX2" fmla="*/ 2377017 w 12192000"/>
              <a:gd name="connsiteY2" fmla="*/ 263783 h 2332906"/>
              <a:gd name="connsiteX3" fmla="*/ 2385484 w 12192000"/>
              <a:gd name="connsiteY3" fmla="*/ 266713 h 2332906"/>
              <a:gd name="connsiteX4" fmla="*/ 2398184 w 12192000"/>
              <a:gd name="connsiteY4" fmla="*/ 271110 h 2332906"/>
              <a:gd name="connsiteX5" fmla="*/ 2410883 w 12192000"/>
              <a:gd name="connsiteY5" fmla="*/ 275506 h 2332906"/>
              <a:gd name="connsiteX6" fmla="*/ 2421467 w 12192000"/>
              <a:gd name="connsiteY6" fmla="*/ 275506 h 2332906"/>
              <a:gd name="connsiteX7" fmla="*/ 2434167 w 12192000"/>
              <a:gd name="connsiteY7" fmla="*/ 275506 h 2332906"/>
              <a:gd name="connsiteX8" fmla="*/ 2444750 w 12192000"/>
              <a:gd name="connsiteY8" fmla="*/ 271110 h 2332906"/>
              <a:gd name="connsiteX9" fmla="*/ 2457450 w 12192000"/>
              <a:gd name="connsiteY9" fmla="*/ 266713 h 2332906"/>
              <a:gd name="connsiteX10" fmla="*/ 2465917 w 12192000"/>
              <a:gd name="connsiteY10" fmla="*/ 263783 h 2332906"/>
              <a:gd name="connsiteX11" fmla="*/ 2846917 w 12192000"/>
              <a:gd name="connsiteY11" fmla="*/ 0 h 2332906"/>
              <a:gd name="connsiteX12" fmla="*/ 12192000 w 12192000"/>
              <a:gd name="connsiteY12" fmla="*/ 0 h 2332906"/>
              <a:gd name="connsiteX13" fmla="*/ 12192000 w 12192000"/>
              <a:gd name="connsiteY13" fmla="*/ 2332906 h 2332906"/>
              <a:gd name="connsiteX14" fmla="*/ 0 w 12192000"/>
              <a:gd name="connsiteY14" fmla="*/ 2332906 h 233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2332906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92000" y="0"/>
                </a:lnTo>
                <a:lnTo>
                  <a:pt x="12192000" y="2332906"/>
                </a:lnTo>
                <a:lnTo>
                  <a:pt x="0" y="23329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1C32344-A767-4632-9784-90FF8AC49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63" y="5526671"/>
            <a:ext cx="5774443" cy="120340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cs-CZ" dirty="0"/>
              <a:t>Význam výživy v lidském zdraví a výkonnosti</a:t>
            </a:r>
            <a:endParaRPr lang="en-US" dirty="0"/>
          </a:p>
        </p:txBody>
      </p:sp>
      <p:graphicFrame>
        <p:nvGraphicFramePr>
          <p:cNvPr id="9" name="Zástupný symbol pro obsah 2">
            <a:extLst>
              <a:ext uri="{FF2B5EF4-FFF2-40B4-BE49-F238E27FC236}">
                <a16:creationId xmlns:a16="http://schemas.microsoft.com/office/drawing/2014/main" id="{284B5431-DB44-464C-8864-CF054B1E6E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8022402"/>
              </p:ext>
            </p:extLst>
          </p:nvPr>
        </p:nvGraphicFramePr>
        <p:xfrm>
          <a:off x="-894111" y="352002"/>
          <a:ext cx="10553700" cy="3869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Ovál 2">
            <a:extLst>
              <a:ext uri="{FF2B5EF4-FFF2-40B4-BE49-F238E27FC236}">
                <a16:creationId xmlns:a16="http://schemas.microsoft.com/office/drawing/2014/main" id="{45214FED-7980-4A79-8087-DD145C77C6E0}"/>
              </a:ext>
            </a:extLst>
          </p:cNvPr>
          <p:cNvSpPr/>
          <p:nvPr/>
        </p:nvSpPr>
        <p:spPr>
          <a:xfrm>
            <a:off x="4520729" y="3097896"/>
            <a:ext cx="1503582" cy="1503582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BC3B7B60-5459-42C1-ACAD-35137C948D13}"/>
              </a:ext>
            </a:extLst>
          </p:cNvPr>
          <p:cNvGrpSpPr/>
          <p:nvPr/>
        </p:nvGrpSpPr>
        <p:grpSpPr>
          <a:xfrm>
            <a:off x="6787703" y="4424213"/>
            <a:ext cx="4779847" cy="1804502"/>
            <a:chOff x="0" y="2652149"/>
            <a:chExt cx="8154193" cy="810809"/>
          </a:xfrm>
        </p:grpSpPr>
        <p:sp>
          <p:nvSpPr>
            <p:cNvPr id="10" name="Obdélník: se zakulacenými rohy 9">
              <a:extLst>
                <a:ext uri="{FF2B5EF4-FFF2-40B4-BE49-F238E27FC236}">
                  <a16:creationId xmlns:a16="http://schemas.microsoft.com/office/drawing/2014/main" id="{EE097B7B-20C5-45EB-9162-6AED15501C91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/>
            </a:p>
          </p:txBody>
        </p:sp>
        <p:sp>
          <p:nvSpPr>
            <p:cNvPr id="12" name="Obdélník: se zakulacenými rohy 4">
              <a:extLst>
                <a:ext uri="{FF2B5EF4-FFF2-40B4-BE49-F238E27FC236}">
                  <a16:creationId xmlns:a16="http://schemas.microsoft.com/office/drawing/2014/main" id="{1A5323B9-9E65-47A1-96A1-C95E9F9399DD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marL="0" lvl="0" indent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i="1" dirty="0"/>
                <a:t>Nutriční strategie jsou specializovaná dietní opatření s cílem podpořit sportovcovu výkonost pro </a:t>
              </a:r>
              <a:r>
                <a:rPr lang="cs-CZ" b="1" i="1" dirty="0">
                  <a:solidFill>
                    <a:schemeClr val="accent3">
                      <a:lumMod val="50000"/>
                    </a:schemeClr>
                  </a:solidFill>
                </a:rPr>
                <a:t>závodní zatížení</a:t>
              </a:r>
              <a:r>
                <a:rPr lang="cs-CZ" i="1" dirty="0"/>
                <a:t> (nejedná se o tréninkovou podporu) </a:t>
              </a:r>
              <a:r>
                <a:rPr lang="cs-CZ" b="1" i="1" dirty="0">
                  <a:solidFill>
                    <a:schemeClr val="accent3">
                      <a:lumMod val="50000"/>
                    </a:schemeClr>
                  </a:solidFill>
                </a:rPr>
                <a:t>vytrvalostního typu</a:t>
              </a:r>
              <a:r>
                <a:rPr lang="cs-CZ" i="1" dirty="0"/>
                <a:t>.</a:t>
              </a:r>
              <a:endParaRPr lang="en-US" i="1" dirty="0"/>
            </a:p>
          </p:txBody>
        </p:sp>
      </p:grpSp>
      <p:pic>
        <p:nvPicPr>
          <p:cNvPr id="14" name="Grafický objekt 13" descr="Žárovka a ozubené kolečko">
            <a:extLst>
              <a:ext uri="{FF2B5EF4-FFF2-40B4-BE49-F238E27FC236}">
                <a16:creationId xmlns:a16="http://schemas.microsoft.com/office/drawing/2014/main" id="{151B908E-8F55-43EF-9B1A-EF02B07ED5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007308" y="4064703"/>
            <a:ext cx="595591" cy="59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16237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Hypersacharidová dieta</a:t>
            </a:r>
            <a:br>
              <a:rPr lang="cs-CZ" sz="3200" dirty="0"/>
            </a:br>
            <a:r>
              <a:rPr lang="cs-CZ" sz="2400" dirty="0"/>
              <a:t>Princip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13647"/>
            <a:ext cx="8697485" cy="4634753"/>
          </a:xfrm>
        </p:spPr>
        <p:txBody>
          <a:bodyPr>
            <a:normAutofit/>
          </a:bodyPr>
          <a:lstStyle/>
          <a:p>
            <a:r>
              <a:rPr lang="cs-CZ" sz="2000" i="1" dirty="0"/>
              <a:t>Principem </a:t>
            </a:r>
            <a:r>
              <a:rPr lang="cs-CZ" sz="2000" i="1" dirty="0" err="1"/>
              <a:t>hypersacharidové</a:t>
            </a:r>
            <a:r>
              <a:rPr lang="cs-CZ" sz="2000" i="1" dirty="0"/>
              <a:t> diety je maximálně navýšit příjem sacharidů v rámci krátkého období před závodem (1-2 dny) s cílem stejně jako u SSD optimalizovat (navýšit) zásoby svalového glykogenu.</a:t>
            </a:r>
          </a:p>
          <a:p>
            <a:r>
              <a:rPr lang="cs-CZ" sz="2000" dirty="0"/>
              <a:t>Zvýšení příjmu S na 10-12 g/kg v období 36-48 h před závodním vytrvalostním zatížením.</a:t>
            </a:r>
            <a:endParaRPr lang="cs-CZ" sz="2000" b="1" dirty="0">
              <a:solidFill>
                <a:srgbClr val="3494BA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0A66F71-3D3D-4767-964C-0970602919B2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KUMSTÁT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 HLINSKÝ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(201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9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–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Sportovní výživa v tréninkové a závodní praxi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KUMSTÁT (2019) – Sportovní výživa jako vědecká disciplína.</a:t>
            </a:r>
          </a:p>
        </p:txBody>
      </p:sp>
      <p:pic>
        <p:nvPicPr>
          <p:cNvPr id="9" name="Obrázek 8" descr="Obsah obrázku dort, interiér, stůl, ovoce&#10;&#10;Popis byl vytvořen automaticky">
            <a:extLst>
              <a:ext uri="{FF2B5EF4-FFF2-40B4-BE49-F238E27FC236}">
                <a16:creationId xmlns:a16="http://schemas.microsoft.com/office/drawing/2014/main" id="{233FD531-10B8-4EBA-A23E-C442B6F80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846" y="3022601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26459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Hypersacharidová dieta</a:t>
            </a:r>
            <a:br>
              <a:rPr lang="cs-CZ" sz="3200" dirty="0"/>
            </a:br>
            <a:r>
              <a:rPr lang="cs-CZ" sz="2400" dirty="0"/>
              <a:t>Aplikace</a:t>
            </a:r>
            <a:endParaRPr lang="cs-CZ" sz="32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0A66F71-3D3D-4767-964C-0970602919B2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pic>
        <p:nvPicPr>
          <p:cNvPr id="40" name="Picture 2" descr="http://www.korunnicukr.cz/images/cukr_header_img.png">
            <a:extLst>
              <a:ext uri="{FF2B5EF4-FFF2-40B4-BE49-F238E27FC236}">
                <a16:creationId xmlns:a16="http://schemas.microsoft.com/office/drawing/2014/main" id="{AAEB3698-4CB4-4BC9-AB72-C74941907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452" y="1439762"/>
            <a:ext cx="3895725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1" name="Zástupný symbol pro obsah 3">
            <a:extLst>
              <a:ext uri="{FF2B5EF4-FFF2-40B4-BE49-F238E27FC236}">
                <a16:creationId xmlns:a16="http://schemas.microsoft.com/office/drawing/2014/main" id="{A7FB9295-8FF0-472B-AB10-F402BB9FD4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7589638"/>
              </p:ext>
            </p:extLst>
          </p:nvPr>
        </p:nvGraphicFramePr>
        <p:xfrm>
          <a:off x="2023092" y="1984410"/>
          <a:ext cx="295257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Příjem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8-10 g/kg/</a:t>
                      </a:r>
                      <a:r>
                        <a:rPr lang="cs-CZ" sz="1800" dirty="0"/>
                        <a:t>den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10-12 g/kg/</a:t>
                      </a:r>
                      <a:r>
                        <a:rPr lang="cs-CZ" sz="1800" dirty="0"/>
                        <a:t>den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rgbClr val="002060"/>
                          </a:solidFill>
                        </a:rPr>
                        <a:t>Závod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2" name="Tabulka 41">
            <a:extLst>
              <a:ext uri="{FF2B5EF4-FFF2-40B4-BE49-F238E27FC236}">
                <a16:creationId xmlns:a16="http://schemas.microsoft.com/office/drawing/2014/main" id="{AB315CFC-6525-453D-8F89-EC3E619D16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555530"/>
              </p:ext>
            </p:extLst>
          </p:nvPr>
        </p:nvGraphicFramePr>
        <p:xfrm>
          <a:off x="677334" y="3531683"/>
          <a:ext cx="6096001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7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28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Hmotnost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Příjem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Celkem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cs-CZ" dirty="0"/>
                        <a:t>80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 g/kg/</a:t>
                      </a:r>
                      <a:r>
                        <a:rPr lang="cs-CZ" sz="1800" dirty="0"/>
                        <a:t>den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640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 g/kg/</a:t>
                      </a:r>
                      <a:r>
                        <a:rPr lang="cs-CZ" sz="1800" dirty="0"/>
                        <a:t>den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800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12 g/kg/</a:t>
                      </a:r>
                      <a:r>
                        <a:rPr lang="cs-CZ" sz="1800" dirty="0"/>
                        <a:t>den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2060"/>
                          </a:solidFill>
                        </a:rPr>
                        <a:t>960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3" name="Picture 4" descr="http://potraviny.nasclovek.cz/pict/substance/s1065_obr1.png">
            <a:extLst>
              <a:ext uri="{FF2B5EF4-FFF2-40B4-BE49-F238E27FC236}">
                <a16:creationId xmlns:a16="http://schemas.microsoft.com/office/drawing/2014/main" id="{762EF6DB-6144-4D03-929F-544B6EA3C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677" y="5000228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http://www.granini.cz/data/images/fruit_images/best_fruit/02-pickbestfruit-fruits-0002-banana.png">
            <a:extLst>
              <a:ext uri="{FF2B5EF4-FFF2-40B4-BE49-F238E27FC236}">
                <a16:creationId xmlns:a16="http://schemas.microsoft.com/office/drawing/2014/main" id="{7AE8A9DC-BD80-436B-8DC7-685EDB873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252" y="3848100"/>
            <a:ext cx="299085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ovéPole 44">
            <a:extLst>
              <a:ext uri="{FF2B5EF4-FFF2-40B4-BE49-F238E27FC236}">
                <a16:creationId xmlns:a16="http://schemas.microsoft.com/office/drawing/2014/main" id="{EE495D51-7FA8-4811-8FB4-677ED1DF352C}"/>
              </a:ext>
            </a:extLst>
          </p:cNvPr>
          <p:cNvSpPr txBox="1"/>
          <p:nvPr/>
        </p:nvSpPr>
        <p:spPr>
          <a:xfrm>
            <a:off x="9345405" y="5000228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38 ks</a:t>
            </a: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5CF49DC8-B5EB-444F-AC5C-D190BF57029F}"/>
              </a:ext>
            </a:extLst>
          </p:cNvPr>
          <p:cNvSpPr txBox="1"/>
          <p:nvPr/>
        </p:nvSpPr>
        <p:spPr>
          <a:xfrm>
            <a:off x="10861395" y="5975547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kg</a:t>
            </a: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21166673-FFF1-4F97-97DB-3114C22819DF}"/>
              </a:ext>
            </a:extLst>
          </p:cNvPr>
          <p:cNvCxnSpPr/>
          <p:nvPr/>
        </p:nvCxnSpPr>
        <p:spPr>
          <a:xfrm>
            <a:off x="5078027" y="4829452"/>
            <a:ext cx="5140171" cy="142930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se šipkou 46">
            <a:extLst>
              <a:ext uri="{FF2B5EF4-FFF2-40B4-BE49-F238E27FC236}">
                <a16:creationId xmlns:a16="http://schemas.microsoft.com/office/drawing/2014/main" id="{4B932B17-53CD-4836-9B35-A11A936B8347}"/>
              </a:ext>
            </a:extLst>
          </p:cNvPr>
          <p:cNvCxnSpPr>
            <a:cxnSpLocks/>
          </p:cNvCxnSpPr>
          <p:nvPr/>
        </p:nvCxnSpPr>
        <p:spPr>
          <a:xfrm>
            <a:off x="5078027" y="4829452"/>
            <a:ext cx="3755255" cy="18559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se šipkou 47">
            <a:extLst>
              <a:ext uri="{FF2B5EF4-FFF2-40B4-BE49-F238E27FC236}">
                <a16:creationId xmlns:a16="http://schemas.microsoft.com/office/drawing/2014/main" id="{B011C1E3-9DBA-4DC9-918F-4F9138E3C832}"/>
              </a:ext>
            </a:extLst>
          </p:cNvPr>
          <p:cNvCxnSpPr>
            <a:cxnSpLocks/>
          </p:cNvCxnSpPr>
          <p:nvPr/>
        </p:nvCxnSpPr>
        <p:spPr>
          <a:xfrm flipV="1">
            <a:off x="5093067" y="3082528"/>
            <a:ext cx="4368415" cy="174692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Grafický objekt 49" descr="Žárovka a ozubené kolečko">
            <a:extLst>
              <a:ext uri="{FF2B5EF4-FFF2-40B4-BE49-F238E27FC236}">
                <a16:creationId xmlns:a16="http://schemas.microsoft.com/office/drawing/2014/main" id="{1F5D534F-29A6-4F77-8773-0D45A3273C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74492" y="477186"/>
            <a:ext cx="595591" cy="595591"/>
          </a:xfrm>
          <a:prstGeom prst="rect">
            <a:avLst/>
          </a:prstGeom>
        </p:spPr>
      </p:pic>
      <p:grpSp>
        <p:nvGrpSpPr>
          <p:cNvPr id="51" name="Skupina 50">
            <a:extLst>
              <a:ext uri="{FF2B5EF4-FFF2-40B4-BE49-F238E27FC236}">
                <a16:creationId xmlns:a16="http://schemas.microsoft.com/office/drawing/2014/main" id="{337D755B-944F-4E94-871F-92D928730955}"/>
              </a:ext>
            </a:extLst>
          </p:cNvPr>
          <p:cNvGrpSpPr/>
          <p:nvPr/>
        </p:nvGrpSpPr>
        <p:grpSpPr>
          <a:xfrm>
            <a:off x="6213043" y="1093992"/>
            <a:ext cx="3439601" cy="1870209"/>
            <a:chOff x="0" y="2652149"/>
            <a:chExt cx="8154193" cy="810809"/>
          </a:xfrm>
        </p:grpSpPr>
        <p:sp>
          <p:nvSpPr>
            <p:cNvPr id="52" name="Obdélník: se zakulacenými rohy 51">
              <a:extLst>
                <a:ext uri="{FF2B5EF4-FFF2-40B4-BE49-F238E27FC236}">
                  <a16:creationId xmlns:a16="http://schemas.microsoft.com/office/drawing/2014/main" id="{31F736E8-2AA7-4667-A643-FF6C6E4DFDC4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53" name="Obdélník: se zakulacenými rohy 4">
              <a:extLst>
                <a:ext uri="{FF2B5EF4-FFF2-40B4-BE49-F238E27FC236}">
                  <a16:creationId xmlns:a16="http://schemas.microsoft.com/office/drawing/2014/main" id="{4D3BF7A7-D636-4298-8DC8-63F917A6A03F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Na jednotlivých příkladech potravin můžete vidět, že dávky S jsou opravdu vysoké…</a:t>
              </a:r>
            </a:p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Význam zde mají </a:t>
              </a:r>
              <a:r>
                <a:rPr lang="cs-CZ" sz="1600" b="1" i="1" dirty="0">
                  <a:solidFill>
                    <a:srgbClr val="3494BA"/>
                  </a:solidFill>
                </a:rPr>
                <a:t>doplňky stravy</a:t>
              </a:r>
              <a:r>
                <a:rPr lang="cs-CZ" sz="1600" i="1" dirty="0"/>
                <a:t>, díky své vstřebatelnosti a vzájemnému poměru jednotlivých sacharidů.</a:t>
              </a:r>
            </a:p>
          </p:txBody>
        </p:sp>
      </p:grpSp>
      <p:pic>
        <p:nvPicPr>
          <p:cNvPr id="54" name="Grafický objekt 53" descr="Zmatený člověk">
            <a:extLst>
              <a:ext uri="{FF2B5EF4-FFF2-40B4-BE49-F238E27FC236}">
                <a16:creationId xmlns:a16="http://schemas.microsoft.com/office/drawing/2014/main" id="{BD08DA18-EACA-492D-8A84-31BEEE74CD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515088" y="107277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108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Hypersacharidová dieta</a:t>
            </a:r>
            <a:br>
              <a:rPr lang="cs-CZ" sz="3200" dirty="0"/>
            </a:br>
            <a:r>
              <a:rPr lang="cs-CZ" sz="2400" dirty="0"/>
              <a:t>Srovnání příjmu sacharidů – běžná strava</a:t>
            </a:r>
            <a:endParaRPr lang="cs-CZ" sz="32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0A66F71-3D3D-4767-964C-0970602919B2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pic>
        <p:nvPicPr>
          <p:cNvPr id="19" name="Zástupný symbol pro obsah 8" descr="Obsah obrázku snímek obrazovky&#10;&#10;Popis vygenerován s velmi vysokou mírou spolehlivosti">
            <a:extLst>
              <a:ext uri="{FF2B5EF4-FFF2-40B4-BE49-F238E27FC236}">
                <a16:creationId xmlns:a16="http://schemas.microsoft.com/office/drawing/2014/main" id="{64268F4C-8D4F-4970-8861-C78F0218F6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01" t="2418" r="1002" b="10543"/>
          <a:stretch/>
        </p:blipFill>
        <p:spPr>
          <a:xfrm>
            <a:off x="677334" y="2170345"/>
            <a:ext cx="8380521" cy="3045041"/>
          </a:xfr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2D554AD1-D8BD-4A32-B426-2ECA6D4BBAF7}"/>
              </a:ext>
            </a:extLst>
          </p:cNvPr>
          <p:cNvSpPr txBox="1"/>
          <p:nvPr/>
        </p:nvSpPr>
        <p:spPr>
          <a:xfrm>
            <a:off x="677334" y="1801013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4 g S/kg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1F1885F8-93E5-4F77-9F6E-F1A282731BD5}"/>
              </a:ext>
            </a:extLst>
          </p:cNvPr>
          <p:cNvSpPr/>
          <p:nvPr/>
        </p:nvSpPr>
        <p:spPr>
          <a:xfrm>
            <a:off x="2665278" y="4056603"/>
            <a:ext cx="698940" cy="24584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4975759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Hypersacharidová dieta</a:t>
            </a:r>
            <a:br>
              <a:rPr lang="cs-CZ" sz="3200" dirty="0"/>
            </a:br>
            <a:r>
              <a:rPr lang="cs-CZ" sz="2400" dirty="0"/>
              <a:t>Srovnání příjmu sacharidů – vysoký příjem S</a:t>
            </a:r>
            <a:endParaRPr lang="cs-CZ" sz="32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0A66F71-3D3D-4767-964C-0970602919B2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pic>
        <p:nvPicPr>
          <p:cNvPr id="9" name="Obrázek 8" descr="Obsah obrázku snímek obrazovky&#10;&#10;Popis vygenerován s velmi vysokou mírou spolehlivosti">
            <a:extLst>
              <a:ext uri="{FF2B5EF4-FFF2-40B4-BE49-F238E27FC236}">
                <a16:creationId xmlns:a16="http://schemas.microsoft.com/office/drawing/2014/main" id="{869330C1-929C-4AD3-BC96-773BDCE1B2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" t="2116" r="1310" b="10581"/>
          <a:stretch/>
        </p:blipFill>
        <p:spPr>
          <a:xfrm>
            <a:off x="677334" y="2233997"/>
            <a:ext cx="8680020" cy="315163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6D09E8D-F717-4CDF-8805-FFF5B76C6579}"/>
              </a:ext>
            </a:extLst>
          </p:cNvPr>
          <p:cNvSpPr txBox="1"/>
          <p:nvPr/>
        </p:nvSpPr>
        <p:spPr>
          <a:xfrm>
            <a:off x="677334" y="1864665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12 g S/kg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B6F0D119-6BE6-4149-A434-9BA7D3119EE1}"/>
              </a:ext>
            </a:extLst>
          </p:cNvPr>
          <p:cNvSpPr/>
          <p:nvPr/>
        </p:nvSpPr>
        <p:spPr>
          <a:xfrm>
            <a:off x="2766913" y="4221708"/>
            <a:ext cx="698940" cy="24584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Grafický objekt 12" descr="Žárovka a ozubené kolečko">
            <a:extLst>
              <a:ext uri="{FF2B5EF4-FFF2-40B4-BE49-F238E27FC236}">
                <a16:creationId xmlns:a16="http://schemas.microsoft.com/office/drawing/2014/main" id="{8C580824-ABDF-4240-AC9F-A5B878A66E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04088" y="1192353"/>
            <a:ext cx="595591" cy="595591"/>
          </a:xfrm>
          <a:prstGeom prst="rect">
            <a:avLst/>
          </a:prstGeom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66295813-FE4A-45CA-806C-2BC5B101E2FD}"/>
              </a:ext>
            </a:extLst>
          </p:cNvPr>
          <p:cNvGrpSpPr/>
          <p:nvPr/>
        </p:nvGrpSpPr>
        <p:grpSpPr>
          <a:xfrm>
            <a:off x="7377344" y="1378538"/>
            <a:ext cx="4678533" cy="2918253"/>
            <a:chOff x="0" y="2652149"/>
            <a:chExt cx="8154193" cy="810809"/>
          </a:xfrm>
        </p:grpSpPr>
        <p:sp>
          <p:nvSpPr>
            <p:cNvPr id="15" name="Obdélník: se zakulacenými rohy 14">
              <a:extLst>
                <a:ext uri="{FF2B5EF4-FFF2-40B4-BE49-F238E27FC236}">
                  <a16:creationId xmlns:a16="http://schemas.microsoft.com/office/drawing/2014/main" id="{ABA0FC69-FA9E-4714-9458-9C5BE6787BB8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16" name="Obdélník: se zakulacenými rohy 4">
              <a:extLst>
                <a:ext uri="{FF2B5EF4-FFF2-40B4-BE49-F238E27FC236}">
                  <a16:creationId xmlns:a16="http://schemas.microsoft.com/office/drawing/2014/main" id="{FDF7B025-15FB-467A-B94D-113DBCDB65DC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 err="1"/>
                <a:t>Training</a:t>
              </a:r>
              <a:r>
                <a:rPr lang="cs-CZ" sz="1600" i="1" dirty="0"/>
                <a:t> </a:t>
              </a:r>
              <a:r>
                <a:rPr lang="cs-CZ" sz="1600" i="1" dirty="0" err="1"/>
                <a:t>the</a:t>
              </a:r>
              <a:r>
                <a:rPr lang="cs-CZ" sz="1600" i="1" dirty="0"/>
                <a:t> gut…</a:t>
              </a:r>
            </a:p>
          </p:txBody>
        </p:sp>
      </p:grpSp>
      <p:pic>
        <p:nvPicPr>
          <p:cNvPr id="17" name="Grafický objekt 16" descr="Muž">
            <a:extLst>
              <a:ext uri="{FF2B5EF4-FFF2-40B4-BE49-F238E27FC236}">
                <a16:creationId xmlns:a16="http://schemas.microsoft.com/office/drawing/2014/main" id="{32E58900-3624-4DB0-8037-79E2130D59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44684" y="1787944"/>
            <a:ext cx="914400" cy="91440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B07E522E-30F3-453E-A7BE-2AB36E1D5B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9084" y="1930400"/>
            <a:ext cx="3915052" cy="220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233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" name="Obrázek 5" descr="Obsah obrázku jídlo, stůl, ovoce, talíř&#10;&#10;Popis byl vytvořen automaticky">
            <a:extLst>
              <a:ext uri="{FF2B5EF4-FFF2-40B4-BE49-F238E27FC236}">
                <a16:creationId xmlns:a16="http://schemas.microsoft.com/office/drawing/2014/main" id="{3A1A9035-7265-4A0D-8116-2878BF8A52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4" b="120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cs-CZ" sz="3200" dirty="0"/>
              <a:t>Hypersacharidová dieta</a:t>
            </a:r>
            <a:br>
              <a:rPr lang="cs-CZ" sz="3200" dirty="0"/>
            </a:br>
            <a:r>
              <a:rPr lang="cs-CZ" sz="2400" dirty="0"/>
              <a:t>Shrnutí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>
            <a:normAutofit/>
          </a:bodyPr>
          <a:lstStyle/>
          <a:p>
            <a:r>
              <a:rPr lang="cs-CZ" i="1" dirty="0"/>
              <a:t>Výsledkem SSD i </a:t>
            </a:r>
            <a:r>
              <a:rPr lang="cs-CZ" i="1" dirty="0" err="1"/>
              <a:t>hypersacharidové</a:t>
            </a:r>
            <a:r>
              <a:rPr lang="cs-CZ" i="1" dirty="0"/>
              <a:t> diety je </a:t>
            </a:r>
            <a:r>
              <a:rPr lang="cs-CZ" b="1" i="1" dirty="0" err="1">
                <a:solidFill>
                  <a:srgbClr val="3494BA"/>
                </a:solidFill>
              </a:rPr>
              <a:t>superkompenzace</a:t>
            </a:r>
            <a:r>
              <a:rPr lang="cs-CZ" b="1" i="1" dirty="0">
                <a:solidFill>
                  <a:srgbClr val="3494BA"/>
                </a:solidFill>
              </a:rPr>
              <a:t> glykogenu (navýšení zásob)</a:t>
            </a:r>
            <a:r>
              <a:rPr lang="cs-CZ" i="1" dirty="0"/>
              <a:t>.</a:t>
            </a:r>
            <a:endParaRPr lang="cs-CZ" i="1" dirty="0">
              <a:solidFill>
                <a:srgbClr val="FFFFFF"/>
              </a:solidFill>
            </a:endParaRPr>
          </a:p>
          <a:p>
            <a:r>
              <a:rPr lang="cs-CZ" dirty="0">
                <a:solidFill>
                  <a:srgbClr val="FFFFFF"/>
                </a:solidFill>
              </a:rPr>
              <a:t>1-2 denní nutriční příprava bohatá na sacharidy vyžaduje určitý trénink trávícího traktu a správné načasování.</a:t>
            </a:r>
          </a:p>
          <a:p>
            <a:r>
              <a:rPr lang="cs-CZ" dirty="0">
                <a:solidFill>
                  <a:srgbClr val="FFFFFF"/>
                </a:solidFill>
              </a:rPr>
              <a:t>Opět se jedná o metodu, která může velmi dobře podpořit vytrvalost ve vysoké intenzitě a kratším objemu (do 60-120 min).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Maraton/půlmaraton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Triatlon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Cyklokros, MTB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Atp.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429F4E0-7AF2-4B22-BBFA-75B70629BFD6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KUMSTÁT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 HLINSKÝ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(201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9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–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Sportovní výživa v tréninkové a závodní praxi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KUMSTÁT (2019) – Sportovní výživa jako vědecká disciplína.</a:t>
            </a: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D1D5DB50-617C-4601-8064-176D1C857C15}"/>
              </a:ext>
            </a:extLst>
          </p:cNvPr>
          <p:cNvGrpSpPr/>
          <p:nvPr/>
        </p:nvGrpSpPr>
        <p:grpSpPr>
          <a:xfrm>
            <a:off x="8501202" y="3914196"/>
            <a:ext cx="3439601" cy="2752077"/>
            <a:chOff x="0" y="2652149"/>
            <a:chExt cx="8154193" cy="810809"/>
          </a:xfrm>
        </p:grpSpPr>
        <p:sp>
          <p:nvSpPr>
            <p:cNvPr id="16" name="Obdélník: se zakulacenými rohy 15">
              <a:extLst>
                <a:ext uri="{FF2B5EF4-FFF2-40B4-BE49-F238E27FC236}">
                  <a16:creationId xmlns:a16="http://schemas.microsoft.com/office/drawing/2014/main" id="{933B09AE-C8CF-4488-8D4F-D2141C081C31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7" name="Obdélník: se zakulacenými rohy 4">
              <a:extLst>
                <a:ext uri="{FF2B5EF4-FFF2-40B4-BE49-F238E27FC236}">
                  <a16:creationId xmlns:a16="http://schemas.microsoft.com/office/drawing/2014/main" id="{929C244E-FB30-435C-A25C-F72E351C56DD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marL="0" marR="0" lvl="0" indent="0" algn="l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Plánovat, trénovat a připravovat trávící trakt. Cílem je vyhnout se:</a:t>
              </a:r>
            </a:p>
          </p:txBody>
        </p:sp>
      </p:grpSp>
      <p:pic>
        <p:nvPicPr>
          <p:cNvPr id="18" name="Grafický objekt 17" descr="Muž">
            <a:extLst>
              <a:ext uri="{FF2B5EF4-FFF2-40B4-BE49-F238E27FC236}">
                <a16:creationId xmlns:a16="http://schemas.microsoft.com/office/drawing/2014/main" id="{2B12449B-F4BA-40B5-8678-9ADBD9296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92027" y="4681807"/>
            <a:ext cx="914400" cy="914400"/>
          </a:xfrm>
          <a:prstGeom prst="rect">
            <a:avLst/>
          </a:prstGeom>
        </p:spPr>
      </p:pic>
      <p:pic>
        <p:nvPicPr>
          <p:cNvPr id="5" name="Obrázek 4" descr="Obsah obrázku tráva, exteriér, pole, motocykl&#10;&#10;Popis byl vytvořen automaticky">
            <a:extLst>
              <a:ext uri="{FF2B5EF4-FFF2-40B4-BE49-F238E27FC236}">
                <a16:creationId xmlns:a16="http://schemas.microsoft.com/office/drawing/2014/main" id="{E170D26B-DB21-4B81-9DB9-AADAF3F5E9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514" y="4671241"/>
            <a:ext cx="2466975" cy="1847850"/>
          </a:xfrm>
          <a:prstGeom prst="rect">
            <a:avLst/>
          </a:prstGeom>
        </p:spPr>
      </p:pic>
      <p:pic>
        <p:nvPicPr>
          <p:cNvPr id="14" name="Grafický objekt 13" descr="Komentář důležité">
            <a:extLst>
              <a:ext uri="{FF2B5EF4-FFF2-40B4-BE49-F238E27FC236}">
                <a16:creationId xmlns:a16="http://schemas.microsoft.com/office/drawing/2014/main" id="{0E1118EB-B70F-4B50-8508-92488C34D3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051431" y="4086216"/>
            <a:ext cx="595591" cy="59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24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Zajímavost - </a:t>
            </a:r>
            <a:r>
              <a:rPr lang="cs-CZ" sz="3200" dirty="0" err="1"/>
              <a:t>Yannis</a:t>
            </a:r>
            <a:r>
              <a:rPr lang="cs-CZ" sz="3200" dirty="0"/>
              <a:t> </a:t>
            </a:r>
            <a:r>
              <a:rPr lang="cs-CZ" sz="3200" dirty="0" err="1"/>
              <a:t>Kouros</a:t>
            </a:r>
            <a:br>
              <a:rPr lang="cs-CZ" sz="3200" dirty="0"/>
            </a:br>
            <a:r>
              <a:rPr lang="cs-CZ" sz="2400" dirty="0"/>
              <a:t>Příjem S </a:t>
            </a:r>
            <a:r>
              <a:rPr lang="cs-CZ" sz="2400" dirty="0" err="1"/>
              <a:t>ultradistančního</a:t>
            </a:r>
            <a:r>
              <a:rPr lang="cs-CZ" sz="2400" dirty="0"/>
              <a:t> běžce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13647"/>
            <a:ext cx="8697485" cy="4634753"/>
          </a:xfrm>
        </p:spPr>
        <p:txBody>
          <a:bodyPr>
            <a:normAutofit lnSpcReduction="10000"/>
          </a:bodyPr>
          <a:lstStyle/>
          <a:p>
            <a:r>
              <a:rPr lang="cs-CZ" dirty="0"/>
              <a:t>r. 1982 vytvořil osobní rekord v maratonu 2 hodiny 25 minut.</a:t>
            </a:r>
          </a:p>
          <a:p>
            <a:r>
              <a:rPr lang="cs-CZ" dirty="0"/>
              <a:t>r. 1984 vyhrál šestidenní závod v New Yorku, když urazil 1022,8 km, čímž překonal rekord platný od roku 1888.</a:t>
            </a:r>
          </a:p>
          <a:p>
            <a:r>
              <a:rPr lang="cs-CZ" dirty="0"/>
              <a:t>Čtyřnásobný vítěz Spartathlonu (1983, 1984, 1986 a 1990) a držitelem traťového rekordu časem 20 hodin 25 minut (jak vzpomíná, ve Spartě tehdy očekávali první závodníky okolo desáté hodiny dopoledne; </a:t>
            </a:r>
            <a:r>
              <a:rPr lang="cs-CZ" dirty="0" err="1"/>
              <a:t>Kouros</a:t>
            </a:r>
            <a:r>
              <a:rPr lang="cs-CZ" dirty="0"/>
              <a:t> dorazil už v pět a musel rozhodčí vzbudit, aby zaznamenali jeho výkon).</a:t>
            </a:r>
          </a:p>
          <a:p>
            <a:r>
              <a:rPr lang="cs-CZ" dirty="0"/>
              <a:t>Pětkrát vyhrál 875 km dlouhý závod Sydney—Melbourne (1985, 1987, 1988, 1989, 1990).</a:t>
            </a:r>
          </a:p>
          <a:p>
            <a:pPr lvl="1"/>
            <a:r>
              <a:rPr lang="cs-CZ" b="1" i="1" dirty="0">
                <a:solidFill>
                  <a:srgbClr val="3494BA"/>
                </a:solidFill>
              </a:rPr>
              <a:t>13400 kcal/den, 98 % sacharidů z CEP.</a:t>
            </a:r>
          </a:p>
          <a:p>
            <a:r>
              <a:rPr lang="cs-CZ" dirty="0"/>
              <a:t>r. 1988 se stal mistrem světa v závodě na tisíc mil.</a:t>
            </a:r>
          </a:p>
          <a:p>
            <a:r>
              <a:rPr lang="cs-CZ" dirty="0"/>
              <a:t>r. 2002 vyhrál 197 km dlouhý závod Békéscsaba—Arad—Békéscsaba. </a:t>
            </a:r>
          </a:p>
          <a:p>
            <a:r>
              <a:rPr lang="cs-CZ" dirty="0"/>
              <a:t>Je držitelem světového rekordu ve </a:t>
            </a:r>
            <a:r>
              <a:rPr lang="cs-CZ" dirty="0" err="1"/>
              <a:t>dvacetičtyřhodinovém</a:t>
            </a:r>
            <a:r>
              <a:rPr lang="cs-CZ" dirty="0"/>
              <a:t> běhu (303,5 km) a v běhu na 1000 km (5 dní 16 hodin 17 minut).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B335900-DD1B-4667-A2B6-7DE29329E844}"/>
              </a:ext>
            </a:extLst>
          </p:cNvPr>
          <p:cNvSpPr txBox="1"/>
          <p:nvPr/>
        </p:nvSpPr>
        <p:spPr>
          <a:xfrm>
            <a:off x="-60494" y="6552413"/>
            <a:ext cx="2210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Zdroj:</a:t>
            </a:r>
          </a:p>
          <a:p>
            <a:pPr lvl="0"/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https://cs.wikipedia.org/wiki/Janis_Kouros</a:t>
            </a: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22601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 descr="Obsah obrázku exteriér, tráva, muž, jezdectví&#10;&#10;Popis byl vytvořen automaticky">
            <a:extLst>
              <a:ext uri="{FF2B5EF4-FFF2-40B4-BE49-F238E27FC236}">
                <a16:creationId xmlns:a16="http://schemas.microsoft.com/office/drawing/2014/main" id="{B23B8219-99FE-482B-9AE8-DB37DE0AB8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4" r="11675" b="-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32346AD-6A4B-4C29-8479-ECCDE66BC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4141555" cy="155098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200" dirty="0"/>
              <a:t>Nutriční podpora vytrvalostních výkonů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E5BAF11-2F37-448D-BAFA-108ED4CB7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cs-CZ" sz="2000" i="1" dirty="0"/>
              <a:t>V rámci dnešních výzkumů obecně platí, že medaile nevyhrává příjem bílkovin ani tuků, </a:t>
            </a:r>
            <a:r>
              <a:rPr lang="cs-CZ" sz="2000" b="1" i="1" dirty="0">
                <a:solidFill>
                  <a:srgbClr val="3494BA"/>
                </a:solidFill>
              </a:rPr>
              <a:t>nýbrž adekvátní příjem sacharidů před a během </a:t>
            </a:r>
            <a:r>
              <a:rPr lang="cs-CZ" sz="2000" i="1" dirty="0"/>
              <a:t>závodu.</a:t>
            </a:r>
          </a:p>
          <a:p>
            <a:r>
              <a:rPr lang="cs-CZ" sz="2000" dirty="0"/>
              <a:t>Velký význam nutričních strategií, výživy bezprostředně před zatížením a příjem S během zatížení.</a:t>
            </a:r>
            <a:endParaRPr lang="en-US" sz="2000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32645631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F4AD2B-3220-48F9-BE58-E4DD958B8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59" y="609599"/>
            <a:ext cx="4185349" cy="5545667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Stávající úkol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8C8749-628C-4B44-95E1-401632A47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4672" y="609600"/>
            <a:ext cx="5881969" cy="5545667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Opět se podívejte na 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jídelníček ze semináře č. 5 (domácí úkol) </a:t>
            </a:r>
            <a:r>
              <a:rPr lang="cs-CZ" dirty="0">
                <a:solidFill>
                  <a:srgbClr val="FFFFFF"/>
                </a:solidFill>
              </a:rPr>
              <a:t>a zkuste zhodnotit energetickou bilanci, energetickou dostupnost a rozložení příjmu živin (S a B) během dne ve vztahu k tělesné hmotnosti a </a:t>
            </a:r>
            <a:r>
              <a:rPr lang="cs-CZ" b="1" dirty="0">
                <a:solidFill>
                  <a:srgbClr val="236292"/>
                </a:solidFill>
              </a:rPr>
              <a:t>nyní i typu zatížení (intenzita a objem)</a:t>
            </a:r>
            <a:r>
              <a:rPr lang="cs-CZ" b="1" dirty="0">
                <a:solidFill>
                  <a:srgbClr val="FFFFFF"/>
                </a:solidFill>
              </a:rPr>
              <a:t>.</a:t>
            </a:r>
          </a:p>
          <a:p>
            <a:r>
              <a:rPr lang="cs-CZ" dirty="0">
                <a:solidFill>
                  <a:srgbClr val="FFFFFF"/>
                </a:solidFill>
              </a:rPr>
              <a:t>Jídelníček ke vztahu k pohybové aktivitě vyhodnoťte a </a:t>
            </a:r>
            <a:r>
              <a:rPr lang="cs-CZ" b="1" dirty="0">
                <a:solidFill>
                  <a:srgbClr val="236292"/>
                </a:solidFill>
              </a:rPr>
              <a:t>formou krátkého textu</a:t>
            </a:r>
            <a:r>
              <a:rPr lang="cs-CZ" dirty="0">
                <a:solidFill>
                  <a:srgbClr val="236292"/>
                </a:solidFill>
              </a:rPr>
              <a:t> </a:t>
            </a:r>
            <a:r>
              <a:rPr lang="cs-CZ" dirty="0">
                <a:solidFill>
                  <a:srgbClr val="FFFFFF"/>
                </a:solidFill>
              </a:rPr>
              <a:t>(opět jeden odstavec, Word) </a:t>
            </a:r>
            <a:r>
              <a:rPr lang="cs-CZ" b="1" dirty="0">
                <a:solidFill>
                  <a:srgbClr val="236292"/>
                </a:solidFill>
              </a:rPr>
              <a:t>popište</a:t>
            </a:r>
            <a:r>
              <a:rPr lang="cs-CZ" dirty="0">
                <a:solidFill>
                  <a:srgbClr val="FFFFFF"/>
                </a:solidFill>
              </a:rPr>
              <a:t>, čím byste jídelníček měli zlepšit, doplnit, rozšířit, nahradit atp. na základě informací z této a předchozí prezentace.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sz="2000" b="1" dirty="0">
                <a:solidFill>
                  <a:schemeClr val="tx1"/>
                </a:solidFill>
              </a:rPr>
              <a:t>Příští týden (4.-10. 5.) navážeme problematikou doplňků stravy.</a:t>
            </a:r>
          </a:p>
          <a:p>
            <a:endParaRPr lang="cs-CZ" sz="2000" b="1" dirty="0">
              <a:solidFill>
                <a:schemeClr val="tx1"/>
              </a:solidFill>
            </a:endParaRPr>
          </a:p>
          <a:p>
            <a:pPr lvl="0">
              <a:buClr>
                <a:srgbClr val="5FCBEF"/>
              </a:buClr>
            </a:pPr>
            <a:r>
              <a:rPr lang="cs-CZ" sz="2800" b="1" dirty="0">
                <a:solidFill>
                  <a:prstClr val="white"/>
                </a:solidFill>
              </a:rPr>
              <a:t>Vložte prosím do odevzdávárny do 5. 5. do půlnoci.</a:t>
            </a:r>
          </a:p>
        </p:txBody>
      </p:sp>
    </p:spTree>
    <p:extLst>
      <p:ext uri="{BB962C8B-B14F-4D97-AF65-F5344CB8AC3E}">
        <p14:creationId xmlns:p14="http://schemas.microsoft.com/office/powerpoint/2010/main" val="3971124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Nutriční strategie</a:t>
            </a:r>
            <a:br>
              <a:rPr lang="cs-CZ" sz="3200" dirty="0"/>
            </a:br>
            <a:r>
              <a:rPr lang="cs-CZ" sz="2400" dirty="0"/>
              <a:t>Úvod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13647"/>
            <a:ext cx="8697485" cy="4634753"/>
          </a:xfrm>
        </p:spPr>
        <p:txBody>
          <a:bodyPr>
            <a:normAutofit/>
          </a:bodyPr>
          <a:lstStyle/>
          <a:p>
            <a:r>
              <a:rPr lang="cs-CZ" sz="2000" dirty="0"/>
              <a:t>Jednotlivé nutriční strategie </a:t>
            </a:r>
            <a:r>
              <a:rPr lang="cs-CZ" sz="2000" b="1" dirty="0">
                <a:solidFill>
                  <a:srgbClr val="3494BA"/>
                </a:solidFill>
              </a:rPr>
              <a:t>slouží k</a:t>
            </a:r>
            <a:r>
              <a:rPr lang="cs-CZ" sz="2000" dirty="0"/>
              <a:t>:</a:t>
            </a:r>
          </a:p>
          <a:p>
            <a:pPr lvl="1"/>
            <a:r>
              <a:rPr lang="cs-CZ" sz="1800" dirty="0"/>
              <a:t>Navýšení glykogenových zásob.</a:t>
            </a:r>
          </a:p>
          <a:p>
            <a:pPr lvl="1"/>
            <a:r>
              <a:rPr lang="cs-CZ" sz="1800" dirty="0"/>
              <a:t>Adaptaci lipidového metabolismu.</a:t>
            </a:r>
          </a:p>
          <a:p>
            <a:pPr lvl="1"/>
            <a:r>
              <a:rPr lang="cs-CZ" sz="1800" dirty="0"/>
              <a:t>Podpoře tréninkové adaptace.</a:t>
            </a:r>
          </a:p>
          <a:p>
            <a:pPr lvl="1"/>
            <a:r>
              <a:rPr lang="cs-CZ" sz="1800" dirty="0"/>
              <a:t>Adaptaci na snížené energetické zásoby, práci s únavou či dehydratací.</a:t>
            </a:r>
          </a:p>
          <a:p>
            <a:r>
              <a:rPr lang="cs-CZ" sz="2000" dirty="0"/>
              <a:t>Nutriční strategie jsou již velmi </a:t>
            </a:r>
            <a:r>
              <a:rPr lang="cs-CZ" sz="2000" b="1" dirty="0">
                <a:solidFill>
                  <a:srgbClr val="3494BA"/>
                </a:solidFill>
              </a:rPr>
              <a:t>pokročilými metodami v podpoře závodní vytrvalostní výkonnosti</a:t>
            </a:r>
            <a:r>
              <a:rPr lang="cs-CZ" sz="2000" dirty="0"/>
              <a:t>.</a:t>
            </a:r>
          </a:p>
          <a:p>
            <a:r>
              <a:rPr lang="cs-CZ" sz="2000" dirty="0"/>
              <a:t>Jejich zařazování nemá příliš velký smysl u hobby sportovců bez ambicí na závodění.</a:t>
            </a:r>
          </a:p>
          <a:p>
            <a:r>
              <a:rPr lang="cs-CZ" sz="2000" dirty="0"/>
              <a:t>Zároveň se jedná o metody vyžadující pečlivé plánování a zařazení do ročního tréninkového cyklu – </a:t>
            </a:r>
            <a:r>
              <a:rPr lang="cs-CZ" sz="2000" b="1" i="1" dirty="0">
                <a:solidFill>
                  <a:srgbClr val="3494BA"/>
                </a:solidFill>
              </a:rPr>
              <a:t>periodizace výživy</a:t>
            </a:r>
            <a:r>
              <a:rPr lang="cs-CZ" sz="2000" dirty="0"/>
              <a:t>.</a:t>
            </a:r>
          </a:p>
        </p:txBody>
      </p:sp>
      <p:pic>
        <p:nvPicPr>
          <p:cNvPr id="8" name="Obrázek 7" descr="Obsah obrázku osoba, jezdectví, exteriér, muž&#10;&#10;Popis byl vytvořen automaticky">
            <a:extLst>
              <a:ext uri="{FF2B5EF4-FFF2-40B4-BE49-F238E27FC236}">
                <a16:creationId xmlns:a16="http://schemas.microsoft.com/office/drawing/2014/main" id="{C2874853-F600-4934-9BFB-4EEB74F9DD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9" t="387" r="16444" b="-387"/>
          <a:stretch/>
        </p:blipFill>
        <p:spPr>
          <a:xfrm>
            <a:off x="10351363" y="3626562"/>
            <a:ext cx="1840637" cy="323143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5689CA3-1360-4ECE-BD31-53A7A6813F67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</p:spTree>
    <p:extLst>
      <p:ext uri="{BB962C8B-B14F-4D97-AF65-F5344CB8AC3E}">
        <p14:creationId xmlns:p14="http://schemas.microsoft.com/office/powerpoint/2010/main" val="192582776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cs-CZ" sz="3300"/>
              <a:t>Nutriční strategie</a:t>
            </a:r>
            <a:br>
              <a:rPr lang="cs-CZ" sz="3300"/>
            </a:br>
            <a:r>
              <a:rPr lang="cs-CZ" sz="3300"/>
              <a:t>Přehled metod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r>
              <a:rPr lang="cs-CZ" dirty="0"/>
              <a:t>V rámci naší výuky se seznámíme s následujícími strategiemi:</a:t>
            </a:r>
          </a:p>
          <a:p>
            <a:pPr marL="857250" lvl="1" indent="-457200">
              <a:buFont typeface="+mj-lt"/>
              <a:buAutoNum type="arabicPeriod"/>
            </a:pPr>
            <a:r>
              <a:rPr lang="cs-CZ" dirty="0" err="1"/>
              <a:t>Train</a:t>
            </a:r>
            <a:r>
              <a:rPr lang="cs-CZ" dirty="0"/>
              <a:t> </a:t>
            </a:r>
            <a:r>
              <a:rPr lang="cs-CZ" dirty="0" err="1"/>
              <a:t>low</a:t>
            </a:r>
            <a:endParaRPr lang="cs-CZ" dirty="0"/>
          </a:p>
          <a:p>
            <a:pPr marL="1257300" lvl="2" indent="-457200"/>
            <a:r>
              <a:rPr lang="cs-CZ" dirty="0"/>
              <a:t>Vícefázový trénink</a:t>
            </a:r>
          </a:p>
          <a:p>
            <a:pPr marL="1257300" lvl="2" indent="-457200"/>
            <a:r>
              <a:rPr lang="cs-CZ" dirty="0"/>
              <a:t>Trénink na lačno</a:t>
            </a:r>
          </a:p>
          <a:p>
            <a:pPr marL="1257300" lvl="2" indent="-457200"/>
            <a:r>
              <a:rPr lang="cs-CZ" dirty="0" err="1"/>
              <a:t>Sleep</a:t>
            </a:r>
            <a:r>
              <a:rPr lang="cs-CZ" dirty="0"/>
              <a:t> </a:t>
            </a:r>
            <a:r>
              <a:rPr lang="cs-CZ" dirty="0" err="1"/>
              <a:t>low</a:t>
            </a:r>
            <a:endParaRPr lang="cs-CZ" dirty="0"/>
          </a:p>
          <a:p>
            <a:pPr marL="857250" lvl="1" indent="-457200">
              <a:buFont typeface="+mj-lt"/>
              <a:buAutoNum type="arabicPeriod"/>
            </a:pPr>
            <a:r>
              <a:rPr lang="cs-CZ" dirty="0"/>
              <a:t>Nízkosacharidová dieta</a:t>
            </a:r>
          </a:p>
          <a:p>
            <a:pPr marL="857250" lvl="1" indent="-457200">
              <a:buFont typeface="+mj-lt"/>
              <a:buAutoNum type="arabicPeriod"/>
            </a:pPr>
            <a:r>
              <a:rPr lang="cs-CZ" dirty="0"/>
              <a:t>Sacharidová </a:t>
            </a:r>
            <a:r>
              <a:rPr lang="cs-CZ" dirty="0" err="1"/>
              <a:t>superkompenzační</a:t>
            </a:r>
            <a:r>
              <a:rPr lang="cs-CZ" dirty="0"/>
              <a:t> dieta</a:t>
            </a:r>
          </a:p>
          <a:p>
            <a:pPr marL="857250" lvl="1" indent="-457200">
              <a:buFont typeface="+mj-lt"/>
              <a:buAutoNum type="arabicPeriod"/>
            </a:pPr>
            <a:r>
              <a:rPr lang="cs-CZ" dirty="0"/>
              <a:t>Jednodenní hypersacharidová dieta</a:t>
            </a:r>
          </a:p>
          <a:p>
            <a:pPr marL="857250" lvl="1" indent="-457200">
              <a:buFont typeface="+mj-lt"/>
              <a:buAutoNum type="arabicPeriod"/>
            </a:pPr>
            <a:endParaRPr lang="cs-CZ" dirty="0"/>
          </a:p>
        </p:txBody>
      </p:sp>
      <p:pic>
        <p:nvPicPr>
          <p:cNvPr id="9" name="Obrázek 8" descr="Obsah obrázku osoba, muž, exteriér, hráč&#10;&#10;Popis byl vytvořen automaticky">
            <a:extLst>
              <a:ext uri="{FF2B5EF4-FFF2-40B4-BE49-F238E27FC236}">
                <a16:creationId xmlns:a16="http://schemas.microsoft.com/office/drawing/2014/main" id="{EAAEEE89-4BD0-49A0-826D-7F37840A1B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9" r="32308" b="-1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6D453720-486B-4185-A2E2-1C531AEAA541}"/>
              </a:ext>
            </a:extLst>
          </p:cNvPr>
          <p:cNvSpPr txBox="1"/>
          <p:nvPr/>
        </p:nvSpPr>
        <p:spPr>
          <a:xfrm>
            <a:off x="4413851" y="6519447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</p:spTree>
    <p:extLst>
      <p:ext uri="{BB962C8B-B14F-4D97-AF65-F5344CB8AC3E}">
        <p14:creationId xmlns:p14="http://schemas.microsoft.com/office/powerpoint/2010/main" val="109380630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err="1"/>
              <a:t>Train</a:t>
            </a:r>
            <a:r>
              <a:rPr lang="cs-CZ" sz="3200" dirty="0"/>
              <a:t> </a:t>
            </a:r>
            <a:r>
              <a:rPr lang="cs-CZ" sz="3200" dirty="0" err="1"/>
              <a:t>low</a:t>
            </a:r>
            <a:br>
              <a:rPr lang="cs-CZ" sz="3200" dirty="0"/>
            </a:br>
            <a:r>
              <a:rPr lang="cs-CZ" sz="2400" dirty="0"/>
              <a:t>Princip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13647"/>
            <a:ext cx="8697485" cy="4634753"/>
          </a:xfrm>
        </p:spPr>
        <p:txBody>
          <a:bodyPr>
            <a:normAutofit/>
          </a:bodyPr>
          <a:lstStyle/>
          <a:p>
            <a:r>
              <a:rPr lang="cs-CZ" sz="2000" i="1" dirty="0"/>
              <a:t>Principem je absolvovaní tréninku, který je zahájen nebo dokončen se suboptimálními hladinami svalového glykogenu a příjem sacharidů během zátěže je minimální.</a:t>
            </a:r>
          </a:p>
          <a:p>
            <a:r>
              <a:rPr lang="cs-CZ" sz="2000" dirty="0"/>
              <a:t>Dochází k příznivým adaptacím zejména v oblasti </a:t>
            </a:r>
            <a:r>
              <a:rPr lang="cs-CZ" sz="2000" b="1" dirty="0">
                <a:solidFill>
                  <a:srgbClr val="3494BA"/>
                </a:solidFill>
              </a:rPr>
              <a:t>metabolismu sacharidů a tuků</a:t>
            </a:r>
            <a:r>
              <a:rPr lang="cs-CZ" sz="2000" dirty="0"/>
              <a:t> a výsledkem je </a:t>
            </a:r>
            <a:r>
              <a:rPr lang="cs-CZ" sz="2000" b="1" dirty="0">
                <a:solidFill>
                  <a:srgbClr val="3494BA"/>
                </a:solidFill>
              </a:rPr>
              <a:t>zvýšení aerobní kapacity svalové buňky</a:t>
            </a:r>
            <a:r>
              <a:rPr lang="cs-CZ" sz="2000" dirty="0"/>
              <a:t> a lepší podmínky pro výkon.</a:t>
            </a:r>
          </a:p>
          <a:p>
            <a:r>
              <a:rPr lang="cs-CZ" sz="2000" dirty="0"/>
              <a:t>Přes silný adaptační účinek je nutné zvážit </a:t>
            </a:r>
            <a:r>
              <a:rPr lang="cs-CZ" sz="2000" b="1" dirty="0">
                <a:solidFill>
                  <a:srgbClr val="3494BA"/>
                </a:solidFill>
              </a:rPr>
              <a:t>zdravotní rizika </a:t>
            </a:r>
            <a:r>
              <a:rPr lang="cs-CZ" sz="2000" dirty="0"/>
              <a:t>(přechodné oslabení obranyschopnosti) </a:t>
            </a:r>
            <a:r>
              <a:rPr lang="cs-CZ" sz="2000" b="1" dirty="0">
                <a:solidFill>
                  <a:srgbClr val="3494BA"/>
                </a:solidFill>
              </a:rPr>
              <a:t>a limity tréninku </a:t>
            </a:r>
            <a:r>
              <a:rPr lang="cs-CZ" sz="2000" dirty="0"/>
              <a:t>(vyšší subjektivní vnímání zátěže, únava) a přesně jej plánovat.</a:t>
            </a:r>
          </a:p>
          <a:p>
            <a:r>
              <a:rPr lang="cs-CZ" sz="2000" dirty="0"/>
              <a:t>V rámci této strategie záměrně </a:t>
            </a:r>
            <a:r>
              <a:rPr lang="cs-CZ" sz="2000" b="1" dirty="0">
                <a:solidFill>
                  <a:srgbClr val="3494BA"/>
                </a:solidFill>
              </a:rPr>
              <a:t>manipulujeme s dostupností sacharidů</a:t>
            </a:r>
            <a:r>
              <a:rPr lang="cs-CZ" sz="2000" dirty="0"/>
              <a:t>, respektive jejich načasováním. Celkový příjem v rámci jednoho dne zůstává stejný (nejedná se nízkosacharidovou dietu)!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0C96E42-DB68-4648-B8C0-D294C70551EE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</p:spTree>
    <p:extLst>
      <p:ext uri="{BB962C8B-B14F-4D97-AF65-F5344CB8AC3E}">
        <p14:creationId xmlns:p14="http://schemas.microsoft.com/office/powerpoint/2010/main" val="336127368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Obrázek 33">
            <a:extLst>
              <a:ext uri="{FF2B5EF4-FFF2-40B4-BE49-F238E27FC236}">
                <a16:creationId xmlns:a16="http://schemas.microsoft.com/office/drawing/2014/main" id="{620C9503-70BE-4C71-8C5D-2AD8F00917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7" b="470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cs-CZ" sz="3200" dirty="0" err="1"/>
              <a:t>Train</a:t>
            </a:r>
            <a:r>
              <a:rPr lang="cs-CZ" sz="3200" dirty="0"/>
              <a:t> </a:t>
            </a:r>
            <a:r>
              <a:rPr lang="cs-CZ" sz="3200" dirty="0" err="1"/>
              <a:t>low</a:t>
            </a:r>
            <a:br>
              <a:rPr lang="cs-CZ" dirty="0"/>
            </a:br>
            <a:r>
              <a:rPr lang="cs-CZ" sz="2400" dirty="0"/>
              <a:t>Aplikace – Vícefázový trénink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Nejčastěji se využívá vícefázového tréninku, při kterém je první tréninkové jednotky „využito“ k </a:t>
            </a:r>
            <a:r>
              <a:rPr lang="cs-CZ" b="1" dirty="0">
                <a:solidFill>
                  <a:srgbClr val="3494BA"/>
                </a:solidFill>
              </a:rPr>
              <a:t>vyčerpání glykogenu </a:t>
            </a:r>
            <a:r>
              <a:rPr lang="cs-CZ" dirty="0">
                <a:solidFill>
                  <a:srgbClr val="FFFFFF"/>
                </a:solidFill>
              </a:rPr>
              <a:t>(vysoká intenzita či objem bez průběžného doplňování energie). </a:t>
            </a:r>
          </a:p>
          <a:p>
            <a:r>
              <a:rPr lang="cs-CZ" dirty="0">
                <a:solidFill>
                  <a:srgbClr val="FFFFFF"/>
                </a:solidFill>
              </a:rPr>
              <a:t>Po tréninku je příjem sacharidů minimální s cílem udržet minimální úroveň svalového glykogenu pro druhý trénink, který </a:t>
            </a:r>
            <a:r>
              <a:rPr lang="cs-CZ" b="1" dirty="0">
                <a:solidFill>
                  <a:srgbClr val="3494BA"/>
                </a:solidFill>
              </a:rPr>
              <a:t>stimuluje organismus k adaptaci</a:t>
            </a:r>
            <a:r>
              <a:rPr lang="cs-CZ" b="1" dirty="0">
                <a:solidFill>
                  <a:srgbClr val="FFFFFF"/>
                </a:solidFill>
              </a:rPr>
              <a:t> </a:t>
            </a:r>
            <a:r>
              <a:rPr lang="cs-CZ" dirty="0">
                <a:solidFill>
                  <a:srgbClr val="FFFFFF"/>
                </a:solidFill>
              </a:rPr>
              <a:t>na „zhoršené“ podmínky.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Zvýšená tvorba svalového glykogenu.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Adaptace oxidativního energetického metabolismu buněk – aktivita a tvorba oxidativních enzymů.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2F2D36ED-5AD3-4697-9AFB-7DE26D074F81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</p:spTree>
    <p:extLst>
      <p:ext uri="{BB962C8B-B14F-4D97-AF65-F5344CB8AC3E}">
        <p14:creationId xmlns:p14="http://schemas.microsoft.com/office/powerpoint/2010/main" val="1099556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err="1"/>
              <a:t>Train</a:t>
            </a:r>
            <a:r>
              <a:rPr lang="cs-CZ" sz="3200" dirty="0"/>
              <a:t> </a:t>
            </a:r>
            <a:r>
              <a:rPr lang="cs-CZ" sz="3200" dirty="0" err="1"/>
              <a:t>low</a:t>
            </a:r>
            <a:br>
              <a:rPr lang="cs-CZ" sz="3200" dirty="0"/>
            </a:br>
            <a:r>
              <a:rPr lang="cs-CZ" sz="2400" dirty="0"/>
              <a:t>Aplikace – Vícefázový trénink</a:t>
            </a:r>
            <a:endParaRPr lang="cs-CZ" sz="3200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F18C9D0A-4A57-4C97-A255-208C58499C92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4A26CB5C-8B11-4C4F-B964-E64B14154A0A}"/>
              </a:ext>
            </a:extLst>
          </p:cNvPr>
          <p:cNvCxnSpPr>
            <a:cxnSpLocks/>
          </p:cNvCxnSpPr>
          <p:nvPr/>
        </p:nvCxnSpPr>
        <p:spPr>
          <a:xfrm>
            <a:off x="1227893" y="5332891"/>
            <a:ext cx="93680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Image result for sugar png">
            <a:extLst>
              <a:ext uri="{FF2B5EF4-FFF2-40B4-BE49-F238E27FC236}">
                <a16:creationId xmlns:a16="http://schemas.microsoft.com/office/drawing/2014/main" id="{CFF5586E-DAD0-43F0-AA96-BD23D1BF7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21" y="4348981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9F97A477-9468-47BD-808B-1A2C04500156}"/>
              </a:ext>
            </a:extLst>
          </p:cNvPr>
          <p:cNvCxnSpPr/>
          <p:nvPr/>
        </p:nvCxnSpPr>
        <p:spPr>
          <a:xfrm>
            <a:off x="1239768" y="5237891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9F974681-5BBE-4A14-92C0-959787D1B3C2}"/>
              </a:ext>
            </a:extLst>
          </p:cNvPr>
          <p:cNvSpPr txBox="1"/>
          <p:nvPr/>
        </p:nvSpPr>
        <p:spPr>
          <a:xfrm>
            <a:off x="937441" y="5588215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9:00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8624E155-692D-47DD-9823-374E92D597DE}"/>
              </a:ext>
            </a:extLst>
          </p:cNvPr>
          <p:cNvCxnSpPr>
            <a:cxnSpLocks/>
          </p:cNvCxnSpPr>
          <p:nvPr/>
        </p:nvCxnSpPr>
        <p:spPr>
          <a:xfrm>
            <a:off x="2888459" y="5239639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6F68B0E-E246-4D01-88ED-F03639D237C7}"/>
              </a:ext>
            </a:extLst>
          </p:cNvPr>
          <p:cNvSpPr txBox="1"/>
          <p:nvPr/>
        </p:nvSpPr>
        <p:spPr>
          <a:xfrm>
            <a:off x="3040858" y="2144737"/>
            <a:ext cx="156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Mouth-rinse</a:t>
            </a:r>
            <a:endParaRPr lang="cs-CZ" i="1" dirty="0"/>
          </a:p>
        </p:txBody>
      </p:sp>
      <p:pic>
        <p:nvPicPr>
          <p:cNvPr id="11" name="Obrázek 10" descr="Obsah obrázku osoba, kolo, exteriér, muž&#10;&#10;Popis byl vytvořen automaticky">
            <a:extLst>
              <a:ext uri="{FF2B5EF4-FFF2-40B4-BE49-F238E27FC236}">
                <a16:creationId xmlns:a16="http://schemas.microsoft.com/office/drawing/2014/main" id="{62FA34B6-9966-45BC-8A1C-1D6CFA6B4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1853" y="3006419"/>
            <a:ext cx="1568319" cy="2255338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C486450-DF03-4933-913F-3364CF39091B}"/>
              </a:ext>
            </a:extLst>
          </p:cNvPr>
          <p:cNvSpPr txBox="1"/>
          <p:nvPr/>
        </p:nvSpPr>
        <p:spPr>
          <a:xfrm>
            <a:off x="2542851" y="5588215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10:30</a:t>
            </a:r>
          </a:p>
        </p:txBody>
      </p: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F8A3D94A-051A-4067-82FC-5C13A4E69B1A}"/>
              </a:ext>
            </a:extLst>
          </p:cNvPr>
          <p:cNvCxnSpPr>
            <a:cxnSpLocks/>
          </p:cNvCxnSpPr>
          <p:nvPr/>
        </p:nvCxnSpPr>
        <p:spPr>
          <a:xfrm>
            <a:off x="4460329" y="5237891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3AAE9B6C-2BD8-48B8-8F7F-AA713ABA2110}"/>
              </a:ext>
            </a:extLst>
          </p:cNvPr>
          <p:cNvSpPr txBox="1"/>
          <p:nvPr/>
        </p:nvSpPr>
        <p:spPr>
          <a:xfrm>
            <a:off x="4114721" y="5588215"/>
            <a:ext cx="685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13:00</a:t>
            </a:r>
          </a:p>
        </p:txBody>
      </p:sp>
      <p:pic>
        <p:nvPicPr>
          <p:cNvPr id="19" name="Obrázek 18" descr="Obsah obrázku osoba, kolo, exteriér, muž&#10;&#10;Popis byl vytvořen automaticky">
            <a:extLst>
              <a:ext uri="{FF2B5EF4-FFF2-40B4-BE49-F238E27FC236}">
                <a16:creationId xmlns:a16="http://schemas.microsoft.com/office/drawing/2014/main" id="{F7E84EF7-EEB3-46C6-BF54-2894401C7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3306" y="3085707"/>
            <a:ext cx="1568319" cy="2255338"/>
          </a:xfrm>
          <a:prstGeom prst="rect">
            <a:avLst/>
          </a:prstGeom>
        </p:spPr>
      </p:pic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19E8BCB4-A8A7-4BE0-8443-CE08F8EDA820}"/>
              </a:ext>
            </a:extLst>
          </p:cNvPr>
          <p:cNvCxnSpPr>
            <a:cxnSpLocks/>
          </p:cNvCxnSpPr>
          <p:nvPr/>
        </p:nvCxnSpPr>
        <p:spPr>
          <a:xfrm>
            <a:off x="6465280" y="5260883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3CAE9DA8-5747-46D4-80CB-63DA5FDF284E}"/>
              </a:ext>
            </a:extLst>
          </p:cNvPr>
          <p:cNvCxnSpPr>
            <a:cxnSpLocks/>
          </p:cNvCxnSpPr>
          <p:nvPr/>
        </p:nvCxnSpPr>
        <p:spPr>
          <a:xfrm>
            <a:off x="8614713" y="5241612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Image result for sugar png">
            <a:extLst>
              <a:ext uri="{FF2B5EF4-FFF2-40B4-BE49-F238E27FC236}">
                <a16:creationId xmlns:a16="http://schemas.microsoft.com/office/drawing/2014/main" id="{CEB4F23C-3D64-4F12-B623-836A06F6E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631" y="4349600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3393860E-6CDE-48DB-B658-C9D621AFB165}"/>
              </a:ext>
            </a:extLst>
          </p:cNvPr>
          <p:cNvSpPr txBox="1"/>
          <p:nvPr/>
        </p:nvSpPr>
        <p:spPr>
          <a:xfrm>
            <a:off x="6122494" y="557664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15:00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B1CDBA52-A5DF-404F-AB8E-22EFA9CA78D2}"/>
              </a:ext>
            </a:extLst>
          </p:cNvPr>
          <p:cNvSpPr txBox="1"/>
          <p:nvPr/>
        </p:nvSpPr>
        <p:spPr>
          <a:xfrm>
            <a:off x="8271927" y="5588215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18:00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26A3AC05-4C56-4055-A5B3-8A8191D5BE86}"/>
              </a:ext>
            </a:extLst>
          </p:cNvPr>
          <p:cNvSpPr txBox="1"/>
          <p:nvPr/>
        </p:nvSpPr>
        <p:spPr>
          <a:xfrm>
            <a:off x="10243092" y="5588215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21:00</a:t>
            </a:r>
          </a:p>
        </p:txBody>
      </p: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73AB1544-BBBC-4D60-A26C-4105F72BAE2C}"/>
              </a:ext>
            </a:extLst>
          </p:cNvPr>
          <p:cNvCxnSpPr>
            <a:cxnSpLocks/>
          </p:cNvCxnSpPr>
          <p:nvPr/>
        </p:nvCxnSpPr>
        <p:spPr>
          <a:xfrm>
            <a:off x="10595913" y="5226016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Image result for sugar png">
            <a:extLst>
              <a:ext uri="{FF2B5EF4-FFF2-40B4-BE49-F238E27FC236}">
                <a16:creationId xmlns:a16="http://schemas.microsoft.com/office/drawing/2014/main" id="{39DB20B4-4296-4A8F-9814-9C9D81A1B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180" y="4325989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ovéPole 29">
            <a:extLst>
              <a:ext uri="{FF2B5EF4-FFF2-40B4-BE49-F238E27FC236}">
                <a16:creationId xmlns:a16="http://schemas.microsoft.com/office/drawing/2014/main" id="{8340DDAE-CAC3-4BB2-987F-BEA7D710B368}"/>
              </a:ext>
            </a:extLst>
          </p:cNvPr>
          <p:cNvSpPr txBox="1"/>
          <p:nvPr/>
        </p:nvSpPr>
        <p:spPr>
          <a:xfrm>
            <a:off x="1798095" y="6019730"/>
            <a:ext cx="2300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Vyčerpání glykogenu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8E5FB9B6-3884-4CEA-A782-9352F82E249A}"/>
              </a:ext>
            </a:extLst>
          </p:cNvPr>
          <p:cNvSpPr txBox="1"/>
          <p:nvPr/>
        </p:nvSpPr>
        <p:spPr>
          <a:xfrm>
            <a:off x="4874327" y="6032155"/>
            <a:ext cx="3216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Podpora adaptačních procesů</a:t>
            </a:r>
          </a:p>
        </p:txBody>
      </p:sp>
      <p:pic>
        <p:nvPicPr>
          <p:cNvPr id="34" name="Grafický objekt 33" descr="Žárovka a ozubené kolečko">
            <a:extLst>
              <a:ext uri="{FF2B5EF4-FFF2-40B4-BE49-F238E27FC236}">
                <a16:creationId xmlns:a16="http://schemas.microsoft.com/office/drawing/2014/main" id="{07EC32B7-57F4-4E6E-BA75-0C21D53BA3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24734" y="465790"/>
            <a:ext cx="595591" cy="595591"/>
          </a:xfrm>
          <a:prstGeom prst="rect">
            <a:avLst/>
          </a:prstGeom>
        </p:spPr>
      </p:pic>
      <p:grpSp>
        <p:nvGrpSpPr>
          <p:cNvPr id="35" name="Skupina 34">
            <a:extLst>
              <a:ext uri="{FF2B5EF4-FFF2-40B4-BE49-F238E27FC236}">
                <a16:creationId xmlns:a16="http://schemas.microsoft.com/office/drawing/2014/main" id="{412D2AA3-91D1-4A21-A210-55BED47C599E}"/>
              </a:ext>
            </a:extLst>
          </p:cNvPr>
          <p:cNvGrpSpPr/>
          <p:nvPr/>
        </p:nvGrpSpPr>
        <p:grpSpPr>
          <a:xfrm>
            <a:off x="8374505" y="967184"/>
            <a:ext cx="3439601" cy="1313537"/>
            <a:chOff x="0" y="2652149"/>
            <a:chExt cx="8154193" cy="810809"/>
          </a:xfrm>
        </p:grpSpPr>
        <p:sp>
          <p:nvSpPr>
            <p:cNvPr id="36" name="Obdélník: se zakulacenými rohy 35">
              <a:extLst>
                <a:ext uri="{FF2B5EF4-FFF2-40B4-BE49-F238E27FC236}">
                  <a16:creationId xmlns:a16="http://schemas.microsoft.com/office/drawing/2014/main" id="{9EF0E48D-E359-4743-8382-9CE27649495C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37" name="Obdélník: se zakulacenými rohy 4">
              <a:extLst>
                <a:ext uri="{FF2B5EF4-FFF2-40B4-BE49-F238E27FC236}">
                  <a16:creationId xmlns:a16="http://schemas.microsoft.com/office/drawing/2014/main" id="{02400CCC-21A8-49A6-97C0-A65A87F306F3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Celkový denní příjem sacharidů zůstává stejný. Například 8 g S/kg.</a:t>
              </a:r>
            </a:p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Manipuluje se pouze s časem podání.</a:t>
              </a:r>
            </a:p>
          </p:txBody>
        </p:sp>
      </p:grpSp>
      <p:pic>
        <p:nvPicPr>
          <p:cNvPr id="38" name="Grafický objekt 37" descr="Muž">
            <a:extLst>
              <a:ext uri="{FF2B5EF4-FFF2-40B4-BE49-F238E27FC236}">
                <a16:creationId xmlns:a16="http://schemas.microsoft.com/office/drawing/2014/main" id="{5106A6B9-0041-4B5B-A013-AB4BDBA9B7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65330" y="1061381"/>
            <a:ext cx="914400" cy="914400"/>
          </a:xfrm>
          <a:prstGeom prst="rect">
            <a:avLst/>
          </a:prstGeom>
        </p:spPr>
      </p:pic>
      <p:pic>
        <p:nvPicPr>
          <p:cNvPr id="40" name="Obrázek 39" descr="Obsah obrázku vsedě, stůl, počítač, láhev&#10;&#10;Popis byl vytvořen automaticky">
            <a:extLst>
              <a:ext uri="{FF2B5EF4-FFF2-40B4-BE49-F238E27FC236}">
                <a16:creationId xmlns:a16="http://schemas.microsoft.com/office/drawing/2014/main" id="{81EC26DB-1600-46B4-A7A3-6D4F4809490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0" t="3154" r="31945" b="10028"/>
          <a:stretch/>
        </p:blipFill>
        <p:spPr>
          <a:xfrm rot="3068423">
            <a:off x="2330835" y="1373960"/>
            <a:ext cx="481324" cy="1541552"/>
          </a:xfrm>
          <a:prstGeom prst="rect">
            <a:avLst/>
          </a:prstGeom>
        </p:spPr>
      </p:pic>
      <p:cxnSp>
        <p:nvCxnSpPr>
          <p:cNvPr id="44" name="Přímá spojnice se šipkou 43">
            <a:extLst>
              <a:ext uri="{FF2B5EF4-FFF2-40B4-BE49-F238E27FC236}">
                <a16:creationId xmlns:a16="http://schemas.microsoft.com/office/drawing/2014/main" id="{1385C420-1DB1-4480-A5B3-FFBF6D38A7E0}"/>
              </a:ext>
            </a:extLst>
          </p:cNvPr>
          <p:cNvCxnSpPr/>
          <p:nvPr/>
        </p:nvCxnSpPr>
        <p:spPr>
          <a:xfrm>
            <a:off x="2888459" y="5033639"/>
            <a:ext cx="3576821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Image result for sugar png">
            <a:extLst>
              <a:ext uri="{FF2B5EF4-FFF2-40B4-BE49-F238E27FC236}">
                <a16:creationId xmlns:a16="http://schemas.microsoft.com/office/drawing/2014/main" id="{7594E179-7BDE-43F1-9FD6-1AA2C2E92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354" y="4325989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nak násobení 16">
            <a:extLst>
              <a:ext uri="{FF2B5EF4-FFF2-40B4-BE49-F238E27FC236}">
                <a16:creationId xmlns:a16="http://schemas.microsoft.com/office/drawing/2014/main" id="{5399A584-4BF5-4E9F-A988-4F0FD3FAB951}"/>
              </a:ext>
            </a:extLst>
          </p:cNvPr>
          <p:cNvSpPr/>
          <p:nvPr/>
        </p:nvSpPr>
        <p:spPr>
          <a:xfrm>
            <a:off x="3322684" y="4367955"/>
            <a:ext cx="2268187" cy="94945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81EA5158-2EA7-4AB0-8F92-D0E25737B098}"/>
              </a:ext>
            </a:extLst>
          </p:cNvPr>
          <p:cNvSpPr txBox="1"/>
          <p:nvPr/>
        </p:nvSpPr>
        <p:spPr>
          <a:xfrm>
            <a:off x="6094875" y="2140028"/>
            <a:ext cx="1567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Mouth-rinse</a:t>
            </a:r>
            <a:endParaRPr lang="cs-CZ" i="1" dirty="0"/>
          </a:p>
          <a:p>
            <a:r>
              <a:rPr lang="cs-CZ" i="1" dirty="0"/>
              <a:t>Kofein</a:t>
            </a:r>
          </a:p>
        </p:txBody>
      </p:sp>
      <p:pic>
        <p:nvPicPr>
          <p:cNvPr id="46" name="Obrázek 45" descr="Obsah obrázku vsedě, stůl, počítač, láhev&#10;&#10;Popis byl vytvořen automaticky">
            <a:extLst>
              <a:ext uri="{FF2B5EF4-FFF2-40B4-BE49-F238E27FC236}">
                <a16:creationId xmlns:a16="http://schemas.microsoft.com/office/drawing/2014/main" id="{5BF22613-630E-4CB0-BEC2-97504D9EB63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0" t="3154" r="31945" b="10028"/>
          <a:stretch/>
        </p:blipFill>
        <p:spPr>
          <a:xfrm rot="3068423">
            <a:off x="5384852" y="1369251"/>
            <a:ext cx="481324" cy="154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957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Obrázek 33">
            <a:extLst>
              <a:ext uri="{FF2B5EF4-FFF2-40B4-BE49-F238E27FC236}">
                <a16:creationId xmlns:a16="http://schemas.microsoft.com/office/drawing/2014/main" id="{620C9503-70BE-4C71-8C5D-2AD8F00917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7" b="470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cs-CZ" sz="3200" dirty="0" err="1"/>
              <a:t>Train</a:t>
            </a:r>
            <a:r>
              <a:rPr lang="cs-CZ" sz="3200" dirty="0"/>
              <a:t> </a:t>
            </a:r>
            <a:r>
              <a:rPr lang="cs-CZ" sz="3200" dirty="0" err="1"/>
              <a:t>low</a:t>
            </a:r>
            <a:br>
              <a:rPr lang="cs-CZ" dirty="0"/>
            </a:br>
            <a:r>
              <a:rPr lang="cs-CZ" sz="2400" dirty="0"/>
              <a:t>Aplikace – Trénink na lačno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724118" cy="3880773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3494BA"/>
                </a:solidFill>
              </a:rPr>
              <a:t>Trénink při redukovaných zásobách jaterního glykogenu</a:t>
            </a:r>
            <a:r>
              <a:rPr lang="cs-CZ" dirty="0">
                <a:solidFill>
                  <a:srgbClr val="FFFFFF"/>
                </a:solidFill>
              </a:rPr>
              <a:t> a bez příjmu sacharidů (ranní trénink nalačno).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Je možné buďto vynechat ve snídani sacharidy nebo trénink absolvovat bez snídaně.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Individuální reakce sportovce – někomu nemusí vyhovovat.</a:t>
            </a:r>
          </a:p>
          <a:p>
            <a:r>
              <a:rPr lang="cs-CZ" dirty="0">
                <a:solidFill>
                  <a:srgbClr val="FFFFFF"/>
                </a:solidFill>
              </a:rPr>
              <a:t>Svalový glykogen je obvykle na dostatečné úrovni pokrývající energetické potřeby svalu a dovolující relativně vysokou intenzitu zátěže.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2F2D36ED-5AD3-4697-9AFB-7DE26D074F81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</p:spTree>
    <p:extLst>
      <p:ext uri="{BB962C8B-B14F-4D97-AF65-F5344CB8AC3E}">
        <p14:creationId xmlns:p14="http://schemas.microsoft.com/office/powerpoint/2010/main" val="18125339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err="1"/>
              <a:t>Train</a:t>
            </a:r>
            <a:r>
              <a:rPr lang="cs-CZ" sz="3200" dirty="0"/>
              <a:t> </a:t>
            </a:r>
            <a:r>
              <a:rPr lang="cs-CZ" sz="3200" dirty="0" err="1"/>
              <a:t>low</a:t>
            </a:r>
            <a:br>
              <a:rPr lang="cs-CZ" sz="3200" dirty="0"/>
            </a:br>
            <a:r>
              <a:rPr lang="cs-CZ" sz="2400" dirty="0"/>
              <a:t>Aplikace – Trénink na lačno</a:t>
            </a:r>
            <a:endParaRPr lang="cs-CZ" sz="3200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F18C9D0A-4A57-4C97-A255-208C58499C92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4A26CB5C-8B11-4C4F-B964-E64B14154A0A}"/>
              </a:ext>
            </a:extLst>
          </p:cNvPr>
          <p:cNvCxnSpPr>
            <a:cxnSpLocks/>
          </p:cNvCxnSpPr>
          <p:nvPr/>
        </p:nvCxnSpPr>
        <p:spPr>
          <a:xfrm>
            <a:off x="1227893" y="5332891"/>
            <a:ext cx="93680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Image result for sugar png">
            <a:extLst>
              <a:ext uri="{FF2B5EF4-FFF2-40B4-BE49-F238E27FC236}">
                <a16:creationId xmlns:a16="http://schemas.microsoft.com/office/drawing/2014/main" id="{CFF5586E-DAD0-43F0-AA96-BD23D1BF7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21" y="4348981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9F97A477-9468-47BD-808B-1A2C04500156}"/>
              </a:ext>
            </a:extLst>
          </p:cNvPr>
          <p:cNvCxnSpPr/>
          <p:nvPr/>
        </p:nvCxnSpPr>
        <p:spPr>
          <a:xfrm>
            <a:off x="1239768" y="5237891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8624E155-692D-47DD-9823-374E92D597DE}"/>
              </a:ext>
            </a:extLst>
          </p:cNvPr>
          <p:cNvCxnSpPr>
            <a:cxnSpLocks/>
          </p:cNvCxnSpPr>
          <p:nvPr/>
        </p:nvCxnSpPr>
        <p:spPr>
          <a:xfrm>
            <a:off x="2888459" y="5239639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 descr="Obsah obrázku osoba, kolo, exteriér, muž&#10;&#10;Popis byl vytvořen automaticky">
            <a:extLst>
              <a:ext uri="{FF2B5EF4-FFF2-40B4-BE49-F238E27FC236}">
                <a16:creationId xmlns:a16="http://schemas.microsoft.com/office/drawing/2014/main" id="{62FA34B6-9966-45BC-8A1C-1D6CFA6B4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1853" y="3006419"/>
            <a:ext cx="1568319" cy="2255338"/>
          </a:xfrm>
          <a:prstGeom prst="rect">
            <a:avLst/>
          </a:prstGeom>
        </p:spPr>
      </p:pic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F8A3D94A-051A-4067-82FC-5C13A4E69B1A}"/>
              </a:ext>
            </a:extLst>
          </p:cNvPr>
          <p:cNvCxnSpPr>
            <a:cxnSpLocks/>
          </p:cNvCxnSpPr>
          <p:nvPr/>
        </p:nvCxnSpPr>
        <p:spPr>
          <a:xfrm>
            <a:off x="4460329" y="5237891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Obrázek 18" descr="Obsah obrázku osoba, kolo, exteriér, muž&#10;&#10;Popis byl vytvořen automaticky">
            <a:extLst>
              <a:ext uri="{FF2B5EF4-FFF2-40B4-BE49-F238E27FC236}">
                <a16:creationId xmlns:a16="http://schemas.microsoft.com/office/drawing/2014/main" id="{F7E84EF7-EEB3-46C6-BF54-2894401C7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2696" y="3005545"/>
            <a:ext cx="1568319" cy="2255338"/>
          </a:xfrm>
          <a:prstGeom prst="rect">
            <a:avLst/>
          </a:prstGeom>
        </p:spPr>
      </p:pic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19E8BCB4-A8A7-4BE0-8443-CE08F8EDA820}"/>
              </a:ext>
            </a:extLst>
          </p:cNvPr>
          <p:cNvCxnSpPr>
            <a:cxnSpLocks/>
          </p:cNvCxnSpPr>
          <p:nvPr/>
        </p:nvCxnSpPr>
        <p:spPr>
          <a:xfrm>
            <a:off x="6864777" y="5260883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3CAE9DA8-5747-46D4-80CB-63DA5FDF284E}"/>
              </a:ext>
            </a:extLst>
          </p:cNvPr>
          <p:cNvCxnSpPr>
            <a:cxnSpLocks/>
          </p:cNvCxnSpPr>
          <p:nvPr/>
        </p:nvCxnSpPr>
        <p:spPr>
          <a:xfrm>
            <a:off x="8774510" y="5241612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73AB1544-BBBC-4D60-A26C-4105F72BAE2C}"/>
              </a:ext>
            </a:extLst>
          </p:cNvPr>
          <p:cNvCxnSpPr>
            <a:cxnSpLocks/>
          </p:cNvCxnSpPr>
          <p:nvPr/>
        </p:nvCxnSpPr>
        <p:spPr>
          <a:xfrm>
            <a:off x="10595913" y="5226016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Image result for sugar png">
            <a:extLst>
              <a:ext uri="{FF2B5EF4-FFF2-40B4-BE49-F238E27FC236}">
                <a16:creationId xmlns:a16="http://schemas.microsoft.com/office/drawing/2014/main" id="{39DB20B4-4296-4A8F-9814-9C9D81A1B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180" y="4325989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ovéPole 29">
            <a:extLst>
              <a:ext uri="{FF2B5EF4-FFF2-40B4-BE49-F238E27FC236}">
                <a16:creationId xmlns:a16="http://schemas.microsoft.com/office/drawing/2014/main" id="{8340DDAE-CAC3-4BB2-987F-BEA7D710B368}"/>
              </a:ext>
            </a:extLst>
          </p:cNvPr>
          <p:cNvSpPr txBox="1"/>
          <p:nvPr/>
        </p:nvSpPr>
        <p:spPr>
          <a:xfrm>
            <a:off x="1798095" y="6019730"/>
            <a:ext cx="2300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Vyčerpání glykogenu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8E5FB9B6-3884-4CEA-A782-9352F82E249A}"/>
              </a:ext>
            </a:extLst>
          </p:cNvPr>
          <p:cNvSpPr txBox="1"/>
          <p:nvPr/>
        </p:nvSpPr>
        <p:spPr>
          <a:xfrm>
            <a:off x="4874327" y="6032155"/>
            <a:ext cx="3216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Podpora adaptačních procesů</a:t>
            </a:r>
          </a:p>
        </p:txBody>
      </p:sp>
      <p:pic>
        <p:nvPicPr>
          <p:cNvPr id="15" name="Picture 2" descr="Image result for sugar png">
            <a:extLst>
              <a:ext uri="{FF2B5EF4-FFF2-40B4-BE49-F238E27FC236}">
                <a16:creationId xmlns:a16="http://schemas.microsoft.com/office/drawing/2014/main" id="{7594E179-7BDE-43F1-9FD6-1AA2C2E92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354" y="4325989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ovéPole 44">
            <a:extLst>
              <a:ext uri="{FF2B5EF4-FFF2-40B4-BE49-F238E27FC236}">
                <a16:creationId xmlns:a16="http://schemas.microsoft.com/office/drawing/2014/main" id="{81EA5158-2EA7-4AB0-8F92-D0E25737B098}"/>
              </a:ext>
            </a:extLst>
          </p:cNvPr>
          <p:cNvSpPr txBox="1"/>
          <p:nvPr/>
        </p:nvSpPr>
        <p:spPr>
          <a:xfrm>
            <a:off x="8687156" y="2140028"/>
            <a:ext cx="1567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Mouth-rinse</a:t>
            </a:r>
            <a:endParaRPr lang="cs-CZ" i="1" dirty="0"/>
          </a:p>
          <a:p>
            <a:r>
              <a:rPr lang="cs-CZ" i="1" dirty="0"/>
              <a:t>Kofein</a:t>
            </a:r>
          </a:p>
        </p:txBody>
      </p:sp>
      <p:pic>
        <p:nvPicPr>
          <p:cNvPr id="46" name="Obrázek 45" descr="Obsah obrázku vsedě, stůl, počítač, láhev&#10;&#10;Popis byl vytvořen automaticky">
            <a:extLst>
              <a:ext uri="{FF2B5EF4-FFF2-40B4-BE49-F238E27FC236}">
                <a16:creationId xmlns:a16="http://schemas.microsoft.com/office/drawing/2014/main" id="{5BF22613-630E-4CB0-BEC2-97504D9EB6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0" t="3154" r="31945" b="10028"/>
          <a:stretch/>
        </p:blipFill>
        <p:spPr>
          <a:xfrm rot="3068423">
            <a:off x="7977133" y="1369251"/>
            <a:ext cx="481324" cy="1541552"/>
          </a:xfrm>
          <a:prstGeom prst="rect">
            <a:avLst/>
          </a:prstGeom>
        </p:spPr>
      </p:pic>
      <p:sp>
        <p:nvSpPr>
          <p:cNvPr id="39" name="TextovéPole 38">
            <a:extLst>
              <a:ext uri="{FF2B5EF4-FFF2-40B4-BE49-F238E27FC236}">
                <a16:creationId xmlns:a16="http://schemas.microsoft.com/office/drawing/2014/main" id="{F033828D-D627-4E2D-A843-899B19AD4B37}"/>
              </a:ext>
            </a:extLst>
          </p:cNvPr>
          <p:cNvSpPr txBox="1"/>
          <p:nvPr/>
        </p:nvSpPr>
        <p:spPr>
          <a:xfrm>
            <a:off x="920868" y="5568288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16:00</a:t>
            </a: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F5F43AEA-EE30-4F26-8BE2-7876150E6803}"/>
              </a:ext>
            </a:extLst>
          </p:cNvPr>
          <p:cNvSpPr txBox="1"/>
          <p:nvPr/>
        </p:nvSpPr>
        <p:spPr>
          <a:xfrm>
            <a:off x="2526278" y="5568288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17:00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724BE593-3E24-4AD6-9BEE-521D75A58B88}"/>
              </a:ext>
            </a:extLst>
          </p:cNvPr>
          <p:cNvSpPr txBox="1"/>
          <p:nvPr/>
        </p:nvSpPr>
        <p:spPr>
          <a:xfrm>
            <a:off x="4098148" y="5568288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19:00</a:t>
            </a: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35D1EDA1-0B75-4248-A842-C7E0CE1E6EDC}"/>
              </a:ext>
            </a:extLst>
          </p:cNvPr>
          <p:cNvSpPr txBox="1"/>
          <p:nvPr/>
        </p:nvSpPr>
        <p:spPr>
          <a:xfrm>
            <a:off x="6505418" y="5556717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07:00</a:t>
            </a:r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9432F17B-338F-4045-BB44-871277F0BEF6}"/>
              </a:ext>
            </a:extLst>
          </p:cNvPr>
          <p:cNvSpPr txBox="1"/>
          <p:nvPr/>
        </p:nvSpPr>
        <p:spPr>
          <a:xfrm>
            <a:off x="8415151" y="5568288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08:00</a:t>
            </a:r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AAC8C7DA-7356-4DDE-A0C1-DC3BB99D45BE}"/>
              </a:ext>
            </a:extLst>
          </p:cNvPr>
          <p:cNvSpPr txBox="1"/>
          <p:nvPr/>
        </p:nvSpPr>
        <p:spPr>
          <a:xfrm>
            <a:off x="10226519" y="5568288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10:00</a:t>
            </a:r>
          </a:p>
        </p:txBody>
      </p:sp>
      <p:pic>
        <p:nvPicPr>
          <p:cNvPr id="49" name="Picture 2" descr="Image result for sleep png">
            <a:extLst>
              <a:ext uri="{FF2B5EF4-FFF2-40B4-BE49-F238E27FC236}">
                <a16:creationId xmlns:a16="http://schemas.microsoft.com/office/drawing/2014/main" id="{CFFE3EA6-2C71-465F-845C-5B32CDD59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837" y="2900549"/>
            <a:ext cx="1554581" cy="141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Image result for sugar png">
            <a:extLst>
              <a:ext uri="{FF2B5EF4-FFF2-40B4-BE49-F238E27FC236}">
                <a16:creationId xmlns:a16="http://schemas.microsoft.com/office/drawing/2014/main" id="{D8EA561C-D5D8-41F8-8FC8-38D576411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214" y="4321557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Znak násobení 50">
            <a:extLst>
              <a:ext uri="{FF2B5EF4-FFF2-40B4-BE49-F238E27FC236}">
                <a16:creationId xmlns:a16="http://schemas.microsoft.com/office/drawing/2014/main" id="{260984E2-0A47-47DA-B156-344485B13027}"/>
              </a:ext>
            </a:extLst>
          </p:cNvPr>
          <p:cNvSpPr/>
          <p:nvPr/>
        </p:nvSpPr>
        <p:spPr>
          <a:xfrm>
            <a:off x="5720544" y="4363523"/>
            <a:ext cx="2268187" cy="94945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2435274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áty">
  <a:themeElements>
    <a:clrScheme name="Vlastní 1">
      <a:dk1>
        <a:sysClr val="windowText" lastClr="000000"/>
      </a:dk1>
      <a:lt1>
        <a:sysClr val="window" lastClr="FFFFFF"/>
      </a:lt1>
      <a:dk2>
        <a:srgbClr val="FFFFFF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itáty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áty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Fazeta">
  <a:themeElements>
    <a:clrScheme name="Modro-zelená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1_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2731</Words>
  <Application>Microsoft Office PowerPoint</Application>
  <PresentationFormat>Širokoúhlá obrazovka</PresentationFormat>
  <Paragraphs>281</Paragraphs>
  <Slides>27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27</vt:i4>
      </vt:variant>
    </vt:vector>
  </HeadingPairs>
  <TitlesOfParts>
    <vt:vector size="36" baseType="lpstr">
      <vt:lpstr>Arial</vt:lpstr>
      <vt:lpstr>Calibri</vt:lpstr>
      <vt:lpstr>Century Gothic</vt:lpstr>
      <vt:lpstr>Trebuchet MS</vt:lpstr>
      <vt:lpstr>Wingdings 2</vt:lpstr>
      <vt:lpstr>Wingdings 3</vt:lpstr>
      <vt:lpstr>Citáty</vt:lpstr>
      <vt:lpstr>Fazeta</vt:lpstr>
      <vt:lpstr>1_Fazeta</vt:lpstr>
      <vt:lpstr>Sportovní výživa - Nutriční strategie – Metody podpory výkonnosti sportovce – Adaptace na specifické podmínky či navyšování energetických zásob – Podpora tréninkové adaptace</vt:lpstr>
      <vt:lpstr>Význam výživy v lidském zdraví a výkonnosti</vt:lpstr>
      <vt:lpstr>Nutriční strategie Úvod</vt:lpstr>
      <vt:lpstr>Nutriční strategie Přehled metod</vt:lpstr>
      <vt:lpstr>Train low Princip</vt:lpstr>
      <vt:lpstr>Train low Aplikace – Vícefázový trénink</vt:lpstr>
      <vt:lpstr>Train low Aplikace – Vícefázový trénink</vt:lpstr>
      <vt:lpstr>Train low Aplikace – Trénink na lačno</vt:lpstr>
      <vt:lpstr>Train low Aplikace – Trénink na lačno</vt:lpstr>
      <vt:lpstr>Train low Aplikace – Sleep low</vt:lpstr>
      <vt:lpstr>Train low Aplikace – Trénink na lačno</vt:lpstr>
      <vt:lpstr>Train low Shrnutí</vt:lpstr>
      <vt:lpstr>Train low Shrnutí</vt:lpstr>
      <vt:lpstr>Nízkosacharidová dieta Princip</vt:lpstr>
      <vt:lpstr>Nízkosacharidová dieta – „neketogenní“ Aplikace</vt:lpstr>
      <vt:lpstr>Nízkosacharidová dieta – „neketogenní“ Shrnutí</vt:lpstr>
      <vt:lpstr>Sacharidová superkompenzační dieta (SSD) Princip</vt:lpstr>
      <vt:lpstr>Sacharidová superkompenzační dieta (SSD) Aplikace</vt:lpstr>
      <vt:lpstr>Sacharidová superkompenzační dieta (SSD) Shrnutí</vt:lpstr>
      <vt:lpstr>Hypersacharidová dieta Princip</vt:lpstr>
      <vt:lpstr>Hypersacharidová dieta Aplikace</vt:lpstr>
      <vt:lpstr>Hypersacharidová dieta Srovnání příjmu sacharidů – běžná strava</vt:lpstr>
      <vt:lpstr>Hypersacharidová dieta Srovnání příjmu sacharidů – vysoký příjem S</vt:lpstr>
      <vt:lpstr>Hypersacharidová dieta Shrnutí</vt:lpstr>
      <vt:lpstr>Zajímavost - Yannis Kouros Příjem S ultradistančního běžce</vt:lpstr>
      <vt:lpstr>Nutriční podpora vytrvalostních výkonů</vt:lpstr>
      <vt:lpstr>Stávající úkol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Sportovní výživa - Nutriční strategie – Metody podpory výkonnosti sportovce – Adaptace na specifické podmínky či navyšování energetických zásob – Podpora tréninkové adaptace</dc:title>
  <dc:creator>Tomáš Hlinský</dc:creator>
  <cp:lastModifiedBy>Tomáš Hlinský</cp:lastModifiedBy>
  <cp:revision>12</cp:revision>
  <dcterms:created xsi:type="dcterms:W3CDTF">2020-04-26T09:58:58Z</dcterms:created>
  <dcterms:modified xsi:type="dcterms:W3CDTF">2020-04-26T10:45:38Z</dcterms:modified>
</cp:coreProperties>
</file>