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4360"/>
          </a:xfrm>
        </p:spPr>
        <p:txBody>
          <a:bodyPr anchor="t">
            <a:normAutofit fontScale="90000"/>
          </a:bodyPr>
          <a:lstStyle/>
          <a:p>
            <a:r>
              <a:rPr lang="es-ES" b="1" dirty="0"/>
              <a:t>bp2304</a:t>
            </a:r>
            <a:r>
              <a:rPr lang="es-ES" dirty="0"/>
              <a:t> Aplikovaná výživa ve sportu</a:t>
            </a:r>
            <a:br>
              <a:rPr lang="es-ES" dirty="0"/>
            </a:br>
            <a:br>
              <a:rPr lang="cs-CZ" dirty="0"/>
            </a:br>
            <a:br>
              <a:rPr lang="cs-CZ" dirty="0"/>
            </a:br>
            <a:r>
              <a:rPr lang="cs-CZ" sz="3200" dirty="0"/>
              <a:t>Jaro 2020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3362928" cy="1260771"/>
          </a:xfrm>
        </p:spPr>
        <p:txBody>
          <a:bodyPr>
            <a:normAutofit fontScale="92500"/>
          </a:bodyPr>
          <a:lstStyle/>
          <a:p>
            <a:r>
              <a:rPr lang="cs-CZ" dirty="0"/>
              <a:t>Mgr. Tomáš Hlinský</a:t>
            </a:r>
          </a:p>
          <a:p>
            <a:r>
              <a:rPr lang="cs-CZ" dirty="0"/>
              <a:t>Katedra podpory zdraví</a:t>
            </a:r>
          </a:p>
          <a:p>
            <a:r>
              <a:rPr lang="cs-CZ"/>
              <a:t>hlinsky.tomas@</a:t>
            </a:r>
            <a:r>
              <a:rPr lang="cs-CZ" dirty="0"/>
              <a:t>mail.muni.cz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5950736" y="3678147"/>
            <a:ext cx="3362928" cy="2252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Konzultační hodiny:</a:t>
            </a:r>
          </a:p>
          <a:p>
            <a:r>
              <a:rPr lang="cs-CZ" dirty="0"/>
              <a:t>Pondělí 9:00-12:00</a:t>
            </a:r>
          </a:p>
          <a:p>
            <a:r>
              <a:rPr lang="cs-CZ" dirty="0"/>
              <a:t>Pátek po domluvě.</a:t>
            </a:r>
          </a:p>
          <a:p>
            <a:r>
              <a:rPr lang="cs-CZ" dirty="0"/>
              <a:t>Místnost č. 228</a:t>
            </a:r>
          </a:p>
        </p:txBody>
      </p:sp>
    </p:spTree>
    <p:extLst>
      <p:ext uri="{BB962C8B-B14F-4D97-AF65-F5344CB8AC3E}">
        <p14:creationId xmlns:p14="http://schemas.microsoft.com/office/powerpoint/2010/main" val="12933125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Výukové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Teoretické znalosti studenti získají na přednášce. </a:t>
            </a:r>
          </a:p>
          <a:p>
            <a:r>
              <a:rPr lang="cs-CZ" dirty="0"/>
              <a:t>Poznatky aplikují v rámci praktických úkolů na seminářích.</a:t>
            </a:r>
          </a:p>
          <a:p>
            <a:r>
              <a:rPr lang="cs-CZ" dirty="0"/>
              <a:t>Práce ve skupinách, vzájemná analýza kazuistik, aplikace poznatků do specifických sportovních odvětví.</a:t>
            </a:r>
          </a:p>
          <a:p>
            <a:r>
              <a:rPr lang="cs-CZ" dirty="0"/>
              <a:t>Praktická aplikace teoretických znalostí o makro, mikroživinách a pitném režimu do praxe v podpoře regenerace a tréninkové adaptace.</a:t>
            </a:r>
          </a:p>
        </p:txBody>
      </p:sp>
    </p:spTree>
    <p:extLst>
      <p:ext uri="{BB962C8B-B14F-4D97-AF65-F5344CB8AC3E}">
        <p14:creationId xmlns:p14="http://schemas.microsoft.com/office/powerpoint/2010/main" val="3469059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Docházka na seminářích (povoleny </a:t>
            </a:r>
            <a:r>
              <a:rPr lang="cs-CZ" b="1" dirty="0"/>
              <a:t>2 neúčasti</a:t>
            </a:r>
            <a:r>
              <a:rPr lang="cs-CZ" dirty="0"/>
              <a:t>).</a:t>
            </a:r>
          </a:p>
          <a:p>
            <a:r>
              <a:rPr lang="cs-CZ" b="1" dirty="0"/>
              <a:t>4 průběžné testy </a:t>
            </a:r>
            <a:r>
              <a:rPr lang="cs-CZ" dirty="0"/>
              <a:t>na témata z předcházející výuky </a:t>
            </a:r>
            <a:r>
              <a:rPr lang="cs-CZ" b="1" dirty="0"/>
              <a:t>ve 4., 7., 10. a 13. týdnu výuky</a:t>
            </a:r>
            <a:r>
              <a:rPr lang="cs-CZ" dirty="0"/>
              <a:t> (k postupu ke ZK minimální průměrná úspěšnost ze všech testů - </a:t>
            </a:r>
            <a:r>
              <a:rPr lang="cs-CZ" b="1" dirty="0"/>
              <a:t>75 %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1 náhradní termín </a:t>
            </a:r>
            <a:r>
              <a:rPr lang="cs-CZ" dirty="0">
                <a:solidFill>
                  <a:srgbClr val="FF0000"/>
                </a:solidFill>
              </a:rPr>
              <a:t>(v případě omluvené neúčasti na některém z průběžných testů)</a:t>
            </a:r>
            <a:r>
              <a:rPr lang="cs-CZ" dirty="0"/>
              <a:t> v zápočtovém týdnu (13. týden)</a:t>
            </a:r>
          </a:p>
          <a:p>
            <a:pPr lvl="1"/>
            <a:r>
              <a:rPr lang="cs-CZ" dirty="0"/>
              <a:t>V případě nesplnění požadavků (průměr 75%) možnost </a:t>
            </a:r>
            <a:r>
              <a:rPr lang="cs-CZ" b="1" dirty="0"/>
              <a:t>opravného testu</a:t>
            </a:r>
            <a:r>
              <a:rPr lang="cs-CZ" dirty="0"/>
              <a:t> (zkouškové období).</a:t>
            </a:r>
          </a:p>
          <a:p>
            <a:r>
              <a:rPr lang="cs-CZ" dirty="0"/>
              <a:t>Plnění zadaných </a:t>
            </a:r>
            <a:r>
              <a:rPr lang="cs-CZ" b="1" dirty="0"/>
              <a:t>domácích cvičení</a:t>
            </a:r>
            <a:r>
              <a:rPr lang="cs-CZ" dirty="0"/>
              <a:t>.</a:t>
            </a:r>
          </a:p>
          <a:p>
            <a:r>
              <a:rPr lang="cs-CZ" b="1" dirty="0"/>
              <a:t>Zkouška ústní </a:t>
            </a:r>
            <a:r>
              <a:rPr lang="cs-CZ" dirty="0"/>
              <a:t>– prověření znalostí z celého semestru – vybrané pojmy</a:t>
            </a:r>
          </a:p>
        </p:txBody>
      </p:sp>
    </p:spTree>
    <p:extLst>
      <p:ext uri="{BB962C8B-B14F-4D97-AF65-F5344CB8AC3E}">
        <p14:creationId xmlns:p14="http://schemas.microsoft.com/office/powerpoint/2010/main" val="11393391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79" y="746662"/>
            <a:ext cx="7315200" cy="5458830"/>
          </a:xfrm>
        </p:spPr>
        <p:txBody>
          <a:bodyPr anchor="t">
            <a:normAutofit fontScale="92500" lnSpcReduction="10000"/>
          </a:bodyPr>
          <a:lstStyle/>
          <a:p>
            <a:r>
              <a:rPr lang="cs-CZ" dirty="0"/>
              <a:t>1. Základní pojmy o výživě. </a:t>
            </a:r>
          </a:p>
          <a:p>
            <a:r>
              <a:rPr lang="cs-CZ" dirty="0"/>
              <a:t>2. Energetická bilance. </a:t>
            </a:r>
          </a:p>
          <a:p>
            <a:r>
              <a:rPr lang="cs-CZ" dirty="0"/>
              <a:t>3. Sacharidy. </a:t>
            </a:r>
          </a:p>
          <a:p>
            <a:r>
              <a:rPr lang="cs-CZ" dirty="0"/>
              <a:t>4. Proteiny. 					</a:t>
            </a:r>
            <a:r>
              <a:rPr lang="cs-CZ" b="1" dirty="0">
                <a:solidFill>
                  <a:srgbClr val="FF0000"/>
                </a:solidFill>
              </a:rPr>
              <a:t>TEST (12. 3.)</a:t>
            </a:r>
          </a:p>
          <a:p>
            <a:r>
              <a:rPr lang="cs-CZ" dirty="0"/>
              <a:t>5. Tuky. </a:t>
            </a:r>
          </a:p>
          <a:p>
            <a:r>
              <a:rPr lang="cs-CZ" dirty="0"/>
              <a:t>6. Vitaminy. </a:t>
            </a:r>
          </a:p>
          <a:p>
            <a:r>
              <a:rPr lang="cs-CZ" dirty="0"/>
              <a:t>7. Minerální látky. 				</a:t>
            </a:r>
            <a:r>
              <a:rPr lang="cs-CZ" b="1" dirty="0">
                <a:solidFill>
                  <a:srgbClr val="FF0000"/>
                </a:solidFill>
              </a:rPr>
              <a:t> TEST (2. 4.)</a:t>
            </a:r>
            <a:endParaRPr lang="cs-CZ" dirty="0"/>
          </a:p>
          <a:p>
            <a:r>
              <a:rPr lang="cs-CZ" dirty="0"/>
              <a:t>8. Voda, tekutinová bilance. </a:t>
            </a:r>
          </a:p>
          <a:p>
            <a:r>
              <a:rPr lang="cs-CZ" dirty="0"/>
              <a:t>9. Sportovní výživa. </a:t>
            </a:r>
          </a:p>
          <a:p>
            <a:r>
              <a:rPr lang="cs-CZ" dirty="0"/>
              <a:t>10. Suplementy. 				</a:t>
            </a:r>
            <a:r>
              <a:rPr lang="cs-CZ" b="1" dirty="0">
                <a:solidFill>
                  <a:srgbClr val="FF0000"/>
                </a:solidFill>
              </a:rPr>
              <a:t> TEST (23. 4.)</a:t>
            </a:r>
            <a:endParaRPr lang="cs-CZ" dirty="0"/>
          </a:p>
          <a:p>
            <a:r>
              <a:rPr lang="cs-CZ" dirty="0"/>
              <a:t>11. Výživa před, během a po výkonu. </a:t>
            </a:r>
          </a:p>
          <a:p>
            <a:r>
              <a:rPr lang="cs-CZ" dirty="0"/>
              <a:t>12. Výživa speciálních skupin</a:t>
            </a:r>
          </a:p>
          <a:p>
            <a:r>
              <a:rPr lang="cs-CZ" dirty="0"/>
              <a:t>13. Výživa v silových a vytrvalostních sportech.	</a:t>
            </a:r>
            <a:r>
              <a:rPr lang="cs-CZ" b="1" dirty="0">
                <a:solidFill>
                  <a:srgbClr val="FF0000"/>
                </a:solidFill>
              </a:rPr>
              <a:t> TEST (14. 5.)</a:t>
            </a:r>
          </a:p>
          <a:p>
            <a:r>
              <a:rPr lang="cs-CZ" b="1" dirty="0">
                <a:solidFill>
                  <a:srgbClr val="FF0000"/>
                </a:solidFill>
              </a:rPr>
              <a:t>14. Opravné testy				 TEST (21. 5.)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Základní pojmy o výživě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 err="1"/>
              <a:t>Nutrienty</a:t>
            </a:r>
            <a:r>
              <a:rPr lang="cs-CZ" dirty="0"/>
              <a:t> = živiny</a:t>
            </a:r>
          </a:p>
          <a:p>
            <a:r>
              <a:rPr lang="cs-CZ" dirty="0"/>
              <a:t>E bilance</a:t>
            </a:r>
          </a:p>
          <a:p>
            <a:pPr lvl="1"/>
            <a:r>
              <a:rPr lang="cs-CZ" dirty="0"/>
              <a:t>Bazální metabolismus</a:t>
            </a:r>
          </a:p>
          <a:p>
            <a:r>
              <a:rPr lang="cs-CZ" dirty="0"/>
              <a:t>WHR</a:t>
            </a:r>
          </a:p>
          <a:p>
            <a:r>
              <a:rPr lang="cs-CZ" dirty="0"/>
              <a:t>BMI</a:t>
            </a:r>
          </a:p>
          <a:p>
            <a:r>
              <a:rPr lang="cs-CZ" dirty="0"/>
              <a:t>24 hodinový </a:t>
            </a:r>
            <a:r>
              <a:rPr lang="cs-CZ" dirty="0" err="1"/>
              <a:t>recall</a:t>
            </a:r>
            <a:endParaRPr lang="cs-CZ" dirty="0"/>
          </a:p>
          <a:p>
            <a:r>
              <a:rPr lang="cs-CZ" dirty="0"/>
              <a:t>Nutriční software</a:t>
            </a:r>
          </a:p>
          <a:p>
            <a:r>
              <a:rPr lang="cs-CZ" dirty="0"/>
              <a:t>Výživová pyramida, </a:t>
            </a:r>
            <a:r>
              <a:rPr lang="cs-CZ" dirty="0" err="1"/>
              <a:t>MyPlate</a:t>
            </a:r>
            <a:r>
              <a:rPr lang="cs-CZ" dirty="0"/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pic>
        <p:nvPicPr>
          <p:cNvPr id="4" name="Obrázek 3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4A0F9D65-5E49-4FD1-BBA4-B07B920C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0" y="1131513"/>
            <a:ext cx="5852465" cy="47873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4998470" y="762181"/>
            <a:ext cx="564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Ministerstva zdravotnictví z roku 2005</a:t>
            </a:r>
          </a:p>
        </p:txBody>
      </p:sp>
    </p:spTree>
    <p:extLst>
      <p:ext uri="{BB962C8B-B14F-4D97-AF65-F5344CB8AC3E}">
        <p14:creationId xmlns:p14="http://schemas.microsoft.com/office/powerpoint/2010/main" val="26160084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5367577" y="754505"/>
            <a:ext cx="49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Fóra zdravé výživy z roku 2013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1AAEA96-147E-4FCF-90FC-EBFC58C1A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35312"/>
              </p:ext>
            </p:extLst>
          </p:nvPr>
        </p:nvGraphicFramePr>
        <p:xfrm>
          <a:off x="5905551" y="118807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51" y="118807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9424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8A96E379-191F-45F1-A8C7-E6C0C30A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57" y="672346"/>
            <a:ext cx="7885539" cy="55133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3643501" y="303014"/>
            <a:ext cx="565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Zdravý talíř – česká varianta amerického </a:t>
            </a:r>
            <a:r>
              <a:rPr lang="cs-CZ" dirty="0" err="1"/>
              <a:t>MyPlate</a:t>
            </a:r>
            <a:r>
              <a:rPr lang="cs-CZ" dirty="0"/>
              <a:t> z r. 2011</a:t>
            </a:r>
          </a:p>
        </p:txBody>
      </p:sp>
    </p:spTree>
    <p:extLst>
      <p:ext uri="{BB962C8B-B14F-4D97-AF65-F5344CB8AC3E}">
        <p14:creationId xmlns:p14="http://schemas.microsoft.com/office/powerpoint/2010/main" val="22956337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FB9DB-3A35-4E6B-9F6F-20C78CFC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Úkol na příště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5597F-957B-4823-BAB0-24C6D0F0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sz="3200" dirty="0"/>
              <a:t>Vytvořte pracovní dvojici, ve které budete spolupracovat po zbytek semestru.</a:t>
            </a:r>
          </a:p>
          <a:p>
            <a:endParaRPr lang="cs-CZ" sz="3200" dirty="0"/>
          </a:p>
          <a:p>
            <a:r>
              <a:rPr lang="cs-CZ" sz="3200" dirty="0"/>
              <a:t>Přineste si vytištěný pracovní list (viz IS – studijní materiály).</a:t>
            </a:r>
          </a:p>
        </p:txBody>
      </p:sp>
    </p:spTree>
    <p:extLst>
      <p:ext uri="{BB962C8B-B14F-4D97-AF65-F5344CB8AC3E}">
        <p14:creationId xmlns:p14="http://schemas.microsoft.com/office/powerpoint/2010/main" val="4534656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247</TotalTime>
  <Words>408</Words>
  <Application>Microsoft Office PowerPoint</Application>
  <PresentationFormat>Širokoúhlá obrazovka</PresentationFormat>
  <Paragraphs>54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Corbel</vt:lpstr>
      <vt:lpstr>Wingdings 2</vt:lpstr>
      <vt:lpstr>Rámeček</vt:lpstr>
      <vt:lpstr>Acrobat Document</vt:lpstr>
      <vt:lpstr>bp2304 Aplikovaná výživa ve sportu   Jaro 2020</vt:lpstr>
      <vt:lpstr>Výukové metody</vt:lpstr>
      <vt:lpstr>Metody hodnocení</vt:lpstr>
      <vt:lpstr>Osnova</vt:lpstr>
      <vt:lpstr>Základní pojmy o výživě</vt:lpstr>
      <vt:lpstr>Základní pojmy o výživě</vt:lpstr>
      <vt:lpstr>Základní pojmy o výživě</vt:lpstr>
      <vt:lpstr>Základní pojmy o výživě</vt:lpstr>
      <vt:lpstr>Úkol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20</cp:revision>
  <dcterms:created xsi:type="dcterms:W3CDTF">2017-09-24T17:54:15Z</dcterms:created>
  <dcterms:modified xsi:type="dcterms:W3CDTF">2020-02-20T12:02:55Z</dcterms:modified>
</cp:coreProperties>
</file>