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7" r:id="rId2"/>
    <p:sldId id="295" r:id="rId3"/>
    <p:sldId id="289" r:id="rId4"/>
    <p:sldId id="290" r:id="rId5"/>
    <p:sldId id="291" r:id="rId6"/>
    <p:sldId id="292" r:id="rId7"/>
    <p:sldId id="293" r:id="rId8"/>
    <p:sldId id="294" r:id="rId9"/>
    <p:sldId id="302" r:id="rId10"/>
  </p:sldIdLst>
  <p:sldSz cx="9144000" cy="6858000" type="screen4x3"/>
  <p:notesSz cx="6858000" cy="9144000"/>
  <p:custDataLst>
    <p:tags r:id="rId12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C4706-6DBD-4467-92A6-7B253F9F23F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91144-10F5-4BC7-9C58-EF3EC40420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560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43E4-28A9-42F2-97A2-2A439A1AF3A0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A9A8-4A10-485B-A55D-9E67DCDBD793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0CEB5-7BA9-4B65-A3D8-76C656FF988C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8B52-83F1-41A6-A073-CC7AA795D198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C77A9-39E4-49A3-9D7B-D23BE154B672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4C9C-A082-42EE-BBF0-C5316015B460}" type="datetime1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C0E3-7CCE-4451-9560-B6DE4EB27AB8}" type="datetime1">
              <a:rPr lang="cs-CZ" smtClean="0"/>
              <a:t>17.03.2020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43DE-6B04-419A-967E-2808C78D63AE}" type="datetime1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A8E4-34C0-4642-A357-402BDBB55B13}" type="datetime1">
              <a:rPr lang="cs-CZ" smtClean="0"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37FC-675B-4A5E-85A7-CE1141AEDBDB}" type="datetime1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F30F-EBC0-4172-8D53-7CFC4C1CC4EF}" type="datetime1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BFD37-0BF6-41A2-B609-1398F0D6FF0A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Aplikované psychosociální vědy III / 1 – aktualizováno 17.3.2020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/>
          </a:bodyPr>
          <a:lstStyle/>
          <a:p>
            <a:r>
              <a:rPr lang="cs-CZ" b="1" dirty="0"/>
              <a:t>Aplikované </a:t>
            </a:r>
            <a:r>
              <a:rPr lang="cs-CZ" b="1"/>
              <a:t>psychosociální vědy III</a:t>
            </a:r>
            <a:br>
              <a:rPr lang="cs-CZ" b="1" dirty="0"/>
            </a:br>
            <a:r>
              <a:rPr lang="cs-CZ" b="1" dirty="0"/>
              <a:t>1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1CE0722-BBD8-4FA2-8957-938BE1844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 dirty="0"/>
              <a:t>Aplikované psychosociální vědy III / 1 – aktualizováno 17.3.2020</a:t>
            </a:r>
          </a:p>
        </p:txBody>
      </p:sp>
    </p:spTree>
    <p:extLst>
      <p:ext uri="{BB962C8B-B14F-4D97-AF65-F5344CB8AC3E}">
        <p14:creationId xmlns:p14="http://schemas.microsoft.com/office/powerpoint/2010/main" val="419625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altLang="cs-CZ" sz="2000" b="1" dirty="0"/>
              <a:t>Typy společností dle stadií ekonomického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29C4E7-ACF5-4356-82A2-D856FD607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59598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b="1" dirty="0"/>
              <a:t>Tradiční společnost: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/>
              <a:t>nerostoucí produktivita, zásadní význam vlastnictví půdy, zásadní význam zemědělské práce, silné působení primárních skupin, rezignace na možnost změn, absence mobility, naturální směna zboží, marginální význam vzdělání.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/>
              <a:t>       </a:t>
            </a:r>
            <a:r>
              <a:rPr lang="cs-CZ" sz="2200" i="1" dirty="0"/>
              <a:t>Tradice: stabilizující význam trvalosti, neměnnosti, kontinuity, význam informační paměti v kolektivním jednání.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i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b="1" dirty="0"/>
              <a:t>Moderní společnost: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/>
              <a:t>produkt průmyslové revoluce (parní stroj), rostoucí význam vzdělání, kvalifikace, mobility, trhu.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b="1" dirty="0"/>
              <a:t>Postindustriální společnost: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/>
              <a:t>ekonomický systém vychází ze zpracování, využívání a kontroly informací, nedominuje již výroba hmotných předmětů, nýbrž produkce informací.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  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b="1" dirty="0">
                <a:solidFill>
                  <a:srgbClr val="FF0000"/>
                </a:solidFill>
              </a:rPr>
              <a:t>Postmoderní společnost: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>
                <a:solidFill>
                  <a:srgbClr val="FF0000"/>
                </a:solidFill>
              </a:rPr>
              <a:t>technologicky vyspělá společnost silně provázána s konzumem spotřebních předmětů a mediálních představ, růst orientace na proměnlivost zážitků, nechuť k tradici.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dirty="0"/>
              <a:t> </a:t>
            </a:r>
            <a:endParaRPr lang="cs-CZ" sz="1600" i="1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60E0DD-EEBF-4EC4-8D7A-DA29D772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/>
              <a:t>Aplikované psychosociální vědy III / 1 – aktualizováno 17.3.2020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176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Postmoderní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cs-CZ" sz="1200" b="1" dirty="0">
                <a:solidFill>
                  <a:srgbClr val="FF0000"/>
                </a:solidFill>
              </a:rPr>
              <a:t>Přelom 20. – 21. století:</a:t>
            </a:r>
          </a:p>
          <a:p>
            <a:r>
              <a:rPr lang="cs-CZ" sz="1200" dirty="0"/>
              <a:t>     růst významu vzdělání </a:t>
            </a:r>
          </a:p>
          <a:p>
            <a:r>
              <a:rPr lang="cs-CZ" sz="1200" dirty="0"/>
              <a:t>     informační revoluce </a:t>
            </a:r>
          </a:p>
          <a:p>
            <a:r>
              <a:rPr lang="cs-CZ" sz="1200" dirty="0"/>
              <a:t>     expanze globální mobility</a:t>
            </a:r>
          </a:p>
          <a:p>
            <a:r>
              <a:rPr lang="cs-CZ" sz="1200" dirty="0"/>
              <a:t>    nutnost rekvalifikací</a:t>
            </a:r>
          </a:p>
          <a:p>
            <a:r>
              <a:rPr lang="cs-CZ" sz="1200" dirty="0"/>
              <a:t>    náročnost  profesní adaptace</a:t>
            </a:r>
          </a:p>
          <a:p>
            <a:r>
              <a:rPr lang="cs-CZ" sz="1200" dirty="0"/>
              <a:t>    nároky na  kulturní přizpůsobivost</a:t>
            </a:r>
          </a:p>
          <a:p>
            <a:r>
              <a:rPr lang="cs-CZ" sz="1200" dirty="0"/>
              <a:t>    problém multikulturní koexistence</a:t>
            </a:r>
          </a:p>
          <a:p>
            <a:r>
              <a:rPr lang="cs-CZ" sz="1200" dirty="0"/>
              <a:t>    nechuť k tradici a ustálenosti</a:t>
            </a:r>
          </a:p>
          <a:p>
            <a:r>
              <a:rPr lang="cs-CZ" sz="1200" dirty="0"/>
              <a:t>    touha po nových zkušenostech</a:t>
            </a:r>
          </a:p>
          <a:p>
            <a:r>
              <a:rPr lang="cs-CZ" sz="1200" dirty="0"/>
              <a:t>    posedlost po nových zážitcích (adrenalin)</a:t>
            </a:r>
          </a:p>
          <a:p>
            <a:r>
              <a:rPr lang="cs-CZ" sz="1200" dirty="0"/>
              <a:t>    nechuť k šedi každodennosti</a:t>
            </a:r>
          </a:p>
          <a:p>
            <a:r>
              <a:rPr lang="cs-CZ" sz="1200" dirty="0"/>
              <a:t>    hodnotová nestálost</a:t>
            </a:r>
          </a:p>
          <a:p>
            <a:r>
              <a:rPr lang="cs-CZ" sz="1200" dirty="0"/>
              <a:t>    slábnutí morálních stimulů</a:t>
            </a:r>
          </a:p>
          <a:p>
            <a:r>
              <a:rPr lang="cs-CZ" sz="1200" dirty="0"/>
              <a:t>    změna funkcí rodiny (krize?)</a:t>
            </a:r>
          </a:p>
          <a:p>
            <a:r>
              <a:rPr lang="cs-CZ" sz="1200" dirty="0"/>
              <a:t>    sedavý způsob života</a:t>
            </a:r>
          </a:p>
          <a:p>
            <a:r>
              <a:rPr lang="cs-CZ" sz="1200" dirty="0"/>
              <a:t>    nové formy trávení volného času</a:t>
            </a:r>
          </a:p>
          <a:p>
            <a:r>
              <a:rPr lang="cs-CZ" sz="1200" dirty="0"/>
              <a:t>    konzumerismus</a:t>
            </a:r>
          </a:p>
          <a:p>
            <a:r>
              <a:rPr lang="cs-CZ" sz="1200" dirty="0"/>
              <a:t>    proměny stravovacích zvyklostí versus vědecké zásady výživy</a:t>
            </a:r>
          </a:p>
          <a:p>
            <a:r>
              <a:rPr lang="cs-CZ" sz="1200" dirty="0"/>
              <a:t>    proměny funkcí a významu restauračních zařízení</a:t>
            </a:r>
          </a:p>
          <a:p>
            <a:r>
              <a:rPr lang="cs-CZ" sz="1200" dirty="0"/>
              <a:t>    úpadek (a znovuoživování) kultury kaváren</a:t>
            </a:r>
          </a:p>
          <a:p>
            <a:r>
              <a:rPr lang="cs-CZ" sz="1200" dirty="0"/>
              <a:t>    kulturní expanze fast foodů</a:t>
            </a:r>
          </a:p>
          <a:p>
            <a:endParaRPr lang="cs-CZ" sz="1200" dirty="0"/>
          </a:p>
          <a:p>
            <a:pPr marL="0" indent="0">
              <a:buNone/>
            </a:pPr>
            <a:r>
              <a:rPr lang="cs-CZ" sz="1200" i="1" dirty="0"/>
              <a:t>Některé vybrané rysy dle </a:t>
            </a:r>
            <a:r>
              <a:rPr lang="cs-CZ" sz="1200" i="1" dirty="0" err="1"/>
              <a:t>Giddense</a:t>
            </a:r>
            <a:r>
              <a:rPr lang="cs-CZ" sz="1200" i="1" dirty="0"/>
              <a:t>, </a:t>
            </a:r>
            <a:r>
              <a:rPr lang="cs-CZ" sz="1200" i="1" dirty="0" err="1"/>
              <a:t>Baumana</a:t>
            </a:r>
            <a:r>
              <a:rPr lang="cs-CZ" sz="1200" i="1" dirty="0"/>
              <a:t>, Bergera, Bergerové, Kellnera…</a:t>
            </a:r>
          </a:p>
          <a:p>
            <a:endParaRPr lang="cs-CZ" sz="1200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D60E0DD-EEBF-4EC4-8D7A-DA29D772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/>
              <a:t>Aplikované psychosociální vědy III / 1 – aktualizováno 17.3.2020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r>
              <a:rPr lang="cs-CZ" sz="2400" dirty="0">
                <a:solidFill>
                  <a:srgbClr val="FF0000"/>
                </a:solidFill>
              </a:rPr>
              <a:t>růst významu vzdělání</a:t>
            </a:r>
          </a:p>
          <a:p>
            <a:pPr lvl="1"/>
            <a:r>
              <a:rPr lang="cs-CZ" sz="2000" dirty="0">
                <a:solidFill>
                  <a:srgbClr val="FF0000"/>
                </a:solidFill>
              </a:rPr>
              <a:t>struktura a charakter vzdělanosti (</a:t>
            </a:r>
            <a:r>
              <a:rPr lang="cs-CZ" sz="2000" dirty="0" err="1">
                <a:solidFill>
                  <a:srgbClr val="FF0000"/>
                </a:solidFill>
              </a:rPr>
              <a:t>Adorno</a:t>
            </a:r>
            <a:r>
              <a:rPr lang="cs-CZ" sz="2000" dirty="0">
                <a:solidFill>
                  <a:srgbClr val="FF0000"/>
                </a:solidFill>
              </a:rPr>
              <a:t>, </a:t>
            </a:r>
            <a:r>
              <a:rPr lang="cs-CZ" sz="2000" dirty="0" err="1">
                <a:solidFill>
                  <a:srgbClr val="FF0000"/>
                </a:solidFill>
              </a:rPr>
              <a:t>Liessmann</a:t>
            </a:r>
            <a:r>
              <a:rPr lang="cs-CZ" sz="2000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endParaRPr lang="cs-CZ" sz="2000" dirty="0">
              <a:solidFill>
                <a:srgbClr val="FF0000"/>
              </a:solidFill>
            </a:endParaRPr>
          </a:p>
          <a:p>
            <a:r>
              <a:rPr lang="cs-CZ" dirty="0"/>
              <a:t>informační revoluce </a:t>
            </a:r>
          </a:p>
          <a:p>
            <a:r>
              <a:rPr lang="cs-CZ" dirty="0"/>
              <a:t>expanze globální mobility</a:t>
            </a:r>
          </a:p>
          <a:p>
            <a:r>
              <a:rPr lang="cs-CZ" dirty="0"/>
              <a:t>nutnost rekvalifikací</a:t>
            </a:r>
          </a:p>
          <a:p>
            <a:r>
              <a:rPr lang="cs-CZ" dirty="0"/>
              <a:t>náročnost  profesní adaptace</a:t>
            </a:r>
          </a:p>
          <a:p>
            <a:r>
              <a:rPr lang="cs-CZ" dirty="0">
                <a:solidFill>
                  <a:srgbClr val="00B0F0"/>
                </a:solidFill>
              </a:rPr>
              <a:t>+ umělá inteligence?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522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 a její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564904"/>
            <a:ext cx="7571184" cy="3561259"/>
          </a:xfrm>
        </p:spPr>
        <p:txBody>
          <a:bodyPr/>
          <a:lstStyle/>
          <a:p>
            <a:r>
              <a:rPr lang="cs-CZ" dirty="0"/>
              <a:t>nároky na  kulturní přizpůsobivost</a:t>
            </a:r>
          </a:p>
          <a:p>
            <a:endParaRPr lang="cs-CZ" dirty="0"/>
          </a:p>
          <a:p>
            <a:r>
              <a:rPr lang="cs-CZ" dirty="0"/>
              <a:t>problém multikulturní koexistence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40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Zkušenost, zážitek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8"/>
            <a:ext cx="7931224" cy="40653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nechuť k tradici a ustálenosti</a:t>
            </a:r>
          </a:p>
          <a:p>
            <a:pPr>
              <a:lnSpc>
                <a:spcPct val="150000"/>
              </a:lnSpc>
            </a:pPr>
            <a:r>
              <a:rPr lang="cs-CZ" dirty="0"/>
              <a:t>touha po nových zkušenostech</a:t>
            </a:r>
          </a:p>
          <a:p>
            <a:pPr>
              <a:lnSpc>
                <a:spcPct val="150000"/>
              </a:lnSpc>
            </a:pPr>
            <a:r>
              <a:rPr lang="cs-CZ" dirty="0"/>
              <a:t>posedlost po nových zážitcích (adrenalin)</a:t>
            </a:r>
          </a:p>
          <a:p>
            <a:pPr>
              <a:lnSpc>
                <a:spcPct val="150000"/>
              </a:lnSpc>
            </a:pPr>
            <a:r>
              <a:rPr lang="cs-CZ" dirty="0"/>
              <a:t>nechuť k šedi každodennosti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</p:spTree>
    <p:extLst>
      <p:ext uri="{BB962C8B-B14F-4D97-AF65-F5344CB8AC3E}">
        <p14:creationId xmlns:p14="http://schemas.microsoft.com/office/powerpoint/2010/main" val="373263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 a způsob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hodnotová nestálost</a:t>
            </a:r>
          </a:p>
          <a:p>
            <a:pPr>
              <a:lnSpc>
                <a:spcPct val="150000"/>
              </a:lnSpc>
            </a:pPr>
            <a:r>
              <a:rPr lang="cs-CZ" dirty="0"/>
              <a:t>slábnutí morálních stimulů</a:t>
            </a:r>
          </a:p>
          <a:p>
            <a:pPr>
              <a:lnSpc>
                <a:spcPct val="150000"/>
              </a:lnSpc>
            </a:pPr>
            <a:r>
              <a:rPr lang="cs-CZ" dirty="0"/>
              <a:t>změna funkcí rodiny (krize?)</a:t>
            </a:r>
          </a:p>
          <a:p>
            <a:pPr>
              <a:lnSpc>
                <a:spcPct val="150000"/>
              </a:lnSpc>
            </a:pPr>
            <a:r>
              <a:rPr lang="cs-CZ" dirty="0"/>
              <a:t>sedavý způsob života</a:t>
            </a:r>
          </a:p>
          <a:p>
            <a:pPr>
              <a:lnSpc>
                <a:spcPct val="150000"/>
              </a:lnSpc>
            </a:pPr>
            <a:r>
              <a:rPr lang="cs-CZ" dirty="0"/>
              <a:t>konzumerismus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</p:spTree>
    <p:extLst>
      <p:ext uri="{BB962C8B-B14F-4D97-AF65-F5344CB8AC3E}">
        <p14:creationId xmlns:p14="http://schemas.microsoft.com/office/powerpoint/2010/main" val="14756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Volný čas a funkce různých kulturních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 nové formy trávení volného času</a:t>
            </a:r>
          </a:p>
          <a:p>
            <a:r>
              <a:rPr lang="cs-CZ" dirty="0"/>
              <a:t> konzumerismus</a:t>
            </a:r>
          </a:p>
          <a:p>
            <a:r>
              <a:rPr lang="cs-CZ" dirty="0"/>
              <a:t> proměny stravovacích zvyklostí versus vědecké zásady výživy</a:t>
            </a:r>
          </a:p>
          <a:p>
            <a:r>
              <a:rPr lang="cs-CZ" dirty="0"/>
              <a:t> proměny funkcí a významu restauračních zařízení</a:t>
            </a:r>
          </a:p>
          <a:p>
            <a:r>
              <a:rPr lang="cs-CZ" dirty="0"/>
              <a:t>úpadek (a znovuoživování) kultury kaváren</a:t>
            </a:r>
          </a:p>
          <a:p>
            <a:r>
              <a:rPr lang="cs-CZ" dirty="0"/>
              <a:t>kulturní expanze fast foodů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</p:spTree>
    <p:extLst>
      <p:ext uri="{BB962C8B-B14F-4D97-AF65-F5344CB8AC3E}">
        <p14:creationId xmlns:p14="http://schemas.microsoft.com/office/powerpoint/2010/main" val="307241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546182"/>
              </p:ext>
            </p:extLst>
          </p:nvPr>
        </p:nvGraphicFramePr>
        <p:xfrm>
          <a:off x="827584" y="1445086"/>
          <a:ext cx="7344816" cy="3221863"/>
        </p:xfrm>
        <a:graphic>
          <a:graphicData uri="http://schemas.openxmlformats.org/drawingml/2006/table">
            <a:tbl>
              <a:tblPr firstRow="1" firstCol="1" bandRow="1"/>
              <a:tblGrid>
                <a:gridCol w="7344816">
                  <a:extLst>
                    <a:ext uri="{9D8B030D-6E8A-4147-A177-3AD203B41FA5}">
                      <a16:colId xmlns:a16="http://schemas.microsoft.com/office/drawing/2014/main" val="197736092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504190" indent="-2520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504190" indent="-2520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504190" marR="0" lvl="0" indent="-25209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Hurych, E. (2019).</a:t>
                      </a:r>
                      <a:r>
                        <a:rPr lang="cs-CZ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Duchovní rozměr pohybu v sekularizující se společnosti. </a:t>
                      </a:r>
                      <a:r>
                        <a:rPr lang="cs-CZ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Brno: MU.</a:t>
                      </a:r>
                    </a:p>
                    <a:p>
                      <a:pPr marL="504190" marR="0" lvl="0" indent="-25209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Liessmann</a:t>
                      </a:r>
                      <a:r>
                        <a:rPr lang="cs-CZ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K., P. (2008)</a:t>
                      </a:r>
                      <a:r>
                        <a:rPr lang="cs-CZ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Teorie nevzdělanosti. Omyly společnosti vědění. </a:t>
                      </a:r>
                      <a:r>
                        <a:rPr lang="cs-CZ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Praha: Academia.</a:t>
                      </a:r>
                    </a:p>
                    <a:p>
                      <a:pPr marL="504190" marR="0" lvl="0" indent="-25209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Sekot, A. (2008). Sociologické problémy sportu. Praha. </a:t>
                      </a:r>
                      <a:r>
                        <a:rPr lang="cs-CZ" dirty="0" err="1"/>
                        <a:t>Grada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Publishing</a:t>
                      </a:r>
                      <a:r>
                        <a:rPr lang="cs-CZ" dirty="0"/>
                        <a:t>. </a:t>
                      </a:r>
                    </a:p>
                    <a:p>
                      <a:pPr marL="504190" indent="-2520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04190" indent="-2520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041194"/>
                  </a:ext>
                </a:extLst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1 – aktualizováno 17.3.2020</a:t>
            </a:r>
          </a:p>
        </p:txBody>
      </p:sp>
    </p:spTree>
    <p:extLst>
      <p:ext uri="{BB962C8B-B14F-4D97-AF65-F5344CB8AC3E}">
        <p14:creationId xmlns:p14="http://schemas.microsoft.com/office/powerpoint/2010/main" val="41789987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3151072b-1bf0-467d-85d2-116ca027bdfd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525</Words>
  <Application>Microsoft Office PowerPoint</Application>
  <PresentationFormat>Předvádění na obrazovce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Aplikované psychosociální vědy III 1</vt:lpstr>
      <vt:lpstr>Typy společností dle stadií ekonomického růstu</vt:lpstr>
      <vt:lpstr>Postmoderní společnost</vt:lpstr>
      <vt:lpstr>Vzdělání</vt:lpstr>
      <vt:lpstr>Kultura a její specifika</vt:lpstr>
      <vt:lpstr>Zkušenost, zážitek</vt:lpstr>
      <vt:lpstr>Hodnoty a způsob života</vt:lpstr>
      <vt:lpstr>Volný čas a funkce různých kulturních zařízení</vt:lpstr>
      <vt:lpstr>Zdroje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 </cp:lastModifiedBy>
  <cp:revision>49</cp:revision>
  <dcterms:created xsi:type="dcterms:W3CDTF">2014-01-14T09:44:16Z</dcterms:created>
  <dcterms:modified xsi:type="dcterms:W3CDTF">2020-03-17T17:54:05Z</dcterms:modified>
</cp:coreProperties>
</file>