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0" r:id="rId2"/>
    <p:sldId id="256" r:id="rId3"/>
    <p:sldId id="265" r:id="rId4"/>
    <p:sldId id="260" r:id="rId5"/>
    <p:sldId id="273" r:id="rId6"/>
    <p:sldId id="274" r:id="rId7"/>
    <p:sldId id="275" r:id="rId8"/>
    <p:sldId id="276" r:id="rId9"/>
    <p:sldId id="261" r:id="rId10"/>
    <p:sldId id="278" r:id="rId11"/>
    <p:sldId id="262" r:id="rId12"/>
  </p:sldIdLst>
  <p:sldSz cx="9144000" cy="6858000" type="screen4x3"/>
  <p:notesSz cx="6858000" cy="9144000"/>
  <p:custDataLst>
    <p:tags r:id="rId14"/>
  </p:custDataLst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B0BF"/>
    <a:srgbClr val="A2B4C2"/>
    <a:srgbClr val="A9BAC7"/>
    <a:srgbClr val="AEBBCA"/>
    <a:srgbClr val="A6ADD0"/>
    <a:srgbClr val="ADB6CB"/>
    <a:srgbClr val="A1ACBF"/>
    <a:srgbClr val="B6BF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3" autoAdjust="0"/>
    <p:restoredTop sz="93419" autoAdjust="0"/>
  </p:normalViewPr>
  <p:slideViewPr>
    <p:cSldViewPr>
      <p:cViewPr varScale="1">
        <p:scale>
          <a:sx n="103" d="100"/>
          <a:sy n="103" d="100"/>
        </p:scale>
        <p:origin x="116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69AD79FF-1679-4C58-83EA-190562F5A7E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EFC34F7-275D-4AED-87AF-A13A3AB76C8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ADC0B39-A264-40CE-AC3C-F3D15F123AC2}" type="datetimeFigureOut">
              <a:rPr lang="en-US"/>
              <a:pPr>
                <a:defRPr/>
              </a:pPr>
              <a:t>3/17/2020</a:t>
            </a:fld>
            <a:endParaRPr lang="en-US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0C3BB234-81E5-4101-AB63-7A08FECE7C6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B1132699-28A2-454E-AC6A-216EB56D19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US" noProof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D36756-5892-4454-9250-4C9F2C362EE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3BF399-C307-43D0-8E53-7524730F17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8F0A952-2A78-407C-AD95-F36EDFD9D9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E50B6AA-DF90-4A14-A7AD-6372D6CC7088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13BEC0E-60F3-4C5E-9DFC-755549A235EA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6D47B36-16B9-4F4C-A3C4-170C1B740A1D}" type="slidenum">
              <a:rPr lang="en-US" altLang="en-US" smtClean="0">
                <a:solidFill>
                  <a:srgbClr val="000000"/>
                </a:solidFill>
              </a:rPr>
              <a:pPr/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1A7B05F-967F-4472-AAC3-9BB314E722D6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2E53E2E-3B40-4FE0-9606-276966C2FE8E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33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D6DBB12-D641-4E3A-88FE-FD137A89BB05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3619EEC-2746-48DF-8A7E-FD1EDE26865C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EF9AFCF-4E0E-4571-8E1A-95D5C9A805E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8A71FA2-9363-4D37-B5C7-101012968757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61DC82C-3B5F-4603-94BA-D061846D4A87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F445CB-6135-46EA-A8A5-4495EDA03D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34E96E-F250-4DEE-B305-A8A7407B7C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n-US"/>
              <a:t>Aplikované psychosociální vědy III / 4 aktualizováno 17.3. 2020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6F1F91-92C4-4739-9E33-437B0B549A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D2627-66ED-4DC5-8D5F-B490549FAF12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011293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F445CB-6135-46EA-A8A5-4495EDA03D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34E96E-F250-4DEE-B305-A8A7407B7C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n-US"/>
              <a:t>Aplikované psychosociální vědy III / 4 aktualizováno 17.3. 2020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6F1F91-92C4-4739-9E33-437B0B549A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2BD80-29BE-402F-86DF-24489A37F560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68416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F445CB-6135-46EA-A8A5-4495EDA03D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34E96E-F250-4DEE-B305-A8A7407B7C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n-US"/>
              <a:t>Aplikované psychosociální vědy III / 4 aktualizováno 17.3. 2020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6F1F91-92C4-4739-9E33-437B0B549A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77DCE-8A7E-4FE5-9253-BDDDDADD5ED9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437541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F445CB-6135-46EA-A8A5-4495EDA03D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34E96E-F250-4DEE-B305-A8A7407B7C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n-US"/>
              <a:t>Aplikované psychosociální vědy III / 4 aktualizováno 17.3. 2020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6F1F91-92C4-4739-9E33-437B0B549A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E67B7-C01E-4CAF-B413-2A18B6174AA8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138206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F445CB-6135-46EA-A8A5-4495EDA03D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34E96E-F250-4DEE-B305-A8A7407B7C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n-US"/>
              <a:t>Aplikované psychosociální vědy III / 4 aktualizováno 17.3. 2020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6F1F91-92C4-4739-9E33-437B0B549A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7C69A-3A48-4D99-8E9C-EE8510D98537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308888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F445CB-6135-46EA-A8A5-4495EDA03D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34E96E-F250-4DEE-B305-A8A7407B7C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n-US"/>
              <a:t>Aplikované psychosociální vědy III / 4 aktualizováno 17.3. 2020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6F1F91-92C4-4739-9E33-437B0B549A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94AE0-D199-4523-AA08-FA57B0B6123D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333231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CF445CB-6135-46EA-A8A5-4495EDA03D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734E96E-F250-4DEE-B305-A8A7407B7C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n-US"/>
              <a:t>Aplikované psychosociální vědy III / 4 aktualizováno 17.3. 2020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36F1F91-92C4-4739-9E33-437B0B549A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11E1B-63E4-4311-BEA6-ADEE2F65F45D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721029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CF445CB-6135-46EA-A8A5-4495EDA03D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734E96E-F250-4DEE-B305-A8A7407B7C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n-US"/>
              <a:t>Aplikované psychosociální vědy III / 4 aktualizováno 17.3. 2020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36F1F91-92C4-4739-9E33-437B0B549A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BAD64-5953-44F6-8EAE-0E3F0A5FF84D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62614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CF445CB-6135-46EA-A8A5-4495EDA03D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734E96E-F250-4DEE-B305-A8A7407B7C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n-US"/>
              <a:t>Aplikované psychosociální vědy III / 4 aktualizováno 17.3. 2020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36F1F91-92C4-4739-9E33-437B0B549A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8837A-6730-412D-90EA-B69F34687CFF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781227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F445CB-6135-46EA-A8A5-4495EDA03D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34E96E-F250-4DEE-B305-A8A7407B7C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n-US"/>
              <a:t>Aplikované psychosociální vědy III / 4 aktualizováno 17.3. 2020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6F1F91-92C4-4739-9E33-437B0B549A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F42F6-C422-4E1F-B330-F0B9F5FD6CE1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0185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F445CB-6135-46EA-A8A5-4495EDA03D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34E96E-F250-4DEE-B305-A8A7407B7C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n-US"/>
              <a:t>Aplikované psychosociální vědy III / 4 aktualizováno 17.3. 2020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6F1F91-92C4-4739-9E33-437B0B549A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C7C60-1E9C-4DF9-A5F5-026C0EE910D5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022919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CF445CB-6135-46EA-A8A5-4495EDA03DC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734E96E-F250-4DEE-B305-A8A7407B7C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es-ES" altLang="en-US"/>
              <a:t>Aplikované psychosociální vědy III / 4 aktualizováno 17.3. 2020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36F1F91-92C4-4739-9E33-437B0B549AB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6FE9DFB-CC3F-41DA-B15B-42BC21CF3C37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9A2F45-9E96-498B-8BE4-A03987990D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122488"/>
            <a:ext cx="7165975" cy="2678112"/>
          </a:xfrm>
        </p:spPr>
        <p:txBody>
          <a:bodyPr anchor="ctr">
            <a:normAutofit fontScale="90000"/>
          </a:bodyPr>
          <a:lstStyle/>
          <a:p>
            <a:pPr>
              <a:defRPr/>
            </a:pPr>
            <a:r>
              <a:rPr lang="cs-CZ" b="1" dirty="0"/>
              <a:t>Aplikované psychosociální vědy</a:t>
            </a:r>
            <a:br>
              <a:rPr lang="cs-CZ" b="1" dirty="0"/>
            </a:br>
            <a:r>
              <a:rPr lang="cs-CZ" b="1" dirty="0"/>
              <a:t>4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84482C4-D248-4A1C-9E7D-995A1270C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n-US"/>
              <a:t>Aplikované psychosociální vědy III / 4 aktualizováno 17.3.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z="2400" b="1">
                <a:solidFill>
                  <a:srgbClr val="333333"/>
                </a:solidFill>
              </a:rPr>
              <a:t>Závěr</a:t>
            </a:r>
            <a:endParaRPr lang="en-US" altLang="en-US" sz="2400" b="1">
              <a:solidFill>
                <a:srgbClr val="333333"/>
              </a:solidFill>
            </a:endParaRP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043F69A-CE15-479E-9288-4CF1040D3E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cs-CZ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Možnosti (a rezervy):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cs-CZ" altLang="en-US" sz="1800" dirty="0"/>
              <a:t>Silnější vtažení daných vstupů do kinantropologického prostoru (v konkurenci jiných kinantropologických přístupů).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endParaRPr lang="cs-CZ" altLang="en-US" sz="1800" dirty="0"/>
          </a:p>
          <a:p>
            <a:pPr eaLnBrk="1" hangingPunct="1">
              <a:lnSpc>
                <a:spcPct val="150000"/>
              </a:lnSpc>
              <a:defRPr/>
            </a:pPr>
            <a:r>
              <a:rPr lang="cs-CZ" altLang="en-US" sz="1800" dirty="0"/>
              <a:t>Jejich důslednější propojení v přípravě výzkumů – vedoucí k silnější vnitřní soudržnosti výzkumného designu. </a:t>
            </a:r>
            <a:endParaRPr lang="en-US" altLang="en-US" sz="1800" dirty="0"/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82C2F3A2-40C0-4E0F-8D29-BEB635A5CCB2}"/>
              </a:ext>
            </a:extLst>
          </p:cNvPr>
          <p:cNvSpPr/>
          <p:nvPr/>
        </p:nvSpPr>
        <p:spPr>
          <a:xfrm>
            <a:off x="-72008" y="6527364"/>
            <a:ext cx="2483768" cy="430028"/>
          </a:xfrm>
          <a:prstGeom prst="roundRect">
            <a:avLst/>
          </a:prstGeom>
          <a:solidFill>
            <a:srgbClr val="9DB0BF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sz="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cs-CZ" sz="900" b="1" dirty="0">
                <a:solidFill>
                  <a:schemeClr val="accent2">
                    <a:lumMod val="50000"/>
                  </a:schemeClr>
                </a:solidFill>
              </a:rPr>
              <a:t>doc. PaedDr. Emanuel Hurych, Ph.D.</a:t>
            </a:r>
          </a:p>
          <a:p>
            <a:pPr eaLnBrk="1" hangingPunct="1">
              <a:defRPr/>
            </a:pPr>
            <a:endParaRPr lang="cs-CZ" sz="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BFB655F-59D8-42AC-83F5-BFAB8666E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n-US"/>
              <a:t>Aplikované psychosociální vědy III / 4 aktualizováno 17.3.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116013" y="404813"/>
            <a:ext cx="6551612" cy="647700"/>
          </a:xfrm>
        </p:spPr>
        <p:txBody>
          <a:bodyPr anchor="ctr"/>
          <a:lstStyle/>
          <a:p>
            <a:pPr eaLnBrk="1" hangingPunct="1"/>
            <a:r>
              <a:rPr lang="cs-CZ" altLang="en-US" sz="2400" b="1"/>
              <a:t>Literatura</a:t>
            </a:r>
            <a:endParaRPr lang="es-ES" altLang="en-US" sz="1200" b="1">
              <a:solidFill>
                <a:srgbClr val="333333"/>
              </a:solidFill>
            </a:endParaRPr>
          </a:p>
        </p:txBody>
      </p:sp>
      <p:sp>
        <p:nvSpPr>
          <p:cNvPr id="22531" name="Rectangle 167"/>
          <p:cNvSpPr>
            <a:spLocks noChangeArrowheads="1"/>
          </p:cNvSpPr>
          <p:nvPr/>
        </p:nvSpPr>
        <p:spPr bwMode="auto">
          <a:xfrm>
            <a:off x="323850" y="1052513"/>
            <a:ext cx="8280400" cy="554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71450" indent="-1714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 dirty="0" err="1">
                <a:solidFill>
                  <a:srgbClr val="333333"/>
                </a:solidFill>
              </a:rPr>
              <a:t>Blahuš</a:t>
            </a:r>
            <a:r>
              <a:rPr lang="cs-CZ" altLang="en-US" sz="1200" b="1" dirty="0">
                <a:solidFill>
                  <a:srgbClr val="333333"/>
                </a:solidFill>
              </a:rPr>
              <a:t>, P. (1993). Kinantropologie na Univerzitě Karlově. </a:t>
            </a:r>
            <a:r>
              <a:rPr lang="cs-CZ" altLang="en-US" sz="1200" b="1" i="1" dirty="0">
                <a:solidFill>
                  <a:srgbClr val="333333"/>
                </a:solidFill>
              </a:rPr>
              <a:t>Těl. </a:t>
            </a:r>
            <a:r>
              <a:rPr lang="cs-CZ" altLang="en-US" sz="1200" b="1" i="1" dirty="0" err="1">
                <a:solidFill>
                  <a:srgbClr val="333333"/>
                </a:solidFill>
              </a:rPr>
              <a:t>Vých</a:t>
            </a:r>
            <a:r>
              <a:rPr lang="cs-CZ" altLang="en-US" sz="1200" b="1" i="1" dirty="0">
                <a:solidFill>
                  <a:srgbClr val="333333"/>
                </a:solidFill>
              </a:rPr>
              <a:t>. Mlád., 59</a:t>
            </a:r>
            <a:r>
              <a:rPr lang="cs-CZ" altLang="en-US" sz="1200" b="1" dirty="0">
                <a:solidFill>
                  <a:srgbClr val="333333"/>
                </a:solidFill>
              </a:rPr>
              <a:t>(7), 17-23.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 dirty="0">
                <a:solidFill>
                  <a:srgbClr val="333333"/>
                </a:solidFill>
              </a:rPr>
              <a:t>Dobrý, L. (1993). Sémantické problémy v kinantropologii. In K. Jelen (Ed.), </a:t>
            </a:r>
            <a:r>
              <a:rPr lang="cs-CZ" altLang="en-US" sz="1200" b="1" i="1" dirty="0">
                <a:solidFill>
                  <a:srgbClr val="333333"/>
                </a:solidFill>
              </a:rPr>
              <a:t>Stav a perspektivy kinantropologie (sborník) </a:t>
            </a:r>
            <a:r>
              <a:rPr lang="cs-CZ" altLang="en-US" sz="1200" b="1" dirty="0">
                <a:solidFill>
                  <a:srgbClr val="333333"/>
                </a:solidFill>
              </a:rPr>
              <a:t>(pp. 16-18). Praha: Univerzita Karlova, Fakulta tělesné výchovy a sportu.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 dirty="0">
                <a:solidFill>
                  <a:srgbClr val="333333"/>
                </a:solidFill>
              </a:rPr>
              <a:t>Havlíček, I., &amp; Sýkora, F. (1998). </a:t>
            </a:r>
            <a:r>
              <a:rPr lang="cs-CZ" altLang="en-US" sz="1200" b="1" dirty="0" err="1">
                <a:solidFill>
                  <a:srgbClr val="333333"/>
                </a:solidFill>
              </a:rPr>
              <a:t>Vedy</a:t>
            </a:r>
            <a:r>
              <a:rPr lang="cs-CZ" altLang="en-US" sz="1200" b="1" dirty="0">
                <a:solidFill>
                  <a:srgbClr val="333333"/>
                </a:solidFill>
              </a:rPr>
              <a:t> o </a:t>
            </a:r>
            <a:r>
              <a:rPr lang="cs-CZ" altLang="en-US" sz="1200" b="1" dirty="0" err="1">
                <a:solidFill>
                  <a:srgbClr val="333333"/>
                </a:solidFill>
              </a:rPr>
              <a:t>športe</a:t>
            </a:r>
            <a:r>
              <a:rPr lang="cs-CZ" altLang="en-US" sz="1200" b="1" dirty="0">
                <a:solidFill>
                  <a:srgbClr val="333333"/>
                </a:solidFill>
              </a:rPr>
              <a:t> na Slovensku. In A. </a:t>
            </a:r>
            <a:r>
              <a:rPr lang="cs-CZ" altLang="en-US" sz="1200" b="1" dirty="0" err="1">
                <a:solidFill>
                  <a:srgbClr val="333333"/>
                </a:solidFill>
              </a:rPr>
              <a:t>Zrubák</a:t>
            </a:r>
            <a:r>
              <a:rPr lang="cs-CZ" altLang="en-US" sz="1200" b="1" dirty="0">
                <a:solidFill>
                  <a:srgbClr val="333333"/>
                </a:solidFill>
              </a:rPr>
              <a:t>, &amp; J. </a:t>
            </a:r>
            <a:r>
              <a:rPr lang="cs-CZ" altLang="en-US" sz="1200" b="1" dirty="0" err="1">
                <a:solidFill>
                  <a:srgbClr val="333333"/>
                </a:solidFill>
              </a:rPr>
              <a:t>Labudová</a:t>
            </a:r>
            <a:r>
              <a:rPr lang="cs-CZ" altLang="en-US" sz="1200" b="1" dirty="0">
                <a:solidFill>
                  <a:srgbClr val="333333"/>
                </a:solidFill>
              </a:rPr>
              <a:t> (</a:t>
            </a:r>
            <a:r>
              <a:rPr lang="cs-CZ" altLang="en-US" sz="1200" b="1" dirty="0" err="1">
                <a:solidFill>
                  <a:srgbClr val="333333"/>
                </a:solidFill>
              </a:rPr>
              <a:t>Eds</a:t>
            </a:r>
            <a:r>
              <a:rPr lang="cs-CZ" altLang="en-US" sz="1200" b="1" dirty="0">
                <a:solidFill>
                  <a:srgbClr val="333333"/>
                </a:solidFill>
              </a:rPr>
              <a:t>.), </a:t>
            </a:r>
            <a:r>
              <a:rPr lang="cs-CZ" altLang="en-US" sz="1200" b="1" i="1" dirty="0" err="1">
                <a:solidFill>
                  <a:srgbClr val="333333"/>
                </a:solidFill>
              </a:rPr>
              <a:t>Vedy</a:t>
            </a:r>
            <a:r>
              <a:rPr lang="cs-CZ" altLang="en-US" sz="1200" b="1" i="1" dirty="0">
                <a:solidFill>
                  <a:srgbClr val="333333"/>
                </a:solidFill>
              </a:rPr>
              <a:t> o </a:t>
            </a:r>
            <a:r>
              <a:rPr lang="cs-CZ" altLang="en-US" sz="1200" b="1" i="1" dirty="0" err="1">
                <a:solidFill>
                  <a:srgbClr val="333333"/>
                </a:solidFill>
              </a:rPr>
              <a:t>športe</a:t>
            </a:r>
            <a:r>
              <a:rPr lang="cs-CZ" altLang="en-US" sz="1200" b="1" i="1" dirty="0">
                <a:solidFill>
                  <a:srgbClr val="333333"/>
                </a:solidFill>
              </a:rPr>
              <a:t> (pp. 25–29). Bratislava: Univerzita Komenského, Fakulta </a:t>
            </a:r>
            <a:r>
              <a:rPr lang="cs-CZ" altLang="en-US" sz="1200" b="1" i="1" dirty="0" err="1">
                <a:solidFill>
                  <a:srgbClr val="333333"/>
                </a:solidFill>
              </a:rPr>
              <a:t>telesnej</a:t>
            </a:r>
            <a:r>
              <a:rPr lang="cs-CZ" altLang="en-US" sz="1200" b="1" i="1" dirty="0">
                <a:solidFill>
                  <a:srgbClr val="333333"/>
                </a:solidFill>
              </a:rPr>
              <a:t> výchovy a </a:t>
            </a:r>
            <a:r>
              <a:rPr lang="cs-CZ" altLang="en-US" sz="1200" b="1" i="1" dirty="0" err="1">
                <a:solidFill>
                  <a:srgbClr val="333333"/>
                </a:solidFill>
              </a:rPr>
              <a:t>športu</a:t>
            </a:r>
            <a:r>
              <a:rPr lang="cs-CZ" altLang="en-US" sz="1200" b="1" dirty="0">
                <a:solidFill>
                  <a:srgbClr val="333333"/>
                </a:solidFill>
              </a:rPr>
              <a:t>, Slovenský </a:t>
            </a:r>
            <a:r>
              <a:rPr lang="cs-CZ" altLang="en-US" sz="1200" b="1" dirty="0" err="1">
                <a:solidFill>
                  <a:srgbClr val="333333"/>
                </a:solidFill>
              </a:rPr>
              <a:t>zväz</a:t>
            </a:r>
            <a:r>
              <a:rPr lang="cs-CZ" altLang="en-US" sz="1200" b="1" dirty="0">
                <a:solidFill>
                  <a:srgbClr val="333333"/>
                </a:solidFill>
              </a:rPr>
              <a:t> </a:t>
            </a:r>
            <a:r>
              <a:rPr lang="cs-CZ" altLang="en-US" sz="1200" b="1" dirty="0" err="1">
                <a:solidFill>
                  <a:srgbClr val="333333"/>
                </a:solidFill>
              </a:rPr>
              <a:t>telesnej</a:t>
            </a:r>
            <a:r>
              <a:rPr lang="cs-CZ" altLang="en-US" sz="1200" b="1" dirty="0">
                <a:solidFill>
                  <a:srgbClr val="333333"/>
                </a:solidFill>
              </a:rPr>
              <a:t> </a:t>
            </a:r>
            <a:r>
              <a:rPr lang="cs-CZ" altLang="en-US" sz="1200" b="1" dirty="0" err="1">
                <a:solidFill>
                  <a:srgbClr val="333333"/>
                </a:solidFill>
              </a:rPr>
              <a:t>kultúry</a:t>
            </a:r>
            <a:r>
              <a:rPr lang="cs-CZ" altLang="en-US" sz="1200" b="1" dirty="0">
                <a:solidFill>
                  <a:srgbClr val="333333"/>
                </a:solidFill>
              </a:rPr>
              <a:t> a </a:t>
            </a:r>
            <a:r>
              <a:rPr lang="cs-CZ" altLang="en-US" sz="1200" b="1" dirty="0" err="1">
                <a:solidFill>
                  <a:srgbClr val="333333"/>
                </a:solidFill>
              </a:rPr>
              <a:t>športu</a:t>
            </a:r>
            <a:r>
              <a:rPr lang="cs-CZ" altLang="en-US" sz="1200" b="1" dirty="0">
                <a:solidFill>
                  <a:srgbClr val="333333"/>
                </a:solidFill>
              </a:rPr>
              <a:t>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 dirty="0">
                <a:solidFill>
                  <a:srgbClr val="333333"/>
                </a:solidFill>
              </a:rPr>
              <a:t>Hodaň, B. (1993). Kinantropologie a tělesná kultura. In K. Jelen (Ed.), </a:t>
            </a:r>
            <a:r>
              <a:rPr lang="cs-CZ" altLang="en-US" sz="1200" b="1" i="1" dirty="0">
                <a:solidFill>
                  <a:srgbClr val="333333"/>
                </a:solidFill>
              </a:rPr>
              <a:t>Stav a perspektivy kinantropologie (sborník</a:t>
            </a:r>
            <a:r>
              <a:rPr lang="cs-CZ" altLang="en-US" sz="1200" b="1" dirty="0">
                <a:solidFill>
                  <a:srgbClr val="333333"/>
                </a:solidFill>
              </a:rPr>
              <a:t>) (pp. 22-25). Praha: Univerzita Karlova, Fakulta tělesné výchovy a sportu.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 dirty="0">
                <a:solidFill>
                  <a:srgbClr val="333333"/>
                </a:solidFill>
              </a:rPr>
              <a:t>Hodaň, B. (2006). </a:t>
            </a:r>
            <a:r>
              <a:rPr lang="cs-CZ" altLang="en-US" sz="1200" b="1" i="1" dirty="0">
                <a:solidFill>
                  <a:srgbClr val="333333"/>
                </a:solidFill>
              </a:rPr>
              <a:t>Sociokulturní kinantropologie I</a:t>
            </a:r>
            <a:r>
              <a:rPr lang="cs-CZ" altLang="en-US" sz="1200" b="1" dirty="0">
                <a:solidFill>
                  <a:srgbClr val="333333"/>
                </a:solidFill>
              </a:rPr>
              <a:t>. Brno: Masarykova univerzita.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 dirty="0">
                <a:solidFill>
                  <a:srgbClr val="333333"/>
                </a:solidFill>
              </a:rPr>
              <a:t>Hodaň, B. (2007). </a:t>
            </a:r>
            <a:r>
              <a:rPr lang="cs-CZ" altLang="en-US" sz="1200" b="1" i="1" dirty="0">
                <a:solidFill>
                  <a:srgbClr val="333333"/>
                </a:solidFill>
              </a:rPr>
              <a:t>Sociokulturní kinantropologie II.</a:t>
            </a:r>
            <a:r>
              <a:rPr lang="cs-CZ" altLang="en-US" sz="1200" b="1" dirty="0">
                <a:solidFill>
                  <a:srgbClr val="333333"/>
                </a:solidFill>
              </a:rPr>
              <a:t> Olomouc: Univerzita Palackého v Olomouci.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es-ES" altLang="en-US" sz="1200" b="1" dirty="0">
                <a:solidFill>
                  <a:srgbClr val="333333"/>
                </a:solidFill>
              </a:rPr>
              <a:t>Hošek, V., Blahuš, P., Vaněk, M., &amp; Kovář, R. (1992). Kinantropologie – název oboru</a:t>
            </a:r>
            <a:r>
              <a:rPr lang="es-ES" altLang="en-US" sz="1200" b="1" i="1" dirty="0">
                <a:solidFill>
                  <a:srgbClr val="333333"/>
                </a:solidFill>
              </a:rPr>
              <a:t>.</a:t>
            </a:r>
            <a:r>
              <a:rPr lang="cs-CZ" altLang="en-US" sz="1200" b="1" i="1" dirty="0">
                <a:solidFill>
                  <a:srgbClr val="333333"/>
                </a:solidFill>
              </a:rPr>
              <a:t> </a:t>
            </a:r>
            <a:r>
              <a:rPr lang="es-ES" altLang="en-US" sz="1200" b="1" i="1" dirty="0">
                <a:solidFill>
                  <a:srgbClr val="333333"/>
                </a:solidFill>
              </a:rPr>
              <a:t>Acta Universitatis Palackianae Olomucensis Gymnica, 22</a:t>
            </a:r>
            <a:r>
              <a:rPr lang="es-ES" altLang="en-US" sz="1200" b="1" dirty="0">
                <a:solidFill>
                  <a:srgbClr val="333333"/>
                </a:solidFill>
              </a:rPr>
              <a:t>, 35-38.</a:t>
            </a:r>
            <a:endParaRPr lang="cs-CZ" altLang="en-US" sz="1200" b="1" dirty="0">
              <a:solidFill>
                <a:srgbClr val="333333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 dirty="0">
                <a:solidFill>
                  <a:srgbClr val="333333"/>
                </a:solidFill>
              </a:rPr>
              <a:t>Hurych, E. (2015a). </a:t>
            </a:r>
            <a:r>
              <a:rPr lang="en-US" altLang="en-US" sz="1200" b="1" dirty="0">
                <a:solidFill>
                  <a:srgbClr val="333333"/>
                </a:solidFill>
              </a:rPr>
              <a:t>Sportiveness of Scientific Research: A Positive, or a Negative Trend?</a:t>
            </a:r>
            <a:r>
              <a:rPr lang="cs-CZ" altLang="en-US" sz="1200" b="1" dirty="0">
                <a:solidFill>
                  <a:srgbClr val="333333"/>
                </a:solidFill>
              </a:rPr>
              <a:t> Referát na konferenci </a:t>
            </a:r>
            <a:r>
              <a:rPr lang="cs-CZ" altLang="en-US" sz="1200" b="1" i="1" dirty="0">
                <a:solidFill>
                  <a:srgbClr val="333333"/>
                </a:solidFill>
              </a:rPr>
              <a:t>Czech </a:t>
            </a:r>
            <a:r>
              <a:rPr lang="cs-CZ" altLang="en-US" sz="1200" b="1" i="1" dirty="0" err="1">
                <a:solidFill>
                  <a:srgbClr val="333333"/>
                </a:solidFill>
              </a:rPr>
              <a:t>Philosophy</a:t>
            </a:r>
            <a:r>
              <a:rPr lang="cs-CZ" altLang="en-US" sz="1200" b="1" i="1" dirty="0">
                <a:solidFill>
                  <a:srgbClr val="333333"/>
                </a:solidFill>
              </a:rPr>
              <a:t> of Sport </a:t>
            </a:r>
            <a:r>
              <a:rPr lang="cs-CZ" altLang="en-US" sz="1200" b="1" i="1" dirty="0" err="1">
                <a:solidFill>
                  <a:srgbClr val="333333"/>
                </a:solidFill>
              </a:rPr>
              <a:t>Conference</a:t>
            </a:r>
            <a:r>
              <a:rPr lang="cs-CZ" altLang="en-US" sz="1200" b="1" dirty="0">
                <a:solidFill>
                  <a:srgbClr val="333333"/>
                </a:solidFill>
              </a:rPr>
              <a:t>. Praha: FTVS, </a:t>
            </a:r>
            <a:r>
              <a:rPr lang="cs-CZ" altLang="en-US" sz="1200" b="1" dirty="0" err="1">
                <a:solidFill>
                  <a:srgbClr val="333333"/>
                </a:solidFill>
              </a:rPr>
              <a:t>October</a:t>
            </a:r>
            <a:r>
              <a:rPr lang="cs-CZ" altLang="en-US" sz="1200" b="1" dirty="0">
                <a:solidFill>
                  <a:srgbClr val="333333"/>
                </a:solidFill>
              </a:rPr>
              <a:t>, 2015.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 dirty="0">
                <a:solidFill>
                  <a:srgbClr val="333333"/>
                </a:solidFill>
              </a:rPr>
              <a:t>Hurych, E. (2015b). </a:t>
            </a:r>
            <a:r>
              <a:rPr lang="en-US" altLang="en-US" sz="1200" b="1" dirty="0">
                <a:solidFill>
                  <a:srgbClr val="333333"/>
                </a:solidFill>
              </a:rPr>
              <a:t>The Instrumental Reduction </a:t>
            </a:r>
            <a:r>
              <a:rPr lang="cs-CZ" altLang="en-US" sz="1200" b="1" dirty="0">
                <a:solidFill>
                  <a:srgbClr val="333333"/>
                </a:solidFill>
              </a:rPr>
              <a:t>a</a:t>
            </a:r>
            <a:r>
              <a:rPr lang="en-US" altLang="en-US" sz="1200" b="1" dirty="0">
                <a:solidFill>
                  <a:srgbClr val="333333"/>
                </a:solidFill>
              </a:rPr>
              <a:t>s </a:t>
            </a:r>
            <a:r>
              <a:rPr lang="cs-CZ" altLang="en-US" sz="1200" b="1" dirty="0">
                <a:solidFill>
                  <a:srgbClr val="333333"/>
                </a:solidFill>
              </a:rPr>
              <a:t>a</a:t>
            </a:r>
            <a:r>
              <a:rPr lang="en-US" altLang="en-US" sz="1200" b="1" dirty="0">
                <a:solidFill>
                  <a:srgbClr val="333333"/>
                </a:solidFill>
              </a:rPr>
              <a:t> “Non-</a:t>
            </a:r>
            <a:r>
              <a:rPr lang="cs-CZ" altLang="en-US" sz="1200" b="1" dirty="0">
                <a:solidFill>
                  <a:srgbClr val="333333"/>
                </a:solidFill>
              </a:rPr>
              <a:t>P</a:t>
            </a:r>
            <a:r>
              <a:rPr lang="en-US" altLang="en-US" sz="1200" b="1" dirty="0" err="1">
                <a:solidFill>
                  <a:srgbClr val="333333"/>
                </a:solidFill>
              </a:rPr>
              <a:t>hantom</a:t>
            </a:r>
            <a:r>
              <a:rPr lang="en-US" altLang="en-US" sz="1200" b="1" dirty="0">
                <a:solidFill>
                  <a:srgbClr val="333333"/>
                </a:solidFill>
              </a:rPr>
              <a:t> Menace” </a:t>
            </a:r>
            <a:r>
              <a:rPr lang="cs-CZ" altLang="en-US" sz="1200" b="1" dirty="0">
                <a:solidFill>
                  <a:srgbClr val="333333"/>
                </a:solidFill>
              </a:rPr>
              <a:t>f</a:t>
            </a:r>
            <a:r>
              <a:rPr lang="en-US" altLang="en-US" sz="1200" b="1" dirty="0">
                <a:solidFill>
                  <a:srgbClr val="333333"/>
                </a:solidFill>
              </a:rPr>
              <a:t>or Modern Sports</a:t>
            </a:r>
            <a:r>
              <a:rPr lang="cs-CZ" altLang="en-US" sz="1200" b="1" dirty="0">
                <a:solidFill>
                  <a:srgbClr val="333333"/>
                </a:solidFill>
              </a:rPr>
              <a:t>. In M. Zvonař &amp; Z. Seidlová. </a:t>
            </a:r>
            <a:r>
              <a:rPr lang="cs-CZ" altLang="en-US" sz="1200" b="1" i="1" dirty="0" err="1">
                <a:solidFill>
                  <a:srgbClr val="333333"/>
                </a:solidFill>
              </a:rPr>
              <a:t>Proceedings</a:t>
            </a:r>
            <a:r>
              <a:rPr lang="cs-CZ" altLang="en-US" sz="1200" b="1" i="1" dirty="0">
                <a:solidFill>
                  <a:srgbClr val="333333"/>
                </a:solidFill>
              </a:rPr>
              <a:t> of</a:t>
            </a:r>
            <a:r>
              <a:rPr lang="en-US" altLang="en-US" sz="1200" b="1" i="1" dirty="0">
                <a:solidFill>
                  <a:srgbClr val="333333"/>
                </a:solidFill>
              </a:rPr>
              <a:t> </a:t>
            </a:r>
            <a:r>
              <a:rPr lang="cs-CZ" altLang="en-US" sz="1200" b="1" i="1" dirty="0" err="1">
                <a:solidFill>
                  <a:srgbClr val="333333"/>
                </a:solidFill>
              </a:rPr>
              <a:t>the</a:t>
            </a:r>
            <a:r>
              <a:rPr lang="cs-CZ" altLang="en-US" sz="1200" b="1" i="1" dirty="0">
                <a:solidFill>
                  <a:srgbClr val="333333"/>
                </a:solidFill>
              </a:rPr>
              <a:t> 10th </a:t>
            </a:r>
            <a:r>
              <a:rPr lang="cs-CZ" altLang="en-US" sz="1200" b="1" i="1" dirty="0" err="1">
                <a:solidFill>
                  <a:srgbClr val="333333"/>
                </a:solidFill>
              </a:rPr>
              <a:t>Conferenc</a:t>
            </a:r>
            <a:r>
              <a:rPr lang="cs-CZ" altLang="en-US" sz="1200" b="1" i="1" dirty="0">
                <a:solidFill>
                  <a:srgbClr val="333333"/>
                </a:solidFill>
              </a:rPr>
              <a:t> </a:t>
            </a:r>
            <a:r>
              <a:rPr lang="cs-CZ" altLang="en-US" sz="1200" b="1" i="1" dirty="0" err="1">
                <a:solidFill>
                  <a:srgbClr val="333333"/>
                </a:solidFill>
              </a:rPr>
              <a:t>ein</a:t>
            </a:r>
            <a:r>
              <a:rPr lang="cs-CZ" altLang="en-US" sz="1200" b="1" i="1" dirty="0">
                <a:solidFill>
                  <a:srgbClr val="333333"/>
                </a:solidFill>
              </a:rPr>
              <a:t> Kinanthropology. </a:t>
            </a:r>
            <a:r>
              <a:rPr lang="cs-CZ" altLang="en-US" sz="1200" b="1" dirty="0">
                <a:solidFill>
                  <a:srgbClr val="333333"/>
                </a:solidFill>
              </a:rPr>
              <a:t>Brno, FSpS MU, 18-20th Nov. 2015.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 dirty="0">
                <a:solidFill>
                  <a:srgbClr val="333333"/>
                </a:solidFill>
              </a:rPr>
              <a:t>Jirásek, I. (2005). </a:t>
            </a:r>
            <a:r>
              <a:rPr lang="cs-CZ" altLang="en-US" sz="1200" b="1" i="1" dirty="0">
                <a:solidFill>
                  <a:srgbClr val="333333"/>
                </a:solidFill>
              </a:rPr>
              <a:t>Filosofická kinantropologie – setkání těla, duše a pohybu</a:t>
            </a:r>
            <a:r>
              <a:rPr lang="cs-CZ" altLang="en-US" sz="1200" b="1" dirty="0">
                <a:solidFill>
                  <a:srgbClr val="333333"/>
                </a:solidFill>
              </a:rPr>
              <a:t>. Olomouc: Univerzita Palackého v Olomouci.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 dirty="0">
                <a:solidFill>
                  <a:srgbClr val="333333"/>
                </a:solidFill>
              </a:rPr>
              <a:t>Jirásek, I. &amp; </a:t>
            </a:r>
            <a:r>
              <a:rPr lang="cs-CZ" altLang="en-US" sz="1200" b="1" dirty="0" err="1">
                <a:solidFill>
                  <a:srgbClr val="333333"/>
                </a:solidFill>
              </a:rPr>
              <a:t>Kohe</a:t>
            </a:r>
            <a:r>
              <a:rPr lang="cs-CZ" altLang="en-US" sz="1200" b="1" dirty="0">
                <a:solidFill>
                  <a:srgbClr val="333333"/>
                </a:solidFill>
              </a:rPr>
              <a:t>, G. (2015). </a:t>
            </a:r>
            <a:r>
              <a:rPr lang="en-US" altLang="en-US" sz="1200" b="1" dirty="0">
                <a:solidFill>
                  <a:srgbClr val="333333"/>
                </a:solidFill>
              </a:rPr>
              <a:t>Readjusting Our Sporting Sites/Sight: Sportification </a:t>
            </a:r>
            <a:r>
              <a:rPr lang="cs-CZ" altLang="en-US" sz="1200" b="1" dirty="0">
                <a:solidFill>
                  <a:srgbClr val="333333"/>
                </a:solidFill>
              </a:rPr>
              <a:t>a</a:t>
            </a:r>
            <a:r>
              <a:rPr lang="en-US" altLang="en-US" sz="1200" b="1" dirty="0" err="1">
                <a:solidFill>
                  <a:srgbClr val="333333"/>
                </a:solidFill>
              </a:rPr>
              <a:t>nd</a:t>
            </a:r>
            <a:r>
              <a:rPr lang="en-US" altLang="en-US" sz="1200" b="1" dirty="0">
                <a:solidFill>
                  <a:srgbClr val="333333"/>
                </a:solidFill>
              </a:rPr>
              <a:t> </a:t>
            </a:r>
            <a:r>
              <a:rPr lang="cs-CZ" altLang="en-US" sz="1200" b="1" dirty="0">
                <a:solidFill>
                  <a:srgbClr val="333333"/>
                </a:solidFill>
              </a:rPr>
              <a:t>t</a:t>
            </a:r>
            <a:r>
              <a:rPr lang="en-US" altLang="en-US" sz="1200" b="1" dirty="0">
                <a:solidFill>
                  <a:srgbClr val="333333"/>
                </a:solidFill>
              </a:rPr>
              <a:t>he</a:t>
            </a:r>
            <a:r>
              <a:rPr lang="cs-CZ" altLang="en-US" sz="1200" b="1" dirty="0">
                <a:solidFill>
                  <a:srgbClr val="333333"/>
                </a:solidFill>
              </a:rPr>
              <a:t> </a:t>
            </a:r>
            <a:r>
              <a:rPr lang="en-US" altLang="en-US" sz="1200" b="1" dirty="0">
                <a:solidFill>
                  <a:srgbClr val="333333"/>
                </a:solidFill>
              </a:rPr>
              <a:t>Theatricality </a:t>
            </a:r>
            <a:r>
              <a:rPr lang="cs-CZ" altLang="en-US" sz="1200" b="1" dirty="0">
                <a:solidFill>
                  <a:srgbClr val="333333"/>
                </a:solidFill>
              </a:rPr>
              <a:t>o</a:t>
            </a:r>
            <a:r>
              <a:rPr lang="en-US" altLang="en-US" sz="1200" b="1" dirty="0">
                <a:solidFill>
                  <a:srgbClr val="333333"/>
                </a:solidFill>
              </a:rPr>
              <a:t>f Social Life</a:t>
            </a:r>
            <a:r>
              <a:rPr lang="cs-CZ" altLang="en-US" sz="1200" b="1" dirty="0">
                <a:solidFill>
                  <a:srgbClr val="333333"/>
                </a:solidFill>
              </a:rPr>
              <a:t>. </a:t>
            </a:r>
            <a:r>
              <a:rPr lang="cs-CZ" altLang="en-US" sz="1200" b="1" i="1" dirty="0">
                <a:solidFill>
                  <a:srgbClr val="333333"/>
                </a:solidFill>
              </a:rPr>
              <a:t>Sport, Ethics and </a:t>
            </a:r>
            <a:r>
              <a:rPr lang="cs-CZ" altLang="en-US" sz="1200" b="1" i="1" dirty="0" err="1">
                <a:solidFill>
                  <a:srgbClr val="333333"/>
                </a:solidFill>
              </a:rPr>
              <a:t>Philosophy</a:t>
            </a:r>
            <a:r>
              <a:rPr lang="cs-CZ" altLang="en-US" sz="1200" b="1" i="1" dirty="0">
                <a:solidFill>
                  <a:srgbClr val="333333"/>
                </a:solidFill>
              </a:rPr>
              <a:t>, 9</a:t>
            </a:r>
            <a:r>
              <a:rPr lang="cs-CZ" altLang="en-US" sz="1200" b="1" dirty="0">
                <a:solidFill>
                  <a:srgbClr val="333333"/>
                </a:solidFill>
              </a:rPr>
              <a:t>(3), 257 – 270.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es-ES" altLang="en-US" sz="1200" b="1" dirty="0">
                <a:solidFill>
                  <a:srgbClr val="333333"/>
                </a:solidFill>
              </a:rPr>
              <a:t>Kasa, J. (1995). Kinantropológia, či teória telesnej kultúry? </a:t>
            </a:r>
            <a:r>
              <a:rPr lang="es-ES" altLang="en-US" sz="1200" b="1" i="1" dirty="0">
                <a:solidFill>
                  <a:srgbClr val="333333"/>
                </a:solidFill>
              </a:rPr>
              <a:t>Telesná výchova a šport, </a:t>
            </a:r>
            <a:r>
              <a:rPr lang="cs-CZ" altLang="en-US" sz="1200" b="1" i="1" dirty="0">
                <a:solidFill>
                  <a:srgbClr val="333333"/>
                </a:solidFill>
              </a:rPr>
              <a:t>5</a:t>
            </a:r>
            <a:r>
              <a:rPr lang="es-ES" altLang="en-US" sz="1200" b="1" dirty="0">
                <a:solidFill>
                  <a:srgbClr val="333333"/>
                </a:solidFill>
              </a:rPr>
              <a:t>(1–2), 3–5.</a:t>
            </a:r>
            <a:endParaRPr lang="cs-CZ" altLang="en-US" sz="1200" b="1" dirty="0">
              <a:solidFill>
                <a:srgbClr val="333333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 dirty="0" err="1">
                <a:solidFill>
                  <a:srgbClr val="333333"/>
                </a:solidFill>
              </a:rPr>
              <a:t>Lipiec</a:t>
            </a:r>
            <a:r>
              <a:rPr lang="cs-CZ" altLang="en-US" sz="1200" b="1" dirty="0">
                <a:solidFill>
                  <a:srgbClr val="333333"/>
                </a:solidFill>
              </a:rPr>
              <a:t>, J. (1999). </a:t>
            </a:r>
            <a:r>
              <a:rPr lang="cs-CZ" altLang="en-US" sz="1200" b="1" i="1" dirty="0" err="1">
                <a:solidFill>
                  <a:srgbClr val="333333"/>
                </a:solidFill>
              </a:rPr>
              <a:t>Filozofia</a:t>
            </a:r>
            <a:r>
              <a:rPr lang="cs-CZ" altLang="en-US" sz="1200" b="1" i="1" dirty="0">
                <a:solidFill>
                  <a:srgbClr val="333333"/>
                </a:solidFill>
              </a:rPr>
              <a:t> olympizmu</a:t>
            </a:r>
            <a:r>
              <a:rPr lang="cs-CZ" altLang="en-US" sz="1200" b="1" dirty="0">
                <a:solidFill>
                  <a:srgbClr val="333333"/>
                </a:solidFill>
              </a:rPr>
              <a:t>. </a:t>
            </a:r>
            <a:r>
              <a:rPr lang="cs-CZ" altLang="en-US" sz="1200" b="1" dirty="0" err="1">
                <a:solidFill>
                  <a:srgbClr val="333333"/>
                </a:solidFill>
              </a:rPr>
              <a:t>Warszawa</a:t>
            </a:r>
            <a:r>
              <a:rPr lang="cs-CZ" altLang="en-US" sz="1200" b="1" dirty="0">
                <a:solidFill>
                  <a:srgbClr val="333333"/>
                </a:solidFill>
              </a:rPr>
              <a:t>: Sprint.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cs-CZ" altLang="en-US" sz="1200" b="1" dirty="0">
                <a:solidFill>
                  <a:srgbClr val="333333"/>
                </a:solidFill>
              </a:rPr>
              <a:t>Sekot, A. (2015). </a:t>
            </a:r>
            <a:r>
              <a:rPr lang="cs-CZ" altLang="en-US" sz="1200" b="1" i="1" dirty="0">
                <a:solidFill>
                  <a:srgbClr val="333333"/>
                </a:solidFill>
              </a:rPr>
              <a:t>Pohybové aktivity pohledem sociologie</a:t>
            </a:r>
            <a:r>
              <a:rPr lang="cs-CZ" altLang="en-US" sz="1200" b="1" dirty="0">
                <a:solidFill>
                  <a:srgbClr val="333333"/>
                </a:solidFill>
              </a:rPr>
              <a:t>. Brno: Masarykova univerzita.</a:t>
            </a:r>
            <a:endParaRPr lang="es-ES" altLang="en-US" sz="1200" b="1" dirty="0">
              <a:solidFill>
                <a:srgbClr val="333333"/>
              </a:solidFill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E959AC5-F8D8-4D49-98E2-A8ACD33CB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n-US" dirty="0"/>
              <a:t>Aplikované psychosociální vědy III / 4 aktualizováno 17.3. 2020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116013" y="1557338"/>
            <a:ext cx="6769100" cy="2447925"/>
          </a:xfrm>
        </p:spPr>
        <p:txBody>
          <a:bodyPr anchor="ctr"/>
          <a:lstStyle/>
          <a:p>
            <a:pPr eaLnBrk="1" hangingPunct="1"/>
            <a:r>
              <a:rPr lang="cs-CZ" altLang="en-US" sz="2400" b="1" dirty="0"/>
              <a:t>Výzvy pro současnou kinantropologii v sociologickém, psychologickém</a:t>
            </a:r>
            <a:br>
              <a:rPr lang="cs-CZ" altLang="en-US" sz="2400" b="1" dirty="0"/>
            </a:br>
            <a:r>
              <a:rPr lang="cs-CZ" altLang="en-US" sz="2400" b="1" dirty="0"/>
              <a:t>a filosofickém diskursu</a:t>
            </a:r>
            <a:br>
              <a:rPr lang="cs-CZ" altLang="en-US" sz="2400" b="1" dirty="0"/>
            </a:br>
            <a:br>
              <a:rPr lang="cs-CZ" altLang="en-US" sz="2400" b="1" dirty="0"/>
            </a:br>
            <a:r>
              <a:rPr lang="cs-CZ" altLang="en-US" sz="2400" b="1" dirty="0"/>
              <a:t>pokračování – </a:t>
            </a:r>
            <a:r>
              <a:rPr lang="cs-CZ" altLang="en-US" sz="2400" b="1" dirty="0" err="1"/>
              <a:t>sportifikace</a:t>
            </a:r>
            <a:r>
              <a:rPr lang="cs-CZ" altLang="en-US" sz="2400" b="1" dirty="0"/>
              <a:t>, </a:t>
            </a:r>
            <a:r>
              <a:rPr lang="cs-CZ" altLang="en-US" sz="2400" b="1" dirty="0" err="1"/>
              <a:t>technologizace</a:t>
            </a:r>
            <a:r>
              <a:rPr lang="cs-CZ" altLang="en-US" sz="2400" b="1" dirty="0"/>
              <a:t> a pohybová inaktivita</a:t>
            </a:r>
            <a:endParaRPr lang="es-ES" altLang="en-US" sz="1200" b="1" dirty="0">
              <a:solidFill>
                <a:srgbClr val="333333"/>
              </a:solidFill>
            </a:endParaRPr>
          </a:p>
        </p:txBody>
      </p:sp>
      <p:sp>
        <p:nvSpPr>
          <p:cNvPr id="4099" name="Rectangle 167"/>
          <p:cNvSpPr>
            <a:spLocks noChangeArrowheads="1"/>
          </p:cNvSpPr>
          <p:nvPr/>
        </p:nvSpPr>
        <p:spPr bwMode="auto">
          <a:xfrm>
            <a:off x="107950" y="4005263"/>
            <a:ext cx="89281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b="1">
                <a:solidFill>
                  <a:srgbClr val="333333"/>
                </a:solidFill>
              </a:rPr>
              <a:t>Emanuel Hurych</a:t>
            </a:r>
            <a:endParaRPr lang="es-ES" altLang="en-US" sz="1800" b="1">
              <a:solidFill>
                <a:srgbClr val="333333"/>
              </a:solidFill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81495F-F250-4E23-B7C5-CB951021A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n-US"/>
              <a:t>Aplikované psychosociální vědy III / 4 aktualizováno 17.3. 2020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116013" y="188913"/>
            <a:ext cx="6696075" cy="719137"/>
          </a:xfrm>
        </p:spPr>
        <p:txBody>
          <a:bodyPr anchor="ctr"/>
          <a:lstStyle/>
          <a:p>
            <a:pPr eaLnBrk="1" hangingPunct="1"/>
            <a:r>
              <a:rPr lang="cs-CZ" altLang="en-US" sz="1800" b="1">
                <a:solidFill>
                  <a:srgbClr val="333333"/>
                </a:solidFill>
              </a:rPr>
              <a:t>Struktura přednášky</a:t>
            </a:r>
            <a:endParaRPr lang="es-ES" altLang="en-US" sz="1800" b="1">
              <a:solidFill>
                <a:srgbClr val="333333"/>
              </a:solidFill>
            </a:endParaRPr>
          </a:p>
        </p:txBody>
      </p:sp>
      <p:sp>
        <p:nvSpPr>
          <p:cNvPr id="6147" name="Rectangle 167"/>
          <p:cNvSpPr>
            <a:spLocks noChangeArrowheads="1"/>
          </p:cNvSpPr>
          <p:nvPr/>
        </p:nvSpPr>
        <p:spPr bwMode="auto">
          <a:xfrm>
            <a:off x="395288" y="4005263"/>
            <a:ext cx="864076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n-US" sz="1800" b="1">
              <a:solidFill>
                <a:srgbClr val="333333"/>
              </a:solidFill>
            </a:endParaRPr>
          </a:p>
        </p:txBody>
      </p:sp>
      <p:sp>
        <p:nvSpPr>
          <p:cNvPr id="6148" name="TextovéPole 1"/>
          <p:cNvSpPr txBox="1">
            <a:spLocks noChangeArrowheads="1"/>
          </p:cNvSpPr>
          <p:nvPr/>
        </p:nvSpPr>
        <p:spPr bwMode="auto">
          <a:xfrm>
            <a:off x="971550" y="1196975"/>
            <a:ext cx="7921625" cy="369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cs-CZ" altLang="en-US" sz="2000" b="1">
                <a:solidFill>
                  <a:srgbClr val="333333"/>
                </a:solidFill>
              </a:rPr>
              <a:t>Vytyčení nových výzev pro kinantropologii</a:t>
            </a:r>
          </a:p>
          <a:p>
            <a:pPr>
              <a:lnSpc>
                <a:spcPct val="200000"/>
              </a:lnSpc>
              <a:spcBef>
                <a:spcPct val="0"/>
              </a:spcBef>
            </a:pPr>
            <a:r>
              <a:rPr lang="cs-CZ" altLang="en-US" sz="2000">
                <a:solidFill>
                  <a:srgbClr val="333333"/>
                </a:solidFill>
              </a:rPr>
              <a:t>Sportifikace</a:t>
            </a:r>
          </a:p>
          <a:p>
            <a:pPr>
              <a:lnSpc>
                <a:spcPct val="200000"/>
              </a:lnSpc>
              <a:spcBef>
                <a:spcPct val="0"/>
              </a:spcBef>
            </a:pPr>
            <a:r>
              <a:rPr lang="cs-CZ" altLang="en-US" sz="2000">
                <a:solidFill>
                  <a:srgbClr val="333333"/>
                </a:solidFill>
              </a:rPr>
              <a:t>Technologizace</a:t>
            </a:r>
          </a:p>
          <a:p>
            <a:pPr>
              <a:lnSpc>
                <a:spcPct val="200000"/>
              </a:lnSpc>
              <a:spcBef>
                <a:spcPct val="0"/>
              </a:spcBef>
            </a:pPr>
            <a:r>
              <a:rPr lang="cs-CZ" altLang="en-US" sz="2000">
                <a:solidFill>
                  <a:srgbClr val="333333"/>
                </a:solidFill>
              </a:rPr>
              <a:t>Hypokineze</a:t>
            </a:r>
          </a:p>
          <a:p>
            <a:pPr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cs-CZ" altLang="en-US" sz="2000" b="1">
                <a:solidFill>
                  <a:srgbClr val="333333"/>
                </a:solidFill>
              </a:rPr>
              <a:t>Synergie vybraných diskursů</a:t>
            </a:r>
          </a:p>
          <a:p>
            <a:pPr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cs-CZ" altLang="en-US" sz="2000" b="1">
                <a:solidFill>
                  <a:srgbClr val="333333"/>
                </a:solidFill>
              </a:rPr>
              <a:t>Závěr</a:t>
            </a:r>
            <a:endParaRPr lang="cs-CZ" altLang="en-US" sz="2000">
              <a:solidFill>
                <a:srgbClr val="333333"/>
              </a:solidFill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40C4969-879D-48DD-AA21-8D3C11BAB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n-US"/>
              <a:t>Aplikované psychosociální vědy III / 4 aktualizováno 17.3. 2020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49250"/>
            <a:ext cx="8229600" cy="1143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altLang="en-US" sz="2400" b="1">
                <a:solidFill>
                  <a:srgbClr val="333333"/>
                </a:solidFill>
              </a:rPr>
              <a:t>Vytyčení nových výzev pro kinantropologii</a:t>
            </a:r>
            <a:endParaRPr lang="en-US" altLang="en-US">
              <a:solidFill>
                <a:srgbClr val="333333"/>
              </a:solidFill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68C9AD2A-6BA3-4073-A90E-29E1C85A4C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7300" y="1492250"/>
            <a:ext cx="7602538" cy="4525963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endParaRPr lang="cs-CZ" altLang="en-US" sz="2400" dirty="0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cs-CZ" altLang="en-US" sz="2100" b="1" dirty="0" err="1">
                <a:solidFill>
                  <a:srgbClr val="333333"/>
                </a:solidFill>
              </a:rPr>
              <a:t>Sportifikace</a:t>
            </a:r>
            <a:endParaRPr lang="cs-CZ" altLang="en-US" sz="2100" b="1" dirty="0">
              <a:solidFill>
                <a:srgbClr val="333333"/>
              </a:solidFill>
            </a:endParaRPr>
          </a:p>
          <a:p>
            <a:pPr eaLnBrk="1" hangingPunct="1">
              <a:defRPr/>
            </a:pPr>
            <a:endParaRPr lang="cs-CZ" altLang="en-US" sz="2100" b="1" dirty="0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cs-CZ" altLang="en-US" sz="2100" b="1" dirty="0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cs-CZ" altLang="en-US" sz="2100" b="1" dirty="0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cs-CZ" altLang="en-US" sz="2100" b="1" dirty="0" err="1">
                <a:solidFill>
                  <a:srgbClr val="333333"/>
                </a:solidFill>
              </a:rPr>
              <a:t>Technologizace</a:t>
            </a:r>
            <a:endParaRPr lang="cs-CZ" altLang="en-US" sz="2100" b="1" dirty="0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cs-CZ" altLang="en-US" sz="2100" b="1" dirty="0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cs-CZ" altLang="en-US" sz="2100" b="1" dirty="0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cs-CZ" altLang="en-US" sz="2100" b="1" dirty="0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cs-CZ" altLang="en-US" sz="2100" b="1" dirty="0">
                <a:solidFill>
                  <a:srgbClr val="333333"/>
                </a:solidFill>
              </a:rPr>
              <a:t>Hypokineze</a:t>
            </a:r>
          </a:p>
          <a:p>
            <a:pPr marL="0" indent="0" eaLnBrk="1" hangingPunct="1">
              <a:buFontTx/>
              <a:buNone/>
              <a:defRPr/>
            </a:pPr>
            <a:br>
              <a:rPr lang="cs-CZ" altLang="en-US" dirty="0">
                <a:solidFill>
                  <a:srgbClr val="333333"/>
                </a:solidFill>
              </a:rPr>
            </a:br>
            <a:endParaRPr lang="en-US" altLang="en-US" dirty="0"/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14C33E31-DC59-4BCB-BFDE-F3EDA7A6E026}"/>
              </a:ext>
            </a:extLst>
          </p:cNvPr>
          <p:cNvSpPr/>
          <p:nvPr/>
        </p:nvSpPr>
        <p:spPr>
          <a:xfrm>
            <a:off x="-72008" y="6527364"/>
            <a:ext cx="2483768" cy="430028"/>
          </a:xfrm>
          <a:prstGeom prst="roundRect">
            <a:avLst/>
          </a:prstGeom>
          <a:solidFill>
            <a:srgbClr val="9DB0BF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sz="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cs-CZ" sz="900" b="1" dirty="0">
                <a:solidFill>
                  <a:schemeClr val="accent2">
                    <a:lumMod val="50000"/>
                  </a:schemeClr>
                </a:solidFill>
              </a:rPr>
              <a:t>doc. PaedDr. Emanuel Hurych, Ph.D.</a:t>
            </a:r>
          </a:p>
          <a:p>
            <a:pPr eaLnBrk="1" hangingPunct="1">
              <a:defRPr/>
            </a:pPr>
            <a:endParaRPr lang="cs-CZ" sz="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73077006-97C8-4301-8935-160BB5D35EB9}"/>
              </a:ext>
            </a:extLst>
          </p:cNvPr>
          <p:cNvSpPr/>
          <p:nvPr/>
        </p:nvSpPr>
        <p:spPr>
          <a:xfrm rot="8713203">
            <a:off x="2635250" y="3881438"/>
            <a:ext cx="3443288" cy="434975"/>
          </a:xfrm>
          <a:prstGeom prst="rightArrow">
            <a:avLst/>
          </a:prstGeom>
          <a:solidFill>
            <a:schemeClr val="accent3">
              <a:lumMod val="8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6B296F53-5379-4543-B3F2-A4D866654F42}"/>
              </a:ext>
            </a:extLst>
          </p:cNvPr>
          <p:cNvSpPr/>
          <p:nvPr/>
        </p:nvSpPr>
        <p:spPr>
          <a:xfrm>
            <a:off x="5058419" y="2210446"/>
            <a:ext cx="3456384" cy="2275334"/>
          </a:xfrm>
          <a:prstGeom prst="roundRect">
            <a:avLst/>
          </a:prstGeom>
          <a:solidFill>
            <a:schemeClr val="accent3">
              <a:lumMod val="8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kinantropologie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64B04B9B-3E91-43EA-A37F-CF243E3C7124}"/>
              </a:ext>
            </a:extLst>
          </p:cNvPr>
          <p:cNvSpPr/>
          <p:nvPr/>
        </p:nvSpPr>
        <p:spPr>
          <a:xfrm rot="849732" flipV="1">
            <a:off x="2979738" y="2387600"/>
            <a:ext cx="2614612" cy="352425"/>
          </a:xfrm>
          <a:prstGeom prst="rightArrow">
            <a:avLst/>
          </a:prstGeom>
          <a:solidFill>
            <a:schemeClr val="accent3">
              <a:lumMod val="8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5337FD0C-5DD2-46F4-901C-BB6A24D0438E}"/>
              </a:ext>
            </a:extLst>
          </p:cNvPr>
          <p:cNvSpPr/>
          <p:nvPr/>
        </p:nvSpPr>
        <p:spPr>
          <a:xfrm>
            <a:off x="1116013" y="3175000"/>
            <a:ext cx="2533650" cy="1012825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Šipka: obousměrná svislá 5">
            <a:extLst>
              <a:ext uri="{FF2B5EF4-FFF2-40B4-BE49-F238E27FC236}">
                <a16:creationId xmlns:a16="http://schemas.microsoft.com/office/drawing/2014/main" id="{8135B9FE-CF57-4970-882B-2661073F792C}"/>
              </a:ext>
            </a:extLst>
          </p:cNvPr>
          <p:cNvSpPr/>
          <p:nvPr/>
        </p:nvSpPr>
        <p:spPr>
          <a:xfrm>
            <a:off x="2051050" y="2298700"/>
            <a:ext cx="360363" cy="755650"/>
          </a:xfrm>
          <a:prstGeom prst="upDownArrow">
            <a:avLst/>
          </a:prstGeom>
          <a:solidFill>
            <a:srgbClr val="FF0000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Šipka: obousměrná svislá 9">
            <a:extLst>
              <a:ext uri="{FF2B5EF4-FFF2-40B4-BE49-F238E27FC236}">
                <a16:creationId xmlns:a16="http://schemas.microsoft.com/office/drawing/2014/main" id="{B5FDA40A-9521-4ED7-877B-30C379230FD8}"/>
              </a:ext>
            </a:extLst>
          </p:cNvPr>
          <p:cNvSpPr/>
          <p:nvPr/>
        </p:nvSpPr>
        <p:spPr>
          <a:xfrm>
            <a:off x="2054225" y="4286250"/>
            <a:ext cx="360363" cy="738188"/>
          </a:xfrm>
          <a:prstGeom prst="upDownArrow">
            <a:avLst/>
          </a:prstGeom>
          <a:solidFill>
            <a:srgbClr val="FF0000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Šipka: doleva a nahoru 14">
            <a:extLst>
              <a:ext uri="{FF2B5EF4-FFF2-40B4-BE49-F238E27FC236}">
                <a16:creationId xmlns:a16="http://schemas.microsoft.com/office/drawing/2014/main" id="{0823BC8D-8706-4021-BC7B-008609078478}"/>
              </a:ext>
            </a:extLst>
          </p:cNvPr>
          <p:cNvSpPr/>
          <p:nvPr/>
        </p:nvSpPr>
        <p:spPr>
          <a:xfrm rot="9659032">
            <a:off x="354013" y="1968500"/>
            <a:ext cx="1271587" cy="3049588"/>
          </a:xfrm>
          <a:prstGeom prst="leftUpArrow">
            <a:avLst>
              <a:gd name="adj1" fmla="val 15035"/>
              <a:gd name="adj2" fmla="val 26598"/>
              <a:gd name="adj3" fmla="val 26357"/>
            </a:avLst>
          </a:prstGeom>
          <a:solidFill>
            <a:schemeClr val="accent3">
              <a:lumMod val="65000"/>
            </a:schemeClr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03DEB6A-D39B-49CB-8E47-D0B7236F4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n-US"/>
              <a:t>Aplikované psychosociální vědy III / 4 aktualizováno 17.3. 2020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uiExpand="1" build="p"/>
      <p:bldP spid="4" grpId="0" animBg="1"/>
      <p:bldP spid="7" grpId="0" animBg="1"/>
      <p:bldP spid="5" grpId="0" animBg="1"/>
      <p:bldP spid="6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49250"/>
            <a:ext cx="8229600" cy="1143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altLang="en-US" sz="2400" b="1">
                <a:solidFill>
                  <a:srgbClr val="333333"/>
                </a:solidFill>
              </a:rPr>
              <a:t>Vytyčení nových výzev pro kinantropologii</a:t>
            </a:r>
            <a:endParaRPr lang="en-US" altLang="en-US">
              <a:solidFill>
                <a:srgbClr val="333333"/>
              </a:solidFill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FEEAABDB-5F32-43D4-811D-8AA960ED86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7088" y="1628775"/>
            <a:ext cx="8104187" cy="4525963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endParaRPr lang="cs-CZ" altLang="en-US" sz="2400" dirty="0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cs-CZ" altLang="en-US" sz="2100" b="1" dirty="0" err="1">
                <a:solidFill>
                  <a:srgbClr val="333333"/>
                </a:solidFill>
              </a:rPr>
              <a:t>Sportifikace</a:t>
            </a:r>
            <a:r>
              <a:rPr lang="cs-CZ" altLang="en-US" sz="2100" b="1" dirty="0">
                <a:solidFill>
                  <a:srgbClr val="333333"/>
                </a:solidFill>
              </a:rPr>
              <a:t> </a:t>
            </a:r>
          </a:p>
          <a:p>
            <a:pPr eaLnBrk="1" hangingPunct="1">
              <a:defRPr/>
            </a:pPr>
            <a:endParaRPr lang="cs-CZ" altLang="en-US" sz="2100" b="1" dirty="0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cs-CZ" altLang="en-US" sz="2100" b="1" dirty="0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cs-CZ" altLang="en-US" sz="2100" b="1" dirty="0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cs-CZ" altLang="en-US" sz="2100" b="1" dirty="0" err="1">
                <a:solidFill>
                  <a:srgbClr val="333333"/>
                </a:solidFill>
              </a:rPr>
              <a:t>Technologizace</a:t>
            </a:r>
            <a:endParaRPr lang="cs-CZ" altLang="en-US" sz="2100" b="1" dirty="0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cs-CZ" altLang="en-US" sz="2100" b="1" dirty="0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cs-CZ" altLang="en-US" sz="2100" b="1" dirty="0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cs-CZ" altLang="en-US" sz="2100" b="1" dirty="0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cs-CZ" altLang="en-US" sz="2100" b="1" dirty="0">
                <a:solidFill>
                  <a:srgbClr val="333333"/>
                </a:solidFill>
              </a:rPr>
              <a:t>Hypokineze </a:t>
            </a:r>
          </a:p>
          <a:p>
            <a:pPr marL="0" indent="0" eaLnBrk="1" hangingPunct="1">
              <a:buFontTx/>
              <a:buNone/>
              <a:defRPr/>
            </a:pPr>
            <a:br>
              <a:rPr lang="cs-CZ" altLang="en-US" dirty="0">
                <a:solidFill>
                  <a:srgbClr val="333333"/>
                </a:solidFill>
              </a:rPr>
            </a:br>
            <a:endParaRPr lang="en-US" altLang="en-US" dirty="0"/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FE96AC31-0DFB-4CEC-829D-61F36170259B}"/>
              </a:ext>
            </a:extLst>
          </p:cNvPr>
          <p:cNvSpPr/>
          <p:nvPr/>
        </p:nvSpPr>
        <p:spPr>
          <a:xfrm>
            <a:off x="-72008" y="6527364"/>
            <a:ext cx="2483768" cy="430028"/>
          </a:xfrm>
          <a:prstGeom prst="roundRect">
            <a:avLst/>
          </a:prstGeom>
          <a:solidFill>
            <a:srgbClr val="9DB0BF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sz="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cs-CZ" sz="900" b="1" dirty="0">
                <a:solidFill>
                  <a:schemeClr val="accent2">
                    <a:lumMod val="50000"/>
                  </a:schemeClr>
                </a:solidFill>
              </a:rPr>
              <a:t>doc. PaedDr. Emanuel Hurych, Ph.D.</a:t>
            </a:r>
          </a:p>
          <a:p>
            <a:pPr eaLnBrk="1" hangingPunct="1">
              <a:defRPr/>
            </a:pPr>
            <a:endParaRPr lang="cs-CZ" sz="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AC6C8C6C-0858-4A07-8C90-F7CF448B01B8}"/>
              </a:ext>
            </a:extLst>
          </p:cNvPr>
          <p:cNvSpPr/>
          <p:nvPr/>
        </p:nvSpPr>
        <p:spPr>
          <a:xfrm>
            <a:off x="3347864" y="1888187"/>
            <a:ext cx="3240360" cy="648072"/>
          </a:xfrm>
          <a:prstGeom prst="roundRect">
            <a:avLst/>
          </a:prstGeom>
          <a:solidFill>
            <a:schemeClr val="accent3">
              <a:lumMod val="8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</a:rPr>
              <a:t>ambivalentní projevy a společenské důsledky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Obdélník: se zakulacenými rohy 12">
            <a:extLst>
              <a:ext uri="{FF2B5EF4-FFF2-40B4-BE49-F238E27FC236}">
                <a16:creationId xmlns:a16="http://schemas.microsoft.com/office/drawing/2014/main" id="{68C63615-5FD9-4025-887E-F3EAFD905715}"/>
              </a:ext>
            </a:extLst>
          </p:cNvPr>
          <p:cNvSpPr/>
          <p:nvPr/>
        </p:nvSpPr>
        <p:spPr>
          <a:xfrm>
            <a:off x="3347864" y="3389835"/>
            <a:ext cx="3240360" cy="648072"/>
          </a:xfrm>
          <a:prstGeom prst="roundRect">
            <a:avLst/>
          </a:prstGeom>
          <a:solidFill>
            <a:schemeClr val="accent3">
              <a:lumMod val="8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</a:rPr>
              <a:t>ambivalentní projevy a společenské důsledky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Obdélník: se zakulacenými rohy 13">
            <a:extLst>
              <a:ext uri="{FF2B5EF4-FFF2-40B4-BE49-F238E27FC236}">
                <a16:creationId xmlns:a16="http://schemas.microsoft.com/office/drawing/2014/main" id="{71111D61-64FC-4FD2-9BC1-4B05CFE3C7BB}"/>
              </a:ext>
            </a:extLst>
          </p:cNvPr>
          <p:cNvSpPr/>
          <p:nvPr/>
        </p:nvSpPr>
        <p:spPr>
          <a:xfrm>
            <a:off x="3347864" y="5085184"/>
            <a:ext cx="3240360" cy="648072"/>
          </a:xfrm>
          <a:prstGeom prst="roundRect">
            <a:avLst/>
          </a:prstGeom>
          <a:solidFill>
            <a:schemeClr val="accent3">
              <a:lumMod val="8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</a:rPr>
              <a:t>negativní projevy a společenské důsledky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" name="Obdélník: se zakulacenými rohy 15">
            <a:extLst>
              <a:ext uri="{FF2B5EF4-FFF2-40B4-BE49-F238E27FC236}">
                <a16:creationId xmlns:a16="http://schemas.microsoft.com/office/drawing/2014/main" id="{9A0891EA-2D8F-4E31-9DF2-99B329A1E769}"/>
              </a:ext>
            </a:extLst>
          </p:cNvPr>
          <p:cNvSpPr/>
          <p:nvPr/>
        </p:nvSpPr>
        <p:spPr>
          <a:xfrm>
            <a:off x="6732240" y="1888187"/>
            <a:ext cx="1584176" cy="648072"/>
          </a:xfrm>
          <a:prstGeom prst="roundRect">
            <a:avLst/>
          </a:prstGeom>
          <a:solidFill>
            <a:schemeClr val="accent3">
              <a:lumMod val="8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</a:rPr>
              <a:t>klady</a:t>
            </a:r>
          </a:p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</a:rPr>
              <a:t>zápory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" name="Obdélník: se zakulacenými rohy 16">
            <a:extLst>
              <a:ext uri="{FF2B5EF4-FFF2-40B4-BE49-F238E27FC236}">
                <a16:creationId xmlns:a16="http://schemas.microsoft.com/office/drawing/2014/main" id="{28DBBBF8-DBBD-4F37-AEC8-BB508C913CB6}"/>
              </a:ext>
            </a:extLst>
          </p:cNvPr>
          <p:cNvSpPr/>
          <p:nvPr/>
        </p:nvSpPr>
        <p:spPr>
          <a:xfrm>
            <a:off x="6732240" y="3373403"/>
            <a:ext cx="1584176" cy="648072"/>
          </a:xfrm>
          <a:prstGeom prst="roundRect">
            <a:avLst/>
          </a:prstGeom>
          <a:solidFill>
            <a:schemeClr val="accent3">
              <a:lumMod val="8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</a:rPr>
              <a:t>klady</a:t>
            </a:r>
          </a:p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</a:rPr>
              <a:t>zápory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C6E0045-F5E0-40FB-A239-6727CC179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n-US"/>
              <a:t>Aplikované psychosociální vědy III / 4 aktualizováno 17.3. 2020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49250"/>
            <a:ext cx="8229600" cy="1143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altLang="en-US" sz="2400" b="1">
                <a:solidFill>
                  <a:srgbClr val="333333"/>
                </a:solidFill>
              </a:rPr>
              <a:t>Vytyčení nových výzev pro kinantropologii</a:t>
            </a:r>
            <a:endParaRPr lang="en-US" altLang="en-US">
              <a:solidFill>
                <a:srgbClr val="333333"/>
              </a:solidFill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D63BC2E3-80C2-49B2-947D-B9398CA0F3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7088" y="1628775"/>
            <a:ext cx="8104187" cy="4525963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cs-CZ" altLang="en-US" sz="2100" b="1">
                <a:solidFill>
                  <a:srgbClr val="333333"/>
                </a:solidFill>
              </a:rPr>
              <a:t>Sportifikace </a:t>
            </a:r>
          </a:p>
          <a:p>
            <a:pPr marL="0" indent="0" eaLnBrk="1" hangingPunct="1">
              <a:buFontTx/>
              <a:buNone/>
              <a:defRPr/>
            </a:pPr>
            <a:endParaRPr lang="cs-CZ" altLang="en-US" sz="2100" b="1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cs-CZ" altLang="en-US" sz="1600"/>
              <a:t>Průnik určitých přístupů a nastavení z prostředí sportu do běžného života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altLang="en-US" sz="1600"/>
              <a:t>„Přebírání kulturních vzorů a symbolů ze sportovního života do širších významových souvislostí, do dalších kulturních okruhů“ (Jirásek, 2005, 66)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altLang="en-US" sz="1600"/>
              <a:t>Téma dosud nepříliš frekventované (Jirásek &amp; Kohe, 2015; Hurych, 2015a, 2015b).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altLang="en-US" sz="1400" b="1">
                <a:effectLst>
                  <a:outerShdw blurRad="38100" dist="38100" dir="2700000" algn="tl">
                    <a:srgbClr val="C0C0C0"/>
                  </a:outerShdw>
                </a:effectLst>
              </a:rPr>
              <a:t>Výkonová společnost</a:t>
            </a:r>
          </a:p>
          <a:p>
            <a:pPr marL="0" indent="0" eaLnBrk="1" hangingPunct="1">
              <a:buFontTx/>
              <a:buNone/>
              <a:defRPr/>
            </a:pPr>
            <a:endParaRPr lang="cs-CZ" altLang="en-US" sz="1600"/>
          </a:p>
          <a:p>
            <a:pPr marL="0" indent="0" eaLnBrk="1" hangingPunct="1">
              <a:buFontTx/>
              <a:buNone/>
              <a:defRPr/>
            </a:pPr>
            <a:r>
              <a:rPr lang="cs-CZ" altLang="en-US" sz="1600" b="1">
                <a:effectLst>
                  <a:outerShdw blurRad="38100" dist="38100" dir="2700000" algn="tl">
                    <a:srgbClr val="C0C0C0"/>
                  </a:outerShdw>
                </a:effectLst>
              </a:rPr>
              <a:t>Pozitiva: </a:t>
            </a:r>
          </a:p>
          <a:p>
            <a:pPr marL="0" indent="0" eaLnBrk="1" hangingPunct="1">
              <a:defRPr/>
            </a:pPr>
            <a:r>
              <a:rPr lang="cs-CZ" altLang="en-US" sz="1600"/>
              <a:t>„sportovní“ přístup (respekt k soupeřům, umění prohrávat), dodržování transparentních pravidel, respekt k rozhodčím, </a:t>
            </a:r>
            <a:r>
              <a:rPr lang="cs-CZ" altLang="en-US" sz="1600" b="1"/>
              <a:t>princip fair play</a:t>
            </a:r>
          </a:p>
          <a:p>
            <a:pPr marL="0" indent="0" eaLnBrk="1" hangingPunct="1">
              <a:buFontTx/>
              <a:buNone/>
              <a:defRPr/>
            </a:pPr>
            <a:endParaRPr lang="cs-CZ" altLang="en-US" sz="1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eaLnBrk="1" hangingPunct="1">
              <a:buFontTx/>
              <a:buNone/>
              <a:defRPr/>
            </a:pPr>
            <a:r>
              <a:rPr lang="cs-CZ" altLang="en-US" sz="1600" b="1">
                <a:effectLst>
                  <a:outerShdw blurRad="38100" dist="38100" dir="2700000" algn="tl">
                    <a:srgbClr val="C0C0C0"/>
                  </a:outerShdw>
                </a:effectLst>
              </a:rPr>
              <a:t>Negativa:</a:t>
            </a:r>
          </a:p>
          <a:p>
            <a:pPr marL="0" indent="0" eaLnBrk="1" hangingPunct="1">
              <a:defRPr/>
            </a:pPr>
            <a:r>
              <a:rPr lang="cs-CZ" altLang="en-US" sz="1600"/>
              <a:t>přílišná soutěživost (důraz na výsledek), snaha o dosažení vždy porovnatelných výsledků (kvantifikace), nadměrná rivalizace (Lipiec, 1999)</a:t>
            </a:r>
          </a:p>
          <a:p>
            <a:pPr marL="0" indent="0" eaLnBrk="1" hangingPunct="1">
              <a:buFontTx/>
              <a:buNone/>
              <a:defRPr/>
            </a:pPr>
            <a:endParaRPr lang="cs-CZ" altLang="en-US" sz="2100" b="1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cs-CZ" altLang="en-US" sz="2100" b="1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cs-CZ" altLang="en-US" sz="2100" b="1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cs-CZ" altLang="en-US" sz="2100" b="1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cs-CZ" altLang="en-US" sz="2100" b="1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cs-CZ" altLang="en-US" sz="2100" b="1">
                <a:solidFill>
                  <a:srgbClr val="333333"/>
                </a:solidFill>
              </a:rPr>
              <a:t>Hypokineze </a:t>
            </a:r>
          </a:p>
          <a:p>
            <a:pPr marL="0" indent="0" eaLnBrk="1" hangingPunct="1">
              <a:buFontTx/>
              <a:buNone/>
              <a:defRPr/>
            </a:pPr>
            <a:br>
              <a:rPr lang="cs-CZ" altLang="en-US">
                <a:solidFill>
                  <a:srgbClr val="333333"/>
                </a:solidFill>
              </a:rPr>
            </a:br>
            <a:endParaRPr lang="en-US" altLang="en-US"/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F5F242E4-B7D8-461F-B2E7-653F3A5A7276}"/>
              </a:ext>
            </a:extLst>
          </p:cNvPr>
          <p:cNvSpPr/>
          <p:nvPr/>
        </p:nvSpPr>
        <p:spPr>
          <a:xfrm>
            <a:off x="-72008" y="6527364"/>
            <a:ext cx="2483768" cy="430028"/>
          </a:xfrm>
          <a:prstGeom prst="roundRect">
            <a:avLst/>
          </a:prstGeom>
          <a:solidFill>
            <a:srgbClr val="9DB0BF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sz="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cs-CZ" sz="900" b="1" dirty="0">
                <a:solidFill>
                  <a:schemeClr val="accent2">
                    <a:lumMod val="50000"/>
                  </a:schemeClr>
                </a:solidFill>
              </a:rPr>
              <a:t>doc. PaedDr. Emanuel Hurych, Ph.D.</a:t>
            </a:r>
          </a:p>
          <a:p>
            <a:pPr eaLnBrk="1" hangingPunct="1">
              <a:defRPr/>
            </a:pPr>
            <a:endParaRPr lang="cs-CZ" sz="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408AB82-6244-4510-9F6D-1250EC126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n-US"/>
              <a:t>Aplikované psychosociální vědy III / 4 aktualizováno 17.3. 2020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49250"/>
            <a:ext cx="8229600" cy="1143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altLang="en-US" sz="2400" b="1">
                <a:solidFill>
                  <a:srgbClr val="333333"/>
                </a:solidFill>
              </a:rPr>
              <a:t>Vytyčení nových výzev pro kinantropologii</a:t>
            </a:r>
            <a:endParaRPr lang="en-US" altLang="en-US">
              <a:solidFill>
                <a:srgbClr val="333333"/>
              </a:solidFill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5F4A6C56-6BA5-480E-8265-EEA4BF32C3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7088" y="1492250"/>
            <a:ext cx="8104187" cy="4662488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cs-CZ" altLang="en-US" sz="2100" b="1">
                <a:solidFill>
                  <a:srgbClr val="333333"/>
                </a:solidFill>
              </a:rPr>
              <a:t>Technologizace</a:t>
            </a:r>
          </a:p>
          <a:p>
            <a:pPr marL="0" indent="0" eaLnBrk="1" hangingPunct="1">
              <a:buFontTx/>
              <a:buNone/>
              <a:defRPr/>
            </a:pPr>
            <a:endParaRPr lang="cs-CZ" altLang="en-US" sz="1100" b="1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cs-CZ" altLang="en-US" sz="1600"/>
              <a:t>Zavádění nových technologických prvků do běžného života společnosti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altLang="en-US" sz="1400" b="1">
                <a:effectLst>
                  <a:outerShdw blurRad="38100" dist="38100" dir="2700000" algn="tl">
                    <a:srgbClr val="C0C0C0"/>
                  </a:outerShdw>
                </a:effectLst>
              </a:rPr>
              <a:t>Změněná hodnota informace (kvalitativní posun) - IT</a:t>
            </a:r>
          </a:p>
          <a:p>
            <a:pPr marL="0" indent="0" eaLnBrk="1" hangingPunct="1">
              <a:buFontTx/>
              <a:buNone/>
              <a:defRPr/>
            </a:pPr>
            <a:endParaRPr lang="cs-CZ" altLang="en-US" sz="11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eaLnBrk="1" hangingPunct="1">
              <a:buFontTx/>
              <a:buNone/>
              <a:defRPr/>
            </a:pPr>
            <a:r>
              <a:rPr lang="cs-CZ" altLang="en-US" sz="1600" b="1">
                <a:effectLst>
                  <a:outerShdw blurRad="38100" dist="38100" dir="2700000" algn="tl">
                    <a:srgbClr val="C0C0C0"/>
                  </a:outerShdw>
                </a:effectLst>
              </a:rPr>
              <a:t>Pozitiva: </a:t>
            </a:r>
          </a:p>
          <a:p>
            <a:pPr marL="0" indent="0" eaLnBrk="1" hangingPunct="1">
              <a:defRPr/>
            </a:pPr>
            <a:r>
              <a:rPr lang="cs-CZ" altLang="en-US" sz="1600"/>
              <a:t>technický pokrok, vynálezy, usnadnění života atd. – evidentní</a:t>
            </a:r>
          </a:p>
          <a:p>
            <a:pPr marL="0" indent="0" eaLnBrk="1" hangingPunct="1">
              <a:buFontTx/>
              <a:buNone/>
              <a:defRPr/>
            </a:pPr>
            <a:endParaRPr lang="cs-CZ" altLang="en-US" sz="1100"/>
          </a:p>
          <a:p>
            <a:pPr marL="0" indent="0" eaLnBrk="1" hangingPunct="1">
              <a:buFontTx/>
              <a:buNone/>
              <a:defRPr/>
            </a:pPr>
            <a:r>
              <a:rPr lang="cs-CZ" altLang="en-US" sz="1600" b="1">
                <a:effectLst>
                  <a:outerShdw blurRad="38100" dist="38100" dir="2700000" algn="tl">
                    <a:srgbClr val="C0C0C0"/>
                  </a:outerShdw>
                </a:effectLst>
              </a:rPr>
              <a:t>Negativa: </a:t>
            </a:r>
          </a:p>
          <a:p>
            <a:pPr marL="0" indent="0" eaLnBrk="1" hangingPunct="1">
              <a:defRPr/>
            </a:pPr>
            <a:r>
              <a:rPr lang="cs-CZ" altLang="en-US" sz="1600"/>
              <a:t>ztráta vnitřního smyslu a obsahu na úkor formy</a:t>
            </a:r>
          </a:p>
          <a:p>
            <a:pPr marL="0" indent="0" eaLnBrk="1" hangingPunct="1">
              <a:defRPr/>
            </a:pPr>
            <a:r>
              <a:rPr lang="cs-CZ" altLang="en-US" sz="1600"/>
              <a:t>zvyšující se závislost na moderních technologiích (internet, mobilní telefon, GPS)</a:t>
            </a:r>
          </a:p>
          <a:p>
            <a:pPr marL="0" indent="0" eaLnBrk="1" hangingPunct="1">
              <a:defRPr/>
            </a:pPr>
            <a:r>
              <a:rPr lang="cs-CZ" altLang="en-US" sz="1600"/>
              <a:t>stupňující se časová náročnost sledování nových procesů</a:t>
            </a:r>
          </a:p>
          <a:p>
            <a:pPr marL="0" indent="0" eaLnBrk="1" hangingPunct="1">
              <a:defRPr/>
            </a:pPr>
            <a:r>
              <a:rPr lang="cs-CZ" altLang="en-US" sz="1600"/>
              <a:t>nová nebezpečí vyskytující se v kyberprostoru 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altLang="en-US" sz="1600"/>
              <a:t>(M. Heidegger, K. Lorenz, E. Fromm)</a:t>
            </a:r>
          </a:p>
          <a:p>
            <a:pPr marL="0" indent="0" eaLnBrk="1" hangingPunct="1">
              <a:buFontTx/>
              <a:buNone/>
              <a:defRPr/>
            </a:pPr>
            <a:endParaRPr lang="cs-CZ" altLang="en-US" sz="1600"/>
          </a:p>
          <a:p>
            <a:pPr marL="0" indent="0" eaLnBrk="1" hangingPunct="1">
              <a:buFontTx/>
              <a:buNone/>
              <a:defRPr/>
            </a:pPr>
            <a:r>
              <a:rPr lang="cs-CZ" altLang="en-US" sz="160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cs-CZ" altLang="en-US" sz="1600"/>
              <a:t>Pro kinantropologii – instrumentalizace pohybu, robotizace pohybového výkonu</a:t>
            </a:r>
          </a:p>
          <a:p>
            <a:pPr marL="0" indent="0" eaLnBrk="1" hangingPunct="1">
              <a:buFontTx/>
              <a:buNone/>
              <a:defRPr/>
            </a:pPr>
            <a:endParaRPr lang="cs-CZ" altLang="en-US" sz="2100" b="1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cs-CZ" altLang="en-US" sz="2100" b="1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br>
              <a:rPr lang="cs-CZ" altLang="en-US">
                <a:solidFill>
                  <a:srgbClr val="333333"/>
                </a:solidFill>
              </a:rPr>
            </a:br>
            <a:endParaRPr lang="en-US" altLang="en-US"/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3AD64D90-4162-47D2-9D4F-629F8379D8F3}"/>
              </a:ext>
            </a:extLst>
          </p:cNvPr>
          <p:cNvSpPr/>
          <p:nvPr/>
        </p:nvSpPr>
        <p:spPr>
          <a:xfrm>
            <a:off x="-72008" y="6527364"/>
            <a:ext cx="2483768" cy="430028"/>
          </a:xfrm>
          <a:prstGeom prst="roundRect">
            <a:avLst/>
          </a:prstGeom>
          <a:solidFill>
            <a:srgbClr val="9DB0BF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sz="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cs-CZ" sz="900" b="1" dirty="0">
                <a:solidFill>
                  <a:schemeClr val="accent2">
                    <a:lumMod val="50000"/>
                  </a:schemeClr>
                </a:solidFill>
              </a:rPr>
              <a:t>doc. PaedDr. Emanuel Hurych, Ph.D.</a:t>
            </a:r>
          </a:p>
          <a:p>
            <a:pPr eaLnBrk="1" hangingPunct="1">
              <a:defRPr/>
            </a:pPr>
            <a:endParaRPr lang="cs-CZ" sz="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F04B179-A4B4-465D-9CD1-DC3B99462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n-US"/>
              <a:t>Aplikované psychosociální vědy III / 4 aktualizováno 17.3. 2020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49250"/>
            <a:ext cx="8229600" cy="1143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altLang="en-US" sz="2400" b="1">
                <a:solidFill>
                  <a:srgbClr val="333333"/>
                </a:solidFill>
              </a:rPr>
              <a:t>Vytyčení nových výzev pro kinantropologii</a:t>
            </a:r>
            <a:endParaRPr lang="en-US" altLang="en-US">
              <a:solidFill>
                <a:srgbClr val="333333"/>
              </a:solidFill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6B8F7E25-CE86-484B-867D-5E9B78FBF4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7088" y="1492250"/>
            <a:ext cx="8104187" cy="4662488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cs-CZ" altLang="en-US" sz="2100" b="1" dirty="0">
                <a:solidFill>
                  <a:srgbClr val="333333"/>
                </a:solidFill>
              </a:rPr>
              <a:t>Hypokineze (pohybová inaktivita)</a:t>
            </a:r>
          </a:p>
          <a:p>
            <a:pPr marL="0" indent="0" eaLnBrk="1" hangingPunct="1">
              <a:buFontTx/>
              <a:buNone/>
              <a:defRPr/>
            </a:pPr>
            <a:endParaRPr lang="cs-CZ" altLang="en-US" sz="1100" b="1" dirty="0">
              <a:solidFill>
                <a:srgbClr val="333333"/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cs-CZ" altLang="en-US" sz="1600" dirty="0"/>
              <a:t>Nedostatek pohybu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Biologické aspekty lidského života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altLang="en-US" sz="1600" dirty="0"/>
              <a:t>Sedavý způsob života (Sekot, 2015)</a:t>
            </a:r>
          </a:p>
          <a:p>
            <a:pPr marL="0" indent="0" eaLnBrk="1" hangingPunct="1">
              <a:buFontTx/>
              <a:buNone/>
              <a:defRPr/>
            </a:pPr>
            <a:endParaRPr lang="cs-CZ" alt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eaLnBrk="1" hangingPunct="1">
              <a:buFontTx/>
              <a:buNone/>
              <a:defRPr/>
            </a:pPr>
            <a:r>
              <a:rPr lang="cs-CZ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Pozitiva: </a:t>
            </a:r>
          </a:p>
          <a:p>
            <a:pPr eaLnBrk="1" hangingPunct="1">
              <a:defRPr/>
            </a:pPr>
            <a:r>
              <a:rPr lang="cs-CZ" altLang="en-US" sz="1600" dirty="0"/>
              <a:t>Zdánlivá pozitiva (iluzivní charakter – usnadnění života ?!) </a:t>
            </a:r>
          </a:p>
          <a:p>
            <a:pPr marL="0" indent="0" eaLnBrk="1" hangingPunct="1">
              <a:buFontTx/>
              <a:buNone/>
              <a:defRPr/>
            </a:pPr>
            <a:endParaRPr lang="cs-CZ" altLang="en-US" sz="1100" dirty="0"/>
          </a:p>
          <a:p>
            <a:pPr marL="0" indent="0" eaLnBrk="1" hangingPunct="1">
              <a:buFontTx/>
              <a:buNone/>
              <a:defRPr/>
            </a:pPr>
            <a:r>
              <a:rPr lang="cs-CZ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Negativa: </a:t>
            </a:r>
          </a:p>
          <a:p>
            <a:pPr eaLnBrk="1" hangingPunct="1">
              <a:defRPr/>
            </a:pPr>
            <a:r>
              <a:rPr lang="cs-CZ" altLang="en-US" sz="1600" dirty="0"/>
              <a:t>Zdravotní rizika</a:t>
            </a:r>
          </a:p>
          <a:p>
            <a:pPr eaLnBrk="1" hangingPunct="1">
              <a:defRPr/>
            </a:pPr>
            <a:r>
              <a:rPr lang="cs-CZ" altLang="en-US" sz="1600" dirty="0"/>
              <a:t>Zásadní přestavba systému hodnot a postavení místa pohybu v lidském životě</a:t>
            </a:r>
          </a:p>
          <a:p>
            <a:pPr eaLnBrk="1" hangingPunct="1">
              <a:defRPr/>
            </a:pPr>
            <a:r>
              <a:rPr lang="cs-CZ" altLang="en-US" sz="1600" dirty="0"/>
              <a:t>Ztráta obecné i speciální pohybové výkonnosti</a:t>
            </a:r>
          </a:p>
          <a:p>
            <a:pPr lvl="1" eaLnBrk="1" hangingPunct="1">
              <a:defRPr/>
            </a:pPr>
            <a:r>
              <a:rPr lang="cs-CZ" altLang="en-US" sz="1400" dirty="0"/>
              <a:t>Ztráta odolnosti, obranyschopnosti, přizpůsobivosti a schopnosti přežít v nečekaných situacích</a:t>
            </a:r>
            <a:endParaRPr lang="en-US" altLang="en-US" sz="3200" dirty="0"/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E69D09B8-EB8D-498B-A90B-BB7970B4E63C}"/>
              </a:ext>
            </a:extLst>
          </p:cNvPr>
          <p:cNvSpPr/>
          <p:nvPr/>
        </p:nvSpPr>
        <p:spPr>
          <a:xfrm>
            <a:off x="-72008" y="6527364"/>
            <a:ext cx="2483768" cy="430028"/>
          </a:xfrm>
          <a:prstGeom prst="roundRect">
            <a:avLst/>
          </a:prstGeom>
          <a:solidFill>
            <a:srgbClr val="9DB0BF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sz="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cs-CZ" sz="900" b="1" dirty="0">
                <a:solidFill>
                  <a:schemeClr val="accent2">
                    <a:lumMod val="50000"/>
                  </a:schemeClr>
                </a:solidFill>
              </a:rPr>
              <a:t>doc. PaedDr. Emanuel Hurych, Ph.D.</a:t>
            </a:r>
          </a:p>
          <a:p>
            <a:pPr eaLnBrk="1" hangingPunct="1">
              <a:defRPr/>
            </a:pPr>
            <a:endParaRPr lang="cs-CZ" sz="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F29691E-131C-46E4-9757-B55240EC1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n-US"/>
              <a:t>Aplikované psychosociální vědy III / 4 aktualizováno 17.3. 2020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z="2400" b="1">
                <a:solidFill>
                  <a:srgbClr val="333333"/>
                </a:solidFill>
              </a:rPr>
              <a:t>Synergie vybraných diskursů</a:t>
            </a:r>
            <a:endParaRPr lang="en-US" altLang="en-US" sz="2400" b="1">
              <a:solidFill>
                <a:srgbClr val="333333"/>
              </a:solidFill>
            </a:endParaRP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16B6EA16-8819-41B2-89A6-3C8D9F3EDA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cs-CZ" altLang="en-US" sz="1800" dirty="0"/>
              <a:t>Pochopení závažnosti daných témat (v jejich vzájemném propojení)</a:t>
            </a:r>
          </a:p>
          <a:p>
            <a:pPr marL="0" indent="0" eaLnBrk="1" hangingPunct="1">
              <a:buFontTx/>
              <a:buNone/>
              <a:defRPr/>
            </a:pPr>
            <a:endParaRPr lang="cs-CZ" altLang="en-US" sz="1800" dirty="0"/>
          </a:p>
          <a:p>
            <a:pPr eaLnBrk="1" hangingPunct="1">
              <a:defRPr/>
            </a:pPr>
            <a:r>
              <a:rPr lang="cs-CZ" altLang="en-US" sz="1800" dirty="0"/>
              <a:t>Filosofický vstup</a:t>
            </a:r>
          </a:p>
          <a:p>
            <a:pPr eaLnBrk="1" hangingPunct="1">
              <a:defRPr/>
            </a:pPr>
            <a:endParaRPr lang="cs-CZ" altLang="en-US" sz="500" dirty="0"/>
          </a:p>
          <a:p>
            <a:pPr lvl="1" eaLnBrk="1" hangingPunct="1">
              <a:defRPr/>
            </a:pPr>
            <a:r>
              <a:rPr lang="cs-CZ" altLang="en-US" sz="1400" dirty="0"/>
              <a:t>instrumentalizace</a:t>
            </a:r>
          </a:p>
          <a:p>
            <a:pPr lvl="1" eaLnBrk="1" hangingPunct="1">
              <a:defRPr/>
            </a:pPr>
            <a:r>
              <a:rPr lang="cs-CZ" altLang="en-US" sz="1400" dirty="0"/>
              <a:t>ztráta autenticity</a:t>
            </a:r>
          </a:p>
          <a:p>
            <a:pPr lvl="1" eaLnBrk="1" hangingPunct="1">
              <a:defRPr/>
            </a:pPr>
            <a:r>
              <a:rPr lang="cs-CZ" altLang="en-US" sz="1400" dirty="0"/>
              <a:t>návrat ke konceptu antických ctností (např. </a:t>
            </a:r>
            <a:r>
              <a:rPr lang="cs-CZ" altLang="en-US" sz="1400" dirty="0" err="1"/>
              <a:t>sofrosyné</a:t>
            </a:r>
            <a:r>
              <a:rPr lang="cs-CZ" altLang="en-US" sz="1400" dirty="0"/>
              <a:t> – mimo jiné coby MENS SANA IN CORPORE SANO)  </a:t>
            </a:r>
          </a:p>
          <a:p>
            <a:pPr marL="457200" lvl="1" indent="0" eaLnBrk="1" hangingPunct="1">
              <a:buFontTx/>
              <a:buNone/>
              <a:defRPr/>
            </a:pPr>
            <a:endParaRPr lang="cs-CZ" altLang="en-US" sz="1400" dirty="0"/>
          </a:p>
          <a:p>
            <a:pPr eaLnBrk="1" hangingPunct="1">
              <a:defRPr/>
            </a:pPr>
            <a:r>
              <a:rPr lang="cs-CZ" altLang="en-US" sz="1800" dirty="0"/>
              <a:t>Sociologický vstup</a:t>
            </a:r>
          </a:p>
          <a:p>
            <a:pPr marL="0" indent="0" eaLnBrk="1" hangingPunct="1">
              <a:buFontTx/>
              <a:buNone/>
              <a:defRPr/>
            </a:pPr>
            <a:endParaRPr lang="cs-CZ" altLang="en-US" sz="500" dirty="0"/>
          </a:p>
          <a:p>
            <a:pPr lvl="1" eaLnBrk="1" hangingPunct="1">
              <a:defRPr/>
            </a:pPr>
            <a:r>
              <a:rPr lang="cs-CZ" altLang="en-US" sz="1400" dirty="0"/>
              <a:t>zjištění aktuálního stavu pomocí empirických výzkumů</a:t>
            </a:r>
          </a:p>
          <a:p>
            <a:pPr lvl="1" eaLnBrk="1" hangingPunct="1">
              <a:defRPr/>
            </a:pPr>
            <a:r>
              <a:rPr lang="cs-CZ" altLang="en-US" sz="1400" dirty="0"/>
              <a:t>interpretace výsledků</a:t>
            </a:r>
          </a:p>
          <a:p>
            <a:pPr marL="457200" lvl="1" indent="0" eaLnBrk="1" hangingPunct="1">
              <a:buFontTx/>
              <a:buNone/>
              <a:defRPr/>
            </a:pPr>
            <a:endParaRPr lang="cs-CZ" altLang="en-US" sz="1400" dirty="0"/>
          </a:p>
          <a:p>
            <a:pPr eaLnBrk="1" hangingPunct="1">
              <a:defRPr/>
            </a:pPr>
            <a:r>
              <a:rPr lang="cs-CZ" altLang="en-US" sz="1800" dirty="0"/>
              <a:t>Psychologický vstup</a:t>
            </a:r>
          </a:p>
          <a:p>
            <a:pPr marL="0" indent="0" eaLnBrk="1" hangingPunct="1">
              <a:buFontTx/>
              <a:buNone/>
              <a:defRPr/>
            </a:pPr>
            <a:endParaRPr lang="cs-CZ" altLang="en-US" sz="500" dirty="0"/>
          </a:p>
          <a:p>
            <a:pPr lvl="1" eaLnBrk="1" hangingPunct="1">
              <a:defRPr/>
            </a:pPr>
            <a:r>
              <a:rPr lang="cs-CZ" altLang="en-US" sz="1400" dirty="0"/>
              <a:t>zkoumání vnitřních motivů, </a:t>
            </a:r>
          </a:p>
          <a:p>
            <a:pPr lvl="1" eaLnBrk="1" hangingPunct="1">
              <a:defRPr/>
            </a:pPr>
            <a:r>
              <a:rPr lang="cs-CZ" altLang="en-US" sz="1400" dirty="0"/>
              <a:t>hledání příčin individuální (obecné) akceptace některých negativních prvků (např. gamblerství) – na základě psychologických studií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endParaRPr lang="en-US" altLang="en-US" sz="1800" dirty="0"/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B7D607A6-D53B-40C2-9D49-D6ED338FB838}"/>
              </a:ext>
            </a:extLst>
          </p:cNvPr>
          <p:cNvSpPr/>
          <p:nvPr/>
        </p:nvSpPr>
        <p:spPr>
          <a:xfrm>
            <a:off x="-72008" y="6527364"/>
            <a:ext cx="2483768" cy="430028"/>
          </a:xfrm>
          <a:prstGeom prst="roundRect">
            <a:avLst/>
          </a:prstGeom>
          <a:solidFill>
            <a:srgbClr val="9DB0BF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sz="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cs-CZ" sz="900" b="1" dirty="0">
                <a:solidFill>
                  <a:schemeClr val="accent2">
                    <a:lumMod val="50000"/>
                  </a:schemeClr>
                </a:solidFill>
              </a:rPr>
              <a:t>doc. PaedDr. Emanuel Hurych, Ph.D.</a:t>
            </a:r>
          </a:p>
          <a:p>
            <a:pPr eaLnBrk="1" hangingPunct="1">
              <a:defRPr/>
            </a:pPr>
            <a:endParaRPr lang="cs-CZ" sz="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FE8D883-5E25-4101-91FC-4254CB220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n-US"/>
              <a:t>Aplikované psychosociální vědy III / 4 aktualizováno 17.3.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acabb32b-61e6-4e62-93c4-bbe598590ef1.mdb"/>
  <p:tag name="ARS_RESPONSE_PERSONNUM" val="1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6979</TotalTime>
  <Words>1119</Words>
  <Application>Microsoft Office PowerPoint</Application>
  <PresentationFormat>Předvádění na obrazovce (4:3)</PresentationFormat>
  <Paragraphs>167</Paragraphs>
  <Slides>11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Diseño predeterminado</vt:lpstr>
      <vt:lpstr>Aplikované psychosociální vědy 4</vt:lpstr>
      <vt:lpstr>Výzvy pro současnou kinantropologii v sociologickém, psychologickém a filosofickém diskursu  pokračování – sportifikace, technologizace a pohybová inaktivita</vt:lpstr>
      <vt:lpstr>Struktura přednášky</vt:lpstr>
      <vt:lpstr>Vytyčení nových výzev pro kinantropologii</vt:lpstr>
      <vt:lpstr>Vytyčení nových výzev pro kinantropologii</vt:lpstr>
      <vt:lpstr>Vytyčení nových výzev pro kinantropologii</vt:lpstr>
      <vt:lpstr>Vytyčení nových výzev pro kinantropologii</vt:lpstr>
      <vt:lpstr>Vytyčení nových výzev pro kinantropologii</vt:lpstr>
      <vt:lpstr>Synergie vybraných diskursů</vt:lpstr>
      <vt:lpstr>Závěr</vt:lpstr>
      <vt:lpstr>Literatura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 </cp:lastModifiedBy>
  <cp:revision>817</cp:revision>
  <dcterms:created xsi:type="dcterms:W3CDTF">2010-05-23T14:28:12Z</dcterms:created>
  <dcterms:modified xsi:type="dcterms:W3CDTF">2020-03-17T17:59:23Z</dcterms:modified>
</cp:coreProperties>
</file>