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11D-96E4-437C-A85A-5A6B802F4304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1A5-4647-42B2-8916-B2100885D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51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11D-96E4-437C-A85A-5A6B802F4304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1A5-4647-42B2-8916-B2100885D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68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11D-96E4-437C-A85A-5A6B802F4304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1A5-4647-42B2-8916-B2100885D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54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11D-96E4-437C-A85A-5A6B802F4304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1A5-4647-42B2-8916-B2100885D3DF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8733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11D-96E4-437C-A85A-5A6B802F4304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1A5-4647-42B2-8916-B2100885D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915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11D-96E4-437C-A85A-5A6B802F4304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1A5-4647-42B2-8916-B2100885D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130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11D-96E4-437C-A85A-5A6B802F4304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1A5-4647-42B2-8916-B2100885D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520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11D-96E4-437C-A85A-5A6B802F4304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1A5-4647-42B2-8916-B2100885D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899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11D-96E4-437C-A85A-5A6B802F4304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1A5-4647-42B2-8916-B2100885D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65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11D-96E4-437C-A85A-5A6B802F4304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1A5-4647-42B2-8916-B2100885D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2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11D-96E4-437C-A85A-5A6B802F4304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1A5-4647-42B2-8916-B2100885D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54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11D-96E4-437C-A85A-5A6B802F4304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1A5-4647-42B2-8916-B2100885D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51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11D-96E4-437C-A85A-5A6B802F4304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1A5-4647-42B2-8916-B2100885D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42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11D-96E4-437C-A85A-5A6B802F4304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1A5-4647-42B2-8916-B2100885D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71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11D-96E4-437C-A85A-5A6B802F4304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1A5-4647-42B2-8916-B2100885D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72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11D-96E4-437C-A85A-5A6B802F4304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1A5-4647-42B2-8916-B2100885D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4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111D-96E4-437C-A85A-5A6B802F4304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411A5-4647-42B2-8916-B2100885D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65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091111D-96E4-437C-A85A-5A6B802F4304}" type="datetimeFigureOut">
              <a:rPr lang="cs-CZ" smtClean="0"/>
              <a:t>04.03.2019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411A5-4647-42B2-8916-B2100885D3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027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759AC-CC2E-4194-AFEC-6873C27B3C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Fyziologie zátěže</a:t>
            </a:r>
            <a:br>
              <a:rPr lang="cs-CZ" dirty="0"/>
            </a:br>
            <a:r>
              <a:rPr lang="cs-CZ" sz="3600" dirty="0"/>
              <a:t>Metabolická charakteristika výkonu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27998D-F865-4DC8-B420-310C08228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Vojtěch Grün</a:t>
            </a:r>
          </a:p>
        </p:txBody>
      </p:sp>
    </p:spTree>
    <p:extLst>
      <p:ext uri="{BB962C8B-B14F-4D97-AF65-F5344CB8AC3E}">
        <p14:creationId xmlns:p14="http://schemas.microsoft.com/office/powerpoint/2010/main" val="331478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E27DE-94F7-4B7C-A122-37BF0DB6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0D809-EB08-4079-8B93-6E6B02C9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345A2FB-9A74-42E6-9CF1-E8AB6026C3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043126"/>
              </p:ext>
            </p:extLst>
          </p:nvPr>
        </p:nvGraphicFramePr>
        <p:xfrm>
          <a:off x="222043" y="114144"/>
          <a:ext cx="10622169" cy="7011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kument" r:id="rId3" imgW="6776830" imgH="3517078" progId="Word.Document.8">
                  <p:embed/>
                </p:oleObj>
              </mc:Choice>
              <mc:Fallback>
                <p:oleObj name="Dokument" r:id="rId3" imgW="6776830" imgH="3517078" progId="Word.Document.8">
                  <p:embed/>
                  <p:pic>
                    <p:nvPicPr>
                      <p:cNvPr id="20483" name="Object 3">
                        <a:extLst>
                          <a:ext uri="{FF2B5EF4-FFF2-40B4-BE49-F238E27FC236}">
                            <a16:creationId xmlns:a16="http://schemas.microsoft.com/office/drawing/2014/main" id="{A3CFBE5B-049B-40F0-A75C-E99AEAA909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43" y="114144"/>
                        <a:ext cx="10622169" cy="7011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7579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6B7A6-C36A-446A-9C4F-6BB86F2E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D3E467-D4FE-43D0-9062-DF151E354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sejmout0017">
            <a:extLst>
              <a:ext uri="{FF2B5EF4-FFF2-40B4-BE49-F238E27FC236}">
                <a16:creationId xmlns:a16="http://schemas.microsoft.com/office/drawing/2014/main" id="{233B26EA-EFF6-471B-8C7D-089317FF3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2718"/>
            <a:ext cx="12291932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81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303A8-7309-405D-AC61-03BAE4C36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Metabolické krytí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F64097-29B0-48AF-8EA4-0F8108524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50504"/>
            <a:ext cx="8946541" cy="4697895"/>
          </a:xfrm>
        </p:spPr>
        <p:txBody>
          <a:bodyPr/>
          <a:lstStyle/>
          <a:p>
            <a:r>
              <a:rPr lang="cs-CZ" dirty="0"/>
              <a:t>Podíl metabolického krytí</a:t>
            </a:r>
          </a:p>
        </p:txBody>
      </p:sp>
      <p:pic>
        <p:nvPicPr>
          <p:cNvPr id="4" name="Picture 11" descr="energie_bezecke_lyzovani_10km">
            <a:extLst>
              <a:ext uri="{FF2B5EF4-FFF2-40B4-BE49-F238E27FC236}">
                <a16:creationId xmlns:a16="http://schemas.microsoft.com/office/drawing/2014/main" id="{656A8644-4C73-44C0-8D6A-CC6963E1B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147" y="2090813"/>
            <a:ext cx="7913280" cy="431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9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238725-9175-472A-9840-2296C39C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Energetický výdej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77B1A4-2609-4641-87D8-B8499DC97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Bazální metabolismus</a:t>
            </a:r>
          </a:p>
          <a:p>
            <a:pPr lvl="1"/>
            <a:r>
              <a:rPr lang="cs-CZ" u="sng" dirty="0"/>
              <a:t>Muži</a:t>
            </a:r>
            <a:r>
              <a:rPr lang="cs-CZ" dirty="0"/>
              <a:t>:</a:t>
            </a:r>
          </a:p>
          <a:p>
            <a:pPr lvl="2"/>
            <a:r>
              <a:rPr lang="cs-CZ" dirty="0"/>
              <a:t>66,473 + (13,7516 × váha v kg) + (5,0033 × výška v cm) − (6,755 × věk v letech)</a:t>
            </a:r>
          </a:p>
          <a:p>
            <a:pPr lvl="1"/>
            <a:r>
              <a:rPr lang="cs-CZ" u="sng" dirty="0"/>
              <a:t>Ženy</a:t>
            </a:r>
            <a:r>
              <a:rPr lang="cs-CZ" dirty="0"/>
              <a:t>:</a:t>
            </a:r>
          </a:p>
          <a:p>
            <a:pPr lvl="2"/>
            <a:r>
              <a:rPr lang="cs-CZ" dirty="0"/>
              <a:t>655,0955 + (9,5634 × váha v kg) + (1,8496 × výška v cm) − (4,6756 × věk v letech)</a:t>
            </a:r>
          </a:p>
          <a:p>
            <a:r>
              <a:rPr lang="cs-CZ" dirty="0"/>
              <a:t>Klidový metabolismus (cca 110-120 % BM)</a:t>
            </a:r>
          </a:p>
          <a:p>
            <a:r>
              <a:rPr lang="cs-CZ" dirty="0"/>
              <a:t>Pracovní metabolismus (130-30 000 % BM)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7F8E9B0-E273-4DAD-99F9-091B61BFA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766561"/>
              </p:ext>
            </p:extLst>
          </p:nvPr>
        </p:nvGraphicFramePr>
        <p:xfrm>
          <a:off x="1613384" y="213983"/>
          <a:ext cx="8256104" cy="6430033"/>
        </p:xfrm>
        <a:graphic>
          <a:graphicData uri="http://schemas.openxmlformats.org/drawingml/2006/table">
            <a:tbl>
              <a:tblPr/>
              <a:tblGrid>
                <a:gridCol w="2064026">
                  <a:extLst>
                    <a:ext uri="{9D8B030D-6E8A-4147-A177-3AD203B41FA5}">
                      <a16:colId xmlns:a16="http://schemas.microsoft.com/office/drawing/2014/main" val="2206053986"/>
                    </a:ext>
                  </a:extLst>
                </a:gridCol>
                <a:gridCol w="2064026">
                  <a:extLst>
                    <a:ext uri="{9D8B030D-6E8A-4147-A177-3AD203B41FA5}">
                      <a16:colId xmlns:a16="http://schemas.microsoft.com/office/drawing/2014/main" val="360033803"/>
                    </a:ext>
                  </a:extLst>
                </a:gridCol>
                <a:gridCol w="2064026">
                  <a:extLst>
                    <a:ext uri="{9D8B030D-6E8A-4147-A177-3AD203B41FA5}">
                      <a16:colId xmlns:a16="http://schemas.microsoft.com/office/drawing/2014/main" val="2714103638"/>
                    </a:ext>
                  </a:extLst>
                </a:gridCol>
                <a:gridCol w="2064026">
                  <a:extLst>
                    <a:ext uri="{9D8B030D-6E8A-4147-A177-3AD203B41FA5}">
                      <a16:colId xmlns:a16="http://schemas.microsoft.com/office/drawing/2014/main" val="2608647018"/>
                    </a:ext>
                  </a:extLst>
                </a:gridCol>
              </a:tblGrid>
              <a:tr h="650263">
                <a:tc>
                  <a:txBody>
                    <a:bodyPr/>
                    <a:lstStyle/>
                    <a:p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Pohybová aktivita/sport</a:t>
                      </a:r>
                    </a:p>
                  </a:txBody>
                  <a:tcPr marL="56516" marR="56516" marT="56516" marB="5651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EF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% </a:t>
                      </a:r>
                      <a:r>
                        <a:rPr lang="cs-CZ" sz="1700" b="1" dirty="0" err="1">
                          <a:solidFill>
                            <a:schemeClr val="bg1"/>
                          </a:solidFill>
                          <a:effectLst/>
                        </a:rPr>
                        <a:t>nál</a:t>
                      </a: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. BM</a:t>
                      </a:r>
                    </a:p>
                  </a:txBody>
                  <a:tcPr marL="56516" marR="56516" marT="56516" marB="5651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EF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Pohybová aktivita/sport</a:t>
                      </a:r>
                    </a:p>
                  </a:txBody>
                  <a:tcPr marL="56516" marR="56516" marT="56516" marB="5651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EF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% </a:t>
                      </a:r>
                      <a:r>
                        <a:rPr lang="cs-CZ" sz="1700" b="1" dirty="0" err="1">
                          <a:solidFill>
                            <a:schemeClr val="bg1"/>
                          </a:solidFill>
                          <a:effectLst/>
                        </a:rPr>
                        <a:t>nál</a:t>
                      </a: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. BM</a:t>
                      </a:r>
                    </a:p>
                  </a:txBody>
                  <a:tcPr marL="56516" marR="56516" marT="56516" marB="5651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E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59803"/>
                  </a:ext>
                </a:extLst>
              </a:tr>
              <a:tr h="275946"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Chůze 4 km/hod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290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Aerobik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660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382900"/>
                  </a:ext>
                </a:extLst>
              </a:tr>
              <a:tr h="275946"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Chůze 5 km/hod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355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Badminton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540-790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56144"/>
                  </a:ext>
                </a:extLst>
              </a:tr>
              <a:tr h="275946"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Chůze 6 km/hod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445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Basketbal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1000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101337"/>
                  </a:ext>
                </a:extLst>
              </a:tr>
              <a:tr h="275946"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Chůze 7 km/hod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520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Fotbal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1000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450347"/>
                  </a:ext>
                </a:extLst>
              </a:tr>
              <a:tr h="275946"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Běh 9 km/hod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860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Golf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350-620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154544"/>
                  </a:ext>
                </a:extLst>
              </a:tr>
              <a:tr h="275946"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Běh 10 km/hod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950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Gymnastika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620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074238"/>
                  </a:ext>
                </a:extLst>
              </a:tr>
              <a:tr h="275946"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Běh 12 km/hod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1060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Lední hokej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1000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244659"/>
                  </a:ext>
                </a:extLst>
              </a:tr>
              <a:tr h="519103"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Běh 14 km/hod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1280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Vysokohorská turistika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610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890773"/>
                  </a:ext>
                </a:extLst>
              </a:tr>
              <a:tr h="519103"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Cyklistika 12 km/hod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400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Sjezdové lyžování - rekreační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1000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775287"/>
                  </a:ext>
                </a:extLst>
              </a:tr>
              <a:tr h="519103"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Cyklistika 16 km/hod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580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Běžecké lyžování - rekreační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750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83378"/>
                  </a:ext>
                </a:extLst>
              </a:tr>
              <a:tr h="275946"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Cyklistika 20 km/h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800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Protahování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1000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609698"/>
                  </a:ext>
                </a:extLst>
              </a:tr>
              <a:tr h="275946"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Cyklistika - závod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1000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Squash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1000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169504"/>
                  </a:ext>
                </a:extLst>
              </a:tr>
              <a:tr h="519103"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Plavání 1,2 km/hod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330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Stolní tenis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540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632171"/>
                  </a:ext>
                </a:extLst>
              </a:tr>
              <a:tr h="519103"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Plavání 1,8 km/hod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530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Tenis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825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567213"/>
                  </a:ext>
                </a:extLst>
              </a:tr>
              <a:tr h="519103"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Plavání 3,0 km/hod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1000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>
                          <a:solidFill>
                            <a:schemeClr val="bg1"/>
                          </a:solidFill>
                          <a:effectLst/>
                        </a:rPr>
                        <a:t>Volejbal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650</a:t>
                      </a:r>
                    </a:p>
                  </a:txBody>
                  <a:tcPr marL="56516" marR="56516" marT="11303" marB="11303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396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1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5B12E5-928F-4C36-AA50-505A6845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 zátěže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5D90CE-029E-4734-A43B-0EE2638A5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Kontinuální</a:t>
            </a:r>
          </a:p>
          <a:p>
            <a:pPr lvl="1"/>
            <a:r>
              <a:rPr lang="cs-CZ" dirty="0"/>
              <a:t>Zatížení ve stejné intenzitě po celou dobu výkonu</a:t>
            </a:r>
          </a:p>
          <a:p>
            <a:r>
              <a:rPr lang="cs-CZ" dirty="0"/>
              <a:t>Intervalová</a:t>
            </a:r>
          </a:p>
          <a:p>
            <a:pPr lvl="1"/>
            <a:r>
              <a:rPr lang="cs-CZ" dirty="0"/>
              <a:t>Střídání intenzity po dobu výkonu</a:t>
            </a:r>
          </a:p>
        </p:txBody>
      </p:sp>
    </p:spTree>
    <p:extLst>
      <p:ext uri="{BB962C8B-B14F-4D97-AF65-F5344CB8AC3E}">
        <p14:creationId xmlns:p14="http://schemas.microsoft.com/office/powerpoint/2010/main" val="41480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924C7-FC79-470D-9399-C39B6258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Trvání výkonu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F6E0AF-2AEE-4A84-9A7F-12C955BC5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Výkonu</a:t>
            </a:r>
          </a:p>
          <a:p>
            <a:pPr lvl="1"/>
            <a:r>
              <a:rPr lang="cs-CZ" dirty="0"/>
              <a:t>Sekundy, minuty, hodiny,…</a:t>
            </a:r>
          </a:p>
          <a:p>
            <a:r>
              <a:rPr lang="cs-CZ" dirty="0"/>
              <a:t>Utkání</a:t>
            </a:r>
          </a:p>
          <a:p>
            <a:pPr lvl="1"/>
            <a:r>
              <a:rPr lang="cs-CZ" dirty="0"/>
              <a:t>Např.: 2x45 min, 3x20 min, 4x10 min,…</a:t>
            </a:r>
          </a:p>
          <a:p>
            <a:r>
              <a:rPr lang="cs-CZ" dirty="0"/>
              <a:t>Zápasu</a:t>
            </a:r>
          </a:p>
          <a:p>
            <a:pPr lvl="1"/>
            <a:r>
              <a:rPr lang="cs-CZ" dirty="0"/>
              <a:t>3x2 min, 3x5 min,…</a:t>
            </a:r>
          </a:p>
        </p:txBody>
      </p:sp>
    </p:spTree>
    <p:extLst>
      <p:ext uri="{BB962C8B-B14F-4D97-AF65-F5344CB8AC3E}">
        <p14:creationId xmlns:p14="http://schemas.microsoft.com/office/powerpoint/2010/main" val="308892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A4701-28B1-44E8-8F61-689AB8192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Intenzita zatížení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C53153-6658-4E85-9575-A28881183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Nízká</a:t>
            </a:r>
          </a:p>
          <a:p>
            <a:pPr lvl="1"/>
            <a:r>
              <a:rPr lang="cs-CZ" dirty="0"/>
              <a:t>Hodiny (cca 3 a více)</a:t>
            </a:r>
          </a:p>
          <a:p>
            <a:r>
              <a:rPr lang="cs-CZ" dirty="0"/>
              <a:t>Střední</a:t>
            </a:r>
          </a:p>
          <a:p>
            <a:pPr lvl="1"/>
            <a:r>
              <a:rPr lang="cs-CZ" dirty="0"/>
              <a:t>Dlouhého trvání – minuty-hodiny (do cca 3 hodin)</a:t>
            </a:r>
          </a:p>
          <a:p>
            <a:pPr lvl="1"/>
            <a:r>
              <a:rPr lang="cs-CZ" dirty="0"/>
              <a:t>Krátkého trvání – asi 3-7 minut</a:t>
            </a:r>
          </a:p>
          <a:p>
            <a:r>
              <a:rPr lang="cs-CZ" dirty="0" err="1"/>
              <a:t>Submaximální</a:t>
            </a:r>
            <a:endParaRPr lang="cs-CZ" dirty="0"/>
          </a:p>
          <a:p>
            <a:pPr lvl="1"/>
            <a:r>
              <a:rPr lang="cs-CZ" dirty="0"/>
              <a:t>Desítky sekund-3 minuty</a:t>
            </a:r>
          </a:p>
          <a:p>
            <a:r>
              <a:rPr lang="cs-CZ" dirty="0"/>
              <a:t>Maximální (</a:t>
            </a:r>
            <a:r>
              <a:rPr lang="cs-CZ" dirty="0" err="1"/>
              <a:t>supramaximální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Cca do 10 sekund</a:t>
            </a:r>
          </a:p>
        </p:txBody>
      </p:sp>
    </p:spTree>
    <p:extLst>
      <p:ext uri="{BB962C8B-B14F-4D97-AF65-F5344CB8AC3E}">
        <p14:creationId xmlns:p14="http://schemas.microsoft.com/office/powerpoint/2010/main" val="135971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6F6BF-F2A3-4547-ADAD-59BEBA34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Nervosvalový přenos</a:t>
            </a: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DC2E4C2C-B789-4C7E-AA12-A0DD48C778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8" b="2750"/>
          <a:stretch>
            <a:fillRect/>
          </a:stretch>
        </p:blipFill>
        <p:spPr bwMode="auto">
          <a:xfrm>
            <a:off x="2349418" y="1093143"/>
            <a:ext cx="7493164" cy="576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483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B7A228-CD09-4C7B-AF96-C9BCB1227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Svalová kontrakce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C268DA8-3E54-4F71-8363-0B196A0D5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3844"/>
            <a:ext cx="12219363" cy="3403686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9E8671C1-64D8-46CB-BB7D-D1B38791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7"/>
          <a:stretch>
            <a:fillRect/>
          </a:stretch>
        </p:blipFill>
        <p:spPr bwMode="auto">
          <a:xfrm>
            <a:off x="0" y="1512870"/>
            <a:ext cx="12208383" cy="308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>
            <a:extLst>
              <a:ext uri="{FF2B5EF4-FFF2-40B4-BE49-F238E27FC236}">
                <a16:creationId xmlns:a16="http://schemas.microsoft.com/office/drawing/2014/main" id="{C6E68FEE-F070-4235-8908-3A1ECA17A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43"/>
          <a:stretch>
            <a:fillRect/>
          </a:stretch>
        </p:blipFill>
        <p:spPr bwMode="auto">
          <a:xfrm>
            <a:off x="-28754" y="1427046"/>
            <a:ext cx="12220754" cy="358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18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2F8B7-ADAB-4D28-907A-F7AC3C6E3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Energetické krytí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76A7F5-FB33-48A7-BE94-2EB01AEE1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Zdroj energie pro svalovou kontrakci – ATP</a:t>
            </a:r>
          </a:p>
          <a:p>
            <a:r>
              <a:rPr lang="cs-CZ" dirty="0"/>
              <a:t>Zdroje</a:t>
            </a:r>
          </a:p>
          <a:p>
            <a:pPr lvl="1"/>
            <a:r>
              <a:rPr lang="cs-CZ" dirty="0"/>
              <a:t>Cukry – zásoba = glykogen (jaterní a svalový)</a:t>
            </a:r>
          </a:p>
          <a:p>
            <a:pPr lvl="1"/>
            <a:r>
              <a:rPr lang="cs-CZ" dirty="0"/>
              <a:t>Tuky – zásoba = tuková tkáň</a:t>
            </a:r>
          </a:p>
          <a:p>
            <a:pPr lvl="1"/>
            <a:r>
              <a:rPr lang="cs-CZ" dirty="0"/>
              <a:t>Bílkoviny – výjimečně (aminokyseliny     glukóza = glukoneogeneze)</a:t>
            </a:r>
          </a:p>
          <a:p>
            <a:r>
              <a:rPr lang="cs-CZ" dirty="0"/>
              <a:t>Způsoby získávání</a:t>
            </a:r>
          </a:p>
          <a:p>
            <a:pPr lvl="1"/>
            <a:r>
              <a:rPr lang="cs-CZ" dirty="0"/>
              <a:t>Anaerobní způsob</a:t>
            </a:r>
          </a:p>
          <a:p>
            <a:pPr lvl="1"/>
            <a:r>
              <a:rPr lang="cs-CZ" dirty="0"/>
              <a:t>Aerobní způsob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9D53EB5-16E9-4CCC-A4CC-B802F9A8908F}"/>
              </a:ext>
            </a:extLst>
          </p:cNvPr>
          <p:cNvCxnSpPr>
            <a:cxnSpLocks/>
          </p:cNvCxnSpPr>
          <p:nvPr/>
        </p:nvCxnSpPr>
        <p:spPr>
          <a:xfrm>
            <a:off x="5983356" y="3935895"/>
            <a:ext cx="225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01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9B3800-82A1-48CF-9702-51647F35B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Anaerobní získávání energie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BFBC46-E228-4BAF-9E58-2FAE74F62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Anaerobní </a:t>
            </a:r>
            <a:r>
              <a:rPr lang="cs-CZ" dirty="0" err="1"/>
              <a:t>alaktátový</a:t>
            </a:r>
            <a:endParaRPr lang="cs-CZ" dirty="0"/>
          </a:p>
          <a:p>
            <a:pPr lvl="1"/>
            <a:r>
              <a:rPr lang="cs-CZ" dirty="0"/>
              <a:t>Energie uvolněna z ATP-CP systému bez účasti anaerobní glykolýzy</a:t>
            </a:r>
          </a:p>
          <a:p>
            <a:pPr lvl="1"/>
            <a:r>
              <a:rPr lang="cs-CZ" u="sng" dirty="0"/>
              <a:t>Netvoří</a:t>
            </a:r>
            <a:r>
              <a:rPr lang="cs-CZ" dirty="0"/>
              <a:t> se laktát</a:t>
            </a:r>
          </a:p>
          <a:p>
            <a:pPr lvl="1"/>
            <a:r>
              <a:rPr lang="cs-CZ" dirty="0"/>
              <a:t>ATP      ADP + P + energie</a:t>
            </a:r>
          </a:p>
          <a:p>
            <a:pPr lvl="1"/>
            <a:r>
              <a:rPr lang="cs-CZ" dirty="0"/>
              <a:t>CP + ADP       ATP + C</a:t>
            </a:r>
          </a:p>
          <a:p>
            <a:pPr lvl="1"/>
            <a:endParaRPr lang="cs-CZ" dirty="0"/>
          </a:p>
          <a:p>
            <a:r>
              <a:rPr lang="cs-CZ" dirty="0"/>
              <a:t>Anaerobní laktátový</a:t>
            </a:r>
          </a:p>
          <a:p>
            <a:pPr lvl="1"/>
            <a:r>
              <a:rPr lang="cs-CZ" dirty="0"/>
              <a:t>Anaerobní glykolýza, glykolytická fosforylace</a:t>
            </a:r>
          </a:p>
          <a:p>
            <a:pPr lvl="1"/>
            <a:r>
              <a:rPr lang="cs-CZ" u="sng" dirty="0"/>
              <a:t>Tvoří</a:t>
            </a:r>
            <a:r>
              <a:rPr lang="cs-CZ" dirty="0"/>
              <a:t> se laktát</a:t>
            </a:r>
          </a:p>
          <a:p>
            <a:pPr lvl="1"/>
            <a:r>
              <a:rPr lang="cs-CZ" dirty="0"/>
              <a:t>Glukóza      ATP + 2 LA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C85ED27E-D7B5-4D9D-A20D-152B2A0D4652}"/>
              </a:ext>
            </a:extLst>
          </p:cNvPr>
          <p:cNvSpPr/>
          <p:nvPr/>
        </p:nvSpPr>
        <p:spPr>
          <a:xfrm>
            <a:off x="2381936" y="3356113"/>
            <a:ext cx="304800" cy="14577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29D5FFA0-6773-4C25-AACD-7EFFBC441A74}"/>
              </a:ext>
            </a:extLst>
          </p:cNvPr>
          <p:cNvSpPr/>
          <p:nvPr/>
        </p:nvSpPr>
        <p:spPr>
          <a:xfrm>
            <a:off x="3032350" y="3809415"/>
            <a:ext cx="304800" cy="14577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  <a:highlight>
                <a:srgbClr val="00FF00"/>
              </a:highlight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529D7B6D-3AFD-497A-AB44-E2193A076047}"/>
              </a:ext>
            </a:extLst>
          </p:cNvPr>
          <p:cNvSpPr/>
          <p:nvPr/>
        </p:nvSpPr>
        <p:spPr>
          <a:xfrm>
            <a:off x="2877836" y="5857460"/>
            <a:ext cx="304800" cy="14577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809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D34D1E-EC41-4B44-A3AE-5B84EE9CB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Aerobní získávání energie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9420D9-C01C-443E-9875-E7A80A82B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Efektivnější způsob než anaerobně</a:t>
            </a:r>
          </a:p>
          <a:p>
            <a:r>
              <a:rPr lang="cs-CZ" dirty="0"/>
              <a:t>Dominantní při aktivitách delších jak 2-3 minuty (</a:t>
            </a:r>
            <a:r>
              <a:rPr lang="cs-CZ" dirty="0" err="1"/>
              <a:t>Meško</a:t>
            </a:r>
            <a:r>
              <a:rPr lang="cs-CZ" dirty="0"/>
              <a:t>, 2005)</a:t>
            </a:r>
          </a:p>
          <a:p>
            <a:r>
              <a:rPr lang="cs-CZ" dirty="0"/>
              <a:t>Ovlivněná dědičností (asi z 80 %)</a:t>
            </a:r>
          </a:p>
          <a:p>
            <a:r>
              <a:rPr lang="cs-CZ" dirty="0"/>
              <a:t>Glukóza + </a:t>
            </a:r>
            <a:r>
              <a:rPr lang="cs-CZ" altLang="cs-CZ" dirty="0"/>
              <a:t>6 O</a:t>
            </a:r>
            <a:r>
              <a:rPr lang="cs-CZ" altLang="cs-CZ" baseline="-25000" dirty="0"/>
              <a:t>2             </a:t>
            </a:r>
            <a:r>
              <a:rPr lang="cs-CZ" dirty="0"/>
              <a:t>36 ATP + 6 </a:t>
            </a:r>
            <a:r>
              <a:rPr lang="cs-CZ" altLang="cs-CZ" dirty="0"/>
              <a:t>H</a:t>
            </a:r>
            <a:r>
              <a:rPr lang="cs-CZ" altLang="cs-CZ" baseline="-25000" dirty="0"/>
              <a:t>2</a:t>
            </a:r>
            <a:r>
              <a:rPr lang="cs-CZ" altLang="cs-CZ" dirty="0"/>
              <a:t>O </a:t>
            </a:r>
            <a:r>
              <a:rPr lang="cs-CZ" dirty="0"/>
              <a:t>+ 6 </a:t>
            </a:r>
            <a:r>
              <a:rPr lang="cs-CZ" altLang="cs-CZ" dirty="0"/>
              <a:t>CO</a:t>
            </a:r>
            <a:r>
              <a:rPr lang="cs-CZ" altLang="cs-CZ" baseline="-25000" dirty="0"/>
              <a:t>2</a:t>
            </a:r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863BDA36-0980-4ED8-9D80-D9AFE9330A10}"/>
              </a:ext>
            </a:extLst>
          </p:cNvPr>
          <p:cNvSpPr/>
          <p:nvPr/>
        </p:nvSpPr>
        <p:spPr>
          <a:xfrm>
            <a:off x="3472070" y="3419060"/>
            <a:ext cx="437321" cy="21203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0ADDE15-CEE9-42CF-8913-1EDD9FA24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07" y="1046609"/>
            <a:ext cx="8137750" cy="5537944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08D3B49-A99D-47B3-A417-24829846C3D2}"/>
              </a:ext>
            </a:extLst>
          </p:cNvPr>
          <p:cNvSpPr/>
          <p:nvPr/>
        </p:nvSpPr>
        <p:spPr>
          <a:xfrm>
            <a:off x="5838004" y="6327431"/>
            <a:ext cx="38074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https://eluc.kr-olomoucky.cz/verejne/lekce/2495</a:t>
            </a:r>
          </a:p>
        </p:txBody>
      </p:sp>
    </p:spTree>
    <p:extLst>
      <p:ext uri="{BB962C8B-B14F-4D97-AF65-F5344CB8AC3E}">
        <p14:creationId xmlns:p14="http://schemas.microsoft.com/office/powerpoint/2010/main" val="74611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450</Words>
  <Application>Microsoft Office PowerPoint</Application>
  <PresentationFormat>Širokoúhlá obrazovka</PresentationFormat>
  <Paragraphs>126</Paragraphs>
  <Slides>13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Dokument</vt:lpstr>
      <vt:lpstr>Fyziologie zátěže Metabolická charakteristika výkonu</vt:lpstr>
      <vt:lpstr>Typ zátěže</vt:lpstr>
      <vt:lpstr>Trvání výkonu</vt:lpstr>
      <vt:lpstr>Intenzita zatížení</vt:lpstr>
      <vt:lpstr>Nervosvalový přenos</vt:lpstr>
      <vt:lpstr>Svalová kontrakce</vt:lpstr>
      <vt:lpstr>Energetické krytí</vt:lpstr>
      <vt:lpstr>Anaerobní získávání energie</vt:lpstr>
      <vt:lpstr>Aerobní získávání energie</vt:lpstr>
      <vt:lpstr>Prezentace aplikace PowerPoint</vt:lpstr>
      <vt:lpstr>Prezentace aplikace PowerPoint</vt:lpstr>
      <vt:lpstr>Metabolické krytí</vt:lpstr>
      <vt:lpstr>Energetický výdej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Fyziologie zátěže Metabolická charakteristika výkonu</dc:title>
  <dc:creator>Vojtěch Grün</dc:creator>
  <cp:lastModifiedBy>Vojtěch Grün</cp:lastModifiedBy>
  <cp:revision>12</cp:revision>
  <dcterms:created xsi:type="dcterms:W3CDTF">2019-03-03T09:49:33Z</dcterms:created>
  <dcterms:modified xsi:type="dcterms:W3CDTF">2019-03-04T09:00:30Z</dcterms:modified>
</cp:coreProperties>
</file>