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7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85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7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73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51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350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01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897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9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68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0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06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93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39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3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06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68869-DC4A-4052-AD76-0A91486FA83E}" type="datetimeFigureOut">
              <a:rPr lang="cs-CZ" smtClean="0"/>
              <a:t>17.03.2019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FADF90-DB2A-482D-BF14-374DCF9EC2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0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9A99F-222B-4460-B3E3-67D9546CD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Fyziologie zátěže</a:t>
            </a:r>
            <a:br>
              <a:rPr lang="cs-CZ" dirty="0"/>
            </a:br>
            <a:r>
              <a:rPr lang="cs-CZ" sz="3200" dirty="0"/>
              <a:t>Specifické adaptace na zátěž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42EE7D-8FDA-4D70-9677-E8F7C2731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6173" y="5406887"/>
            <a:ext cx="3869635" cy="699052"/>
          </a:xfrm>
        </p:spPr>
        <p:txBody>
          <a:bodyPr/>
          <a:lstStyle/>
          <a:p>
            <a:r>
              <a:rPr lang="cs-CZ" dirty="0"/>
              <a:t>Vojtěch Grün</a:t>
            </a:r>
          </a:p>
        </p:txBody>
      </p:sp>
    </p:spTree>
    <p:extLst>
      <p:ext uri="{BB962C8B-B14F-4D97-AF65-F5344CB8AC3E}">
        <p14:creationId xmlns:p14="http://schemas.microsoft.com/office/powerpoint/2010/main" val="201932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295C94-7C0D-4CE0-B946-18374B26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Morfologická adaptace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C2860E-5E3F-4BD9-B12D-9634E335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Hypertrofie srdce</a:t>
            </a:r>
          </a:p>
          <a:p>
            <a:pPr lvl="1"/>
            <a:r>
              <a:rPr lang="cs-CZ" dirty="0"/>
              <a:t>Koncentrická, excentrická, koncentricko-excentrická</a:t>
            </a:r>
          </a:p>
          <a:p>
            <a:r>
              <a:rPr lang="cs-CZ" dirty="0"/>
              <a:t>Hypertrofie svalová</a:t>
            </a:r>
          </a:p>
          <a:p>
            <a:r>
              <a:rPr lang="cs-CZ" dirty="0"/>
              <a:t>Vaskularizace svalů</a:t>
            </a:r>
          </a:p>
          <a:p>
            <a:r>
              <a:rPr lang="cs-CZ" dirty="0"/>
              <a:t>Zvýšení počtu mitochondrií</a:t>
            </a:r>
          </a:p>
          <a:p>
            <a:r>
              <a:rPr lang="cs-CZ" dirty="0"/>
              <a:t>Snížení rychlých svalových vláken a zvýšení pomalých (vytrvalci)</a:t>
            </a:r>
          </a:p>
          <a:p>
            <a:r>
              <a:rPr lang="cs-CZ" dirty="0"/>
              <a:t>Vyšší </a:t>
            </a:r>
            <a:r>
              <a:rPr lang="cs-CZ" dirty="0" err="1"/>
              <a:t>denzita</a:t>
            </a:r>
            <a:r>
              <a:rPr lang="cs-CZ" dirty="0"/>
              <a:t> kostí</a:t>
            </a:r>
          </a:p>
          <a:p>
            <a:r>
              <a:rPr lang="cs-CZ" dirty="0"/>
              <a:t>Větší pevnost šlach a vazů</a:t>
            </a:r>
          </a:p>
        </p:txBody>
      </p:sp>
    </p:spTree>
    <p:extLst>
      <p:ext uri="{BB962C8B-B14F-4D97-AF65-F5344CB8AC3E}">
        <p14:creationId xmlns:p14="http://schemas.microsoft.com/office/powerpoint/2010/main" val="193588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210C6-769A-42DF-8618-FBB24CA9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AFB564-A284-4009-9F39-47485180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C046D0-A3F1-4AE8-B8FB-D6C8483F5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75" y="0"/>
            <a:ext cx="92171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3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296B2-1A63-4AE7-A4A4-917FAB82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pohybových schopností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11335-E4E5-4DE0-ADF3-218A21C8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Sprinty</a:t>
            </a:r>
          </a:p>
          <a:p>
            <a:pPr lvl="1"/>
            <a:r>
              <a:rPr lang="cs-CZ" dirty="0"/>
              <a:t>rychlost (reakční, akční, maximální)</a:t>
            </a:r>
          </a:p>
          <a:p>
            <a:pPr lvl="1"/>
            <a:r>
              <a:rPr lang="cs-CZ" dirty="0"/>
              <a:t>síla (explozivní – dolní končetiny)</a:t>
            </a:r>
          </a:p>
          <a:p>
            <a:pPr lvl="1"/>
            <a:r>
              <a:rPr lang="cs-CZ" dirty="0"/>
              <a:t>koordinace (synaptická)</a:t>
            </a:r>
          </a:p>
          <a:p>
            <a:r>
              <a:rPr lang="cs-CZ" dirty="0"/>
              <a:t>Dlouhé tratě</a:t>
            </a:r>
          </a:p>
          <a:p>
            <a:pPr lvl="1"/>
            <a:r>
              <a:rPr lang="cs-CZ" dirty="0"/>
              <a:t>rychlost (akční)</a:t>
            </a:r>
          </a:p>
          <a:p>
            <a:pPr lvl="1"/>
            <a:r>
              <a:rPr lang="cs-CZ" dirty="0"/>
              <a:t>koordinace (synaptická)</a:t>
            </a:r>
          </a:p>
          <a:p>
            <a:pPr lvl="1"/>
            <a:r>
              <a:rPr lang="cs-CZ" dirty="0"/>
              <a:t>vytrvalost (aerobní, anaerobní)</a:t>
            </a:r>
          </a:p>
        </p:txBody>
      </p:sp>
    </p:spTree>
    <p:extLst>
      <p:ext uri="{BB962C8B-B14F-4D97-AF65-F5344CB8AC3E}">
        <p14:creationId xmlns:p14="http://schemas.microsoft.com/office/powerpoint/2010/main" val="327371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15638-3718-4904-9477-F243304C4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452654-BA28-4006-ABA5-06F15A5B4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14" y="0"/>
            <a:ext cx="9141766" cy="6858000"/>
          </a:xfrm>
        </p:spPr>
      </p:pic>
    </p:spTree>
    <p:extLst>
      <p:ext uri="{BB962C8B-B14F-4D97-AF65-F5344CB8AC3E}">
        <p14:creationId xmlns:p14="http://schemas.microsoft.com/office/powerpoint/2010/main" val="311487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CE4BF-3EDF-40B5-93E1-514079AA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73AED-72BC-43CD-BC2E-04892449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747"/>
            <a:ext cx="8596668" cy="4530615"/>
          </a:xfrm>
        </p:spPr>
        <p:txBody>
          <a:bodyPr>
            <a:normAutofit/>
          </a:bodyPr>
          <a:lstStyle/>
          <a:p>
            <a:r>
              <a:rPr lang="cs-CZ" sz="2800" dirty="0"/>
              <a:t>ADAPTACE ENERGETICKÝCH ZÁSOB</a:t>
            </a:r>
          </a:p>
          <a:p>
            <a:r>
              <a:rPr lang="cs-CZ" sz="2800" dirty="0"/>
              <a:t>FUNKČNÍ ADAPTACE (aerobní, anaerobní kapacita)</a:t>
            </a:r>
          </a:p>
          <a:p>
            <a:r>
              <a:rPr lang="cs-CZ" sz="2800" dirty="0"/>
              <a:t>FUNKČNÍ ADAPTACE (smysly)</a:t>
            </a:r>
          </a:p>
          <a:p>
            <a:r>
              <a:rPr lang="cs-CZ" sz="2800" dirty="0"/>
              <a:t>MORFOLOGICKÉ ZMĚNY</a:t>
            </a:r>
          </a:p>
          <a:p>
            <a:r>
              <a:rPr lang="cs-CZ" sz="2800" dirty="0"/>
              <a:t>ROZVOJ POHYBOVÝCH SCHOPNOSTÍ</a:t>
            </a:r>
          </a:p>
        </p:txBody>
      </p:sp>
    </p:spTree>
    <p:extLst>
      <p:ext uri="{BB962C8B-B14F-4D97-AF65-F5344CB8AC3E}">
        <p14:creationId xmlns:p14="http://schemas.microsoft.com/office/powerpoint/2010/main" val="397196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D6440-80D7-45FF-A878-584AEA43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96FD5-44CD-42A4-9178-B0618BDBD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3271"/>
            <a:ext cx="8596668" cy="4398092"/>
          </a:xfrm>
        </p:spPr>
        <p:txBody>
          <a:bodyPr>
            <a:normAutofit/>
          </a:bodyPr>
          <a:lstStyle/>
          <a:p>
            <a:r>
              <a:rPr lang="cs-CZ" sz="2400" dirty="0"/>
              <a:t>Adaptace</a:t>
            </a:r>
          </a:p>
          <a:p>
            <a:pPr lvl="1"/>
            <a:r>
              <a:rPr lang="cs-CZ" sz="2000" dirty="0"/>
              <a:t>schopnost orgánových systémů funkčně i morfologicky se přizpůsobovat mnohonásobně opakovaným, dlouhodobým vlivům</a:t>
            </a:r>
          </a:p>
          <a:p>
            <a:r>
              <a:rPr lang="cs-CZ" sz="2400" dirty="0" err="1"/>
              <a:t>Dezadaptace</a:t>
            </a:r>
            <a:endParaRPr lang="cs-CZ" sz="2400" dirty="0"/>
          </a:p>
          <a:p>
            <a:pPr lvl="1"/>
            <a:r>
              <a:rPr lang="cs-CZ" sz="2000" dirty="0"/>
              <a:t>je podmíněna vynecháním či oslabením pravidelných podnětů. Tato skutečnost vede k poklesu či vymizení projevů adaptace</a:t>
            </a:r>
          </a:p>
          <a:p>
            <a:r>
              <a:rPr lang="cs-CZ" sz="2400" dirty="0"/>
              <a:t>Maladaptace</a:t>
            </a:r>
          </a:p>
          <a:p>
            <a:pPr lvl="1"/>
            <a:r>
              <a:rPr lang="cs-CZ" sz="2000" dirty="0"/>
              <a:t>důsledek neadekvátní, dlouhotrvající nadměrné zátěže, která může vést ke strukturálním změnám i funkčním poruchám</a:t>
            </a:r>
          </a:p>
        </p:txBody>
      </p:sp>
    </p:spTree>
    <p:extLst>
      <p:ext uri="{BB962C8B-B14F-4D97-AF65-F5344CB8AC3E}">
        <p14:creationId xmlns:p14="http://schemas.microsoft.com/office/powerpoint/2010/main" val="274542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D86BD-D123-4A7E-8642-B839C1B06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energetických zásob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707EF5-94D2-4880-B50A-6830D4271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Zvýšení ATP, CP (sprinty)</a:t>
            </a:r>
          </a:p>
          <a:p>
            <a:r>
              <a:rPr lang="cs-CZ" sz="3200" dirty="0"/>
              <a:t>Zvýšení glykogenu</a:t>
            </a:r>
          </a:p>
          <a:p>
            <a:r>
              <a:rPr lang="cs-CZ" sz="3200" dirty="0"/>
              <a:t>Zvýšení enzymatické aktivity</a:t>
            </a:r>
          </a:p>
          <a:p>
            <a:pPr lvl="1"/>
            <a:r>
              <a:rPr lang="cs-CZ" sz="2800" dirty="0" err="1"/>
              <a:t>Myokináza</a:t>
            </a:r>
            <a:r>
              <a:rPr lang="cs-CZ" sz="2800" dirty="0"/>
              <a:t>, kreatinkináza</a:t>
            </a:r>
          </a:p>
          <a:p>
            <a:pPr lvl="1"/>
            <a:r>
              <a:rPr lang="cs-CZ" sz="2800" dirty="0"/>
              <a:t>Aktivita enzymů Krebsova cyklu</a:t>
            </a:r>
          </a:p>
        </p:txBody>
      </p:sp>
    </p:spTree>
    <p:extLst>
      <p:ext uri="{BB962C8B-B14F-4D97-AF65-F5344CB8AC3E}">
        <p14:creationId xmlns:p14="http://schemas.microsoft.com/office/powerpoint/2010/main" val="105234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5FB7BB-F853-4CE8-8F9E-50B52380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Zvýšení enzymatické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F11B73-31B1-46C2-A851-1F14ED549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↑ aktivity myozinové </a:t>
            </a:r>
            <a:r>
              <a:rPr lang="cs-CZ" sz="2800" dirty="0" err="1"/>
              <a:t>ATPázy</a:t>
            </a:r>
            <a:r>
              <a:rPr lang="cs-CZ" sz="2800" dirty="0"/>
              <a:t> (</a:t>
            </a:r>
            <a:r>
              <a:rPr lang="cs-CZ" sz="2800" dirty="0" err="1"/>
              <a:t>myokináza</a:t>
            </a:r>
            <a:r>
              <a:rPr lang="cs-CZ" sz="2800" dirty="0"/>
              <a:t>, resp. kreatinkináza) - sprinty</a:t>
            </a:r>
          </a:p>
          <a:p>
            <a:r>
              <a:rPr lang="cs-CZ" sz="2800" dirty="0"/>
              <a:t>↑ aktivity glykolytických enzymů (</a:t>
            </a:r>
            <a:r>
              <a:rPr lang="cs-CZ" sz="2800" dirty="0" err="1"/>
              <a:t>hexokináza</a:t>
            </a:r>
            <a:r>
              <a:rPr lang="cs-CZ" sz="2800" dirty="0"/>
              <a:t>, </a:t>
            </a:r>
            <a:r>
              <a:rPr lang="cs-CZ" sz="2800" dirty="0" err="1"/>
              <a:t>fosforyláza</a:t>
            </a:r>
            <a:r>
              <a:rPr lang="cs-CZ" sz="2800" dirty="0"/>
              <a:t>, </a:t>
            </a:r>
            <a:r>
              <a:rPr lang="cs-CZ" sz="2800" dirty="0" err="1"/>
              <a:t>fosfofruktokináza</a:t>
            </a:r>
            <a:r>
              <a:rPr lang="cs-CZ" sz="2800" dirty="0"/>
              <a:t>)</a:t>
            </a:r>
          </a:p>
          <a:p>
            <a:r>
              <a:rPr lang="cs-CZ" sz="2800" dirty="0"/>
              <a:t>↑ aktivity oxidativních enzymů (</a:t>
            </a:r>
            <a:r>
              <a:rPr lang="cs-CZ" sz="2800" dirty="0" err="1"/>
              <a:t>sukcinátdehydrogenáza</a:t>
            </a:r>
            <a:r>
              <a:rPr lang="cs-CZ" sz="2800" dirty="0"/>
              <a:t>, </a:t>
            </a:r>
            <a:r>
              <a:rPr lang="cs-CZ" sz="2800" dirty="0" err="1"/>
              <a:t>malátdehydrogenáza</a:t>
            </a:r>
            <a:r>
              <a:rPr lang="cs-CZ" sz="2800" dirty="0"/>
              <a:t>, </a:t>
            </a:r>
            <a:r>
              <a:rPr lang="cs-CZ" sz="2800" dirty="0" err="1"/>
              <a:t>citrátsyntáza</a:t>
            </a:r>
            <a:r>
              <a:rPr lang="cs-CZ" sz="2800" dirty="0"/>
              <a:t>, </a:t>
            </a:r>
            <a:r>
              <a:rPr lang="cs-CZ" sz="2800" dirty="0" err="1"/>
              <a:t>hydroxyacyl</a:t>
            </a:r>
            <a:r>
              <a:rPr lang="cs-CZ" sz="2800" dirty="0"/>
              <a:t>-</a:t>
            </a:r>
            <a:r>
              <a:rPr lang="cs-CZ" sz="2800" dirty="0" err="1"/>
              <a:t>CoA</a:t>
            </a:r>
            <a:r>
              <a:rPr lang="cs-CZ" sz="2800" dirty="0"/>
              <a:t>-dehydrogenáza)</a:t>
            </a:r>
          </a:p>
        </p:txBody>
      </p:sp>
    </p:spTree>
    <p:extLst>
      <p:ext uri="{BB962C8B-B14F-4D97-AF65-F5344CB8AC3E}">
        <p14:creationId xmlns:p14="http://schemas.microsoft.com/office/powerpoint/2010/main" val="64963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5C485-32D3-493E-9F9E-0B85D1E5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adaptace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8BA624-1E03-4197-92E3-6FFC64C11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10748"/>
            <a:ext cx="8915400" cy="4916556"/>
          </a:xfrm>
        </p:spPr>
        <p:txBody>
          <a:bodyPr>
            <a:normAutofit/>
          </a:bodyPr>
          <a:lstStyle/>
          <a:p>
            <a:r>
              <a:rPr lang="cs-CZ" sz="2400" dirty="0"/>
              <a:t>Anaerobní</a:t>
            </a:r>
          </a:p>
          <a:p>
            <a:pPr lvl="1"/>
            <a:r>
              <a:rPr lang="cs-CZ" sz="2000" dirty="0"/>
              <a:t>Vyšší odolnost vůči zakyselení</a:t>
            </a:r>
          </a:p>
          <a:p>
            <a:pPr lvl="1"/>
            <a:r>
              <a:rPr lang="cs-CZ" sz="2000" dirty="0"/>
              <a:t>Efektivnější zpracování laktátu</a:t>
            </a:r>
          </a:p>
          <a:p>
            <a:r>
              <a:rPr lang="cs-CZ" sz="2400" dirty="0"/>
              <a:t>Aerobní</a:t>
            </a:r>
          </a:p>
          <a:p>
            <a:pPr lvl="1"/>
            <a:r>
              <a:rPr lang="cs-CZ" sz="2000" dirty="0"/>
              <a:t>↑ klidový i zátěžový </a:t>
            </a:r>
            <a:r>
              <a:rPr lang="cs-CZ" sz="2000" dirty="0" err="1"/>
              <a:t>Qs</a:t>
            </a:r>
            <a:r>
              <a:rPr lang="cs-CZ" sz="2000" dirty="0"/>
              <a:t> (80-100 ml, resp. 160-200 ml)</a:t>
            </a:r>
          </a:p>
          <a:p>
            <a:pPr lvl="1"/>
            <a:r>
              <a:rPr lang="cs-CZ" sz="2000" dirty="0"/>
              <a:t>↑ zátěžový Q</a:t>
            </a:r>
          </a:p>
          <a:p>
            <a:pPr lvl="1"/>
            <a:r>
              <a:rPr lang="cs-CZ" sz="2000" dirty="0"/>
              <a:t>Bradykardie</a:t>
            </a:r>
          </a:p>
          <a:p>
            <a:pPr lvl="1"/>
            <a:r>
              <a:rPr lang="cs-CZ" sz="2000" dirty="0"/>
              <a:t>↑ VC, ↓ klidová DF, ↑ VO2max</a:t>
            </a:r>
          </a:p>
          <a:p>
            <a:pPr lvl="1"/>
            <a:r>
              <a:rPr lang="cs-CZ" sz="2000" dirty="0"/>
              <a:t>↑ úroveň ANP</a:t>
            </a:r>
          </a:p>
          <a:p>
            <a:pPr lvl="1"/>
            <a:r>
              <a:rPr lang="cs-CZ" sz="2000" dirty="0"/>
              <a:t>lepší ekonomika pohybu</a:t>
            </a:r>
          </a:p>
          <a:p>
            <a:pPr lvl="1"/>
            <a:r>
              <a:rPr lang="cs-CZ" sz="2000" dirty="0"/>
              <a:t>↑ objem krve (nejprve plazma, pak erytrocyty a hemoglobin)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44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BFCFD-F1E8-4C9B-BFBD-2B518C13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adaptace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E56C3-0049-409E-B51C-91622E74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r>
              <a:rPr lang="cs-CZ" sz="2800" dirty="0"/>
              <a:t>↑ hladina kortizolu</a:t>
            </a:r>
          </a:p>
          <a:p>
            <a:r>
              <a:rPr lang="cs-CZ" sz="2800" dirty="0"/>
              <a:t>↑ sekrece hormonů štítné žlázy a citlivost na ně v klidu i při zátěži</a:t>
            </a:r>
          </a:p>
          <a:p>
            <a:r>
              <a:rPr lang="cs-CZ" sz="2800" dirty="0"/>
              <a:t>   hodnoty katecholaminů v klidu i při zátěži</a:t>
            </a:r>
          </a:p>
          <a:p>
            <a:r>
              <a:rPr lang="cs-CZ" sz="2800" dirty="0"/>
              <a:t>↑ hladina prolaktinu u žen (může vést k poruše menstruačního cyklu)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57DA12E-DAC0-4CE4-8D79-8E54632AC498}"/>
              </a:ext>
            </a:extLst>
          </p:cNvPr>
          <p:cNvCxnSpPr>
            <a:cxnSpLocks/>
          </p:cNvCxnSpPr>
          <p:nvPr/>
        </p:nvCxnSpPr>
        <p:spPr>
          <a:xfrm>
            <a:off x="3127513" y="3776869"/>
            <a:ext cx="0" cy="3180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0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05225-A280-4639-8A42-B7582F23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smyslů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C5E02-78D7-4038-8EBE-6F6EB07CD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Zrak (periferní vidění, odhad vzdálenosti,…)</a:t>
            </a:r>
          </a:p>
          <a:p>
            <a:r>
              <a:rPr lang="cs-CZ" sz="2400" dirty="0"/>
              <a:t>Prostorová orientace</a:t>
            </a:r>
          </a:p>
          <a:p>
            <a:r>
              <a:rPr lang="cs-CZ" sz="2400" dirty="0"/>
              <a:t>Kinestetický, </a:t>
            </a:r>
            <a:r>
              <a:rPr lang="cs-CZ" sz="2400" dirty="0" err="1"/>
              <a:t>statokinestický</a:t>
            </a:r>
            <a:endParaRPr lang="cs-CZ" sz="2400" dirty="0"/>
          </a:p>
          <a:p>
            <a:r>
              <a:rPr lang="cs-CZ" sz="2400" dirty="0"/>
              <a:t>Taktilní čití</a:t>
            </a:r>
          </a:p>
          <a:p>
            <a:r>
              <a:rPr lang="cs-CZ" sz="2400" dirty="0"/>
              <a:t>Snížení vnímání bolesti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320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210</TotalTime>
  <Words>325</Words>
  <Application>Microsoft Office PowerPoint</Application>
  <PresentationFormat>Širokoúhlá obrazovka</PresentationFormat>
  <Paragraphs>64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Stébla</vt:lpstr>
      <vt:lpstr>Fyziologie zátěže Specifické adaptace na zátěž</vt:lpstr>
      <vt:lpstr>Prezentace aplikace PowerPoint</vt:lpstr>
      <vt:lpstr>Prezentace aplikace PowerPoint</vt:lpstr>
      <vt:lpstr>Prezentace aplikace PowerPoint</vt:lpstr>
      <vt:lpstr>Adaptace energetických zásob</vt:lpstr>
      <vt:lpstr>Zvýšení enzymatické aktivity</vt:lpstr>
      <vt:lpstr>Funkční adaptace</vt:lpstr>
      <vt:lpstr>Hormonální adaptace</vt:lpstr>
      <vt:lpstr>Adaptace smyslů</vt:lpstr>
      <vt:lpstr>Morfologická adaptace</vt:lpstr>
      <vt:lpstr>Prezentace aplikace PowerPoint</vt:lpstr>
      <vt:lpstr>Rozvoj pohybových schopností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zátěže Specifické adaptace na zátěž</dc:title>
  <dc:creator>Vojtěch Grün</dc:creator>
  <cp:lastModifiedBy>Vojtěch Grün</cp:lastModifiedBy>
  <cp:revision>9</cp:revision>
  <dcterms:created xsi:type="dcterms:W3CDTF">2019-03-17T09:37:36Z</dcterms:created>
  <dcterms:modified xsi:type="dcterms:W3CDTF">2019-03-17T13:08:16Z</dcterms:modified>
</cp:coreProperties>
</file>