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14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9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639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2543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586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199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066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12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18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57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83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87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31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32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58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16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58A02AC-AC67-45C4-A331-229D33317116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649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F1575-87FB-4FD4-A8F7-CCCE85A1A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r>
              <a:rPr lang="cs-CZ" dirty="0"/>
              <a:t>Fyziologie zátěže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EFD770-43BC-4C03-A245-1FCF97943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r>
              <a:rPr lang="cs-CZ" dirty="0"/>
              <a:t>Vojtěch Grün</a:t>
            </a:r>
          </a:p>
        </p:txBody>
      </p:sp>
    </p:spTree>
    <p:extLst>
      <p:ext uri="{BB962C8B-B14F-4D97-AF65-F5344CB8AC3E}">
        <p14:creationId xmlns:p14="http://schemas.microsoft.com/office/powerpoint/2010/main" val="2619096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46FF2-5234-4A50-B571-20800845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FC20386-A398-4AB7-A028-19C8005EC8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276737"/>
              </p:ext>
            </p:extLst>
          </p:nvPr>
        </p:nvGraphicFramePr>
        <p:xfrm>
          <a:off x="0" y="0"/>
          <a:ext cx="12192000" cy="6857995"/>
        </p:xfrm>
        <a:graphic>
          <a:graphicData uri="http://schemas.openxmlformats.org/drawingml/2006/table">
            <a:tbl>
              <a:tblPr/>
              <a:tblGrid>
                <a:gridCol w="2540688">
                  <a:extLst>
                    <a:ext uri="{9D8B030D-6E8A-4147-A177-3AD203B41FA5}">
                      <a16:colId xmlns:a16="http://schemas.microsoft.com/office/drawing/2014/main" val="742675531"/>
                    </a:ext>
                  </a:extLst>
                </a:gridCol>
                <a:gridCol w="3052124">
                  <a:extLst>
                    <a:ext uri="{9D8B030D-6E8A-4147-A177-3AD203B41FA5}">
                      <a16:colId xmlns:a16="http://schemas.microsoft.com/office/drawing/2014/main" val="3332780764"/>
                    </a:ext>
                  </a:extLst>
                </a:gridCol>
                <a:gridCol w="3299594">
                  <a:extLst>
                    <a:ext uri="{9D8B030D-6E8A-4147-A177-3AD203B41FA5}">
                      <a16:colId xmlns:a16="http://schemas.microsoft.com/office/drawing/2014/main" val="3273072349"/>
                    </a:ext>
                  </a:extLst>
                </a:gridCol>
                <a:gridCol w="3299594">
                  <a:extLst>
                    <a:ext uri="{9D8B030D-6E8A-4147-A177-3AD203B41FA5}">
                      <a16:colId xmlns:a16="http://schemas.microsoft.com/office/drawing/2014/main" val="1222136086"/>
                    </a:ext>
                  </a:extLst>
                </a:gridCol>
              </a:tblGrid>
              <a:tr h="412897">
                <a:tc rowSpan="2"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KOMBINOVANÉ </a:t>
                      </a:r>
                      <a:b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- VÍCEBOJE</a:t>
                      </a:r>
                    </a:p>
                  </a:txBody>
                  <a:tcPr marL="19377" marR="19377" marT="19377" marB="1937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 dirty="0">
                          <a:solidFill>
                            <a:schemeClr val="bg1"/>
                          </a:solidFill>
                          <a:effectLst/>
                        </a:rPr>
                        <a:t>MODERNÍ PĚTIBOJ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834793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TRIATLON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388183"/>
                  </a:ext>
                </a:extLst>
              </a:tr>
              <a:tr h="412897">
                <a:tc rowSpan="11"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VÝKONY</a:t>
                      </a:r>
                    </a:p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SPOJENÉ S OVLÁDÁNÍM……</a:t>
                      </a:r>
                    </a:p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MOBILNÍCH ZAŘÍZENÍ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SANĚ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215754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BOBY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628076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SKELETON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638109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RAFTING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488958"/>
                  </a:ext>
                </a:extLst>
              </a:tr>
              <a:tr h="4128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MOBILNÍCH STROJŮ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LÉTÁNÍ A PARAŠUTISMUS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PARAGLAIDING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507550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MOTORISMUS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279534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JACHTING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JACHTING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872532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WINDSURFING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874924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KITESURFING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050140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ZVÍŘAT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JEZDECTVÍ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586579"/>
                  </a:ext>
                </a:extLst>
              </a:tr>
              <a:tr h="4128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DOSTIHOVÉ ZÁVODY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598650"/>
                  </a:ext>
                </a:extLst>
              </a:tr>
              <a:tr h="412897">
                <a:tc rowSpan="7"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SENZOMOTORICKÉ/</a:t>
                      </a:r>
                    </a:p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CÍLOVÉ SPORTY</a:t>
                      </a:r>
                    </a:p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SPORTOVNÍ STŘELBA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042807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LUKOSTŘELBA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29718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KUŽELKY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766920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BOWLING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74170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GOLF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112235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CURLING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512072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BILIARD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264973"/>
                  </a:ext>
                </a:extLst>
              </a:tr>
              <a:tr h="764714">
                <a:tc rowSpan="2"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TECHNICKÉ</a:t>
                      </a:r>
                    </a:p>
                  </a:txBody>
                  <a:tcPr marL="19377" marR="19377" marT="19377" marB="1937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SPORTOVNÍ LEZENÍ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lezení na obtížnost, lezení na rychlost, bouldering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16736"/>
                  </a:ext>
                </a:extLst>
              </a:tr>
              <a:tr h="236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HOROLEZECTVÍ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849224"/>
                  </a:ext>
                </a:extLst>
              </a:tr>
              <a:tr h="236988"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EXTRÉMNÍ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7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9377" marR="19377" marT="19377" marB="1937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995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29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297A5-C0C0-414E-A3CC-3AEF7494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DA29EB-735F-4099-993A-8CF3A3588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233800" cy="5811838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Garant a vyučující</a:t>
            </a:r>
          </a:p>
          <a:p>
            <a:pPr lvl="1"/>
            <a:r>
              <a:rPr lang="cs-CZ" dirty="0"/>
              <a:t>MUDr. Kateřina Kapounková, Ph.D. (přednášející)</a:t>
            </a:r>
          </a:p>
          <a:p>
            <a:pPr lvl="1"/>
            <a:r>
              <a:rPr lang="cs-CZ" dirty="0"/>
              <a:t>prof. MUDr. Jindřich Vomela, CSc., LL.M. (přednášející)</a:t>
            </a:r>
          </a:p>
          <a:p>
            <a:pPr lvl="1"/>
            <a:r>
              <a:rPr lang="cs-CZ" dirty="0"/>
              <a:t>Mgr. Martina </a:t>
            </a:r>
            <a:r>
              <a:rPr lang="cs-CZ" dirty="0" err="1"/>
              <a:t>Bernaciková</a:t>
            </a:r>
            <a:r>
              <a:rPr lang="cs-CZ" dirty="0"/>
              <a:t>, Ph.D. (cvičící)</a:t>
            </a:r>
          </a:p>
          <a:p>
            <a:pPr lvl="1"/>
            <a:r>
              <a:rPr lang="cs-CZ" dirty="0"/>
              <a:t>Mgr. Vojtěch Grün (cvičící)</a:t>
            </a:r>
          </a:p>
          <a:p>
            <a:r>
              <a:rPr lang="cs-CZ" b="1" dirty="0">
                <a:solidFill>
                  <a:srgbClr val="FFC000"/>
                </a:solidFill>
              </a:rPr>
              <a:t>Konzultační hodiny</a:t>
            </a:r>
          </a:p>
          <a:p>
            <a:pPr lvl="1"/>
            <a:r>
              <a:rPr lang="cs-CZ" dirty="0"/>
              <a:t>středa 10:30-11:30 nebo po domluvě (místnost 335 – nad děkanátem)</a:t>
            </a:r>
          </a:p>
          <a:p>
            <a:r>
              <a:rPr lang="cs-CZ" b="1" dirty="0">
                <a:solidFill>
                  <a:srgbClr val="FFC000"/>
                </a:solidFill>
              </a:rPr>
              <a:t>Email</a:t>
            </a:r>
          </a:p>
          <a:p>
            <a:pPr lvl="1"/>
            <a:r>
              <a:rPr lang="cs-CZ" dirty="0"/>
              <a:t>grun@mail.muni.cz</a:t>
            </a:r>
          </a:p>
          <a:p>
            <a:r>
              <a:rPr lang="cs-CZ" b="1" dirty="0">
                <a:solidFill>
                  <a:srgbClr val="FFC000"/>
                </a:solidFill>
              </a:rPr>
              <a:t>Podmínky semináře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docházka: max. 2 absence, chodit připravený do hodin, aktivní práce v hodinách (pracovní listy + protokoly), úspěšné vyplnění všech pracovních listů a protokolů</a:t>
            </a:r>
            <a:endParaRPr lang="cs-CZ" b="1" dirty="0">
              <a:solidFill>
                <a:srgbClr val="FFC000"/>
              </a:solidFill>
            </a:endParaRPr>
          </a:p>
          <a:p>
            <a:r>
              <a:rPr lang="cs-CZ" b="1" dirty="0">
                <a:solidFill>
                  <a:srgbClr val="FFC000"/>
                </a:solidFill>
              </a:rPr>
              <a:t>Ukončení předmětu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ZK – 1. termín: ústní, 2. termín: ústní</a:t>
            </a:r>
          </a:p>
          <a:p>
            <a:endParaRPr lang="cs-CZ" b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54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59801-9837-4F14-BDAA-C4B003C0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 –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3735B-1DE8-4D8D-94A2-AC8D31D65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Charakteristika sportovních disciplín</a:t>
            </a:r>
          </a:p>
          <a:p>
            <a:r>
              <a:rPr lang="cs-CZ" dirty="0"/>
              <a:t>Faktory sportovního výkonu (somatické, kondiční, technické, taktické, psychické, ostatní)</a:t>
            </a:r>
          </a:p>
          <a:p>
            <a:r>
              <a:rPr lang="cs-CZ" dirty="0"/>
              <a:t>Metabolická charakteristika výkonu (typ zátěže, trvání výkonu, intenzita zatížení, energetický výdej)</a:t>
            </a:r>
          </a:p>
          <a:p>
            <a:r>
              <a:rPr lang="cs-CZ" dirty="0"/>
              <a:t>Funkční charakteristika během výkonu</a:t>
            </a:r>
          </a:p>
          <a:p>
            <a:r>
              <a:rPr lang="cs-CZ" dirty="0"/>
              <a:t>(SF během výkonu, VO2 během výkonu, koncentrace La během výkonu i po výkonu)</a:t>
            </a:r>
          </a:p>
          <a:p>
            <a:r>
              <a:rPr lang="cs-CZ" dirty="0"/>
              <a:t>Specifické adaptace organismu na zátěž (adaptace energetických zásob, funkční adaptace – kapacita, morfologické změny – srdce a svaly, rozvoj pohybových schopností)</a:t>
            </a:r>
          </a:p>
          <a:p>
            <a:r>
              <a:rPr lang="cs-CZ" dirty="0"/>
              <a:t>Charakteristika sportovce – zátěžové testy (př.: VO2 max., úroveň ANP, VC…)</a:t>
            </a:r>
          </a:p>
          <a:p>
            <a:r>
              <a:rPr lang="cs-CZ" dirty="0"/>
              <a:t>Fyziologická podstata tréninku</a:t>
            </a:r>
          </a:p>
          <a:p>
            <a:r>
              <a:rPr lang="cs-CZ" dirty="0"/>
              <a:t>Zdravotní rizika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6698F1A-8F84-41FE-8D70-6E190CA72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498" y="1283724"/>
            <a:ext cx="7005668" cy="531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69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CADF4-468A-4352-98B9-A5A540FD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BAB24B-A9D4-4114-BDBA-D4F306F56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dirty="0" err="1"/>
              <a:t>Bernaciková</a:t>
            </a:r>
            <a:r>
              <a:rPr lang="cs-CZ" altLang="cs-CZ" dirty="0"/>
              <a:t>, M. – Kapounková, K. – Novotný, J. a kol. </a:t>
            </a:r>
            <a:r>
              <a:rPr lang="cs-CZ" altLang="cs-CZ" i="1" dirty="0"/>
              <a:t>Fyziologie sportovních disciplín</a:t>
            </a:r>
            <a:r>
              <a:rPr lang="cs-CZ" altLang="cs-CZ" dirty="0"/>
              <a:t>. </a:t>
            </a:r>
            <a:r>
              <a:rPr lang="cs-CZ" altLang="cs-CZ" dirty="0" err="1"/>
              <a:t>Elportál</a:t>
            </a:r>
            <a:r>
              <a:rPr lang="cs-CZ" altLang="cs-CZ" dirty="0"/>
              <a:t>. 2011.</a:t>
            </a:r>
          </a:p>
          <a:p>
            <a:pPr>
              <a:lnSpc>
                <a:spcPct val="80000"/>
              </a:lnSpc>
            </a:pPr>
            <a:r>
              <a:rPr lang="cs-CZ" altLang="cs-CZ" dirty="0" err="1"/>
              <a:t>Grasgruber</a:t>
            </a:r>
            <a:r>
              <a:rPr lang="cs-CZ" altLang="cs-CZ" dirty="0"/>
              <a:t>, P. – </a:t>
            </a:r>
            <a:r>
              <a:rPr lang="cs-CZ" altLang="cs-CZ" dirty="0" err="1"/>
              <a:t>Cacek</a:t>
            </a:r>
            <a:r>
              <a:rPr lang="cs-CZ" altLang="cs-CZ" dirty="0"/>
              <a:t>, Jan. </a:t>
            </a:r>
            <a:r>
              <a:rPr lang="cs-CZ" altLang="cs-CZ" i="1" dirty="0"/>
              <a:t>Sportovní geny</a:t>
            </a:r>
            <a:r>
              <a:rPr lang="cs-CZ" altLang="cs-CZ" dirty="0"/>
              <a:t>. Brno: </a:t>
            </a:r>
            <a:r>
              <a:rPr lang="cs-CZ" altLang="cs-CZ" dirty="0" err="1"/>
              <a:t>Computer</a:t>
            </a:r>
            <a:r>
              <a:rPr lang="cs-CZ" altLang="cs-CZ" dirty="0"/>
              <a:t> </a:t>
            </a:r>
            <a:r>
              <a:rPr lang="cs-CZ" altLang="cs-CZ" dirty="0" err="1"/>
              <a:t>Press</a:t>
            </a:r>
            <a:r>
              <a:rPr lang="cs-CZ" altLang="cs-CZ" dirty="0"/>
              <a:t>, a.s., 2008.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Havlíčková, L. </a:t>
            </a:r>
            <a:r>
              <a:rPr lang="cs-CZ" altLang="cs-CZ" i="1" dirty="0"/>
              <a:t>Fyziologie tělesné zátěže I.</a:t>
            </a:r>
            <a:r>
              <a:rPr lang="cs-CZ" altLang="cs-CZ" dirty="0"/>
              <a:t> Praha: Karolinum, 2003.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Havlíčková, L. a kol.: </a:t>
            </a:r>
            <a:r>
              <a:rPr lang="cs-CZ" altLang="cs-CZ" i="1" dirty="0"/>
              <a:t>Fyziologie tělesné zátěže II: Speciální část – 1. díl.</a:t>
            </a:r>
            <a:r>
              <a:rPr lang="cs-CZ" altLang="cs-CZ" dirty="0"/>
              <a:t> Praha: Univerzita Karlova, 1993.</a:t>
            </a:r>
          </a:p>
          <a:p>
            <a:pPr>
              <a:lnSpc>
                <a:spcPct val="80000"/>
              </a:lnSpc>
            </a:pPr>
            <a:r>
              <a:rPr lang="cs-CZ" altLang="cs-CZ" dirty="0" err="1"/>
              <a:t>Melichna</a:t>
            </a:r>
            <a:r>
              <a:rPr lang="cs-CZ" altLang="cs-CZ" dirty="0"/>
              <a:t>, J. a kol.: </a:t>
            </a:r>
            <a:r>
              <a:rPr lang="cs-CZ" altLang="cs-CZ" i="1" dirty="0"/>
              <a:t>Fyziologie tělesné zátěže II: Speciální část – 2. díl.</a:t>
            </a:r>
            <a:r>
              <a:rPr lang="cs-CZ" altLang="cs-CZ" dirty="0"/>
              <a:t> Praha: Univerzita Karlova, 1995.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Heller, J. a kol.: </a:t>
            </a:r>
            <a:r>
              <a:rPr lang="cs-CZ" altLang="cs-CZ" i="1" dirty="0"/>
              <a:t>Fyziologie tělesné zátěže II: Speciální část – 3. díl.</a:t>
            </a:r>
            <a:r>
              <a:rPr lang="cs-CZ" altLang="cs-CZ" dirty="0"/>
              <a:t> Praha: Univerzita Karlova, 1996. </a:t>
            </a:r>
          </a:p>
        </p:txBody>
      </p:sp>
    </p:spTree>
    <p:extLst>
      <p:ext uri="{BB962C8B-B14F-4D97-AF65-F5344CB8AC3E}">
        <p14:creationId xmlns:p14="http://schemas.microsoft.com/office/powerpoint/2010/main" val="265150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D2EE3-8F5E-4C8E-831B-C5C05842D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7C212CA-4F4E-46A0-B473-590A2348F3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61207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/>
              <a:tblGrid>
                <a:gridCol w="2637388">
                  <a:extLst>
                    <a:ext uri="{9D8B030D-6E8A-4147-A177-3AD203B41FA5}">
                      <a16:colId xmlns:a16="http://schemas.microsoft.com/office/drawing/2014/main" val="3676773583"/>
                    </a:ext>
                  </a:extLst>
                </a:gridCol>
                <a:gridCol w="2637388">
                  <a:extLst>
                    <a:ext uri="{9D8B030D-6E8A-4147-A177-3AD203B41FA5}">
                      <a16:colId xmlns:a16="http://schemas.microsoft.com/office/drawing/2014/main" val="3901811747"/>
                    </a:ext>
                  </a:extLst>
                </a:gridCol>
                <a:gridCol w="3458612">
                  <a:extLst>
                    <a:ext uri="{9D8B030D-6E8A-4147-A177-3AD203B41FA5}">
                      <a16:colId xmlns:a16="http://schemas.microsoft.com/office/drawing/2014/main" val="1418683796"/>
                    </a:ext>
                  </a:extLst>
                </a:gridCol>
                <a:gridCol w="3458612">
                  <a:extLst>
                    <a:ext uri="{9D8B030D-6E8A-4147-A177-3AD203B41FA5}">
                      <a16:colId xmlns:a16="http://schemas.microsoft.com/office/drawing/2014/main" val="1957023122"/>
                    </a:ext>
                  </a:extLst>
                </a:gridCol>
              </a:tblGrid>
              <a:tr h="450291">
                <a:tc rowSpan="13">
                  <a:txBody>
                    <a:bodyPr/>
                    <a:lstStyle/>
                    <a:p>
                      <a:pPr algn="just"/>
                      <a:r>
                        <a:rPr lang="cs-CZ" sz="1400" dirty="0">
                          <a:effectLst/>
                        </a:rPr>
                        <a:t>RYCHLOSTNĚ-SILOVÉ SPORTY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RYCHLOSTNÍ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ATLETIKA-SPRINTY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100 - 400m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74651"/>
                  </a:ext>
                </a:extLst>
              </a:tr>
              <a:tr h="7850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DRÁHOVÁ CYKLISTIKA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200m - 1km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328809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PLAVÁNÍ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50m - 100m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91821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RYCHLOBRUSLENÍ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500m - 1km (1,5km)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72152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IN-LINE BRUSLENÍ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100m - 1km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48635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BOBY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57132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SILOVÉ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VZPÍRÁNÍ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990780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dirty="0">
                          <a:effectLst/>
                        </a:rPr>
                        <a:t>SILOVÝ TROJBOJ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94700"/>
                  </a:ext>
                </a:extLst>
              </a:tr>
              <a:tr h="7850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RYCHLOSTNĚ-SILOVÉ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ATLETIKA-SKOKY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dálka, trojskok, výška, tyčka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527188"/>
                  </a:ext>
                </a:extLst>
              </a:tr>
              <a:tr h="7850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ATLETIKA-VRHY, HODY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koule, disk, oštěp, kladivo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072606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ALPSKÉ LYŽOVÁNÍ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669111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SKOKY NA LYŽÍCH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158640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SNOWBOARDING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0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65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3A643-ED27-430C-9939-424635EA2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2A451A8-F284-4F9B-AFBF-EDB9E55C2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697022"/>
              </p:ext>
            </p:extLst>
          </p:nvPr>
        </p:nvGraphicFramePr>
        <p:xfrm>
          <a:off x="2252870" y="0"/>
          <a:ext cx="6559826" cy="6858000"/>
        </p:xfrm>
        <a:graphic>
          <a:graphicData uri="http://schemas.openxmlformats.org/drawingml/2006/table">
            <a:tbl>
              <a:tblPr/>
              <a:tblGrid>
                <a:gridCol w="1865026">
                  <a:extLst>
                    <a:ext uri="{9D8B030D-6E8A-4147-A177-3AD203B41FA5}">
                      <a16:colId xmlns:a16="http://schemas.microsoft.com/office/drawing/2014/main" val="97112533"/>
                    </a:ext>
                  </a:extLst>
                </a:gridCol>
                <a:gridCol w="1865026">
                  <a:extLst>
                    <a:ext uri="{9D8B030D-6E8A-4147-A177-3AD203B41FA5}">
                      <a16:colId xmlns:a16="http://schemas.microsoft.com/office/drawing/2014/main" val="2624680391"/>
                    </a:ext>
                  </a:extLst>
                </a:gridCol>
                <a:gridCol w="1865026">
                  <a:extLst>
                    <a:ext uri="{9D8B030D-6E8A-4147-A177-3AD203B41FA5}">
                      <a16:colId xmlns:a16="http://schemas.microsoft.com/office/drawing/2014/main" val="2219322383"/>
                    </a:ext>
                  </a:extLst>
                </a:gridCol>
                <a:gridCol w="964748">
                  <a:extLst>
                    <a:ext uri="{9D8B030D-6E8A-4147-A177-3AD203B41FA5}">
                      <a16:colId xmlns:a16="http://schemas.microsoft.com/office/drawing/2014/main" val="540014713"/>
                    </a:ext>
                  </a:extLst>
                </a:gridCol>
              </a:tblGrid>
              <a:tr h="460653">
                <a:tc rowSpan="20"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VYTRVALOSTNÍ SPORTY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RYCHLOSTNÉ-VYTRVALOSTNÍ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ATLETIKA-STŘEDNÍ TRATĚ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800m-1500m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216495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DRÁHOVÁ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stíhací závod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75428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PLAVÁNÍ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200m-400m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61710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1500m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51108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IN-LINE 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1500m-3km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303093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SILOVĚ-VYTRVALOSTNÍ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RYCHLOSTNÍ KANOISTIKA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79077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KANOISTIKA-DIVOKÁ VODA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642634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VESLOVÁNÍ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021966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VYTRVALOSTNÍ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ATLETIKA-BĚHY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3km (5km)-maraton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77403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ATELTIKA-SPORTOVNÍ CHŮZE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24657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ORIENTAČNÍ BĚH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294448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DRÁHOVÁ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bodovací závod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21902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SILNIČNÍ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6099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MTB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62411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PLAVÁNÍ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800m a více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4941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DÁLKOVÉ PLAVÁNÍ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418535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3-10km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892062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IN-LINE 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5km-maraton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75669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BĚŽECKÉ LYŽOVÁNÍ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029683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BIATLON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876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078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68390-E4BD-4833-8448-914C6B11D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2FDC1A9-DE46-4BFF-9447-243DB3657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226526"/>
              </p:ext>
            </p:extLst>
          </p:nvPr>
        </p:nvGraphicFramePr>
        <p:xfrm>
          <a:off x="2186609" y="0"/>
          <a:ext cx="6573078" cy="6857994"/>
        </p:xfrm>
        <a:graphic>
          <a:graphicData uri="http://schemas.openxmlformats.org/drawingml/2006/table">
            <a:tbl>
              <a:tblPr/>
              <a:tblGrid>
                <a:gridCol w="1902388">
                  <a:extLst>
                    <a:ext uri="{9D8B030D-6E8A-4147-A177-3AD203B41FA5}">
                      <a16:colId xmlns:a16="http://schemas.microsoft.com/office/drawing/2014/main" val="580850486"/>
                    </a:ext>
                  </a:extLst>
                </a:gridCol>
                <a:gridCol w="1902388">
                  <a:extLst>
                    <a:ext uri="{9D8B030D-6E8A-4147-A177-3AD203B41FA5}">
                      <a16:colId xmlns:a16="http://schemas.microsoft.com/office/drawing/2014/main" val="4111356479"/>
                    </a:ext>
                  </a:extLst>
                </a:gridCol>
                <a:gridCol w="2768302">
                  <a:extLst>
                    <a:ext uri="{9D8B030D-6E8A-4147-A177-3AD203B41FA5}">
                      <a16:colId xmlns:a16="http://schemas.microsoft.com/office/drawing/2014/main" val="1147380433"/>
                    </a:ext>
                  </a:extLst>
                </a:gridCol>
              </a:tblGrid>
              <a:tr h="330516">
                <a:tc rowSpan="20"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SPORTOVNÍ HRY</a:t>
                      </a:r>
                    </a:p>
                  </a:txBody>
                  <a:tcPr marL="28037" marR="28037" marT="28037" marB="2803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KOLEKTIVNÍ</a:t>
                      </a:r>
                    </a:p>
                  </a:txBody>
                  <a:tcPr marL="28037" marR="28037" marT="28037" marB="2803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FOTBAL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88817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SÁLOVÁ KOPANÁ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2100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NOHEJBAL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289596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FLORBAL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5923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BASKETBAL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06830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VOLEJBAL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03604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HAZENÁ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158770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LEDNÍ HOKEJ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147147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POZEMNÍ HOKEJ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351270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RUGBY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31591"/>
                  </a:ext>
                </a:extLst>
              </a:tr>
              <a:tr h="5781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AMERICKÝ FOTBAL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594235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BASEBALL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9569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SOFTBALL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37742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KOLOVÁ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5163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VODNÍ PÓLO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696255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KOLOVÁ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07837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INDIVIDUÁLNÍ</a:t>
                      </a:r>
                    </a:p>
                  </a:txBody>
                  <a:tcPr marL="28037" marR="28037" marT="28037" marB="2803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TENIS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518998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STOLNÍ TENIS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074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SQUASH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43747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 dirty="0">
                          <a:effectLst/>
                        </a:rPr>
                        <a:t>BADMINTON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611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38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32165-EAC7-4EBD-A027-167026A3B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CA14B23-9D27-410B-AFBB-18CEDD8128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189246"/>
              </p:ext>
            </p:extLst>
          </p:nvPr>
        </p:nvGraphicFramePr>
        <p:xfrm>
          <a:off x="13252" y="0"/>
          <a:ext cx="12178748" cy="6858005"/>
        </p:xfrm>
        <a:graphic>
          <a:graphicData uri="http://schemas.openxmlformats.org/drawingml/2006/table">
            <a:tbl>
              <a:tblPr/>
              <a:tblGrid>
                <a:gridCol w="6082748">
                  <a:extLst>
                    <a:ext uri="{9D8B030D-6E8A-4147-A177-3AD203B41FA5}">
                      <a16:colId xmlns:a16="http://schemas.microsoft.com/office/drawing/2014/main" val="1969619374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575011446"/>
                    </a:ext>
                  </a:extLst>
                </a:gridCol>
              </a:tblGrid>
              <a:tr h="623455">
                <a:tc rowSpan="11"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ESTETICKO-KOORDINAČNÍ SPORTY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SPORTOVNÍ GYMNASTIKA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441524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MODERNÍ GYMNASTIKA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272073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AKROBATICKÁ GYMNASTIKA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575940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SKOKY NA TRAMPOLÍNĚ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401727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AEROBIK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470229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TEAMGYM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612620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AKROBATICKÝ ROCK AND ROLL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753764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KRASOBRUSLENÍ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091141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SYNCHRONIZOVÁNÉ PLAVÁNÍ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6160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SKOKY DO VODY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13535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KULTURISTIKA A FITNESS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330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27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6B4F9-D3B8-4BE7-8731-477578AA3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7B06C6D-B077-4C54-88B1-39D1251131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882605"/>
              </p:ext>
            </p:extLst>
          </p:nvPr>
        </p:nvGraphicFramePr>
        <p:xfrm>
          <a:off x="0" y="0"/>
          <a:ext cx="12192000" cy="6858005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3404392477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888562067"/>
                    </a:ext>
                  </a:extLst>
                </a:gridCol>
              </a:tblGrid>
              <a:tr h="623455">
                <a:tc rowSpan="11"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ÚPOLOVÉ SPORTY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AIKIDO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521058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BOX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6884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JUDO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396122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KARATE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211008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>
                          <a:solidFill>
                            <a:schemeClr val="bg1"/>
                          </a:solidFill>
                          <a:effectLst/>
                        </a:rPr>
                        <a:t>KICK-BOX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786314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KUNG-FU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067194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SUMO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631797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ŠERM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066648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TAEKWON-DO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974303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THAJSKÝ BOX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588621"/>
                  </a:ext>
                </a:extLst>
              </a:tr>
              <a:tr h="6234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>
                          <a:solidFill>
                            <a:schemeClr val="bg1"/>
                          </a:solidFill>
                          <a:effectLst/>
                        </a:rPr>
                        <a:t>ZÁPAS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8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3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457875"/>
      </p:ext>
    </p:extLst>
  </p:cSld>
  <p:clrMapOvr>
    <a:masterClrMapping/>
  </p:clrMapOvr>
</p:sld>
</file>

<file path=ppt/theme/theme1.xml><?xml version="1.0" encoding="utf-8"?>
<a:theme xmlns:a="http://schemas.openxmlformats.org/drawingml/2006/main" name="Hloubka">
  <a:themeElements>
    <a:clrScheme name="Hloubka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Hloubk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lou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154</TotalTime>
  <Words>676</Words>
  <Application>Microsoft Office PowerPoint</Application>
  <PresentationFormat>Širokoúhlá obrazovka</PresentationFormat>
  <Paragraphs>235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Corbel</vt:lpstr>
      <vt:lpstr>Hloubka</vt:lpstr>
      <vt:lpstr>Fyziologie zátěže</vt:lpstr>
      <vt:lpstr>Prezentace aplikace PowerPoint</vt:lpstr>
      <vt:lpstr>Sylabus – semináře</vt:lpstr>
      <vt:lpstr>Literatura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zátěže</dc:title>
  <dc:creator>Vojtěch Grün</dc:creator>
  <cp:lastModifiedBy>Vojtěch Grün</cp:lastModifiedBy>
  <cp:revision>20</cp:revision>
  <dcterms:created xsi:type="dcterms:W3CDTF">2019-02-15T16:25:38Z</dcterms:created>
  <dcterms:modified xsi:type="dcterms:W3CDTF">2020-02-18T11:16:34Z</dcterms:modified>
</cp:coreProperties>
</file>