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gLpYhDg7oRVDXiwuX0vYIh2rYp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ee6f241b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6ee6f241b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ee6f241b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6ee6f241b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 name="Google Shape;21;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87" name="Shape 87"/>
        <p:cNvGrpSpPr/>
        <p:nvPr/>
      </p:nvGrpSpPr>
      <p:grpSpPr>
        <a:xfrm>
          <a:off x="0" y="0"/>
          <a:ext cx="0" cy="0"/>
          <a:chOff x="0" y="0"/>
          <a:chExt cx="0" cy="0"/>
        </a:xfrm>
      </p:grpSpPr>
      <p:sp>
        <p:nvSpPr>
          <p:cNvPr id="88" name="Google Shape;88;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4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9"/>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9"/>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showMasterSp="0" type="title">
  <p:cSld name="TITLE">
    <p:spTree>
      <p:nvGrpSpPr>
        <p:cNvPr id="24" name="Shape 24"/>
        <p:cNvGrpSpPr/>
        <p:nvPr/>
      </p:nvGrpSpPr>
      <p:grpSpPr>
        <a:xfrm>
          <a:off x="0" y="0"/>
          <a:ext cx="0" cy="0"/>
          <a:chOff x="0" y="0"/>
          <a:chExt cx="0" cy="0"/>
        </a:xfrm>
      </p:grpSpPr>
      <p:sp>
        <p:nvSpPr>
          <p:cNvPr id="25" name="Google Shape;25;p4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0"/>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0"/>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cxnSp>
        <p:nvCxnSpPr>
          <p:cNvPr id="32" name="Google Shape;32;p4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cxnSp>
        <p:nvCxnSpPr>
          <p:cNvPr id="41" name="Google Shape;41;p4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42" name="Shape 42"/>
        <p:cNvGrpSpPr/>
        <p:nvPr/>
      </p:nvGrpSpPr>
      <p:grpSpPr>
        <a:xfrm>
          <a:off x="0" y="0"/>
          <a:ext cx="0" cy="0"/>
          <a:chOff x="0" y="0"/>
          <a:chExt cx="0" cy="0"/>
        </a:xfrm>
      </p:grpSpPr>
      <p:sp>
        <p:nvSpPr>
          <p:cNvPr id="43" name="Google Shape;43;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2"/>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49" name="Shape 49"/>
        <p:cNvGrpSpPr/>
        <p:nvPr/>
      </p:nvGrpSpPr>
      <p:grpSpPr>
        <a:xfrm>
          <a:off x="0" y="0"/>
          <a:ext cx="0" cy="0"/>
          <a:chOff x="0" y="0"/>
          <a:chExt cx="0" cy="0"/>
        </a:xfrm>
      </p:grpSpPr>
      <p:sp>
        <p:nvSpPr>
          <p:cNvPr id="50" name="Google Shape;50;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43"/>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4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43"/>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58" name="Shape 58"/>
        <p:cNvGrpSpPr/>
        <p:nvPr/>
      </p:nvGrpSpPr>
      <p:grpSpPr>
        <a:xfrm>
          <a:off x="0" y="0"/>
          <a:ext cx="0" cy="0"/>
          <a:chOff x="0" y="0"/>
          <a:chExt cx="0" cy="0"/>
        </a:xfrm>
      </p:grpSpPr>
      <p:sp>
        <p:nvSpPr>
          <p:cNvPr id="59" name="Google Shape;59;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showMasterSp="0" type="blank">
  <p:cSld name="BLANK">
    <p:spTree>
      <p:nvGrpSpPr>
        <p:cNvPr id="63" name="Shape 63"/>
        <p:cNvGrpSpPr/>
        <p:nvPr/>
      </p:nvGrpSpPr>
      <p:grpSpPr>
        <a:xfrm>
          <a:off x="0" y="0"/>
          <a:ext cx="0" cy="0"/>
          <a:chOff x="0" y="0"/>
          <a:chExt cx="0" cy="0"/>
        </a:xfrm>
      </p:grpSpPr>
      <p:sp>
        <p:nvSpPr>
          <p:cNvPr id="64" name="Google Shape;64;p4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showMasterSp="0" type="objTx">
  <p:cSld name="OBJECT_WITH_CAPTION_TEXT">
    <p:spTree>
      <p:nvGrpSpPr>
        <p:cNvPr id="69" name="Shape 69"/>
        <p:cNvGrpSpPr/>
        <p:nvPr/>
      </p:nvGrpSpPr>
      <p:grpSpPr>
        <a:xfrm>
          <a:off x="0" y="0"/>
          <a:ext cx="0" cy="0"/>
          <a:chOff x="0" y="0"/>
          <a:chExt cx="0" cy="0"/>
        </a:xfrm>
      </p:grpSpPr>
      <p:sp>
        <p:nvSpPr>
          <p:cNvPr id="70" name="Google Shape;70;p4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4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4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showMasterSp="0" type="picTx">
  <p:cSld name="PICTURE_WITH_CAPTION_TEXT">
    <p:spTree>
      <p:nvGrpSpPr>
        <p:cNvPr id="78" name="Shape 78"/>
        <p:cNvGrpSpPr/>
        <p:nvPr/>
      </p:nvGrpSpPr>
      <p:grpSpPr>
        <a:xfrm>
          <a:off x="0" y="0"/>
          <a:ext cx="0" cy="0"/>
          <a:chOff x="0" y="0"/>
          <a:chExt cx="0" cy="0"/>
        </a:xfrm>
      </p:grpSpPr>
      <p:sp>
        <p:nvSpPr>
          <p:cNvPr id="79" name="Google Shape;79;p47"/>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7"/>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7"/>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p:nvPr>
            <p:ph idx="2" type="pic"/>
          </p:nvPr>
        </p:nvSpPr>
        <p:spPr>
          <a:xfrm>
            <a:off x="15" y="0"/>
            <a:ext cx="12191985" cy="4915076"/>
          </a:xfrm>
          <a:prstGeom prst="rect">
            <a:avLst/>
          </a:prstGeom>
          <a:solidFill>
            <a:srgbClr val="BECAD4"/>
          </a:solid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47"/>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cxnSp>
        <p:nvCxnSpPr>
          <p:cNvPr id="17" name="Google Shape;17;p38"/>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
          <p:cNvSpPr txBox="1"/>
          <p:nvPr>
            <p:ph type="title"/>
          </p:nvPr>
        </p:nvSpPr>
        <p:spPr>
          <a:xfrm>
            <a:off x="1097280" y="129328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6030"/>
              <a:buFont typeface="Calibri"/>
              <a:buNone/>
            </a:pPr>
            <a:r>
              <a:rPr b="1" lang="cs-CZ" sz="6030"/>
              <a:t>TÝMOVÉ DOVEDNOSTI</a:t>
            </a:r>
            <a:br>
              <a:rPr b="1" lang="cs-CZ" sz="4860"/>
            </a:br>
            <a:r>
              <a:rPr b="1" lang="cs-CZ" sz="2520"/>
              <a:t>bp2088 / bk2088</a:t>
            </a:r>
            <a:br>
              <a:rPr b="1" lang="cs-CZ" sz="2520"/>
            </a:br>
            <a:r>
              <a:rPr b="1" lang="cs-CZ" sz="2520"/>
              <a:t>Jaro 2020</a:t>
            </a:r>
            <a:br>
              <a:rPr lang="cs-CZ" sz="3600"/>
            </a:br>
            <a:br>
              <a:rPr b="1" lang="cs-CZ" sz="3600"/>
            </a:br>
            <a:endParaRPr b="1" sz="3600"/>
          </a:p>
        </p:txBody>
      </p:sp>
      <p:sp>
        <p:nvSpPr>
          <p:cNvPr id="106" name="Google Shape;106;p1"/>
          <p:cNvSpPr txBox="1"/>
          <p:nvPr>
            <p:ph idx="1" type="body"/>
          </p:nvPr>
        </p:nvSpPr>
        <p:spPr>
          <a:xfrm>
            <a:off x="1186180" y="2335951"/>
            <a:ext cx="10058400" cy="4023360"/>
          </a:xfrm>
          <a:prstGeom prst="rect">
            <a:avLst/>
          </a:prstGeom>
          <a:noFill/>
          <a:ln>
            <a:noFill/>
          </a:ln>
        </p:spPr>
        <p:txBody>
          <a:bodyPr anchorCtr="0" anchor="t" bIns="45700" lIns="0" spcFirstLastPara="1" rIns="0" wrap="square" tIns="45700">
            <a:normAutofit/>
          </a:bodyPr>
          <a:lstStyle/>
          <a:p>
            <a:pPr indent="-164465" lvl="0" marL="91440" rtl="0" algn="l">
              <a:lnSpc>
                <a:spcPct val="80000"/>
              </a:lnSpc>
              <a:spcBef>
                <a:spcPts val="0"/>
              </a:spcBef>
              <a:spcAft>
                <a:spcPts val="0"/>
              </a:spcAft>
              <a:buSzPts val="2590"/>
              <a:buChar char=" "/>
            </a:pPr>
            <a:r>
              <a:t/>
            </a:r>
            <a:endParaRPr sz="2312"/>
          </a:p>
          <a:p>
            <a:pPr indent="0" lvl="0" marL="91440" rtl="0" algn="l">
              <a:lnSpc>
                <a:spcPct val="80000"/>
              </a:lnSpc>
              <a:spcBef>
                <a:spcPts val="1400"/>
              </a:spcBef>
              <a:spcAft>
                <a:spcPts val="0"/>
              </a:spcAft>
              <a:buSzPts val="2312"/>
              <a:buNone/>
            </a:pPr>
            <a:r>
              <a:t/>
            </a:r>
            <a:endParaRPr sz="2312"/>
          </a:p>
          <a:p>
            <a:pPr indent="0" lvl="0" marL="91440" rtl="0" algn="l">
              <a:lnSpc>
                <a:spcPct val="80000"/>
              </a:lnSpc>
              <a:spcBef>
                <a:spcPts val="1400"/>
              </a:spcBef>
              <a:spcAft>
                <a:spcPts val="0"/>
              </a:spcAft>
              <a:buSzPts val="4440"/>
              <a:buNone/>
            </a:pPr>
            <a:r>
              <a:t/>
            </a:r>
            <a:endParaRPr b="1" sz="4440"/>
          </a:p>
          <a:p>
            <a:pPr indent="0" lvl="0" marL="0" rtl="0" algn="l">
              <a:lnSpc>
                <a:spcPct val="80000"/>
              </a:lnSpc>
              <a:spcBef>
                <a:spcPts val="1400"/>
              </a:spcBef>
              <a:spcAft>
                <a:spcPts val="0"/>
              </a:spcAft>
              <a:buSzPts val="4440"/>
              <a:buNone/>
            </a:pPr>
            <a:r>
              <a:rPr b="1" lang="cs-CZ" sz="4440"/>
              <a:t>TÝM A JEHO STRUKTURA, POTŘEBY,</a:t>
            </a:r>
            <a:br>
              <a:rPr b="1" lang="cs-CZ" sz="4440"/>
            </a:br>
            <a:r>
              <a:rPr b="1" lang="cs-CZ" sz="4440"/>
              <a:t>TÝMOVÉ DOVEDNOSTI A VLASTNOSTI</a:t>
            </a:r>
            <a:br>
              <a:rPr b="1" lang="cs-CZ" sz="4440"/>
            </a:br>
            <a:r>
              <a:rPr b="1" lang="cs-CZ" sz="4440"/>
              <a:t>TÝM x PRACOVNÍ SKUPINA</a:t>
            </a:r>
            <a:endParaRPr sz="44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g6ee6f241b1_0_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cs-CZ"/>
              <a:t>VÝVOJOVÁ STÁDIA TÝMU / SKUPINY</a:t>
            </a:r>
            <a:endParaRPr/>
          </a:p>
        </p:txBody>
      </p:sp>
      <p:sp>
        <p:nvSpPr>
          <p:cNvPr id="161" name="Google Shape;161;g6ee6f241b1_0_6"/>
          <p:cNvSpPr txBox="1"/>
          <p:nvPr>
            <p:ph idx="1" type="body"/>
          </p:nvPr>
        </p:nvSpPr>
        <p:spPr>
          <a:xfrm>
            <a:off x="1097280" y="1978660"/>
            <a:ext cx="10180200" cy="4879200"/>
          </a:xfrm>
          <a:prstGeom prst="rect">
            <a:avLst/>
          </a:prstGeom>
          <a:noFill/>
          <a:ln>
            <a:noFill/>
          </a:ln>
        </p:spPr>
        <p:txBody>
          <a:bodyPr anchorCtr="0" anchor="t" bIns="45700" lIns="0" spcFirstLastPara="1" rIns="0" wrap="square" tIns="45700">
            <a:noAutofit/>
          </a:bodyPr>
          <a:lstStyle/>
          <a:p>
            <a:pPr indent="-152400" lvl="0" marL="91440" rtl="0" algn="l">
              <a:lnSpc>
                <a:spcPct val="70000"/>
              </a:lnSpc>
              <a:spcBef>
                <a:spcPts val="1400"/>
              </a:spcBef>
              <a:spcAft>
                <a:spcPts val="0"/>
              </a:spcAft>
              <a:buSzPts val="2400"/>
              <a:buChar char=" "/>
            </a:pPr>
            <a:r>
              <a:rPr b="1" lang="cs-CZ" sz="2400"/>
              <a:t>Norming</a:t>
            </a:r>
            <a:r>
              <a:rPr lang="cs-CZ" sz="2400"/>
              <a:t> – normování /stabilizace; charakteristické soudržností a výměnou či sdílením informací; stádium vývoje koheze a kooperace, snižuje se napětí, počet i závažnost konfliktů a vzrůstá koheze, potřeba příslušnosti ke skupině, vědomí „my“; vzájemná závislost členů skupiny vychází z jejich spolupráce; skupina zaměřená na sebe, na soulad a blízkost svých členů a někdy tak potlačuje i negativní emoce ve službách koheze</a:t>
            </a:r>
            <a:endParaRPr sz="2400"/>
          </a:p>
          <a:p>
            <a:pPr indent="-152400" lvl="0" marL="91440" rtl="0" algn="l">
              <a:lnSpc>
                <a:spcPct val="70000"/>
              </a:lnSpc>
              <a:spcBef>
                <a:spcPts val="1400"/>
              </a:spcBef>
              <a:spcAft>
                <a:spcPts val="0"/>
              </a:spcAft>
              <a:buSzPts val="2400"/>
              <a:buChar char=" "/>
            </a:pPr>
            <a:r>
              <a:rPr b="1" lang="cs-CZ" sz="2400"/>
              <a:t>Performing</a:t>
            </a:r>
            <a:r>
              <a:rPr lang="cs-CZ" sz="2400"/>
              <a:t> – optimální výkon / produktivní fáze; skupina se v tomto vývojovém stádiu zamýšlí, radí, kritizuje, povzbuzuje a přijímá rozhodnutí; charakteristická fáze rolovým chováním členů skupiny, produktivním řešením problémů a vykonáváním skupinových úloh; skupina je pevným celkem založeným na rovnocennosti svých členů a využívající potenciálu skupiny i jednotlivce</a:t>
            </a:r>
            <a:endParaRPr sz="2400"/>
          </a:p>
          <a:p>
            <a:pPr indent="-152400" lvl="0" marL="91440" rtl="0" algn="l">
              <a:lnSpc>
                <a:spcPct val="70000"/>
              </a:lnSpc>
              <a:spcBef>
                <a:spcPts val="1400"/>
              </a:spcBef>
              <a:spcAft>
                <a:spcPts val="0"/>
              </a:spcAft>
              <a:buSzPts val="2400"/>
              <a:buChar char=" "/>
            </a:pPr>
            <a:r>
              <a:rPr b="1" lang="cs-CZ" sz="2400"/>
              <a:t>Ukončení - </a:t>
            </a:r>
            <a:r>
              <a:rPr lang="cs-CZ" sz="2400"/>
              <a:t>čím osobnější byla sdílená témata a vzájemné vztahy, tím více síly je k odchodu od skupiny zapotřebí; členové se uvolňují ze sociálně emocionálních vazeb a aktivit zaměřených na plnění úloh skupiny; pokusy o zachování kontaktů</a:t>
            </a:r>
            <a:endParaRPr b="1"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STRUKTURA TÝMU / SKUPINY</a:t>
            </a:r>
            <a:endParaRPr/>
          </a:p>
        </p:txBody>
      </p:sp>
      <p:sp>
        <p:nvSpPr>
          <p:cNvPr id="167" name="Google Shape;167;p1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rozložení, uspořádání pozic jednotlivých členů ve skupině a skladbu vzájemných vztahů mezi nimi</a:t>
            </a:r>
            <a:endParaRPr/>
          </a:p>
          <a:p>
            <a:pPr indent="-127000" lvl="0" marL="91440" rtl="0" algn="l">
              <a:lnSpc>
                <a:spcPct val="90000"/>
              </a:lnSpc>
              <a:spcBef>
                <a:spcPts val="1400"/>
              </a:spcBef>
              <a:spcAft>
                <a:spcPts val="0"/>
              </a:spcAft>
              <a:buSzPts val="2000"/>
              <a:buFont typeface="Courier New"/>
              <a:buChar char="o"/>
            </a:pPr>
            <a:r>
              <a:rPr lang="cs-CZ"/>
              <a:t> vzniká již od prvních interakcí budoucích členů skupiny, kdy se mezi nimi začínají projevovat rozdíly</a:t>
            </a:r>
            <a:endParaRPr/>
          </a:p>
          <a:p>
            <a:pPr indent="-127000" lvl="0" marL="91440" rtl="0" algn="l">
              <a:lnSpc>
                <a:spcPct val="90000"/>
              </a:lnSpc>
              <a:spcBef>
                <a:spcPts val="1400"/>
              </a:spcBef>
              <a:spcAft>
                <a:spcPts val="0"/>
              </a:spcAft>
              <a:buSzPts val="2000"/>
              <a:buFont typeface="Courier New"/>
              <a:buChar char="o"/>
            </a:pPr>
            <a:r>
              <a:rPr lang="cs-CZ"/>
              <a:t> začíná se projevovat, kdo je v jakých činnostech aktivní, iniciativní, kompetentní a kdo ne, kdo vystupuje dominantně, kdo je spíše submisivnější atd.</a:t>
            </a:r>
            <a:endParaRPr/>
          </a:p>
          <a:p>
            <a:pPr indent="-127000" lvl="0" marL="91440" rtl="0" algn="l">
              <a:lnSpc>
                <a:spcPct val="90000"/>
              </a:lnSpc>
              <a:spcBef>
                <a:spcPts val="1400"/>
              </a:spcBef>
              <a:spcAft>
                <a:spcPts val="0"/>
              </a:spcAft>
              <a:buSzPts val="2000"/>
              <a:buFont typeface="Courier New"/>
              <a:buChar char="o"/>
            </a:pPr>
            <a:r>
              <a:rPr lang="cs-CZ"/>
              <a:t> vypovídá o tom, jak je jedinec ve skupině přijímán, hodnocen a posuzován</a:t>
            </a:r>
            <a:endParaRPr/>
          </a:p>
          <a:p>
            <a:pPr indent="-127000" lvl="0" marL="91440" rtl="0" algn="l">
              <a:lnSpc>
                <a:spcPct val="90000"/>
              </a:lnSpc>
              <a:spcBef>
                <a:spcPts val="1400"/>
              </a:spcBef>
              <a:spcAft>
                <a:spcPts val="0"/>
              </a:spcAft>
              <a:buSzPts val="2000"/>
              <a:buFont typeface="Courier New"/>
              <a:buChar char="o"/>
            </a:pPr>
            <a:r>
              <a:rPr lang="cs-CZ"/>
              <a:t> úroveň vzájemného poznání se promítá do vzájemných vztahů, které se postupem času stabilizují - na jejich základě vznikají vzorce vztahů mezi jednotnými členy </a:t>
            </a:r>
            <a:br>
              <a:rPr lang="cs-CZ"/>
            </a:br>
            <a:r>
              <a:rPr lang="cs-CZ"/>
              <a:t>a jako takové tvoří systém → </a:t>
            </a:r>
            <a:r>
              <a:rPr b="1" lang="cs-CZ"/>
              <a:t>skupinová struktura </a:t>
            </a:r>
            <a:endParaRPr b="1"/>
          </a:p>
          <a:p>
            <a:pPr indent="-127000" lvl="0" marL="91440" rtl="0" algn="l">
              <a:lnSpc>
                <a:spcPct val="90000"/>
              </a:lnSpc>
              <a:spcBef>
                <a:spcPts val="1400"/>
              </a:spcBef>
              <a:spcAft>
                <a:spcPts val="0"/>
              </a:spcAft>
              <a:buSzPts val="2000"/>
              <a:buFont typeface="Courier New"/>
              <a:buChar char="o"/>
            </a:pPr>
            <a:r>
              <a:rPr lang="cs-CZ"/>
              <a:t> místo, které člen skupiny zaujímá = pozice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FUNKCE TÝMU</a:t>
            </a:r>
            <a:endParaRPr/>
          </a:p>
        </p:txBody>
      </p:sp>
      <p:sp>
        <p:nvSpPr>
          <p:cNvPr id="173" name="Google Shape;173;p11"/>
          <p:cNvSpPr txBox="1"/>
          <p:nvPr>
            <p:ph idx="1" type="body"/>
          </p:nvPr>
        </p:nvSpPr>
        <p:spPr>
          <a:xfrm>
            <a:off x="1097280" y="2087034"/>
            <a:ext cx="10058400" cy="4148666"/>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a:t>
            </a:r>
            <a:r>
              <a:rPr b="1" lang="cs-CZ"/>
              <a:t>formální</a:t>
            </a:r>
            <a:r>
              <a:rPr lang="cs-CZ"/>
              <a:t> – koordinace činností, řešení složitých úkolů, podněcování a rozvoj nových myšlenek..</a:t>
            </a:r>
            <a:endParaRPr/>
          </a:p>
          <a:p>
            <a:pPr indent="0" lvl="0" marL="0" rtl="0" algn="l">
              <a:lnSpc>
                <a:spcPct val="90000"/>
              </a:lnSpc>
              <a:spcBef>
                <a:spcPts val="1400"/>
              </a:spcBef>
              <a:spcAft>
                <a:spcPts val="0"/>
              </a:spcAft>
              <a:buSzPts val="2000"/>
              <a:buNone/>
            </a:pPr>
            <a:r>
              <a:rPr lang="cs-CZ"/>
              <a:t>	- jsou odvozeny od cílů organizace / instituce / firmy</a:t>
            </a:r>
            <a:endParaRPr/>
          </a:p>
          <a:p>
            <a:pPr indent="0" lvl="0" marL="0" rtl="0" algn="l">
              <a:lnSpc>
                <a:spcPct val="90000"/>
              </a:lnSpc>
              <a:spcBef>
                <a:spcPts val="1400"/>
              </a:spcBef>
              <a:spcAft>
                <a:spcPts val="0"/>
              </a:spcAft>
              <a:buSzPts val="2000"/>
              <a:buNone/>
            </a:pPr>
            <a:r>
              <a:rPr lang="cs-CZ"/>
              <a:t>	- hledání řešení a kritika různých alternativ</a:t>
            </a:r>
            <a:endParaRPr/>
          </a:p>
          <a:p>
            <a:pPr indent="0" lvl="0" marL="0" rtl="0" algn="l">
              <a:lnSpc>
                <a:spcPct val="90000"/>
              </a:lnSpc>
              <a:spcBef>
                <a:spcPts val="1400"/>
              </a:spcBef>
              <a:spcAft>
                <a:spcPts val="0"/>
              </a:spcAft>
              <a:buSzPts val="2000"/>
              <a:buNone/>
            </a:pPr>
            <a:r>
              <a:rPr lang="cs-CZ"/>
              <a:t>	- učí, rozvíjí a vede své členy po stránce odborné i psychologické</a:t>
            </a:r>
            <a:endParaRPr/>
          </a:p>
          <a:p>
            <a:pPr indent="0" lvl="0" marL="91440" rtl="0" algn="l">
              <a:lnSpc>
                <a:spcPct val="90000"/>
              </a:lnSpc>
              <a:spcBef>
                <a:spcPts val="1400"/>
              </a:spcBef>
              <a:spcAft>
                <a:spcPts val="0"/>
              </a:spcAft>
              <a:buSzPts val="2000"/>
              <a:buFont typeface="Courier New"/>
              <a:buNone/>
            </a:pPr>
            <a:r>
              <a:t/>
            </a:r>
            <a:endParaRPr/>
          </a:p>
          <a:p>
            <a:pPr indent="-127000" lvl="0" marL="91440" rtl="0" algn="l">
              <a:lnSpc>
                <a:spcPct val="90000"/>
              </a:lnSpc>
              <a:spcBef>
                <a:spcPts val="1400"/>
              </a:spcBef>
              <a:spcAft>
                <a:spcPts val="0"/>
              </a:spcAft>
              <a:buSzPts val="2000"/>
              <a:buFont typeface="Courier New"/>
              <a:buChar char="o"/>
            </a:pPr>
            <a:r>
              <a:rPr lang="cs-CZ"/>
              <a:t> </a:t>
            </a:r>
            <a:r>
              <a:rPr b="1" lang="cs-CZ"/>
              <a:t>neformální</a:t>
            </a:r>
            <a:r>
              <a:rPr lang="cs-CZ"/>
              <a:t> – slouží k naplnění potřeb členů</a:t>
            </a:r>
            <a:endParaRPr/>
          </a:p>
          <a:p>
            <a:pPr indent="0" lvl="0" marL="0" rtl="0" algn="l">
              <a:lnSpc>
                <a:spcPct val="90000"/>
              </a:lnSpc>
              <a:spcBef>
                <a:spcPts val="1400"/>
              </a:spcBef>
              <a:spcAft>
                <a:spcPts val="0"/>
              </a:spcAft>
              <a:buSzPts val="2000"/>
              <a:buNone/>
            </a:pPr>
            <a:r>
              <a:rPr lang="cs-CZ"/>
              <a:t>	- uspokojuje potřebu přátelství</a:t>
            </a:r>
            <a:endParaRPr/>
          </a:p>
          <a:p>
            <a:pPr indent="0" lvl="0" marL="0" rtl="0" algn="l">
              <a:lnSpc>
                <a:spcPct val="90000"/>
              </a:lnSpc>
              <a:spcBef>
                <a:spcPts val="1400"/>
              </a:spcBef>
              <a:spcAft>
                <a:spcPts val="0"/>
              </a:spcAft>
              <a:buSzPts val="2000"/>
              <a:buNone/>
            </a:pPr>
            <a:r>
              <a:rPr lang="cs-CZ"/>
              <a:t>	- rozvíjí, upevňuje a zvyšuje potřebu uznání a sebeurčení</a:t>
            </a:r>
            <a:endParaRPr/>
          </a:p>
          <a:p>
            <a:pPr indent="0" lvl="0" marL="0" rtl="0" algn="l">
              <a:lnSpc>
                <a:spcPct val="90000"/>
              </a:lnSpc>
              <a:spcBef>
                <a:spcPts val="1400"/>
              </a:spcBef>
              <a:spcAft>
                <a:spcPts val="0"/>
              </a:spcAft>
              <a:buSzPts val="2000"/>
              <a:buNone/>
            </a:pPr>
            <a:r>
              <a:rPr lang="cs-CZ"/>
              <a:t>	- omezuje úzkost jednotlivců</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KDY BUDOVAT TÝM ?</a:t>
            </a:r>
            <a:endParaRPr/>
          </a:p>
        </p:txBody>
      </p:sp>
      <p:sp>
        <p:nvSpPr>
          <p:cNvPr id="179" name="Google Shape;179;p12"/>
          <p:cNvSpPr txBox="1"/>
          <p:nvPr>
            <p:ph idx="1" type="body"/>
          </p:nvPr>
        </p:nvSpPr>
        <p:spPr>
          <a:xfrm>
            <a:off x="1097280" y="1845734"/>
            <a:ext cx="10058400" cy="4301066"/>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zadaný úkol vyžaduje komplexní a mezioborový přístup,</a:t>
            </a:r>
            <a:br>
              <a:rPr lang="cs-CZ"/>
            </a:br>
            <a:r>
              <a:rPr lang="cs-CZ"/>
              <a:t>vidění a vnímání problému z různých odborných úhlů pohledu,</a:t>
            </a:r>
            <a:br>
              <a:rPr lang="cs-CZ"/>
            </a:br>
            <a:r>
              <a:rPr lang="cs-CZ"/>
              <a:t>v různých rovinách</a:t>
            </a:r>
            <a:endParaRPr/>
          </a:p>
          <a:p>
            <a:pPr indent="-127000" lvl="0" marL="91440" rtl="0" algn="l">
              <a:lnSpc>
                <a:spcPct val="90000"/>
              </a:lnSpc>
              <a:spcBef>
                <a:spcPts val="1400"/>
              </a:spcBef>
              <a:spcAft>
                <a:spcPts val="0"/>
              </a:spcAft>
              <a:buSzPts val="2000"/>
              <a:buFont typeface="Courier New"/>
              <a:buChar char="o"/>
            </a:pPr>
            <a:r>
              <a:rPr lang="cs-CZ"/>
              <a:t> je zapotřebí kreativní a tvůrčí přístup</a:t>
            </a:r>
            <a:endParaRPr/>
          </a:p>
          <a:p>
            <a:pPr indent="-127000" lvl="0" marL="91440" rtl="0" algn="l">
              <a:lnSpc>
                <a:spcPct val="90000"/>
              </a:lnSpc>
              <a:spcBef>
                <a:spcPts val="1400"/>
              </a:spcBef>
              <a:spcAft>
                <a:spcPts val="0"/>
              </a:spcAft>
              <a:buSzPts val="2000"/>
              <a:buFont typeface="Courier New"/>
              <a:buChar char="o"/>
            </a:pPr>
            <a:r>
              <a:rPr lang="cs-CZ"/>
              <a:t> řešení není jednoznačné a jasné („více hlav víc ví“)</a:t>
            </a:r>
            <a:endParaRPr/>
          </a:p>
          <a:p>
            <a:pPr indent="-127000" lvl="0" marL="91440" rtl="0" algn="l">
              <a:lnSpc>
                <a:spcPct val="90000"/>
              </a:lnSpc>
              <a:spcBef>
                <a:spcPts val="1400"/>
              </a:spcBef>
              <a:spcAft>
                <a:spcPts val="0"/>
              </a:spcAft>
              <a:buSzPts val="2000"/>
              <a:buFont typeface="Courier New"/>
              <a:buChar char="o"/>
            </a:pPr>
            <a:r>
              <a:rPr lang="cs-CZ"/>
              <a:t> je nutné rychlé učení</a:t>
            </a:r>
            <a:endParaRPr/>
          </a:p>
          <a:p>
            <a:pPr indent="-127000" lvl="0" marL="91440" rtl="0" algn="l">
              <a:lnSpc>
                <a:spcPct val="90000"/>
              </a:lnSpc>
              <a:spcBef>
                <a:spcPts val="1400"/>
              </a:spcBef>
              <a:spcAft>
                <a:spcPts val="0"/>
              </a:spcAft>
              <a:buSzPts val="2000"/>
              <a:buFont typeface="Courier New"/>
              <a:buChar char="o"/>
            </a:pPr>
            <a:r>
              <a:rPr lang="cs-CZ"/>
              <a:t> je vhodný vysoký souhlas s cílem a zaangažovanost na jeho plnění (commitment)</a:t>
            </a:r>
            <a:endParaRPr/>
          </a:p>
          <a:p>
            <a:pPr indent="-127000" lvl="0" marL="91440" rtl="0" algn="l">
              <a:lnSpc>
                <a:spcPct val="90000"/>
              </a:lnSpc>
              <a:spcBef>
                <a:spcPts val="1400"/>
              </a:spcBef>
              <a:spcAft>
                <a:spcPts val="0"/>
              </a:spcAft>
              <a:buSzPts val="2000"/>
              <a:buFont typeface="Courier New"/>
              <a:buChar char="o"/>
            </a:pPr>
            <a:r>
              <a:rPr lang="cs-CZ"/>
              <a:t> k implementaci řešení je zapotřebí spolupráce více oddělení (např. „originální“ nápad od marketingového oddělení na firemní logo, oděv, atd., ale zaměstnancům se nelíbí)</a:t>
            </a:r>
            <a:endParaRPr/>
          </a:p>
          <a:p>
            <a:pPr indent="-127000" lvl="0" marL="91440" rtl="0" algn="l">
              <a:lnSpc>
                <a:spcPct val="90000"/>
              </a:lnSpc>
              <a:spcBef>
                <a:spcPts val="1400"/>
              </a:spcBef>
              <a:spcAft>
                <a:spcPts val="0"/>
              </a:spcAft>
              <a:buSzPts val="2000"/>
              <a:buFont typeface="Courier New"/>
              <a:buChar char="o"/>
            </a:pPr>
            <a:r>
              <a:rPr lang="cs-CZ"/>
              <a:t> jednotlivci nemají dostatečné znalosti a zkušenosti k řešení zadaného problému</a:t>
            </a:r>
            <a:endParaRPr/>
          </a:p>
        </p:txBody>
      </p:sp>
      <p:pic>
        <p:nvPicPr>
          <p:cNvPr id="180" name="Google Shape;180;p12"/>
          <p:cNvPicPr preferRelativeResize="0"/>
          <p:nvPr/>
        </p:nvPicPr>
        <p:blipFill rotWithShape="1">
          <a:blip r:embed="rId3">
            <a:alphaModFix/>
          </a:blip>
          <a:srcRect b="0" l="0" r="0" t="0"/>
          <a:stretch/>
        </p:blipFill>
        <p:spPr>
          <a:xfrm>
            <a:off x="8113268" y="413603"/>
            <a:ext cx="3255264" cy="32979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CO CHARAKTERIZUJE TÝM ?</a:t>
            </a:r>
            <a:endParaRPr/>
          </a:p>
        </p:txBody>
      </p:sp>
      <p:sp>
        <p:nvSpPr>
          <p:cNvPr id="186" name="Google Shape;186;p13"/>
          <p:cNvSpPr txBox="1"/>
          <p:nvPr>
            <p:ph idx="1" type="body"/>
          </p:nvPr>
        </p:nvSpPr>
        <p:spPr>
          <a:xfrm>
            <a:off x="1066805" y="1874859"/>
            <a:ext cx="10058400" cy="442800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Font typeface="Courier New"/>
              <a:buChar char="o"/>
            </a:pPr>
            <a:r>
              <a:rPr lang="cs-CZ" sz="2400"/>
              <a:t> skupina jedinců se společným cílem</a:t>
            </a:r>
            <a:endParaRPr/>
          </a:p>
          <a:p>
            <a:pPr indent="-152400" lvl="0" marL="91440" rtl="0" algn="l">
              <a:lnSpc>
                <a:spcPct val="90000"/>
              </a:lnSpc>
              <a:spcBef>
                <a:spcPts val="1400"/>
              </a:spcBef>
              <a:spcAft>
                <a:spcPts val="0"/>
              </a:spcAft>
              <a:buSzPts val="2400"/>
              <a:buFont typeface="Courier New"/>
              <a:buChar char="o"/>
            </a:pPr>
            <a:r>
              <a:rPr lang="cs-CZ" sz="2400"/>
              <a:t> spolupráce je „ahierarchická“, všichni mají stejná práva a povinnosti</a:t>
            </a:r>
            <a:endParaRPr/>
          </a:p>
          <a:p>
            <a:pPr indent="-152400" lvl="0" marL="91440" rtl="0" algn="l">
              <a:lnSpc>
                <a:spcPct val="90000"/>
              </a:lnSpc>
              <a:spcBef>
                <a:spcPts val="1400"/>
              </a:spcBef>
              <a:spcAft>
                <a:spcPts val="0"/>
              </a:spcAft>
              <a:buSzPts val="2400"/>
              <a:buFont typeface="Courier New"/>
              <a:buChar char="o"/>
            </a:pPr>
            <a:r>
              <a:rPr lang="cs-CZ" sz="2400"/>
              <a:t> různé charaktery osobností, rozdílné zkušenosti a vědomosti přispívají k optimalizaci výsledků</a:t>
            </a:r>
            <a:endParaRPr/>
          </a:p>
          <a:p>
            <a:pPr indent="-152400" lvl="0" marL="91440" rtl="0" algn="l">
              <a:lnSpc>
                <a:spcPct val="90000"/>
              </a:lnSpc>
              <a:spcBef>
                <a:spcPts val="1400"/>
              </a:spcBef>
              <a:spcAft>
                <a:spcPts val="0"/>
              </a:spcAft>
              <a:buSzPts val="2400"/>
              <a:buFont typeface="Courier New"/>
              <a:buChar char="o"/>
            </a:pPr>
            <a:r>
              <a:rPr lang="cs-CZ" sz="2400"/>
              <a:t> z velké části si tým práci organizuje sám – někdy hovoříme o „skupinách, které řídí samy sebe“</a:t>
            </a:r>
            <a:endParaRPr/>
          </a:p>
          <a:p>
            <a:pPr indent="-152400" lvl="0" marL="91440" rtl="0" algn="l">
              <a:lnSpc>
                <a:spcPct val="90000"/>
              </a:lnSpc>
              <a:spcBef>
                <a:spcPts val="1400"/>
              </a:spcBef>
              <a:spcAft>
                <a:spcPts val="0"/>
              </a:spcAft>
              <a:buSzPts val="2400"/>
              <a:buFont typeface="Courier New"/>
              <a:buChar char="o"/>
            </a:pPr>
            <a:r>
              <a:rPr lang="cs-CZ" sz="2400"/>
              <a:t> postavení členů je v týmu </a:t>
            </a:r>
            <a:r>
              <a:rPr b="1" lang="cs-CZ" sz="2400"/>
              <a:t>rovnoprávné</a:t>
            </a:r>
            <a:r>
              <a:rPr lang="cs-CZ" sz="2400"/>
              <a:t>, každý člen jiné uznává jako rovnocenné partnery, neformální sociální struktura </a:t>
            </a:r>
            <a:endParaRPr/>
          </a:p>
          <a:p>
            <a:pPr indent="-152400" lvl="0" marL="91440" rtl="0" algn="l">
              <a:lnSpc>
                <a:spcPct val="90000"/>
              </a:lnSpc>
              <a:spcBef>
                <a:spcPts val="1400"/>
              </a:spcBef>
              <a:spcAft>
                <a:spcPts val="0"/>
              </a:spcAft>
              <a:buSzPts val="2400"/>
              <a:buFont typeface="Courier New"/>
              <a:buChar char="o"/>
            </a:pPr>
            <a:r>
              <a:rPr lang="cs-CZ" sz="2400"/>
              <a:t> oproti </a:t>
            </a:r>
            <a:r>
              <a:rPr b="1" lang="cs-CZ" sz="2600"/>
              <a:t>skupině</a:t>
            </a:r>
            <a:r>
              <a:rPr lang="cs-CZ" sz="2400"/>
              <a:t>, jejíž členové mohou pracovat společně vedle sebe, jednotliví členové </a:t>
            </a:r>
            <a:r>
              <a:rPr b="1" lang="cs-CZ" sz="2600"/>
              <a:t>týmu</a:t>
            </a:r>
            <a:r>
              <a:rPr lang="cs-CZ" sz="2400"/>
              <a:t> cíleně spolupracují</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CO CHARAKTERIZUJE TÝM ?</a:t>
            </a:r>
            <a:endParaRPr/>
          </a:p>
        </p:txBody>
      </p:sp>
      <p:sp>
        <p:nvSpPr>
          <p:cNvPr id="192" name="Google Shape;192;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účelná dělba práce, aktivace silných stránek, eliminování slepých uliček, účelné rozdělení vlivu a moci, chyba jednoho je vnímána jako chyba všech, tvůrčí svoboda, vzájemná inspirace, podpora, doplnění </a:t>
            </a:r>
            <a:endParaRPr/>
          </a:p>
          <a:p>
            <a:pPr indent="-127000" lvl="0" marL="91440" rtl="0" algn="l">
              <a:lnSpc>
                <a:spcPct val="90000"/>
              </a:lnSpc>
              <a:spcBef>
                <a:spcPts val="1400"/>
              </a:spcBef>
              <a:spcAft>
                <a:spcPts val="0"/>
              </a:spcAft>
              <a:buSzPts val="2000"/>
              <a:buFont typeface="Courier New"/>
              <a:buChar char="o"/>
            </a:pPr>
            <a:r>
              <a:rPr lang="cs-CZ"/>
              <a:t> specifický systém odměn a trestů nemateriální povahy </a:t>
            </a:r>
            <a:r>
              <a:rPr i="1" lang="cs-CZ"/>
              <a:t>(uznání, pochvala, odmítnutí, kritika, specifický humor, vyloučení)</a:t>
            </a:r>
            <a:endParaRPr/>
          </a:p>
          <a:p>
            <a:pPr indent="-127000" lvl="0" marL="91440" rtl="0" algn="l">
              <a:lnSpc>
                <a:spcPct val="90000"/>
              </a:lnSpc>
              <a:spcBef>
                <a:spcPts val="1400"/>
              </a:spcBef>
              <a:spcAft>
                <a:spcPts val="0"/>
              </a:spcAft>
              <a:buSzPts val="2000"/>
              <a:buFont typeface="Courier New"/>
              <a:buChar char="o"/>
            </a:pPr>
            <a:r>
              <a:rPr i="1" lang="cs-CZ"/>
              <a:t> </a:t>
            </a:r>
            <a:r>
              <a:rPr lang="cs-CZ"/>
              <a:t>konflikty se nezakrývají, diskutuje se o příčinách, není přítomno zesměšňování, devalvace, ironie, urážky </a:t>
            </a:r>
            <a:endParaRPr/>
          </a:p>
          <a:p>
            <a:pPr indent="-127000" lvl="0" marL="91440" rtl="0" algn="l">
              <a:lnSpc>
                <a:spcPct val="90000"/>
              </a:lnSpc>
              <a:spcBef>
                <a:spcPts val="1400"/>
              </a:spcBef>
              <a:spcAft>
                <a:spcPts val="0"/>
              </a:spcAft>
              <a:buSzPts val="2000"/>
              <a:buFont typeface="Courier New"/>
              <a:buChar char="o"/>
            </a:pPr>
            <a:r>
              <a:rPr lang="cs-CZ"/>
              <a:t> existuje vysoké týmové sebehodnocení a sebedůvěra </a:t>
            </a:r>
            <a:endParaRPr/>
          </a:p>
          <a:p>
            <a:pPr indent="0" lvl="0" marL="91440" rtl="0" algn="l">
              <a:lnSpc>
                <a:spcPct val="90000"/>
              </a:lnSpc>
              <a:spcBef>
                <a:spcPts val="1400"/>
              </a:spcBef>
              <a:spcAft>
                <a:spcPts val="0"/>
              </a:spcAft>
              <a:buSzPts val="2000"/>
              <a:buFont typeface="Courier New"/>
              <a:buNone/>
            </a:pPr>
            <a:r>
              <a:t/>
            </a:r>
            <a:endParaRPr/>
          </a:p>
          <a:p>
            <a:pPr indent="0" lvl="0" marL="91440" rtl="0" algn="l">
              <a:lnSpc>
                <a:spcPct val="90000"/>
              </a:lnSpc>
              <a:spcBef>
                <a:spcPts val="1400"/>
              </a:spcBef>
              <a:spcAft>
                <a:spcPts val="0"/>
              </a:spcAft>
              <a:buSzPts val="2000"/>
              <a:buFont typeface="Courier New"/>
              <a:buNone/>
            </a:pPr>
            <a:r>
              <a:t/>
            </a:r>
            <a:endParaRPr/>
          </a:p>
          <a:p>
            <a:pPr indent="0" lvl="0" marL="91440" rtl="0" algn="l">
              <a:lnSpc>
                <a:spcPct val="90000"/>
              </a:lnSpc>
              <a:spcBef>
                <a:spcPts val="1400"/>
              </a:spcBef>
              <a:spcAft>
                <a:spcPts val="0"/>
              </a:spcAft>
              <a:buSzPts val="2000"/>
              <a:buFont typeface="Courier New"/>
              <a:buNone/>
            </a:pPr>
            <a:r>
              <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http://www.dragonbridgecapital.com/wp-content/uploads/2013/03/Teamwork.jpg" id="197" name="Google Shape;197;p15"/>
          <p:cNvPicPr preferRelativeResize="0"/>
          <p:nvPr/>
        </p:nvPicPr>
        <p:blipFill rotWithShape="1">
          <a:blip r:embed="rId3">
            <a:alphaModFix/>
          </a:blip>
          <a:srcRect b="0" l="0" r="0" t="0"/>
          <a:stretch/>
        </p:blipFill>
        <p:spPr>
          <a:xfrm>
            <a:off x="8241712" y="561816"/>
            <a:ext cx="3536267" cy="2351088"/>
          </a:xfrm>
          <a:prstGeom prst="rect">
            <a:avLst/>
          </a:prstGeom>
          <a:noFill/>
          <a:ln>
            <a:noFill/>
          </a:ln>
        </p:spPr>
      </p:pic>
      <p:sp>
        <p:nvSpPr>
          <p:cNvPr id="198" name="Google Shape;198;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 x SKUPINA</a:t>
            </a:r>
            <a:endParaRPr/>
          </a:p>
        </p:txBody>
      </p:sp>
      <p:sp>
        <p:nvSpPr>
          <p:cNvPr id="199" name="Google Shape;199;p15"/>
          <p:cNvSpPr txBox="1"/>
          <p:nvPr>
            <p:ph idx="1" type="body"/>
          </p:nvPr>
        </p:nvSpPr>
        <p:spPr>
          <a:xfrm>
            <a:off x="767080" y="26331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a:t>
            </a:r>
            <a:r>
              <a:rPr b="1" lang="cs-CZ" sz="2200"/>
              <a:t>volně utvářená skupina </a:t>
            </a:r>
            <a:r>
              <a:rPr lang="cs-CZ" sz="2200"/>
              <a:t>– každý hodnocen za svoje výsledky,</a:t>
            </a:r>
            <a:br>
              <a:rPr lang="cs-CZ" sz="2200"/>
            </a:br>
            <a:r>
              <a:rPr lang="cs-CZ" sz="2200"/>
              <a:t> práce není ovlivněna prací kolegy, nezávisí na sobě</a:t>
            </a:r>
            <a:endParaRPr sz="2200"/>
          </a:p>
          <a:p>
            <a:pPr indent="-139700" lvl="0" marL="91440" rtl="0" algn="l">
              <a:lnSpc>
                <a:spcPct val="90000"/>
              </a:lnSpc>
              <a:spcBef>
                <a:spcPts val="1400"/>
              </a:spcBef>
              <a:spcAft>
                <a:spcPts val="0"/>
              </a:spcAft>
              <a:buSzPts val="2200"/>
              <a:buFont typeface="Courier New"/>
              <a:buChar char="o"/>
            </a:pPr>
            <a:r>
              <a:rPr lang="cs-CZ" sz="2200"/>
              <a:t> </a:t>
            </a:r>
            <a:r>
              <a:rPr b="1" lang="cs-CZ" sz="2200"/>
              <a:t>pracovní skupina </a:t>
            </a:r>
            <a:r>
              <a:rPr lang="cs-CZ" sz="2200"/>
              <a:t>– kolegové si vzájemně předávají podklady,</a:t>
            </a:r>
            <a:br>
              <a:rPr lang="cs-CZ" sz="2200"/>
            </a:br>
            <a:r>
              <a:rPr lang="cs-CZ" sz="2200"/>
              <a:t> jejich práce je od sebe oddělená, spolupráce, při níž každý má svůj díl práce</a:t>
            </a:r>
            <a:endParaRPr/>
          </a:p>
          <a:p>
            <a:pPr indent="-139700" lvl="0" marL="91440" rtl="0" algn="l">
              <a:lnSpc>
                <a:spcPct val="90000"/>
              </a:lnSpc>
              <a:spcBef>
                <a:spcPts val="1400"/>
              </a:spcBef>
              <a:spcAft>
                <a:spcPts val="0"/>
              </a:spcAft>
              <a:buSzPts val="2200"/>
              <a:buFont typeface="Courier New"/>
              <a:buChar char="o"/>
            </a:pPr>
            <a:r>
              <a:rPr lang="cs-CZ" sz="2200"/>
              <a:t> </a:t>
            </a:r>
            <a:r>
              <a:rPr b="1" lang="cs-CZ" sz="2200"/>
              <a:t>tým</a:t>
            </a:r>
            <a:r>
              <a:rPr lang="cs-CZ" sz="2200"/>
              <a:t> – společné tvoření konceptů, návrhů, vzájemně závislé, výsledek práce je společný a společně jsou za něj také hodnoceni, vzájemná podpora, vnímání celku „my“</a:t>
            </a:r>
            <a:endParaRPr sz="2200"/>
          </a:p>
          <a:p>
            <a:pPr indent="-139700" lvl="0" marL="91440" rtl="0" algn="l">
              <a:lnSpc>
                <a:spcPct val="90000"/>
              </a:lnSpc>
              <a:spcBef>
                <a:spcPts val="1400"/>
              </a:spcBef>
              <a:spcAft>
                <a:spcPts val="0"/>
              </a:spcAft>
              <a:buSzPts val="2200"/>
              <a:buFont typeface="Courier New"/>
              <a:buChar char="o"/>
            </a:pPr>
            <a:r>
              <a:rPr lang="cs-CZ" sz="2200"/>
              <a:t> </a:t>
            </a:r>
            <a:r>
              <a:rPr b="1" lang="cs-CZ" sz="2200"/>
              <a:t>projektový tým </a:t>
            </a:r>
            <a:r>
              <a:rPr lang="cs-CZ" sz="2200"/>
              <a:t>– práce na jednom konkrétním projektu po vymezenou dobu, po skončení úkolu a naplnění cíle se tým rozpadá</a:t>
            </a:r>
            <a:endParaRPr b="1"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 x SKUPINA</a:t>
            </a:r>
            <a:endParaRPr/>
          </a:p>
        </p:txBody>
      </p:sp>
      <p:sp>
        <p:nvSpPr>
          <p:cNvPr id="205" name="Google Shape;205;p16"/>
          <p:cNvSpPr txBox="1"/>
          <p:nvPr>
            <p:ph idx="1" type="body"/>
          </p:nvPr>
        </p:nvSpPr>
        <p:spPr>
          <a:xfrm>
            <a:off x="735330" y="2061634"/>
            <a:ext cx="11088370" cy="4023360"/>
          </a:xfrm>
          <a:prstGeom prst="rect">
            <a:avLst/>
          </a:prstGeom>
          <a:noFill/>
          <a:ln>
            <a:noFill/>
          </a:ln>
        </p:spPr>
        <p:txBody>
          <a:bodyPr anchorCtr="0" anchor="t" bIns="45700" lIns="0" spcFirstLastPara="1" rIns="0" wrap="square" tIns="45700">
            <a:normAutofit/>
          </a:bodyPr>
          <a:lstStyle/>
          <a:p>
            <a:pPr indent="0" lvl="0" marL="0" rtl="0" algn="l">
              <a:lnSpc>
                <a:spcPct val="80000"/>
              </a:lnSpc>
              <a:spcBef>
                <a:spcPts val="0"/>
              </a:spcBef>
              <a:spcAft>
                <a:spcPts val="0"/>
              </a:spcAft>
              <a:buSzPts val="1850"/>
              <a:buNone/>
            </a:pPr>
            <a:r>
              <a:rPr b="1" lang="cs-CZ" sz="1850"/>
              <a:t>ZÁJMY ČLENŮ</a:t>
            </a:r>
            <a:r>
              <a:rPr lang="cs-CZ" sz="1850"/>
              <a:t>		všichni táhnou za jeden provaz	 	     každý sleduje své zájmy</a:t>
            </a:r>
            <a:endParaRPr/>
          </a:p>
          <a:p>
            <a:pPr indent="0" lvl="0" marL="0" rtl="0" algn="l">
              <a:lnSpc>
                <a:spcPct val="80000"/>
              </a:lnSpc>
              <a:spcBef>
                <a:spcPts val="1400"/>
              </a:spcBef>
              <a:spcAft>
                <a:spcPts val="0"/>
              </a:spcAft>
              <a:buSzPts val="1850"/>
              <a:buNone/>
            </a:pPr>
            <a:r>
              <a:rPr b="1" lang="cs-CZ" sz="1850"/>
              <a:t>CÍLE</a:t>
            </a:r>
            <a:r>
              <a:rPr lang="cs-CZ" sz="1850"/>
              <a:t>				všichni sledují stejný cíl			    sledovány různé cíle	</a:t>
            </a:r>
            <a:endParaRPr/>
          </a:p>
          <a:p>
            <a:pPr indent="0" lvl="0" marL="0" rtl="0" algn="l">
              <a:lnSpc>
                <a:spcPct val="80000"/>
              </a:lnSpc>
              <a:spcBef>
                <a:spcPts val="1400"/>
              </a:spcBef>
              <a:spcAft>
                <a:spcPts val="0"/>
              </a:spcAft>
              <a:buSzPts val="1850"/>
              <a:buNone/>
            </a:pPr>
            <a:r>
              <a:rPr b="1" lang="cs-CZ" sz="1850"/>
              <a:t>PRIORITY	</a:t>
            </a:r>
            <a:r>
              <a:rPr lang="cs-CZ" sz="1850"/>
              <a:t>		příslušnost k týmu je nejvyšší prioritou</a:t>
            </a:r>
            <a:r>
              <a:rPr lang="cs-CZ" sz="1480"/>
              <a:t>       	</a:t>
            </a:r>
            <a:r>
              <a:rPr lang="cs-CZ" sz="1850"/>
              <a:t>    příslušnost ke skupině podřazena 								 	    osobním zájmům</a:t>
            </a:r>
            <a:endParaRPr/>
          </a:p>
          <a:p>
            <a:pPr indent="0" lvl="0" marL="0" rtl="0" algn="l">
              <a:lnSpc>
                <a:spcPct val="80000"/>
              </a:lnSpc>
              <a:spcBef>
                <a:spcPts val="1400"/>
              </a:spcBef>
              <a:spcAft>
                <a:spcPts val="0"/>
              </a:spcAft>
              <a:buSzPts val="1850"/>
              <a:buNone/>
            </a:pPr>
            <a:r>
              <a:rPr b="1" lang="cs-CZ" sz="1850"/>
              <a:t>ORGANIZACE</a:t>
            </a:r>
            <a:r>
              <a:rPr lang="cs-CZ" sz="1850"/>
              <a:t>		jasná, pevná a závazná			    uvolněná a nezávazná</a:t>
            </a:r>
            <a:endParaRPr/>
          </a:p>
          <a:p>
            <a:pPr indent="0" lvl="0" marL="0" rtl="0" algn="l">
              <a:lnSpc>
                <a:spcPct val="80000"/>
              </a:lnSpc>
              <a:spcBef>
                <a:spcPts val="1400"/>
              </a:spcBef>
              <a:spcAft>
                <a:spcPts val="0"/>
              </a:spcAft>
              <a:buSzPts val="1850"/>
              <a:buNone/>
            </a:pPr>
            <a:r>
              <a:rPr b="1" lang="cs-CZ" sz="1850"/>
              <a:t>MOTIVACE</a:t>
            </a:r>
            <a:r>
              <a:rPr lang="cs-CZ" sz="1850"/>
              <a:t>		přichází zevnitř, „my“ chceme		    přichází zvenku, „musíme“</a:t>
            </a:r>
            <a:endParaRPr/>
          </a:p>
          <a:p>
            <a:pPr indent="0" lvl="0" marL="0" rtl="0" algn="l">
              <a:lnSpc>
                <a:spcPct val="80000"/>
              </a:lnSpc>
              <a:spcBef>
                <a:spcPts val="1400"/>
              </a:spcBef>
              <a:spcAft>
                <a:spcPts val="0"/>
              </a:spcAft>
              <a:buSzPts val="1850"/>
              <a:buNone/>
            </a:pPr>
            <a:r>
              <a:rPr b="1" lang="cs-CZ" sz="1850"/>
              <a:t>KONKURENCE</a:t>
            </a:r>
            <a:r>
              <a:rPr lang="cs-CZ" sz="1850"/>
              <a:t>		konkurence zaměřena směrem navenek	    konkurence jednotlivců navzájem</a:t>
            </a:r>
            <a:endParaRPr/>
          </a:p>
          <a:p>
            <a:pPr indent="0" lvl="0" marL="0" rtl="0" algn="l">
              <a:lnSpc>
                <a:spcPct val="80000"/>
              </a:lnSpc>
              <a:spcBef>
                <a:spcPts val="1400"/>
              </a:spcBef>
              <a:spcAft>
                <a:spcPts val="0"/>
              </a:spcAft>
              <a:buSzPts val="1850"/>
              <a:buNone/>
            </a:pPr>
            <a:r>
              <a:rPr b="1" lang="cs-CZ" sz="1850"/>
              <a:t>KOMUNIKACE</a:t>
            </a:r>
            <a:r>
              <a:rPr lang="cs-CZ" sz="1850"/>
              <a:t>		otevřený informační proces a zpětné vazby	    komunikace částečně otevřená a 									    částečně skrytá</a:t>
            </a:r>
            <a:endParaRPr/>
          </a:p>
          <a:p>
            <a:pPr indent="0" lvl="0" marL="0" rtl="0" algn="l">
              <a:lnSpc>
                <a:spcPct val="80000"/>
              </a:lnSpc>
              <a:spcBef>
                <a:spcPts val="1400"/>
              </a:spcBef>
              <a:spcAft>
                <a:spcPts val="0"/>
              </a:spcAft>
              <a:buSzPts val="1850"/>
              <a:buNone/>
            </a:pPr>
            <a:r>
              <a:rPr b="1" lang="cs-CZ" sz="1850"/>
              <a:t>VZÁJEMNÁ DŮVĚRA</a:t>
            </a:r>
            <a:r>
              <a:rPr lang="cs-CZ" sz="1850"/>
              <a:t>	silná důvěra mezi členy			    málo vzájemné důvěry a důvěry 									    ke skupině			</a:t>
            </a:r>
            <a:endParaRPr sz="185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 				x 		SKUPINA</a:t>
            </a:r>
            <a:endParaRPr/>
          </a:p>
        </p:txBody>
      </p:sp>
      <p:sp>
        <p:nvSpPr>
          <p:cNvPr id="211" name="Google Shape;211;p17"/>
          <p:cNvSpPr txBox="1"/>
          <p:nvPr>
            <p:ph idx="1" type="body"/>
          </p:nvPr>
        </p:nvSpPr>
        <p:spPr>
          <a:xfrm>
            <a:off x="1097280" y="1845734"/>
            <a:ext cx="4338320" cy="1735666"/>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1800"/>
              <a:buNone/>
            </a:pPr>
            <a:r>
              <a:rPr lang="cs-CZ" sz="1800"/>
              <a:t>Členové si uvědomují svou vzájemnou provázanost a chápou, že jak svých osobních, tak i celo-týmových cílů lépe dosáhnou vzájemnou podporou. Neztrácí se čas „přetahováním se“ o kompetence či osobní zisk na úkor ostatních. 	</a:t>
            </a:r>
            <a:endParaRPr/>
          </a:p>
          <a:p>
            <a:pPr indent="0" lvl="0" marL="91440" rtl="0" algn="l">
              <a:lnSpc>
                <a:spcPct val="90000"/>
              </a:lnSpc>
              <a:spcBef>
                <a:spcPts val="1400"/>
              </a:spcBef>
              <a:spcAft>
                <a:spcPts val="0"/>
              </a:spcAft>
              <a:buSzPts val="2000"/>
              <a:buFont typeface="Courier New"/>
              <a:buNone/>
            </a:pPr>
            <a:r>
              <a:t/>
            </a:r>
            <a:endParaRPr/>
          </a:p>
        </p:txBody>
      </p:sp>
      <p:sp>
        <p:nvSpPr>
          <p:cNvPr id="212" name="Google Shape;212;p17"/>
          <p:cNvSpPr txBox="1"/>
          <p:nvPr/>
        </p:nvSpPr>
        <p:spPr>
          <a:xfrm>
            <a:off x="6908800" y="1845734"/>
            <a:ext cx="4572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1800" u="none" cap="none" strike="noStrike">
                <a:solidFill>
                  <a:schemeClr val="dk1"/>
                </a:solidFill>
                <a:latin typeface="Calibri"/>
                <a:ea typeface="Calibri"/>
                <a:cs typeface="Calibri"/>
                <a:sym typeface="Calibri"/>
              </a:rPr>
              <a:t>Členové se domnívají, že jsou uskupeni dohromady jen z administrativních důvodů, aby splnili nějaký úkol. Jednotlivci pracují individuálně, někdy za opačným účelem než ostatní. Existuje boj o moc a kompetence, plýtvání časem. Mají společný cíl a dílčí úkol.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7"/>
          <p:cNvSpPr txBox="1"/>
          <p:nvPr/>
        </p:nvSpPr>
        <p:spPr>
          <a:xfrm>
            <a:off x="1097280" y="3937000"/>
            <a:ext cx="48082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berou vlastní úkoly i úkoly celé jednotky za „své“ a jsou odhodláni je splnit, protože je pomáhali stanovit.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7"/>
          <p:cNvSpPr txBox="1"/>
          <p:nvPr/>
        </p:nvSpPr>
        <p:spPr>
          <a:xfrm>
            <a:off x="6908800" y="3937000"/>
            <a:ext cx="4572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se soustřeďují spíše na sebe, protože nejsou dostatečně zahrnuti do plánování cílů celé jednotky. Vytváří se podskupiny, uvědomují si dočasnost.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7"/>
          <p:cNvSpPr txBox="1"/>
          <p:nvPr/>
        </p:nvSpPr>
        <p:spPr>
          <a:xfrm>
            <a:off x="1097280" y="5180875"/>
            <a:ext cx="45542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přispívají k úspěchu týmu využíváním svých jedinečných schopností a znalostí pro splnění celo-týmových úkolů.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7"/>
          <p:cNvSpPr txBox="1"/>
          <p:nvPr/>
        </p:nvSpPr>
        <p:spPr>
          <a:xfrm>
            <a:off x="6908800" y="5180875"/>
            <a:ext cx="4724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Členům se říká, co mají udělat, namísto aby byli dotázáni, jak by se „to“ mohlo udělat co nejlépe. Nepodporují se jejich vlastní návrhy.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 				x 		SKUPINA</a:t>
            </a:r>
            <a:endParaRPr/>
          </a:p>
        </p:txBody>
      </p:sp>
      <p:sp>
        <p:nvSpPr>
          <p:cNvPr id="222" name="Google Shape;222;p18"/>
          <p:cNvSpPr txBox="1"/>
          <p:nvPr/>
        </p:nvSpPr>
        <p:spPr>
          <a:xfrm>
            <a:off x="1097280" y="2197100"/>
            <a:ext cx="423672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pracují v ovzduší důvěry a jsou podporováni, aby otevřeně vyjádřili své názory, pocity i svůj nesouhlas. Dotazy jsou vítané.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8"/>
          <p:cNvSpPr txBox="1"/>
          <p:nvPr/>
        </p:nvSpPr>
        <p:spPr>
          <a:xfrm>
            <a:off x="7023100" y="2197100"/>
            <a:ext cx="45085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pochybují o motivaci svých kolegů, protože nechápou role ostatních. Projevy vlastních názorů nebo nesouhlasu se považují za rozvratné a nepodpůrné. 	</a:t>
            </a:r>
            <a:endParaRPr/>
          </a:p>
        </p:txBody>
      </p:sp>
      <p:sp>
        <p:nvSpPr>
          <p:cNvPr id="224" name="Google Shape;224;p18"/>
          <p:cNvSpPr txBox="1"/>
          <p:nvPr/>
        </p:nvSpPr>
        <p:spPr>
          <a:xfrm>
            <a:off x="1097280" y="3534003"/>
            <a:ext cx="4318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praktikují otevřenou, spontánní, plynulou a upřímnou komunikaci. Snaží se pochopit názor a stanovisko druhého.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8"/>
          <p:cNvSpPr txBox="1"/>
          <p:nvPr/>
        </p:nvSpPr>
        <p:spPr>
          <a:xfrm>
            <a:off x="7023100" y="3534003"/>
            <a:ext cx="413258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si dávají pozor, co říci, takže vzájemné porozumění je prakticky nemožné </a:t>
            </a:r>
            <a:r>
              <a:rPr i="1" lang="cs-CZ" sz="1800">
                <a:solidFill>
                  <a:schemeClr val="dk1"/>
                </a:solidFill>
                <a:latin typeface="Calibri"/>
                <a:ea typeface="Calibri"/>
                <a:cs typeface="Calibri"/>
                <a:sym typeface="Calibri"/>
              </a:rPr>
              <a:t>(obavy, netečnost)</a:t>
            </a:r>
            <a:r>
              <a:rPr lang="cs-CZ"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8"/>
          <p:cNvSpPr txBox="1"/>
          <p:nvPr/>
        </p:nvSpPr>
        <p:spPr>
          <a:xfrm>
            <a:off x="1097280" y="4655364"/>
            <a:ext cx="418338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Členům se dostává podpory, aby rozvíjeli své dovednosti a uplatňovali, co se naučili. Podporuje je celý tým.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8"/>
          <p:cNvSpPr txBox="1"/>
          <p:nvPr/>
        </p:nvSpPr>
        <p:spPr>
          <a:xfrm>
            <a:off x="7023100" y="4655364"/>
            <a:ext cx="413258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Členům se může dostat dobrého školení, ale jeho využití je omezeno působením vedoucího nebo ostatních členů skupiny.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CO JE TÝM ?</a:t>
            </a:r>
            <a:endParaRPr/>
          </a:p>
        </p:txBody>
      </p:sp>
      <p:sp>
        <p:nvSpPr>
          <p:cNvPr id="112" name="Google Shape;112;p2"/>
          <p:cNvSpPr txBox="1"/>
          <p:nvPr>
            <p:ph idx="1" type="body"/>
          </p:nvPr>
        </p:nvSpPr>
        <p:spPr>
          <a:xfrm>
            <a:off x="1097280" y="2074334"/>
            <a:ext cx="10058400" cy="4023360"/>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Font typeface="Courier New"/>
              <a:buChar char="o"/>
            </a:pPr>
            <a:r>
              <a:rPr lang="cs-CZ" sz="2200"/>
              <a:t> </a:t>
            </a:r>
            <a:r>
              <a:rPr b="1" lang="cs-CZ" sz="2200">
                <a:solidFill>
                  <a:srgbClr val="FF0000"/>
                </a:solidFill>
              </a:rPr>
              <a:t>T</a:t>
            </a:r>
            <a:r>
              <a:rPr b="1" lang="cs-CZ" sz="2200"/>
              <a:t>ogether </a:t>
            </a:r>
            <a:r>
              <a:rPr b="1" lang="cs-CZ" sz="2200">
                <a:solidFill>
                  <a:srgbClr val="FF0000"/>
                </a:solidFill>
              </a:rPr>
              <a:t>E</a:t>
            </a:r>
            <a:r>
              <a:rPr b="1" lang="cs-CZ" sz="2200"/>
              <a:t>verybody </a:t>
            </a:r>
            <a:r>
              <a:rPr b="1" lang="cs-CZ" sz="2200">
                <a:solidFill>
                  <a:srgbClr val="FF0000"/>
                </a:solidFill>
              </a:rPr>
              <a:t>A</a:t>
            </a:r>
            <a:r>
              <a:rPr b="1" lang="cs-CZ" sz="2200"/>
              <a:t>chieves </a:t>
            </a:r>
            <a:r>
              <a:rPr b="1" lang="cs-CZ" sz="2200">
                <a:solidFill>
                  <a:srgbClr val="FF0000"/>
                </a:solidFill>
              </a:rPr>
              <a:t>M</a:t>
            </a:r>
            <a:r>
              <a:rPr b="1" lang="cs-CZ" sz="2200"/>
              <a:t>ore</a:t>
            </a:r>
            <a:endParaRPr b="1" sz="2200"/>
          </a:p>
          <a:p>
            <a:pPr indent="-139700" lvl="0" marL="91440" rtl="0" algn="l">
              <a:lnSpc>
                <a:spcPct val="90000"/>
              </a:lnSpc>
              <a:spcBef>
                <a:spcPts val="1400"/>
              </a:spcBef>
              <a:spcAft>
                <a:spcPts val="0"/>
              </a:spcAft>
              <a:buSzPts val="2200"/>
              <a:buFont typeface="Courier New"/>
              <a:buChar char="o"/>
            </a:pPr>
            <a:r>
              <a:rPr lang="cs-CZ" sz="2200"/>
              <a:t>„</a:t>
            </a:r>
            <a:r>
              <a:rPr i="1" lang="cs-CZ" sz="2200"/>
              <a:t>optimálně fungující tým definujeme jako malou skupinu lidí s doplňujícími se schopnostmi a dovednostmi, kteří společným postupem a pomocí jasně definovaných úkolů směřují k cíli, za jehož plnění jsou společně odpovědni“ (</a:t>
            </a:r>
            <a:r>
              <a:rPr lang="cs-CZ" sz="2200"/>
              <a:t>Stýblo, Urban, Vysokajová, 2006</a:t>
            </a:r>
            <a:r>
              <a:rPr i="1" lang="cs-CZ" sz="2200"/>
              <a:t>, Personalistika)</a:t>
            </a:r>
            <a:endParaRPr/>
          </a:p>
          <a:p>
            <a:pPr indent="-139700" lvl="0" marL="91440" rtl="0" algn="l">
              <a:lnSpc>
                <a:spcPct val="90000"/>
              </a:lnSpc>
              <a:spcBef>
                <a:spcPts val="1400"/>
              </a:spcBef>
              <a:spcAft>
                <a:spcPts val="0"/>
              </a:spcAft>
              <a:buSzPts val="2200"/>
              <a:buFont typeface="Courier New"/>
              <a:buChar char="o"/>
            </a:pPr>
            <a:r>
              <a:rPr i="1" lang="cs-CZ" sz="2200"/>
              <a:t> „množství osob, které jsou za existence bezprostřední interakce a převahy vnitřních kontaktů na delší dobu pohromadě, mají rozdělené role, rozvíjejí společné normy, hodnoty a cíle a vykazují kohezi v tom smyslu, že sounáležitost je pro členy atraktivní, z čehož vzniká pocit ´my´“ (</a:t>
            </a:r>
            <a:r>
              <a:rPr lang="cs-CZ" sz="2200"/>
              <a:t>Bay, 2000, </a:t>
            </a:r>
            <a:r>
              <a:rPr i="1" lang="cs-CZ" sz="2200"/>
              <a:t>Účinné vedení týmů)</a:t>
            </a:r>
            <a:endParaRPr/>
          </a:p>
          <a:p>
            <a:pPr indent="-139700" lvl="0" marL="91440" rtl="0" algn="l">
              <a:lnSpc>
                <a:spcPct val="90000"/>
              </a:lnSpc>
              <a:spcBef>
                <a:spcPts val="1400"/>
              </a:spcBef>
              <a:spcAft>
                <a:spcPts val="0"/>
              </a:spcAft>
              <a:buSzPts val="2200"/>
              <a:buFont typeface="Courier New"/>
              <a:buChar char="o"/>
            </a:pPr>
            <a:r>
              <a:rPr i="1" lang="cs-CZ" sz="2200"/>
              <a:t>..“tým je seskupení lidí dohromady pracujících na uskutečnění společného cíle (záměru, smyslu), za jehož dosažení společně zodpovídají (</a:t>
            </a:r>
            <a:r>
              <a:rPr lang="cs-CZ" sz="2200"/>
              <a:t>Scholters, 2003</a:t>
            </a:r>
            <a:r>
              <a:rPr i="1" lang="cs-CZ" sz="2200"/>
              <a:t>, The Team handbook)“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 				x 		SKUPINA</a:t>
            </a:r>
            <a:endParaRPr/>
          </a:p>
        </p:txBody>
      </p:sp>
      <p:sp>
        <p:nvSpPr>
          <p:cNvPr id="234" name="Google Shape;234;p19"/>
          <p:cNvSpPr txBox="1"/>
          <p:nvPr/>
        </p:nvSpPr>
        <p:spPr>
          <a:xfrm>
            <a:off x="1097280" y="2044700"/>
            <a:ext cx="48844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si uvědomují, že konflikt je normální interakcí lidského chování. Takové situace chápou jako příležitost pro vznik a využití nových nápadů. Spolupracují, aby vyřešili konflikt rychle a konstruktivně. 	</a:t>
            </a:r>
            <a:endParaRPr/>
          </a:p>
          <a:p>
            <a:pPr indent="0" lvl="0" marL="0" marR="0" rtl="0" algn="l">
              <a:spcBef>
                <a:spcPts val="0"/>
              </a:spcBef>
              <a:spcAft>
                <a:spcPts val="0"/>
              </a:spcAft>
              <a:buNone/>
            </a:pPr>
            <a:r>
              <a:rPr lang="cs-CZ" sz="1800">
                <a:solidFill>
                  <a:schemeClr val="dk1"/>
                </a:solidFill>
                <a:latin typeface="Calibri"/>
                <a:ea typeface="Calibri"/>
                <a:cs typeface="Calibri"/>
                <a:sym typeface="Calibri"/>
              </a:rPr>
              <a:t>	</a:t>
            </a:r>
            <a:endParaRPr/>
          </a:p>
        </p:txBody>
      </p:sp>
      <p:sp>
        <p:nvSpPr>
          <p:cNvPr id="235" name="Google Shape;235;p19"/>
          <p:cNvSpPr txBox="1"/>
          <p:nvPr/>
        </p:nvSpPr>
        <p:spPr>
          <a:xfrm>
            <a:off x="6731000" y="2044700"/>
            <a:ext cx="5080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se dostávají do konfliktních situací a nevědí, jak je řešit. Vedoucí často odkládá svůj zásah tak dlouho, až je pozdě a vznikne škoda. Existuje odpor ke změnám pracovních postupů, nejsou tolerováni „ulejváci, flákači“. V konfliktech vniká nedůvěra, nespokojenost a závist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9"/>
          <p:cNvSpPr txBox="1"/>
          <p:nvPr/>
        </p:nvSpPr>
        <p:spPr>
          <a:xfrm>
            <a:off x="1097280" y="4000500"/>
            <a:ext cx="488442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se účastní rozhodování, které ovlivní celý tým, ale chápou nutnost, že konečné rozhodnutí musí udělat vedoucí – hlavně tehdy, když se tým jako celek nedokáže rozhodnout nebo když se jedná o něco naléhavého. Hlavním cílem jsou dobré výsledky, ne konformita.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9"/>
          <p:cNvSpPr txBox="1"/>
          <p:nvPr/>
        </p:nvSpPr>
        <p:spPr>
          <a:xfrm>
            <a:off x="6731000" y="4000500"/>
            <a:ext cx="54610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Členové se mohou, ale také nemusí účastnit rozhodnutí ovlivňujících celou skupinu. Konformita se často považuje za důležitější než dosahování dobrých výsledků. Existují tlaky vůči pomalejším zaměstnancům. Délka spolupráce zvyšuje soudržnost skupiny. Občas se vyskytuje nuda a lhostejnost.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9"/>
          <p:cNvSpPr txBox="1"/>
          <p:nvPr/>
        </p:nvSpPr>
        <p:spPr>
          <a:xfrm>
            <a:off x="9042400" y="6031825"/>
            <a:ext cx="38989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200">
                <a:solidFill>
                  <a:schemeClr val="dk1"/>
                </a:solidFill>
                <a:latin typeface="Calibri"/>
                <a:ea typeface="Calibri"/>
                <a:cs typeface="Calibri"/>
                <a:sym typeface="Calibri"/>
              </a:rPr>
              <a:t>(Zdroj: www.thomasinternational.net)</a:t>
            </a:r>
            <a:endParaRPr sz="1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cap="none"/>
              <a:t>PRACOVNÍ SKUPINA</a:t>
            </a:r>
            <a:endParaRPr/>
          </a:p>
        </p:txBody>
      </p:sp>
      <p:sp>
        <p:nvSpPr>
          <p:cNvPr id="244" name="Google Shape;244;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0650" lvl="0" marL="91440" rtl="0" algn="l">
              <a:lnSpc>
                <a:spcPct val="90000"/>
              </a:lnSpc>
              <a:spcBef>
                <a:spcPts val="0"/>
              </a:spcBef>
              <a:spcAft>
                <a:spcPts val="0"/>
              </a:spcAft>
              <a:buSzPts val="1900"/>
              <a:buFont typeface="Courier New"/>
              <a:buChar char="o"/>
            </a:pPr>
            <a:r>
              <a:rPr lang="cs-CZ" sz="1900"/>
              <a:t> </a:t>
            </a:r>
            <a:r>
              <a:rPr b="1" lang="cs-CZ" sz="1900"/>
              <a:t>funkčním celek, který byl vytvořen za účelem dosažení cílů </a:t>
            </a:r>
            <a:r>
              <a:rPr lang="cs-CZ" sz="1900"/>
              <a:t>organizace/firmy…</a:t>
            </a:r>
            <a:endParaRPr/>
          </a:p>
          <a:p>
            <a:pPr indent="-120650" lvl="0" marL="91440" rtl="0" algn="l">
              <a:lnSpc>
                <a:spcPct val="90000"/>
              </a:lnSpc>
              <a:spcBef>
                <a:spcPts val="1400"/>
              </a:spcBef>
              <a:spcAft>
                <a:spcPts val="0"/>
              </a:spcAft>
              <a:buSzPts val="1900"/>
              <a:buFont typeface="Courier New"/>
              <a:buChar char="o"/>
            </a:pPr>
            <a:r>
              <a:rPr lang="cs-CZ" sz="1900"/>
              <a:t> je </a:t>
            </a:r>
            <a:r>
              <a:rPr b="1" lang="cs-CZ" sz="1900"/>
              <a:t>součástí formální organizační skupiny </a:t>
            </a:r>
            <a:r>
              <a:rPr lang="cs-CZ" sz="1900"/>
              <a:t>a nástrojem koordinace pracovních aktivit</a:t>
            </a:r>
            <a:endParaRPr/>
          </a:p>
          <a:p>
            <a:pPr indent="-120650" lvl="0" marL="91440" rtl="0" algn="l">
              <a:lnSpc>
                <a:spcPct val="90000"/>
              </a:lnSpc>
              <a:spcBef>
                <a:spcPts val="1400"/>
              </a:spcBef>
              <a:spcAft>
                <a:spcPts val="0"/>
              </a:spcAft>
              <a:buSzPts val="1900"/>
              <a:buFont typeface="Courier New"/>
              <a:buChar char="o"/>
            </a:pPr>
            <a:r>
              <a:rPr lang="cs-CZ" sz="1900"/>
              <a:t> pracovní skupinou je např. představenstvo, oddělení, projektový tým</a:t>
            </a:r>
            <a:endParaRPr/>
          </a:p>
          <a:p>
            <a:pPr indent="-120650" lvl="0" marL="91440" rtl="0" algn="l">
              <a:lnSpc>
                <a:spcPct val="90000"/>
              </a:lnSpc>
              <a:spcBef>
                <a:spcPts val="1400"/>
              </a:spcBef>
              <a:spcAft>
                <a:spcPts val="0"/>
              </a:spcAft>
              <a:buSzPts val="1900"/>
              <a:buFont typeface="Courier New"/>
              <a:buChar char="o"/>
            </a:pPr>
            <a:r>
              <a:rPr lang="cs-CZ" sz="1900"/>
              <a:t> je  skupinou </a:t>
            </a:r>
            <a:r>
              <a:rPr b="1" lang="cs-CZ" sz="1900"/>
              <a:t>formální</a:t>
            </a:r>
            <a:r>
              <a:rPr lang="cs-CZ" sz="1900"/>
              <a:t>, postupně však může přerůst i ve skupinu neformální</a:t>
            </a:r>
            <a:endParaRPr/>
          </a:p>
          <a:p>
            <a:pPr indent="-120650" lvl="0" marL="91440" rtl="0" algn="l">
              <a:lnSpc>
                <a:spcPct val="90000"/>
              </a:lnSpc>
              <a:spcBef>
                <a:spcPts val="1400"/>
              </a:spcBef>
              <a:spcAft>
                <a:spcPts val="0"/>
              </a:spcAft>
              <a:buSzPts val="1900"/>
              <a:buFont typeface="Courier New"/>
              <a:buChar char="o"/>
            </a:pPr>
            <a:r>
              <a:rPr lang="cs-CZ" sz="1900"/>
              <a:t> </a:t>
            </a:r>
            <a:r>
              <a:rPr b="1" lang="cs-CZ" sz="1900"/>
              <a:t>změna pracovní  skupiny v neformální skupinu </a:t>
            </a:r>
            <a:r>
              <a:rPr lang="cs-CZ" sz="1900"/>
              <a:t>- z hlediska efektivnosti žádoucí - neformální skupina vytváří svým členům sociální zázemí, uspokojuje jejich sociální potřeby, odstraňuje komunikační bariéry a bariéry tvořivosti.. záleží však na tom, jaká je sociální atmosféra skupiny a jaké normy se ve skupině vytvořily</a:t>
            </a:r>
            <a:endParaRPr/>
          </a:p>
          <a:p>
            <a:pPr indent="-120650" lvl="0" marL="91440" rtl="0" algn="l">
              <a:lnSpc>
                <a:spcPct val="90000"/>
              </a:lnSpc>
              <a:spcBef>
                <a:spcPts val="1400"/>
              </a:spcBef>
              <a:spcAft>
                <a:spcPts val="0"/>
              </a:spcAft>
              <a:buSzPts val="1900"/>
              <a:buFont typeface="Courier New"/>
              <a:buChar char="o"/>
            </a:pPr>
            <a:r>
              <a:rPr lang="cs-CZ" sz="1900"/>
              <a:t> neformální vztahy mezi spolupracovníky mohou plnění pracovních úkolů podporovat, ale také jim bránit</a:t>
            </a:r>
            <a:endParaRPr sz="1900"/>
          </a:p>
          <a:p>
            <a:pPr indent="0" lvl="0" marL="91440" rtl="0" algn="l">
              <a:lnSpc>
                <a:spcPct val="90000"/>
              </a:lnSpc>
              <a:spcBef>
                <a:spcPts val="1400"/>
              </a:spcBef>
              <a:spcAft>
                <a:spcPts val="0"/>
              </a:spcAft>
              <a:buSzPts val="1900"/>
              <a:buFont typeface="Courier New"/>
              <a:buNone/>
            </a:pPr>
            <a:r>
              <a:t/>
            </a:r>
            <a:endParaRPr sz="1900"/>
          </a:p>
          <a:p>
            <a:pPr indent="0" lvl="0" marL="91440" rtl="0" algn="l">
              <a:lnSpc>
                <a:spcPct val="90000"/>
              </a:lnSpc>
              <a:spcBef>
                <a:spcPts val="1400"/>
              </a:spcBef>
              <a:spcAft>
                <a:spcPts val="0"/>
              </a:spcAft>
              <a:buSzPts val="1900"/>
              <a:buNone/>
            </a:pPr>
            <a:r>
              <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cap="none"/>
              <a:t>EFEKTIVNOST PRACOVNÍ SKUPINY</a:t>
            </a:r>
            <a:endParaRPr/>
          </a:p>
        </p:txBody>
      </p:sp>
      <p:sp>
        <p:nvSpPr>
          <p:cNvPr id="250" name="Google Shape;250;p21"/>
          <p:cNvSpPr txBox="1"/>
          <p:nvPr>
            <p:ph idx="1" type="body"/>
          </p:nvPr>
        </p:nvSpPr>
        <p:spPr>
          <a:xfrm>
            <a:off x="1097280" y="1845733"/>
            <a:ext cx="10058400" cy="4361883"/>
          </a:xfrm>
          <a:prstGeom prst="rect">
            <a:avLst/>
          </a:prstGeom>
          <a:noFill/>
          <a:ln>
            <a:noFill/>
          </a:ln>
        </p:spPr>
        <p:txBody>
          <a:bodyPr anchorCtr="0" anchor="t" bIns="45700" lIns="0" spcFirstLastPara="1" rIns="0" wrap="square" tIns="45700">
            <a:normAutofit/>
          </a:bodyPr>
          <a:lstStyle/>
          <a:p>
            <a:pPr indent="-127000" lvl="0" marL="91440" rtl="0" algn="l">
              <a:lnSpc>
                <a:spcPct val="80000"/>
              </a:lnSpc>
              <a:spcBef>
                <a:spcPts val="0"/>
              </a:spcBef>
              <a:spcAft>
                <a:spcPts val="0"/>
              </a:spcAft>
              <a:buSzPts val="2000"/>
              <a:buFont typeface="Courier New"/>
              <a:buChar char="o"/>
            </a:pPr>
            <a:r>
              <a:rPr b="1" lang="cs-CZ"/>
              <a:t> produktivita</a:t>
            </a:r>
            <a:r>
              <a:rPr lang="cs-CZ"/>
              <a:t>  skupiny (plnění úkolů a dosahování organizačních cílů, tj. vnější aspekt) a </a:t>
            </a:r>
            <a:r>
              <a:rPr b="1" lang="cs-CZ"/>
              <a:t>spokojenost členů skupiny </a:t>
            </a:r>
            <a:r>
              <a:rPr lang="cs-CZ"/>
              <a:t>(vnitřní aspekt)</a:t>
            </a:r>
            <a:endParaRPr/>
          </a:p>
          <a:p>
            <a:pPr indent="-127000" lvl="0" marL="91440" rtl="0" algn="l">
              <a:lnSpc>
                <a:spcPct val="80000"/>
              </a:lnSpc>
              <a:spcBef>
                <a:spcPts val="1400"/>
              </a:spcBef>
              <a:spcAft>
                <a:spcPts val="0"/>
              </a:spcAft>
              <a:buSzPts val="2000"/>
              <a:buFont typeface="Courier New"/>
              <a:buChar char="o"/>
            </a:pPr>
            <a:r>
              <a:rPr lang="cs-CZ"/>
              <a:t> dle výzkumů </a:t>
            </a:r>
            <a:r>
              <a:rPr b="1" lang="cs-CZ"/>
              <a:t>se vzrůstem produktivity pracovní skupiny vzrůstá spokojenost jejích členů </a:t>
            </a:r>
            <a:r>
              <a:rPr lang="cs-CZ"/>
              <a:t>(spíše než naopak)</a:t>
            </a:r>
            <a:endParaRPr/>
          </a:p>
          <a:p>
            <a:pPr indent="-127000" lvl="0" marL="91440" rtl="0" algn="l">
              <a:lnSpc>
                <a:spcPct val="80000"/>
              </a:lnSpc>
              <a:spcBef>
                <a:spcPts val="1400"/>
              </a:spcBef>
              <a:spcAft>
                <a:spcPts val="0"/>
              </a:spcAft>
              <a:buSzPts val="2000"/>
              <a:buFont typeface="Courier New"/>
              <a:buChar char="o"/>
            </a:pPr>
            <a:r>
              <a:rPr lang="cs-CZ"/>
              <a:t> efektivnost podmíněna mnoha faktory: </a:t>
            </a:r>
            <a:endParaRPr/>
          </a:p>
          <a:p>
            <a:pPr indent="-182880" lvl="2" marL="566928" rtl="0" algn="l">
              <a:lnSpc>
                <a:spcPct val="80000"/>
              </a:lnSpc>
              <a:spcBef>
                <a:spcPts val="400"/>
              </a:spcBef>
              <a:spcAft>
                <a:spcPts val="0"/>
              </a:spcAft>
              <a:buSzPts val="1500"/>
              <a:buChar char="◦"/>
            </a:pPr>
            <a:r>
              <a:rPr b="1" i="1" lang="cs-CZ" sz="1500"/>
              <a:t>skupinové faktor</a:t>
            </a:r>
            <a:r>
              <a:rPr i="1" lang="cs-CZ" sz="1500"/>
              <a:t>y</a:t>
            </a:r>
            <a:r>
              <a:rPr lang="cs-CZ" sz="1500"/>
              <a:t> - velikost skupiny, složení skupiny, osobnostní vlastnosti členů skupiny, struktura skupiny, skupinová  komunikace a atmosféra skupiny</a:t>
            </a:r>
            <a:endParaRPr/>
          </a:p>
          <a:p>
            <a:pPr indent="-182880" lvl="2" marL="566928" rtl="0" algn="l">
              <a:lnSpc>
                <a:spcPct val="80000"/>
              </a:lnSpc>
              <a:spcBef>
                <a:spcPts val="600"/>
              </a:spcBef>
              <a:spcAft>
                <a:spcPts val="0"/>
              </a:spcAft>
              <a:buSzPts val="1500"/>
              <a:buChar char="◦"/>
            </a:pPr>
            <a:r>
              <a:rPr b="1" i="1" lang="cs-CZ" sz="1500"/>
              <a:t>prostředí  </a:t>
            </a:r>
            <a:r>
              <a:rPr i="1" lang="cs-CZ" sz="1500"/>
              <a:t>    </a:t>
            </a:r>
            <a:r>
              <a:rPr lang="cs-CZ" sz="1500"/>
              <a:t>          - pracovní podmínky, vztahy s jinými skupinami</a:t>
            </a:r>
            <a:endParaRPr/>
          </a:p>
          <a:p>
            <a:pPr indent="-182880" lvl="2" marL="566928" rtl="0" algn="l">
              <a:lnSpc>
                <a:spcPct val="80000"/>
              </a:lnSpc>
              <a:spcBef>
                <a:spcPts val="600"/>
              </a:spcBef>
              <a:spcAft>
                <a:spcPts val="0"/>
              </a:spcAft>
              <a:buSzPts val="1500"/>
              <a:buChar char="◦"/>
            </a:pPr>
            <a:r>
              <a:rPr b="1" i="1" lang="cs-CZ" sz="1500"/>
              <a:t>obsah činnost</a:t>
            </a:r>
            <a:r>
              <a:rPr i="1" lang="cs-CZ" sz="1500"/>
              <a:t>i</a:t>
            </a:r>
            <a:r>
              <a:rPr lang="cs-CZ" sz="1500"/>
              <a:t>       - podstata úkolu, náročnost úkolu, časové nároky..</a:t>
            </a:r>
            <a:endParaRPr/>
          </a:p>
          <a:p>
            <a:pPr indent="-182880" lvl="2" marL="566928" rtl="0" algn="l">
              <a:lnSpc>
                <a:spcPct val="80000"/>
              </a:lnSpc>
              <a:spcBef>
                <a:spcPts val="600"/>
              </a:spcBef>
              <a:spcAft>
                <a:spcPts val="0"/>
              </a:spcAft>
              <a:buSzPts val="1500"/>
              <a:buChar char="◦"/>
            </a:pPr>
            <a:r>
              <a:rPr b="1" lang="cs-CZ" sz="1500"/>
              <a:t>optimální</a:t>
            </a:r>
            <a:r>
              <a:rPr lang="cs-CZ" sz="1500"/>
              <a:t> </a:t>
            </a:r>
            <a:r>
              <a:rPr b="1" lang="cs-CZ" sz="1500"/>
              <a:t>velikost pracovní skupiny </a:t>
            </a:r>
            <a:r>
              <a:rPr lang="cs-CZ" sz="1500"/>
              <a:t>– max 12-15</a:t>
            </a:r>
            <a:endParaRPr/>
          </a:p>
          <a:p>
            <a:pPr indent="-127000" lvl="0" marL="91440" rtl="0" algn="l">
              <a:lnSpc>
                <a:spcPct val="80000"/>
              </a:lnSpc>
              <a:spcBef>
                <a:spcPts val="1600"/>
              </a:spcBef>
              <a:spcAft>
                <a:spcPts val="0"/>
              </a:spcAft>
              <a:buSzPts val="2000"/>
              <a:buFont typeface="Courier New"/>
              <a:buChar char="o"/>
            </a:pPr>
            <a:r>
              <a:rPr lang="cs-CZ"/>
              <a:t> vliv skupiny na výkon jedince – i v případě, že daný člověk vykonává určitou činnost zcela samostatně, ale za přítomnosti ostatních</a:t>
            </a:r>
            <a:endParaRPr/>
          </a:p>
          <a:p>
            <a:pPr indent="-182880" lvl="2" marL="566928" rtl="0" algn="l">
              <a:lnSpc>
                <a:spcPct val="80000"/>
              </a:lnSpc>
              <a:spcBef>
                <a:spcPts val="400"/>
              </a:spcBef>
              <a:spcAft>
                <a:spcPts val="0"/>
              </a:spcAft>
              <a:buSzPts val="1400"/>
              <a:buFont typeface="Courier New"/>
              <a:buChar char="o"/>
            </a:pPr>
            <a:r>
              <a:rPr b="1" i="1" lang="cs-CZ"/>
              <a:t>sociální facilitace </a:t>
            </a:r>
            <a:r>
              <a:rPr lang="cs-CZ"/>
              <a:t>– pozitivní vliv skupiny na výkon jedince</a:t>
            </a:r>
            <a:endParaRPr/>
          </a:p>
          <a:p>
            <a:pPr indent="-182880" lvl="2" marL="566928" rtl="0" algn="l">
              <a:lnSpc>
                <a:spcPct val="80000"/>
              </a:lnSpc>
              <a:spcBef>
                <a:spcPts val="600"/>
              </a:spcBef>
              <a:spcAft>
                <a:spcPts val="0"/>
              </a:spcAft>
              <a:buSzPts val="1400"/>
              <a:buFont typeface="Courier New"/>
              <a:buChar char="o"/>
            </a:pPr>
            <a:r>
              <a:rPr b="1" i="1" lang="cs-CZ"/>
              <a:t>sociální inhibice </a:t>
            </a:r>
            <a:r>
              <a:rPr lang="cs-CZ"/>
              <a:t>– negativní vliv skupiny na výkon jedince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p22"/>
          <p:cNvPicPr preferRelativeResize="0"/>
          <p:nvPr/>
        </p:nvPicPr>
        <p:blipFill rotWithShape="1">
          <a:blip r:embed="rId3">
            <a:alphaModFix/>
          </a:blip>
          <a:srcRect b="0" l="0" r="0" t="0"/>
          <a:stretch/>
        </p:blipFill>
        <p:spPr>
          <a:xfrm>
            <a:off x="7780614" y="1968500"/>
            <a:ext cx="3375066" cy="3481400"/>
          </a:xfrm>
          <a:prstGeom prst="rect">
            <a:avLst/>
          </a:prstGeom>
          <a:noFill/>
          <a:ln>
            <a:noFill/>
          </a:ln>
        </p:spPr>
      </p:pic>
      <p:sp>
        <p:nvSpPr>
          <p:cNvPr id="256" name="Google Shape;256;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CHARAKTERISTIKA ÚSPĚŠNÉHO TÝMU</a:t>
            </a:r>
            <a:br>
              <a:rPr lang="cs-CZ"/>
            </a:br>
            <a:r>
              <a:rPr lang="cs-CZ"/>
              <a:t>mýty…</a:t>
            </a:r>
            <a:endParaRPr/>
          </a:p>
        </p:txBody>
      </p:sp>
      <p:sp>
        <p:nvSpPr>
          <p:cNvPr id="257" name="Google Shape;257;p22"/>
          <p:cNvSpPr txBox="1"/>
          <p:nvPr>
            <p:ph idx="1" type="body"/>
          </p:nvPr>
        </p:nvSpPr>
        <p:spPr>
          <a:xfrm>
            <a:off x="1224280" y="23918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všichni se mají rádi</a:t>
            </a:r>
            <a:endParaRPr/>
          </a:p>
          <a:p>
            <a:pPr indent="-127000" lvl="0" marL="91440" rtl="0" algn="l">
              <a:lnSpc>
                <a:spcPct val="90000"/>
              </a:lnSpc>
              <a:spcBef>
                <a:spcPts val="1400"/>
              </a:spcBef>
              <a:spcAft>
                <a:spcPts val="0"/>
              </a:spcAft>
              <a:buSzPts val="2000"/>
              <a:buFont typeface="Courier New"/>
              <a:buChar char="o"/>
            </a:pPr>
            <a:r>
              <a:rPr lang="cs-CZ"/>
              <a:t> všichni spolupracují a podporují se</a:t>
            </a:r>
            <a:endParaRPr/>
          </a:p>
          <a:p>
            <a:pPr indent="-127000" lvl="0" marL="91440" rtl="0" algn="l">
              <a:lnSpc>
                <a:spcPct val="90000"/>
              </a:lnSpc>
              <a:spcBef>
                <a:spcPts val="1400"/>
              </a:spcBef>
              <a:spcAft>
                <a:spcPts val="0"/>
              </a:spcAft>
              <a:buSzPts val="2000"/>
              <a:buFont typeface="Courier New"/>
              <a:buChar char="o"/>
            </a:pPr>
            <a:r>
              <a:rPr lang="cs-CZ"/>
              <a:t> všichni dělají všechno dohromady</a:t>
            </a:r>
            <a:endParaRPr/>
          </a:p>
          <a:p>
            <a:pPr indent="-127000" lvl="0" marL="91440" rtl="0" algn="l">
              <a:lnSpc>
                <a:spcPct val="90000"/>
              </a:lnSpc>
              <a:spcBef>
                <a:spcPts val="1400"/>
              </a:spcBef>
              <a:spcAft>
                <a:spcPts val="0"/>
              </a:spcAft>
              <a:buSzPts val="2000"/>
              <a:buFont typeface="Courier New"/>
              <a:buChar char="o"/>
            </a:pPr>
            <a:r>
              <a:rPr lang="cs-CZ"/>
              <a:t> v týmu se nekritizuje</a:t>
            </a:r>
            <a:endParaRPr/>
          </a:p>
          <a:p>
            <a:pPr indent="-127000" lvl="0" marL="91440" rtl="0" algn="l">
              <a:lnSpc>
                <a:spcPct val="90000"/>
              </a:lnSpc>
              <a:spcBef>
                <a:spcPts val="1400"/>
              </a:spcBef>
              <a:spcAft>
                <a:spcPts val="0"/>
              </a:spcAft>
              <a:buSzPts val="2000"/>
              <a:buFont typeface="Courier New"/>
              <a:buChar char="o"/>
            </a:pPr>
            <a:r>
              <a:rPr lang="cs-CZ"/>
              <a:t> každý dělá jenom to, co ho baví</a:t>
            </a:r>
            <a:endParaRPr/>
          </a:p>
          <a:p>
            <a:pPr indent="-127000" lvl="0" marL="91440" rtl="0" algn="l">
              <a:lnSpc>
                <a:spcPct val="90000"/>
              </a:lnSpc>
              <a:spcBef>
                <a:spcPts val="1400"/>
              </a:spcBef>
              <a:spcAft>
                <a:spcPts val="0"/>
              </a:spcAft>
              <a:buSzPts val="2000"/>
              <a:buFont typeface="Courier New"/>
              <a:buChar char="o"/>
            </a:pPr>
            <a:r>
              <a:rPr lang="cs-CZ"/>
              <a:t> tým je nejlepší forma práce</a:t>
            </a:r>
            <a:endParaRPr/>
          </a:p>
          <a:p>
            <a:pPr indent="-127000" lvl="0" marL="91440" rtl="0" algn="l">
              <a:lnSpc>
                <a:spcPct val="90000"/>
              </a:lnSpc>
              <a:spcBef>
                <a:spcPts val="1400"/>
              </a:spcBef>
              <a:spcAft>
                <a:spcPts val="0"/>
              </a:spcAft>
              <a:buSzPts val="2000"/>
              <a:buFont typeface="Courier New"/>
              <a:buChar char="o"/>
            </a:pPr>
            <a:r>
              <a:rPr lang="cs-CZ"/>
              <a:t> v týmu je menší odpovědnost, protože se o ni dělíme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CHARAKTERISTIKA ÚSPĚŠNÉHO TÝMU</a:t>
            </a:r>
            <a:endParaRPr/>
          </a:p>
        </p:txBody>
      </p:sp>
      <p:sp>
        <p:nvSpPr>
          <p:cNvPr id="263" name="Google Shape;263;p23"/>
          <p:cNvSpPr txBox="1"/>
          <p:nvPr>
            <p:ph idx="1" type="body"/>
          </p:nvPr>
        </p:nvSpPr>
        <p:spPr>
          <a:xfrm>
            <a:off x="1097280" y="1845734"/>
            <a:ext cx="10058400" cy="4275666"/>
          </a:xfrm>
          <a:prstGeom prst="rect">
            <a:avLst/>
          </a:prstGeom>
          <a:noFill/>
          <a:ln>
            <a:noFill/>
          </a:ln>
        </p:spPr>
        <p:txBody>
          <a:bodyPr anchorCtr="0" anchor="t" bIns="45700" lIns="0" spcFirstLastPara="1" rIns="0" wrap="square" tIns="45700">
            <a:normAutofit/>
          </a:bodyPr>
          <a:lstStyle/>
          <a:p>
            <a:pPr indent="-117475" lvl="0" marL="91440" rtl="0" algn="l">
              <a:lnSpc>
                <a:spcPct val="70000"/>
              </a:lnSpc>
              <a:spcBef>
                <a:spcPts val="0"/>
              </a:spcBef>
              <a:spcAft>
                <a:spcPts val="0"/>
              </a:spcAft>
              <a:buSzPts val="1850"/>
              <a:buFont typeface="Courier New"/>
              <a:buChar char="o"/>
            </a:pPr>
            <a:r>
              <a:rPr lang="cs-CZ" sz="1850"/>
              <a:t> </a:t>
            </a:r>
            <a:r>
              <a:rPr b="1" lang="cs-CZ" sz="2220"/>
              <a:t>sdílené cíle </a:t>
            </a:r>
            <a:r>
              <a:rPr lang="cs-CZ" sz="2220"/>
              <a:t>– průnik hodnot, myšlenek a cílů lidí ve skupině</a:t>
            </a:r>
            <a:endParaRPr/>
          </a:p>
          <a:p>
            <a:pPr indent="-140970" lvl="0" marL="91440" rtl="0" algn="l">
              <a:lnSpc>
                <a:spcPct val="70000"/>
              </a:lnSpc>
              <a:spcBef>
                <a:spcPts val="1400"/>
              </a:spcBef>
              <a:spcAft>
                <a:spcPts val="0"/>
              </a:spcAft>
              <a:buSzPts val="2220"/>
              <a:buFont typeface="Courier New"/>
              <a:buChar char="o"/>
            </a:pPr>
            <a:r>
              <a:rPr lang="cs-CZ" sz="2220"/>
              <a:t> </a:t>
            </a:r>
            <a:r>
              <a:rPr b="1" lang="cs-CZ" sz="2220"/>
              <a:t>kvalitní komunikace </a:t>
            </a:r>
            <a:r>
              <a:rPr lang="cs-CZ" sz="2220"/>
              <a:t>– systematická interakce v týmu, efektivita komunikace (rychlá, levná, přesná), podněcuje synergii v týmu</a:t>
            </a:r>
            <a:endParaRPr/>
          </a:p>
          <a:p>
            <a:pPr indent="-140970" lvl="0" marL="91440" rtl="0" algn="l">
              <a:lnSpc>
                <a:spcPct val="70000"/>
              </a:lnSpc>
              <a:spcBef>
                <a:spcPts val="1400"/>
              </a:spcBef>
              <a:spcAft>
                <a:spcPts val="0"/>
              </a:spcAft>
              <a:buSzPts val="2220"/>
              <a:buFont typeface="Courier New"/>
              <a:buChar char="o"/>
            </a:pPr>
            <a:r>
              <a:rPr lang="cs-CZ" sz="2220"/>
              <a:t> </a:t>
            </a:r>
            <a:r>
              <a:rPr b="1" lang="cs-CZ" sz="2220"/>
              <a:t>sdílené cesty </a:t>
            </a:r>
            <a:r>
              <a:rPr lang="cs-CZ" sz="2220"/>
              <a:t>– metody práce nejsou stejné ve všech částech týmu ALE jsou založeny na sdílené a komunikované soustavě hodnot a pravidel</a:t>
            </a:r>
            <a:endParaRPr/>
          </a:p>
          <a:p>
            <a:pPr indent="-140970" lvl="0" marL="91440" rtl="0" algn="l">
              <a:lnSpc>
                <a:spcPct val="70000"/>
              </a:lnSpc>
              <a:spcBef>
                <a:spcPts val="1400"/>
              </a:spcBef>
              <a:spcAft>
                <a:spcPts val="0"/>
              </a:spcAft>
              <a:buSzPts val="2220"/>
              <a:buFont typeface="Courier New"/>
              <a:buChar char="o"/>
            </a:pPr>
            <a:r>
              <a:rPr lang="cs-CZ" sz="2220"/>
              <a:t> </a:t>
            </a:r>
            <a:r>
              <a:rPr b="1" lang="cs-CZ" sz="2220"/>
              <a:t>rozdělení rolí </a:t>
            </a:r>
            <a:r>
              <a:rPr lang="cs-CZ" sz="2220"/>
              <a:t>– jednotlivci si postupně hledají své specifické a do určité míry autonomní role</a:t>
            </a:r>
            <a:endParaRPr/>
          </a:p>
          <a:p>
            <a:pPr indent="-140970" lvl="0" marL="91440" rtl="0" algn="l">
              <a:lnSpc>
                <a:spcPct val="70000"/>
              </a:lnSpc>
              <a:spcBef>
                <a:spcPts val="1400"/>
              </a:spcBef>
              <a:spcAft>
                <a:spcPts val="0"/>
              </a:spcAft>
              <a:buSzPts val="2220"/>
              <a:buFont typeface="Courier New"/>
              <a:buChar char="o"/>
            </a:pPr>
            <a:r>
              <a:rPr lang="cs-CZ" sz="2220"/>
              <a:t> </a:t>
            </a:r>
            <a:r>
              <a:rPr b="1" lang="cs-CZ" sz="2220"/>
              <a:t>kvalitní vztahy </a:t>
            </a:r>
            <a:r>
              <a:rPr lang="cs-CZ" sz="2220"/>
              <a:t>– přirozená snaha soutěžit je přeorientována na „zápas o dosažení sdílených cílů“; rozdělení rolí umožňuje vzájemný respekt; členové týmu se respektují nejen jako odborníci, ale i jako lidé – sdílení mimopracovních problémů, volného času…</a:t>
            </a:r>
            <a:endParaRPr/>
          </a:p>
          <a:p>
            <a:pPr indent="-140970" lvl="0" marL="91440" rtl="0" algn="l">
              <a:lnSpc>
                <a:spcPct val="70000"/>
              </a:lnSpc>
              <a:spcBef>
                <a:spcPts val="1400"/>
              </a:spcBef>
              <a:spcAft>
                <a:spcPts val="0"/>
              </a:spcAft>
              <a:buSzPts val="2220"/>
              <a:buFont typeface="Courier New"/>
              <a:buChar char="o"/>
            </a:pPr>
            <a:r>
              <a:rPr lang="cs-CZ" sz="2220"/>
              <a:t> </a:t>
            </a:r>
            <a:r>
              <a:rPr b="1" lang="cs-CZ" sz="2220"/>
              <a:t>možnosti rozvoje </a:t>
            </a:r>
            <a:r>
              <a:rPr lang="cs-CZ" sz="2220"/>
              <a:t>– kvalitní tým je dynamický, rozvíjí se, učí se ze svých výsledků a umožňuje členům osobní rozvoj; prožití společného úspěchu / společné poučení z neúspěchu je znakem dynamické zralosti týmu</a:t>
            </a:r>
            <a:endParaRPr sz="222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VÝHODY TÝMOVÉ PRÁCE</a:t>
            </a:r>
            <a:endParaRPr/>
          </a:p>
        </p:txBody>
      </p:sp>
      <p:sp>
        <p:nvSpPr>
          <p:cNvPr id="269" name="Google Shape;269;p24"/>
          <p:cNvSpPr txBox="1"/>
          <p:nvPr>
            <p:ph idx="1" type="body"/>
          </p:nvPr>
        </p:nvSpPr>
        <p:spPr>
          <a:xfrm>
            <a:off x="1097280" y="1845734"/>
            <a:ext cx="10058400" cy="4580466"/>
          </a:xfrm>
          <a:prstGeom prst="rect">
            <a:avLst/>
          </a:prstGeom>
          <a:noFill/>
          <a:ln>
            <a:noFill/>
          </a:ln>
        </p:spPr>
        <p:txBody>
          <a:bodyPr anchorCtr="0" anchor="t" bIns="45700" lIns="0" spcFirstLastPara="1" rIns="0" wrap="square" tIns="45700">
            <a:normAutofit/>
          </a:bodyPr>
          <a:lstStyle/>
          <a:p>
            <a:pPr indent="-98425" lvl="0" marL="91440" rtl="0" algn="l">
              <a:lnSpc>
                <a:spcPct val="70000"/>
              </a:lnSpc>
              <a:spcBef>
                <a:spcPts val="0"/>
              </a:spcBef>
              <a:spcAft>
                <a:spcPts val="0"/>
              </a:spcAft>
              <a:buSzPts val="1550"/>
              <a:buFont typeface="Courier New"/>
              <a:buChar char="o"/>
            </a:pPr>
            <a:r>
              <a:rPr lang="cs-CZ" sz="1550"/>
              <a:t> týmová práce vytváří „synergii“ </a:t>
            </a:r>
            <a:r>
              <a:rPr lang="cs-CZ" sz="1240"/>
              <a:t>(znamená spolupráci, společné působení; označuje situace, kdy výsledný účinek současně působících složek je větší než souhrn účinků jednotlivých složek; symbolické vyjádření „1+1&gt;2“)</a:t>
            </a:r>
            <a:endParaRPr/>
          </a:p>
          <a:p>
            <a:pPr indent="-98425" lvl="0" marL="91440" rtl="0" algn="l">
              <a:lnSpc>
                <a:spcPct val="70000"/>
              </a:lnSpc>
              <a:spcBef>
                <a:spcPts val="1400"/>
              </a:spcBef>
              <a:spcAft>
                <a:spcPts val="0"/>
              </a:spcAft>
              <a:buSzPts val="1550"/>
              <a:buFont typeface="Courier New"/>
              <a:buChar char="o"/>
            </a:pPr>
            <a:r>
              <a:rPr lang="cs-CZ" sz="1550"/>
              <a:t> pracovní skupiny dosahují lepších výsledků, když jsou chápány jako tým a jako takový spolupracují</a:t>
            </a:r>
            <a:endParaRPr/>
          </a:p>
          <a:p>
            <a:pPr indent="-98425" lvl="0" marL="91440" rtl="0" algn="l">
              <a:lnSpc>
                <a:spcPct val="70000"/>
              </a:lnSpc>
              <a:spcBef>
                <a:spcPts val="1400"/>
              </a:spcBef>
              <a:spcAft>
                <a:spcPts val="0"/>
              </a:spcAft>
              <a:buSzPts val="1550"/>
              <a:buFont typeface="Courier New"/>
              <a:buChar char="o"/>
            </a:pPr>
            <a:r>
              <a:rPr lang="cs-CZ" sz="1550"/>
              <a:t> v </a:t>
            </a:r>
            <a:r>
              <a:rPr lang="cs-CZ" sz="1550" u="sng"/>
              <a:t>týmové práci </a:t>
            </a:r>
            <a:r>
              <a:rPr lang="cs-CZ" sz="1550"/>
              <a:t>se zlepšuje spokojenost spolupracovníků a jejich motivace:</a:t>
            </a:r>
            <a:endParaRPr/>
          </a:p>
          <a:p>
            <a:pPr indent="-182880" lvl="1" marL="384048" rtl="0" algn="l">
              <a:lnSpc>
                <a:spcPct val="70000"/>
              </a:lnSpc>
              <a:spcBef>
                <a:spcPts val="400"/>
              </a:spcBef>
              <a:spcAft>
                <a:spcPts val="0"/>
              </a:spcAft>
              <a:buSzPts val="1395"/>
              <a:buChar char="◦"/>
            </a:pPr>
            <a:r>
              <a:rPr lang="cs-CZ" sz="1395"/>
              <a:t>spolupracovníci v týmu mají větší prostor pro kreativitu</a:t>
            </a:r>
            <a:endParaRPr/>
          </a:p>
          <a:p>
            <a:pPr indent="-182880" lvl="1" marL="384048" rtl="0" algn="l">
              <a:lnSpc>
                <a:spcPct val="70000"/>
              </a:lnSpc>
              <a:spcBef>
                <a:spcPts val="600"/>
              </a:spcBef>
              <a:spcAft>
                <a:spcPts val="0"/>
              </a:spcAft>
              <a:buSzPts val="1395"/>
              <a:buChar char="◦"/>
            </a:pPr>
            <a:r>
              <a:rPr lang="cs-CZ" sz="1395"/>
              <a:t>nesou spoluzodpovědnost = lepší identifikace s cíli a úkoly</a:t>
            </a:r>
            <a:endParaRPr/>
          </a:p>
          <a:p>
            <a:pPr indent="-182880" lvl="1" marL="384048" rtl="0" algn="l">
              <a:lnSpc>
                <a:spcPct val="70000"/>
              </a:lnSpc>
              <a:spcBef>
                <a:spcPts val="600"/>
              </a:spcBef>
              <a:spcAft>
                <a:spcPts val="0"/>
              </a:spcAft>
              <a:buSzPts val="1395"/>
              <a:buChar char="◦"/>
            </a:pPr>
            <a:r>
              <a:rPr lang="cs-CZ" sz="1395"/>
              <a:t>pocit sounáležitosti, týmového ducha – výhodné pro dosažení dobrých pracovních výsledků</a:t>
            </a:r>
            <a:endParaRPr/>
          </a:p>
          <a:p>
            <a:pPr indent="-98425" lvl="0" marL="91440" rtl="0" algn="l">
              <a:lnSpc>
                <a:spcPct val="70000"/>
              </a:lnSpc>
              <a:spcBef>
                <a:spcPts val="1600"/>
              </a:spcBef>
              <a:spcAft>
                <a:spcPts val="0"/>
              </a:spcAft>
              <a:buSzPts val="1550"/>
              <a:buFont typeface="Courier New"/>
              <a:buChar char="o"/>
            </a:pPr>
            <a:r>
              <a:rPr lang="cs-CZ" sz="1550"/>
              <a:t> tým je založen na dobré spolupráci, dostatečných informací a jejich flexibilní výměně</a:t>
            </a:r>
            <a:endParaRPr/>
          </a:p>
          <a:p>
            <a:pPr indent="-98425" lvl="0" marL="91440" rtl="0" algn="l">
              <a:lnSpc>
                <a:spcPct val="70000"/>
              </a:lnSpc>
              <a:spcBef>
                <a:spcPts val="1400"/>
              </a:spcBef>
              <a:spcAft>
                <a:spcPts val="0"/>
              </a:spcAft>
              <a:buSzPts val="1550"/>
              <a:buFont typeface="Courier New"/>
              <a:buChar char="o"/>
            </a:pPr>
            <a:r>
              <a:rPr lang="cs-CZ" sz="1550"/>
              <a:t> týmy umožňují řešit složité problémy, které přesahují možnosti jednotlivce nebo pracovní skupiny</a:t>
            </a:r>
            <a:endParaRPr/>
          </a:p>
          <a:p>
            <a:pPr indent="-98425" lvl="0" marL="91440" rtl="0" algn="l">
              <a:lnSpc>
                <a:spcPct val="70000"/>
              </a:lnSpc>
              <a:spcBef>
                <a:spcPts val="1400"/>
              </a:spcBef>
              <a:spcAft>
                <a:spcPts val="0"/>
              </a:spcAft>
              <a:buSzPts val="1550"/>
              <a:buFont typeface="Courier New"/>
              <a:buChar char="o"/>
            </a:pPr>
            <a:r>
              <a:rPr lang="cs-CZ" sz="1550"/>
              <a:t> týmy jsou tvořivější než jednotlivci a pracovní skupiny</a:t>
            </a:r>
            <a:endParaRPr/>
          </a:p>
          <a:p>
            <a:pPr indent="-98425" lvl="0" marL="91440" rtl="0" algn="l">
              <a:lnSpc>
                <a:spcPct val="70000"/>
              </a:lnSpc>
              <a:spcBef>
                <a:spcPts val="1400"/>
              </a:spcBef>
              <a:spcAft>
                <a:spcPts val="0"/>
              </a:spcAft>
              <a:buSzPts val="1550"/>
              <a:buFont typeface="Courier New"/>
              <a:buChar char="o"/>
            </a:pPr>
            <a:r>
              <a:rPr lang="cs-CZ" sz="1550"/>
              <a:t> týmy snadněji rozpoznávají a odstraňují chyby</a:t>
            </a:r>
            <a:endParaRPr/>
          </a:p>
          <a:p>
            <a:pPr indent="-98425" lvl="0" marL="91440" rtl="0" algn="l">
              <a:lnSpc>
                <a:spcPct val="70000"/>
              </a:lnSpc>
              <a:spcBef>
                <a:spcPts val="1400"/>
              </a:spcBef>
              <a:spcAft>
                <a:spcPts val="0"/>
              </a:spcAft>
              <a:buSzPts val="1550"/>
              <a:buFont typeface="Courier New"/>
              <a:buChar char="o"/>
            </a:pPr>
            <a:r>
              <a:rPr lang="cs-CZ" sz="1550"/>
              <a:t> týmy zvyšují výkonnost pracovníků a vytvářejí podmínky pro jejich rozvoj</a:t>
            </a:r>
            <a:endParaRPr/>
          </a:p>
          <a:p>
            <a:pPr indent="-98425" lvl="0" marL="91440" rtl="0" algn="l">
              <a:lnSpc>
                <a:spcPct val="70000"/>
              </a:lnSpc>
              <a:spcBef>
                <a:spcPts val="1400"/>
              </a:spcBef>
              <a:spcAft>
                <a:spcPts val="0"/>
              </a:spcAft>
              <a:buSzPts val="1550"/>
              <a:buFont typeface="Courier New"/>
              <a:buChar char="o"/>
            </a:pPr>
            <a:r>
              <a:rPr lang="cs-CZ" sz="1550"/>
              <a:t> týmová práce vede k uspokojení řady sociálně psychologických potřeb členů týmu</a:t>
            </a:r>
            <a:endParaRPr/>
          </a:p>
          <a:p>
            <a:pPr indent="-98425" lvl="0" marL="91440" rtl="0" algn="l">
              <a:lnSpc>
                <a:spcPct val="70000"/>
              </a:lnSpc>
              <a:spcBef>
                <a:spcPts val="1400"/>
              </a:spcBef>
              <a:spcAft>
                <a:spcPts val="0"/>
              </a:spcAft>
              <a:buSzPts val="1550"/>
              <a:buFont typeface="Courier New"/>
              <a:buChar char="o"/>
            </a:pPr>
            <a:r>
              <a:rPr lang="cs-CZ" sz="1550"/>
              <a:t> týmy zvyšují stabilitu pracovníků </a:t>
            </a:r>
            <a:endParaRPr sz="1550"/>
          </a:p>
          <a:p>
            <a:pPr indent="-98425" lvl="0" marL="91440" rtl="0" algn="l">
              <a:lnSpc>
                <a:spcPct val="70000"/>
              </a:lnSpc>
              <a:spcBef>
                <a:spcPts val="1400"/>
              </a:spcBef>
              <a:spcAft>
                <a:spcPts val="0"/>
              </a:spcAft>
              <a:buSzPts val="1550"/>
              <a:buFont typeface="Courier New"/>
              <a:buChar char="o"/>
            </a:pPr>
            <a:r>
              <a:rPr lang="cs-CZ" sz="1550"/>
              <a:t> aby byla týmová práce efektivní, je třeba zvolit vhodný organizační rámec</a:t>
            </a:r>
            <a:endParaRPr/>
          </a:p>
          <a:p>
            <a:pPr indent="0" lvl="0" marL="0" rtl="0" algn="l">
              <a:lnSpc>
                <a:spcPct val="70000"/>
              </a:lnSpc>
              <a:spcBef>
                <a:spcPts val="1400"/>
              </a:spcBef>
              <a:spcAft>
                <a:spcPts val="0"/>
              </a:spcAft>
              <a:buSzPts val="1550"/>
              <a:buNone/>
            </a:pPr>
            <a:r>
              <a:t/>
            </a:r>
            <a:endParaRPr sz="155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PROČ PRÁCE V TÝMU ?</a:t>
            </a:r>
            <a:endParaRPr/>
          </a:p>
        </p:txBody>
      </p:sp>
      <p:sp>
        <p:nvSpPr>
          <p:cNvPr id="275" name="Google Shape;275;p2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70000"/>
              </a:lnSpc>
              <a:spcBef>
                <a:spcPts val="0"/>
              </a:spcBef>
              <a:spcAft>
                <a:spcPts val="0"/>
              </a:spcAft>
              <a:buSzPts val="1400"/>
              <a:buFont typeface="Courier New"/>
              <a:buChar char="o"/>
            </a:pPr>
            <a:r>
              <a:rPr lang="cs-CZ" sz="1400"/>
              <a:t> rychlost, pružnost, vzájemná výpomoc členů týmu a jednodušší komunikace</a:t>
            </a:r>
            <a:endParaRPr/>
          </a:p>
          <a:p>
            <a:pPr indent="-91440" lvl="0" marL="91440" rtl="0" algn="l">
              <a:lnSpc>
                <a:spcPct val="70000"/>
              </a:lnSpc>
              <a:spcBef>
                <a:spcPts val="1400"/>
              </a:spcBef>
              <a:spcAft>
                <a:spcPts val="0"/>
              </a:spcAft>
              <a:buSzPts val="1400"/>
              <a:buFont typeface="Courier New"/>
              <a:buChar char="o"/>
            </a:pPr>
            <a:r>
              <a:rPr lang="cs-CZ" sz="1400"/>
              <a:t> týmy bývají tvořivější než jednotlivci a klasické pracovní skupiny</a:t>
            </a:r>
            <a:endParaRPr/>
          </a:p>
          <a:p>
            <a:pPr indent="-91440" lvl="0" marL="91440" rtl="0" algn="l">
              <a:lnSpc>
                <a:spcPct val="70000"/>
              </a:lnSpc>
              <a:spcBef>
                <a:spcPts val="1400"/>
              </a:spcBef>
              <a:spcAft>
                <a:spcPts val="0"/>
              </a:spcAft>
              <a:buSzPts val="1400"/>
              <a:buFont typeface="Courier New"/>
              <a:buChar char="o"/>
            </a:pPr>
            <a:r>
              <a:rPr lang="cs-CZ" sz="1400"/>
              <a:t> snadněji se rozpoznávají a odstraňují chyby</a:t>
            </a:r>
            <a:endParaRPr/>
          </a:p>
          <a:p>
            <a:pPr indent="-91440" lvl="0" marL="91440" rtl="0" algn="l">
              <a:lnSpc>
                <a:spcPct val="70000"/>
              </a:lnSpc>
              <a:spcBef>
                <a:spcPts val="1400"/>
              </a:spcBef>
              <a:spcAft>
                <a:spcPts val="0"/>
              </a:spcAft>
              <a:buSzPts val="1400"/>
              <a:buFont typeface="Courier New"/>
              <a:buChar char="o"/>
            </a:pPr>
            <a:r>
              <a:rPr lang="cs-CZ" sz="1400"/>
              <a:t> účast na tvorbě rozhodnutí vede jednotlivce k identifikaci s ním a motivuje ho k jeho realizaci</a:t>
            </a:r>
            <a:endParaRPr/>
          </a:p>
          <a:p>
            <a:pPr indent="-91440" lvl="0" marL="91440" rtl="0" algn="l">
              <a:lnSpc>
                <a:spcPct val="70000"/>
              </a:lnSpc>
              <a:spcBef>
                <a:spcPts val="1400"/>
              </a:spcBef>
              <a:spcAft>
                <a:spcPts val="0"/>
              </a:spcAft>
              <a:buSzPts val="1400"/>
              <a:buFont typeface="Courier New"/>
              <a:buChar char="o"/>
            </a:pPr>
            <a:r>
              <a:rPr lang="cs-CZ" sz="1400"/>
              <a:t> zvyšuje se ochota k riziku, k neobvyklým řešením a originalitě,  zmírňují se extrémní názory a řešení</a:t>
            </a:r>
            <a:endParaRPr/>
          </a:p>
          <a:p>
            <a:pPr indent="-91440" lvl="0" marL="91440" rtl="0" algn="l">
              <a:lnSpc>
                <a:spcPct val="70000"/>
              </a:lnSpc>
              <a:spcBef>
                <a:spcPts val="1400"/>
              </a:spcBef>
              <a:spcAft>
                <a:spcPts val="0"/>
              </a:spcAft>
              <a:buSzPts val="1400"/>
              <a:buFont typeface="Courier New"/>
              <a:buChar char="o"/>
            </a:pPr>
            <a:r>
              <a:rPr lang="cs-CZ" sz="1400"/>
              <a:t> rozšiřuje se a prohlubuje využívaná informační základna</a:t>
            </a:r>
            <a:endParaRPr/>
          </a:p>
          <a:p>
            <a:pPr indent="-91440" lvl="0" marL="91440" rtl="0" algn="l">
              <a:lnSpc>
                <a:spcPct val="70000"/>
              </a:lnSpc>
              <a:spcBef>
                <a:spcPts val="1400"/>
              </a:spcBef>
              <a:spcAft>
                <a:spcPts val="0"/>
              </a:spcAft>
              <a:buSzPts val="1400"/>
              <a:buFont typeface="Courier New"/>
              <a:buChar char="o"/>
            </a:pPr>
            <a:r>
              <a:rPr lang="cs-CZ" sz="1400"/>
              <a:t> tlak skupiny vyžaduje schopnost prosadit se a současně vytváří dostatečný prostor pro sebeprosazení jednotlivců</a:t>
            </a:r>
            <a:endParaRPr/>
          </a:p>
          <a:p>
            <a:pPr indent="-91440" lvl="0" marL="91440" rtl="0" algn="l">
              <a:lnSpc>
                <a:spcPct val="70000"/>
              </a:lnSpc>
              <a:spcBef>
                <a:spcPts val="1400"/>
              </a:spcBef>
              <a:spcAft>
                <a:spcPts val="0"/>
              </a:spcAft>
              <a:buSzPts val="1400"/>
              <a:buFont typeface="Courier New"/>
              <a:buChar char="o"/>
            </a:pPr>
            <a:r>
              <a:rPr lang="cs-CZ" sz="1400"/>
              <a:t> usnadňuje koordinaci a celkovou organizaci práce</a:t>
            </a:r>
            <a:endParaRPr/>
          </a:p>
          <a:p>
            <a:pPr indent="-91440" lvl="0" marL="91440" rtl="0" algn="l">
              <a:lnSpc>
                <a:spcPct val="70000"/>
              </a:lnSpc>
              <a:spcBef>
                <a:spcPts val="1400"/>
              </a:spcBef>
              <a:spcAft>
                <a:spcPts val="0"/>
              </a:spcAft>
              <a:buSzPts val="1400"/>
              <a:buFont typeface="Courier New"/>
              <a:buChar char="o"/>
            </a:pPr>
            <a:r>
              <a:rPr lang="cs-CZ" sz="1400"/>
              <a:t> má výchovný dopad na mladší spolupracovníky (nová zkušenost, příležitost ukázat se apod.)</a:t>
            </a:r>
            <a:endParaRPr/>
          </a:p>
          <a:p>
            <a:pPr indent="-91440" lvl="0" marL="91440" rtl="0" algn="l">
              <a:lnSpc>
                <a:spcPct val="70000"/>
              </a:lnSpc>
              <a:spcBef>
                <a:spcPts val="1400"/>
              </a:spcBef>
              <a:spcAft>
                <a:spcPts val="0"/>
              </a:spcAft>
              <a:buSzPts val="1400"/>
              <a:buFont typeface="Courier New"/>
              <a:buChar char="o"/>
            </a:pPr>
            <a:r>
              <a:rPr lang="cs-CZ" sz="1400"/>
              <a:t> vytváří stimulující podmínky pro rozvoj všech členů týmu,  usnadňuje nepopulární rozhodnutí</a:t>
            </a:r>
            <a:endParaRPr/>
          </a:p>
          <a:p>
            <a:pPr indent="-91440" lvl="0" marL="91440" rtl="0" algn="l">
              <a:lnSpc>
                <a:spcPct val="70000"/>
              </a:lnSpc>
              <a:spcBef>
                <a:spcPts val="1400"/>
              </a:spcBef>
              <a:spcAft>
                <a:spcPts val="0"/>
              </a:spcAft>
              <a:buSzPts val="1400"/>
              <a:buFont typeface="Courier New"/>
              <a:buChar char="o"/>
            </a:pPr>
            <a:r>
              <a:rPr lang="cs-CZ" sz="1400"/>
              <a:t> podmiňuje větší „neformální autoritu“ rozhodnutí než v případě rozhodování jednotlivce</a:t>
            </a:r>
            <a:endParaRPr/>
          </a:p>
          <a:p>
            <a:pPr indent="-91440" lvl="0" marL="91440" rtl="0" algn="l">
              <a:lnSpc>
                <a:spcPct val="70000"/>
              </a:lnSpc>
              <a:spcBef>
                <a:spcPts val="1400"/>
              </a:spcBef>
              <a:spcAft>
                <a:spcPts val="0"/>
              </a:spcAft>
              <a:buSzPts val="1400"/>
              <a:buFont typeface="Courier New"/>
              <a:buChar char="o"/>
            </a:pPr>
            <a:r>
              <a:rPr lang="cs-CZ" sz="1400"/>
              <a:t> vede k uspokojení řady sociálně psychologických potřeb členů týmu	</a:t>
            </a:r>
            <a:r>
              <a:rPr lang="cs-CZ" sz="1260"/>
              <a:t>(Bedrnová, Nový, 1998)</a:t>
            </a:r>
            <a:endParaRPr/>
          </a:p>
          <a:p>
            <a:pPr indent="-2539" lvl="0" marL="91440" rtl="0" algn="l">
              <a:lnSpc>
                <a:spcPct val="70000"/>
              </a:lnSpc>
              <a:spcBef>
                <a:spcPts val="1400"/>
              </a:spcBef>
              <a:spcAft>
                <a:spcPts val="0"/>
              </a:spcAft>
              <a:buSzPts val="1400"/>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PROČ PRÁCE V TÝMU ?</a:t>
            </a:r>
            <a:endParaRPr/>
          </a:p>
        </p:txBody>
      </p:sp>
      <p:sp>
        <p:nvSpPr>
          <p:cNvPr id="281" name="Google Shape;281;p2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17475" lvl="0" marL="91440" rtl="0" algn="l">
              <a:lnSpc>
                <a:spcPct val="80000"/>
              </a:lnSpc>
              <a:spcBef>
                <a:spcPts val="0"/>
              </a:spcBef>
              <a:spcAft>
                <a:spcPts val="0"/>
              </a:spcAft>
              <a:buSzPts val="1850"/>
              <a:buChar char=" "/>
            </a:pPr>
            <a:r>
              <a:rPr lang="cs-CZ" sz="1850"/>
              <a:t>Týmy umožňují: </a:t>
            </a:r>
            <a:endParaRPr/>
          </a:p>
          <a:p>
            <a:pPr indent="-117475" lvl="0" marL="91440" rtl="0" algn="l">
              <a:lnSpc>
                <a:spcPct val="80000"/>
              </a:lnSpc>
              <a:spcBef>
                <a:spcPts val="1400"/>
              </a:spcBef>
              <a:spcAft>
                <a:spcPts val="0"/>
              </a:spcAft>
              <a:buSzPts val="1850"/>
              <a:buFont typeface="Courier New"/>
              <a:buChar char="o"/>
            </a:pPr>
            <a:r>
              <a:rPr b="1" lang="cs-CZ" sz="1850"/>
              <a:t> snížit náklady,</a:t>
            </a:r>
            <a:r>
              <a:rPr lang="cs-CZ" sz="1850"/>
              <a:t> mimo jiné v důsledku omezení řídících mezičlánků</a:t>
            </a:r>
            <a:endParaRPr/>
          </a:p>
          <a:p>
            <a:pPr indent="-117475" lvl="0" marL="91440" rtl="0" algn="l">
              <a:lnSpc>
                <a:spcPct val="80000"/>
              </a:lnSpc>
              <a:spcBef>
                <a:spcPts val="1400"/>
              </a:spcBef>
              <a:spcAft>
                <a:spcPts val="0"/>
              </a:spcAft>
              <a:buSzPts val="1850"/>
              <a:buFont typeface="Courier New"/>
              <a:buChar char="o"/>
            </a:pPr>
            <a:r>
              <a:rPr lang="cs-CZ" sz="1850"/>
              <a:t> </a:t>
            </a:r>
            <a:r>
              <a:rPr b="1" lang="cs-CZ" sz="1850"/>
              <a:t>pracovat pružněji,</a:t>
            </a:r>
            <a:r>
              <a:rPr lang="cs-CZ" sz="1850"/>
              <a:t> především v důsledku přímého předávání informací, otevřené atmosféry a bližších osobních vztahů</a:t>
            </a:r>
            <a:endParaRPr/>
          </a:p>
          <a:p>
            <a:pPr indent="-117475" lvl="0" marL="91440" rtl="0" algn="l">
              <a:lnSpc>
                <a:spcPct val="80000"/>
              </a:lnSpc>
              <a:spcBef>
                <a:spcPts val="1400"/>
              </a:spcBef>
              <a:spcAft>
                <a:spcPts val="0"/>
              </a:spcAft>
              <a:buSzPts val="1850"/>
              <a:buFont typeface="Courier New"/>
              <a:buChar char="o"/>
            </a:pPr>
            <a:r>
              <a:rPr lang="cs-CZ" sz="1850"/>
              <a:t> </a:t>
            </a:r>
            <a:r>
              <a:rPr b="1" lang="cs-CZ" sz="1850"/>
              <a:t>zvyšovat pracovní motivaci,</a:t>
            </a:r>
            <a:r>
              <a:rPr lang="cs-CZ" sz="1850"/>
              <a:t> a to vzhledem k možnosti pracovat samostatně a podílet se na rozhodování týmu</a:t>
            </a:r>
            <a:endParaRPr/>
          </a:p>
          <a:p>
            <a:pPr indent="-117475" lvl="0" marL="91440" rtl="0" algn="l">
              <a:lnSpc>
                <a:spcPct val="80000"/>
              </a:lnSpc>
              <a:spcBef>
                <a:spcPts val="1400"/>
              </a:spcBef>
              <a:spcAft>
                <a:spcPts val="0"/>
              </a:spcAft>
              <a:buSzPts val="1850"/>
              <a:buFont typeface="Courier New"/>
              <a:buChar char="o"/>
            </a:pPr>
            <a:r>
              <a:rPr lang="cs-CZ" sz="1850"/>
              <a:t> </a:t>
            </a:r>
            <a:r>
              <a:rPr b="1" lang="cs-CZ" sz="1850"/>
              <a:t>posílit odpovědnost </a:t>
            </a:r>
            <a:r>
              <a:rPr lang="cs-CZ" sz="1850"/>
              <a:t>pracovníků v důsledku jejich společné zainteresovanosti vzájemné kontroly své práce</a:t>
            </a:r>
            <a:endParaRPr/>
          </a:p>
          <a:p>
            <a:pPr indent="-117475" lvl="0" marL="91440" rtl="0" algn="l">
              <a:lnSpc>
                <a:spcPct val="80000"/>
              </a:lnSpc>
              <a:spcBef>
                <a:spcPts val="1400"/>
              </a:spcBef>
              <a:spcAft>
                <a:spcPts val="0"/>
              </a:spcAft>
              <a:buSzPts val="1850"/>
              <a:buFont typeface="Courier New"/>
              <a:buChar char="o"/>
            </a:pPr>
            <a:r>
              <a:rPr lang="cs-CZ" sz="1850"/>
              <a:t> </a:t>
            </a:r>
            <a:r>
              <a:rPr b="1" lang="cs-CZ" sz="1850"/>
              <a:t>lépe či kreativněji řešit nastalé problémy,</a:t>
            </a:r>
            <a:r>
              <a:rPr lang="cs-CZ" sz="1850"/>
              <a:t> a to díky spojení různých schopností a zkušeností jednotlivých osob</a:t>
            </a:r>
            <a:br>
              <a:rPr lang="cs-CZ" sz="1850"/>
            </a:br>
            <a:br>
              <a:rPr lang="cs-CZ" sz="1850"/>
            </a:br>
            <a:r>
              <a:rPr lang="cs-CZ" sz="1850"/>
              <a:t>								</a:t>
            </a:r>
            <a:r>
              <a:rPr lang="cs-CZ" sz="1480"/>
              <a:t>(Zdroj: Urban, 2011)</a:t>
            </a:r>
            <a:endParaRPr/>
          </a:p>
          <a:p>
            <a:pPr indent="0" lvl="0" marL="91440" rtl="0" algn="l">
              <a:lnSpc>
                <a:spcPct val="80000"/>
              </a:lnSpc>
              <a:spcBef>
                <a:spcPts val="1400"/>
              </a:spcBef>
              <a:spcAft>
                <a:spcPts val="0"/>
              </a:spcAft>
              <a:buSzPts val="1850"/>
              <a:buFont typeface="Courier New"/>
              <a:buNone/>
            </a:pPr>
            <a:r>
              <a:t/>
            </a:r>
            <a:endParaRPr sz="185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PROČ </a:t>
            </a:r>
            <a:r>
              <a:rPr b="1" lang="cs-CZ">
                <a:solidFill>
                  <a:srgbClr val="7030A0"/>
                </a:solidFill>
              </a:rPr>
              <a:t>NE</a:t>
            </a:r>
            <a:r>
              <a:rPr lang="cs-CZ"/>
              <a:t> PRÁCE V TÝMU?</a:t>
            </a:r>
            <a:endParaRPr/>
          </a:p>
        </p:txBody>
      </p:sp>
      <p:sp>
        <p:nvSpPr>
          <p:cNvPr id="287" name="Google Shape;287;p27"/>
          <p:cNvSpPr txBox="1"/>
          <p:nvPr>
            <p:ph idx="1" type="body"/>
          </p:nvPr>
        </p:nvSpPr>
        <p:spPr>
          <a:xfrm>
            <a:off x="1097280" y="1845734"/>
            <a:ext cx="10058400" cy="4135966"/>
          </a:xfrm>
          <a:prstGeom prst="rect">
            <a:avLst/>
          </a:prstGeom>
          <a:noFill/>
          <a:ln>
            <a:noFill/>
          </a:ln>
        </p:spPr>
        <p:txBody>
          <a:bodyPr anchorCtr="0" anchor="t" bIns="45700" lIns="0" spcFirstLastPara="1" rIns="0" wrap="square" tIns="45700">
            <a:normAutofit/>
          </a:bodyPr>
          <a:lstStyle/>
          <a:p>
            <a:pPr indent="-127000" lvl="0" marL="91440" rtl="0" algn="just">
              <a:lnSpc>
                <a:spcPct val="90000"/>
              </a:lnSpc>
              <a:spcBef>
                <a:spcPts val="0"/>
              </a:spcBef>
              <a:spcAft>
                <a:spcPts val="0"/>
              </a:spcAft>
              <a:buSzPts val="2000"/>
              <a:buFont typeface="Courier New"/>
              <a:buChar char="o"/>
            </a:pPr>
            <a:r>
              <a:rPr lang="cs-CZ"/>
              <a:t> </a:t>
            </a:r>
            <a:r>
              <a:rPr lang="cs-CZ" sz="1900"/>
              <a:t>iluze úspěšnosti, možnosti vysokého rizika a společně nezranitelnosti, které mohou vést k nereálnému optimismu ve smyslu dosažení cílů i volby metod, jejich dosažení,</a:t>
            </a:r>
            <a:endParaRPr/>
          </a:p>
          <a:p>
            <a:pPr indent="-120650" lvl="0" marL="91440" rtl="0" algn="just">
              <a:lnSpc>
                <a:spcPct val="90000"/>
              </a:lnSpc>
              <a:spcBef>
                <a:spcPts val="1400"/>
              </a:spcBef>
              <a:spcAft>
                <a:spcPts val="0"/>
              </a:spcAft>
              <a:buSzPts val="1900"/>
              <a:buFont typeface="Courier New"/>
              <a:buChar char="o"/>
            </a:pPr>
            <a:r>
              <a:rPr lang="cs-CZ" sz="1900"/>
              <a:t> skupinový tlak pro argumentům, které zpochybňují společnou iluzi, společná snaha vyhnout se</a:t>
            </a:r>
            <a:br>
              <a:rPr lang="cs-CZ" sz="1900"/>
            </a:br>
            <a:r>
              <a:rPr lang="cs-CZ" sz="1900"/>
              <a:t> (i oprávněné) kritice zvenčí,</a:t>
            </a:r>
            <a:endParaRPr/>
          </a:p>
          <a:p>
            <a:pPr indent="-120650" lvl="0" marL="91440" rtl="0" algn="just">
              <a:lnSpc>
                <a:spcPct val="90000"/>
              </a:lnSpc>
              <a:spcBef>
                <a:spcPts val="1400"/>
              </a:spcBef>
              <a:spcAft>
                <a:spcPts val="0"/>
              </a:spcAft>
              <a:buSzPts val="1900"/>
              <a:buFont typeface="Courier New"/>
              <a:buChar char="o"/>
            </a:pPr>
            <a:r>
              <a:rPr lang="cs-CZ" sz="1900"/>
              <a:t> přesvědčení o morální oprávněnosti týmem zvolených způsobů pracovního i sociálního jednání</a:t>
            </a:r>
            <a:endParaRPr sz="1900"/>
          </a:p>
          <a:p>
            <a:pPr indent="-120650" lvl="0" marL="91440" rtl="0" algn="just">
              <a:lnSpc>
                <a:spcPct val="90000"/>
              </a:lnSpc>
              <a:spcBef>
                <a:spcPts val="1400"/>
              </a:spcBef>
              <a:spcAft>
                <a:spcPts val="0"/>
              </a:spcAft>
              <a:buSzPts val="1900"/>
              <a:buFont typeface="Courier New"/>
              <a:buChar char="o"/>
            </a:pPr>
            <a:r>
              <a:rPr lang="cs-CZ" sz="1900"/>
              <a:t> stereotypní pohled na vnější okolí, tzn. na ostatní pracovníky, jiné týmy apod.</a:t>
            </a:r>
            <a:endParaRPr/>
          </a:p>
          <a:p>
            <a:pPr indent="-120650" lvl="0" marL="91440" rtl="0" algn="just">
              <a:lnSpc>
                <a:spcPct val="90000"/>
              </a:lnSpc>
              <a:spcBef>
                <a:spcPts val="1400"/>
              </a:spcBef>
              <a:spcAft>
                <a:spcPts val="0"/>
              </a:spcAft>
              <a:buSzPts val="1900"/>
              <a:buFont typeface="Courier New"/>
              <a:buChar char="o"/>
            </a:pPr>
            <a:r>
              <a:rPr lang="cs-CZ" sz="1900"/>
              <a:t> autocenzura vlastních názorů a postojů, pokud se liší od týmového konsensu</a:t>
            </a:r>
            <a:endParaRPr/>
          </a:p>
          <a:p>
            <a:pPr indent="-120650" lvl="0" marL="91440" rtl="0" algn="just">
              <a:lnSpc>
                <a:spcPct val="90000"/>
              </a:lnSpc>
              <a:spcBef>
                <a:spcPts val="1400"/>
              </a:spcBef>
              <a:spcAft>
                <a:spcPts val="0"/>
              </a:spcAft>
              <a:buSzPts val="1900"/>
              <a:buFont typeface="Courier New"/>
              <a:buChar char="o"/>
            </a:pPr>
            <a:r>
              <a:rPr lang="cs-CZ" sz="1900"/>
              <a:t> přeceňování jednoty vlastního týmu (např. v názorech, vzájemné podpoře)</a:t>
            </a:r>
            <a:endParaRPr/>
          </a:p>
          <a:p>
            <a:pPr indent="0" lvl="0" marL="0" rtl="0" algn="r">
              <a:lnSpc>
                <a:spcPct val="90000"/>
              </a:lnSpc>
              <a:spcBef>
                <a:spcPts val="1400"/>
              </a:spcBef>
              <a:spcAft>
                <a:spcPts val="0"/>
              </a:spcAft>
              <a:buSzPts val="1600"/>
              <a:buNone/>
            </a:pPr>
            <a:r>
              <a:t/>
            </a:r>
            <a:endParaRPr sz="1600"/>
          </a:p>
          <a:p>
            <a:pPr indent="0" lvl="0" marL="0" rtl="0" algn="r">
              <a:lnSpc>
                <a:spcPct val="90000"/>
              </a:lnSpc>
              <a:spcBef>
                <a:spcPts val="1400"/>
              </a:spcBef>
              <a:spcAft>
                <a:spcPts val="0"/>
              </a:spcAft>
              <a:buSzPts val="1600"/>
              <a:buNone/>
            </a:pPr>
            <a:r>
              <a:rPr lang="cs-CZ" sz="1600"/>
              <a:t>(Bedrnová, Nový, 1998)</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ORGANIZAČNÍ RÁMEC </a:t>
            </a:r>
            <a:br>
              <a:rPr lang="cs-CZ"/>
            </a:br>
            <a:r>
              <a:rPr lang="cs-CZ"/>
              <a:t>pro efektivní týmovou práci</a:t>
            </a:r>
            <a:endParaRPr/>
          </a:p>
        </p:txBody>
      </p:sp>
      <p:pic>
        <p:nvPicPr>
          <p:cNvPr id="293" name="Google Shape;293;p28"/>
          <p:cNvPicPr preferRelativeResize="0"/>
          <p:nvPr>
            <p:ph idx="1" type="body"/>
          </p:nvPr>
        </p:nvPicPr>
        <p:blipFill rotWithShape="1">
          <a:blip r:embed="rId3">
            <a:alphaModFix/>
          </a:blip>
          <a:srcRect b="0" l="0" r="0" t="0"/>
          <a:stretch/>
        </p:blipFill>
        <p:spPr>
          <a:xfrm>
            <a:off x="2540000" y="1963577"/>
            <a:ext cx="5785803" cy="4253140"/>
          </a:xfrm>
          <a:prstGeom prst="rect">
            <a:avLst/>
          </a:prstGeom>
          <a:noFill/>
          <a:ln>
            <a:noFill/>
          </a:ln>
        </p:spPr>
      </p:pic>
      <p:sp>
        <p:nvSpPr>
          <p:cNvPr id="294" name="Google Shape;294;p28"/>
          <p:cNvSpPr txBox="1"/>
          <p:nvPr/>
        </p:nvSpPr>
        <p:spPr>
          <a:xfrm>
            <a:off x="8623300" y="5924329"/>
            <a:ext cx="3340100"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300">
                <a:solidFill>
                  <a:schemeClr val="dk1"/>
                </a:solidFill>
                <a:latin typeface="Calibri"/>
                <a:ea typeface="Calibri"/>
                <a:cs typeface="Calibri"/>
                <a:sym typeface="Calibri"/>
              </a:rPr>
              <a:t>(Meier, 2009, str.8)</a:t>
            </a:r>
            <a:endParaRPr sz="1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CO JE TÝM ?</a:t>
            </a:r>
            <a:endParaRPr/>
          </a:p>
        </p:txBody>
      </p:sp>
      <p:sp>
        <p:nvSpPr>
          <p:cNvPr id="118" name="Google Shape;118;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cs-CZ"/>
              <a:t> </a:t>
            </a:r>
            <a:r>
              <a:rPr i="1" lang="cs-CZ"/>
              <a:t>Jeden z nejsilnějších a nejúspěšnějších mechanismů, které nám pomáhají </a:t>
            </a:r>
            <a:r>
              <a:rPr b="1" i="1" lang="cs-CZ"/>
              <a:t>přežít, je být součástí skupiny, týmu, přispívat týmu a čerpat z něj </a:t>
            </a:r>
            <a:endParaRPr b="1" i="1"/>
          </a:p>
          <a:p>
            <a:pPr indent="-127000" lvl="0" marL="91440" rtl="0" algn="l">
              <a:lnSpc>
                <a:spcPct val="90000"/>
              </a:lnSpc>
              <a:spcBef>
                <a:spcPts val="1400"/>
              </a:spcBef>
              <a:spcAft>
                <a:spcPts val="0"/>
              </a:spcAft>
              <a:buSzPts val="2000"/>
              <a:buChar char=" "/>
            </a:pPr>
            <a:r>
              <a:rPr lang="cs-CZ"/>
              <a:t> </a:t>
            </a:r>
            <a:r>
              <a:rPr i="1" lang="cs-CZ"/>
              <a:t>Týmy existují tisíce let – lovci mamutů, gladiátoři, středověká osada, dobrá rodina, zločinecký gang, hudební těleso, sportovní tým, toxikomani, projektové týmy, top management… </a:t>
            </a:r>
            <a:endParaRPr i="1"/>
          </a:p>
          <a:p>
            <a:pPr indent="-127000" lvl="0" marL="91440" rtl="0" algn="l">
              <a:lnSpc>
                <a:spcPct val="90000"/>
              </a:lnSpc>
              <a:spcBef>
                <a:spcPts val="1400"/>
              </a:spcBef>
              <a:spcAft>
                <a:spcPts val="0"/>
              </a:spcAft>
              <a:buSzPts val="2000"/>
              <a:buChar char=" "/>
            </a:pPr>
            <a:r>
              <a:rPr lang="cs-CZ"/>
              <a:t> </a:t>
            </a:r>
            <a:r>
              <a:rPr i="1" lang="cs-CZ"/>
              <a:t>Zaměstnance není třeba trénovat v týmové spolupráci, mají ji vrozenou, je třeba je dobře vybrat a motivovat. </a:t>
            </a:r>
            <a:endParaRPr i="1"/>
          </a:p>
          <a:p>
            <a:pPr indent="-127000" lvl="0" marL="91440" rtl="0" algn="l">
              <a:lnSpc>
                <a:spcPct val="90000"/>
              </a:lnSpc>
              <a:spcBef>
                <a:spcPts val="1400"/>
              </a:spcBef>
              <a:spcAft>
                <a:spcPts val="0"/>
              </a:spcAft>
              <a:buSzPts val="2000"/>
              <a:buChar char=" "/>
            </a:pPr>
            <a:r>
              <a:rPr lang="cs-CZ"/>
              <a:t> </a:t>
            </a:r>
            <a:r>
              <a:rPr b="1" i="1" lang="cs-CZ"/>
              <a:t>Tým vytváří podmínky, aby se mohl jedinec optimálně projevit. </a:t>
            </a:r>
            <a:endParaRPr b="1" i="1"/>
          </a:p>
          <a:p>
            <a:pPr indent="-127000" lvl="0" marL="91440" rtl="0" algn="l">
              <a:lnSpc>
                <a:spcPct val="90000"/>
              </a:lnSpc>
              <a:spcBef>
                <a:spcPts val="1400"/>
              </a:spcBef>
              <a:spcAft>
                <a:spcPts val="0"/>
              </a:spcAft>
              <a:buSzPts val="2000"/>
              <a:buChar char=" "/>
            </a:pPr>
            <a:r>
              <a:rPr lang="cs-CZ"/>
              <a:t> Tým je </a:t>
            </a:r>
            <a:r>
              <a:rPr b="1" lang="cs-CZ"/>
              <a:t>malá pracovní skupina </a:t>
            </a:r>
            <a:r>
              <a:rPr lang="cs-CZ"/>
              <a:t>členěná podle funkcí, se společně stanovenými cíli, s intenzivními vzájemnými vztahy, s výrazným kolektivním duchem, se silnou soudržností mezi členy týmu. Týmy mají různý stupeň zralosti, nachází se v různém stádiu vývoje. </a:t>
            </a:r>
            <a:r>
              <a:rPr i="1" lang="cs-CZ"/>
              <a:t>(Rolf H. Bay 2002)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DRUHY TÝMŮ</a:t>
            </a:r>
            <a:endParaRPr/>
          </a:p>
        </p:txBody>
      </p:sp>
      <p:sp>
        <p:nvSpPr>
          <p:cNvPr id="300" name="Google Shape;300;p29"/>
          <p:cNvSpPr txBox="1"/>
          <p:nvPr>
            <p:ph idx="1" type="body"/>
          </p:nvPr>
        </p:nvSpPr>
        <p:spPr>
          <a:xfrm>
            <a:off x="1097280" y="1845734"/>
            <a:ext cx="10058400" cy="4377266"/>
          </a:xfrm>
          <a:prstGeom prst="rect">
            <a:avLst/>
          </a:prstGeom>
          <a:noFill/>
          <a:ln>
            <a:noFill/>
          </a:ln>
        </p:spPr>
        <p:txBody>
          <a:bodyPr anchorCtr="0" anchor="t" bIns="45700" lIns="0" spcFirstLastPara="1" rIns="0" wrap="square" tIns="45700">
            <a:normAutofit/>
          </a:bodyPr>
          <a:lstStyle/>
          <a:p>
            <a:pPr indent="-117475" lvl="0" marL="91440" rtl="0" algn="l">
              <a:lnSpc>
                <a:spcPct val="80000"/>
              </a:lnSpc>
              <a:spcBef>
                <a:spcPts val="0"/>
              </a:spcBef>
              <a:spcAft>
                <a:spcPts val="0"/>
              </a:spcAft>
              <a:buSzPts val="1850"/>
              <a:buFont typeface="Courier New"/>
              <a:buChar char="o"/>
            </a:pPr>
            <a:r>
              <a:rPr lang="cs-CZ" sz="1850"/>
              <a:t> </a:t>
            </a:r>
            <a:r>
              <a:rPr b="1" lang="cs-CZ" sz="2035"/>
              <a:t>pracovní týmy </a:t>
            </a:r>
            <a:r>
              <a:rPr lang="cs-CZ" sz="1850"/>
              <a:t>– spolupracují neustále, mohou existovat dlouhou dobu, mohou podléhat četné fluktuaci</a:t>
            </a:r>
            <a:endParaRPr/>
          </a:p>
          <a:p>
            <a:pPr indent="-129222" lvl="0" marL="91440" rtl="0" algn="l">
              <a:lnSpc>
                <a:spcPct val="80000"/>
              </a:lnSpc>
              <a:spcBef>
                <a:spcPts val="1400"/>
              </a:spcBef>
              <a:spcAft>
                <a:spcPts val="0"/>
              </a:spcAft>
              <a:buSzPts val="2035"/>
              <a:buFont typeface="Courier New"/>
              <a:buChar char="o"/>
            </a:pPr>
            <a:r>
              <a:rPr b="1" lang="cs-CZ" sz="2035"/>
              <a:t> přechodné týmy </a:t>
            </a:r>
            <a:r>
              <a:rPr lang="cs-CZ" sz="1850"/>
              <a:t>– vznikají za účelem vyřešení určitého úkolu a dosažení konkrétního cíle (např.projektové týmy nebo pracovní skupiny na zlepšování kvality)</a:t>
            </a:r>
            <a:endParaRPr/>
          </a:p>
          <a:p>
            <a:pPr indent="0" lvl="0" marL="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4440"/>
              <a:buNone/>
            </a:pPr>
            <a:r>
              <a:rPr lang="cs-CZ" sz="4440">
                <a:latin typeface="Calibri"/>
                <a:ea typeface="Calibri"/>
                <a:cs typeface="Calibri"/>
                <a:sym typeface="Calibri"/>
              </a:rPr>
              <a:t> </a:t>
            </a:r>
            <a:r>
              <a:rPr lang="cs-CZ" sz="4810">
                <a:latin typeface="Calibri"/>
                <a:ea typeface="Calibri"/>
                <a:cs typeface="Calibri"/>
                <a:sym typeface="Calibri"/>
              </a:rPr>
              <a:t>POČET ČLENŮ </a:t>
            </a:r>
            <a:endParaRPr/>
          </a:p>
          <a:p>
            <a:pPr indent="-117475" lvl="0" marL="91440" rtl="0" algn="l">
              <a:lnSpc>
                <a:spcPct val="80000"/>
              </a:lnSpc>
              <a:spcBef>
                <a:spcPts val="1400"/>
              </a:spcBef>
              <a:spcAft>
                <a:spcPts val="0"/>
              </a:spcAft>
              <a:buSzPts val="1850"/>
              <a:buFont typeface="Courier New"/>
              <a:buChar char="o"/>
            </a:pPr>
            <a:r>
              <a:rPr lang="cs-CZ" sz="1850"/>
              <a:t> ideální počet členů </a:t>
            </a:r>
            <a:r>
              <a:rPr lang="cs-CZ" sz="2035"/>
              <a:t>týmu</a:t>
            </a:r>
            <a:r>
              <a:rPr lang="cs-CZ" sz="1850"/>
              <a:t> je 5-7</a:t>
            </a:r>
            <a:endParaRPr/>
          </a:p>
          <a:p>
            <a:pPr indent="-117475" lvl="0" marL="91440" rtl="0" algn="l">
              <a:lnSpc>
                <a:spcPct val="80000"/>
              </a:lnSpc>
              <a:spcBef>
                <a:spcPts val="1400"/>
              </a:spcBef>
              <a:spcAft>
                <a:spcPts val="0"/>
              </a:spcAft>
              <a:buSzPts val="1850"/>
              <a:buFont typeface="Courier New"/>
              <a:buChar char="o"/>
            </a:pPr>
            <a:r>
              <a:rPr lang="cs-CZ" sz="1850"/>
              <a:t> při menším počtu se synergie ve skupině plně nerozvine X s více členy jsou komunikační a schvalovací procesy časově náročné</a:t>
            </a:r>
            <a:endParaRPr/>
          </a:p>
          <a:p>
            <a:pPr indent="-117475" lvl="0" marL="91440" rtl="0" algn="l">
              <a:lnSpc>
                <a:spcPct val="80000"/>
              </a:lnSpc>
              <a:spcBef>
                <a:spcPts val="1400"/>
              </a:spcBef>
              <a:spcAft>
                <a:spcPts val="0"/>
              </a:spcAft>
              <a:buSzPts val="1850"/>
              <a:buFont typeface="Courier New"/>
              <a:buChar char="o"/>
            </a:pPr>
            <a:r>
              <a:rPr lang="cs-CZ" sz="1850"/>
              <a:t> při počtu 12 a více členů se vytvářejí podskupiny</a:t>
            </a:r>
            <a:endParaRPr/>
          </a:p>
          <a:p>
            <a:pPr indent="-117475" lvl="0" marL="91440" rtl="0" algn="l">
              <a:lnSpc>
                <a:spcPct val="80000"/>
              </a:lnSpc>
              <a:spcBef>
                <a:spcPts val="1400"/>
              </a:spcBef>
              <a:spcAft>
                <a:spcPts val="0"/>
              </a:spcAft>
              <a:buSzPts val="1850"/>
              <a:buFont typeface="Courier New"/>
              <a:buChar char="o"/>
            </a:pPr>
            <a:r>
              <a:rPr lang="cs-CZ" sz="1850"/>
              <a:t> velikost týmu je však určena zejména oborem činnosti, úkolem či cíli !</a:t>
            </a:r>
            <a:endParaRPr sz="185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cap="none"/>
              <a:t>POTŘEBY TÝMU</a:t>
            </a:r>
            <a:endParaRPr/>
          </a:p>
        </p:txBody>
      </p:sp>
      <p:sp>
        <p:nvSpPr>
          <p:cNvPr id="306" name="Google Shape;306;p30"/>
          <p:cNvSpPr txBox="1"/>
          <p:nvPr>
            <p:ph idx="1" type="body"/>
          </p:nvPr>
        </p:nvSpPr>
        <p:spPr>
          <a:xfrm>
            <a:off x="589280" y="1851660"/>
            <a:ext cx="10058400" cy="5006340"/>
          </a:xfrm>
          <a:prstGeom prst="rect">
            <a:avLst/>
          </a:prstGeom>
          <a:noFill/>
          <a:ln>
            <a:noFill/>
          </a:ln>
        </p:spPr>
        <p:txBody>
          <a:bodyPr anchorCtr="0" anchor="t" bIns="45700" lIns="0" spcFirstLastPara="1" rIns="0" wrap="square" tIns="45700">
            <a:normAutofit/>
          </a:bodyPr>
          <a:lstStyle/>
          <a:p>
            <a:pPr indent="-109220" lvl="0" marL="91440" rtl="0" algn="l">
              <a:lnSpc>
                <a:spcPct val="70000"/>
              </a:lnSpc>
              <a:spcBef>
                <a:spcPts val="0"/>
              </a:spcBef>
              <a:spcAft>
                <a:spcPts val="0"/>
              </a:spcAft>
              <a:buSzPts val="1720"/>
              <a:buFont typeface="Courier New"/>
              <a:buChar char="o"/>
            </a:pPr>
            <a:r>
              <a:rPr b="1" lang="cs-CZ" sz="1720"/>
              <a:t> lidské potřeby jsou uspokojovány postupně – pokud jsou uspokojeny ty základní, mohou být následně uspokojeny ty další a dosaženo ostatních cílů</a:t>
            </a:r>
            <a:br>
              <a:rPr b="1" lang="cs-CZ" sz="1720"/>
            </a:br>
            <a:br>
              <a:rPr lang="cs-CZ" sz="1720"/>
            </a:br>
            <a:r>
              <a:rPr b="1" lang="cs-CZ" sz="1720"/>
              <a:t>Maslowova pyramida potřeb </a:t>
            </a:r>
            <a:r>
              <a:rPr lang="cs-CZ" sz="1720"/>
              <a:t>(nyní již částečně považována za překonanou):</a:t>
            </a:r>
            <a:endParaRPr/>
          </a:p>
          <a:p>
            <a:pPr indent="-109220" lvl="0" marL="91440" rtl="0" algn="l">
              <a:lnSpc>
                <a:spcPct val="70000"/>
              </a:lnSpc>
              <a:spcBef>
                <a:spcPts val="1400"/>
              </a:spcBef>
              <a:spcAft>
                <a:spcPts val="0"/>
              </a:spcAft>
              <a:buSzPts val="1720"/>
              <a:buFont typeface="Courier New"/>
              <a:buChar char="o"/>
            </a:pPr>
            <a:r>
              <a:rPr lang="cs-CZ" sz="1720"/>
              <a:t> základní potřeby: jíst, pít, teplo, přístřeší, odpočinek</a:t>
            </a:r>
            <a:endParaRPr/>
          </a:p>
          <a:p>
            <a:pPr indent="-109220" lvl="0" marL="91440" rtl="0" algn="l">
              <a:lnSpc>
                <a:spcPct val="70000"/>
              </a:lnSpc>
              <a:spcBef>
                <a:spcPts val="1400"/>
              </a:spcBef>
              <a:spcAft>
                <a:spcPts val="0"/>
              </a:spcAft>
              <a:buSzPts val="1720"/>
              <a:buFont typeface="Courier New"/>
              <a:buChar char="o"/>
            </a:pPr>
            <a:r>
              <a:rPr lang="cs-CZ" sz="1720"/>
              <a:t> následné potřeby: potřeba bezpečí a ochrany (od pracovní jistoty  po zdraví)</a:t>
            </a:r>
            <a:endParaRPr/>
          </a:p>
          <a:p>
            <a:pPr indent="-109220" lvl="0" marL="91440" rtl="0" algn="l">
              <a:lnSpc>
                <a:spcPct val="70000"/>
              </a:lnSpc>
              <a:spcBef>
                <a:spcPts val="1400"/>
              </a:spcBef>
              <a:spcAft>
                <a:spcPts val="0"/>
              </a:spcAft>
              <a:buSzPts val="1720"/>
              <a:buFont typeface="Courier New"/>
              <a:buChar char="o"/>
            </a:pPr>
            <a:r>
              <a:rPr lang="cs-CZ" sz="1720"/>
              <a:t> sociální potřeby: spojeny s prací v týmech; pracovní prostředí je společenské prostředí a pro mnoho lidí to představuje většinu  kontaktů v jejich životě</a:t>
            </a:r>
            <a:endParaRPr/>
          </a:p>
          <a:p>
            <a:pPr indent="-109220" lvl="0" marL="91440" rtl="0" algn="l">
              <a:lnSpc>
                <a:spcPct val="70000"/>
              </a:lnSpc>
              <a:spcBef>
                <a:spcPts val="1400"/>
              </a:spcBef>
              <a:spcAft>
                <a:spcPts val="0"/>
              </a:spcAft>
              <a:buSzPts val="1720"/>
              <a:buFont typeface="Courier New"/>
              <a:buChar char="o"/>
            </a:pPr>
            <a:r>
              <a:rPr lang="cs-CZ" sz="1720"/>
              <a:t> uznání od společnosti a od lidí, kteří ji tvoří</a:t>
            </a:r>
            <a:endParaRPr/>
          </a:p>
          <a:p>
            <a:pPr indent="-109220" lvl="0" marL="91440" rtl="0" algn="l">
              <a:lnSpc>
                <a:spcPct val="70000"/>
              </a:lnSpc>
              <a:spcBef>
                <a:spcPts val="1400"/>
              </a:spcBef>
              <a:spcAft>
                <a:spcPts val="0"/>
              </a:spcAft>
              <a:buSzPts val="1720"/>
              <a:buFont typeface="Courier New"/>
              <a:buChar char="o"/>
            </a:pPr>
            <a:r>
              <a:rPr lang="cs-CZ" sz="1720"/>
              <a:t> pocit sebevědomí a sebeuspokojení z úspěšné seberealizace</a:t>
            </a:r>
            <a:endParaRPr/>
          </a:p>
          <a:p>
            <a:pPr indent="-109220" lvl="0" marL="91440" rtl="0" algn="l">
              <a:lnSpc>
                <a:spcPct val="70000"/>
              </a:lnSpc>
              <a:spcBef>
                <a:spcPts val="1400"/>
              </a:spcBef>
              <a:spcAft>
                <a:spcPts val="0"/>
              </a:spcAft>
              <a:buSzPts val="1720"/>
              <a:buFont typeface="Courier New"/>
              <a:buChar char="o"/>
            </a:pPr>
            <a:r>
              <a:rPr lang="cs-CZ" sz="1720"/>
              <a:t> význam teorie – hierarchické uspořádání potřeb! (např.motivační složka je neefektivní, pokud je vedena na jedné úrovni, aniž by byly uspokojeny úrovně nižší )</a:t>
            </a:r>
            <a:endParaRPr/>
          </a:p>
          <a:p>
            <a:pPr indent="-109220" lvl="0" marL="91440" rtl="0" algn="l">
              <a:lnSpc>
                <a:spcPct val="70000"/>
              </a:lnSpc>
              <a:spcBef>
                <a:spcPts val="1400"/>
              </a:spcBef>
              <a:spcAft>
                <a:spcPts val="0"/>
              </a:spcAft>
              <a:buSzPts val="1720"/>
              <a:buFont typeface="Courier New"/>
              <a:buChar char="o"/>
            </a:pPr>
            <a:r>
              <a:rPr lang="cs-CZ" sz="1720"/>
              <a:t> </a:t>
            </a:r>
            <a:r>
              <a:rPr b="1" lang="cs-CZ" sz="1720"/>
              <a:t>jednotlivci se liší svými vlastními přesvědčeními a pocity; každý potřebuje k úspěchu jiný stimulátor</a:t>
            </a:r>
            <a:endParaRPr/>
          </a:p>
          <a:p>
            <a:pPr indent="-109220" lvl="0" marL="91440" rtl="0" algn="l">
              <a:lnSpc>
                <a:spcPct val="70000"/>
              </a:lnSpc>
              <a:spcBef>
                <a:spcPts val="1400"/>
              </a:spcBef>
              <a:spcAft>
                <a:spcPts val="0"/>
              </a:spcAft>
              <a:buSzPts val="1720"/>
              <a:buFont typeface="Courier New"/>
              <a:buChar char="o"/>
            </a:pPr>
            <a:r>
              <a:rPr lang="cs-CZ" sz="1720"/>
              <a:t> </a:t>
            </a:r>
            <a:r>
              <a:rPr b="1" lang="cs-CZ" sz="1720"/>
              <a:t>osobnÍ spokojenost s prací v týmu, uspokojení vlastních ambicí, ale i odpovídající vztahové prostředí</a:t>
            </a:r>
            <a:endParaRPr b="1" sz="1720"/>
          </a:p>
          <a:p>
            <a:pPr indent="0" lvl="0" marL="91440" rtl="0" algn="l">
              <a:lnSpc>
                <a:spcPct val="70000"/>
              </a:lnSpc>
              <a:spcBef>
                <a:spcPts val="1400"/>
              </a:spcBef>
              <a:spcAft>
                <a:spcPts val="0"/>
              </a:spcAft>
              <a:buSzPts val="1720"/>
              <a:buFont typeface="Courier New"/>
              <a:buNone/>
            </a:pPr>
            <a:r>
              <a:t/>
            </a:r>
            <a:endParaRPr b="1" sz="172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g6ee6f241b1_0_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cs-CZ" cap="none"/>
              <a:t>POTŘEBY TÝMU</a:t>
            </a:r>
            <a:endParaRPr/>
          </a:p>
        </p:txBody>
      </p:sp>
      <p:sp>
        <p:nvSpPr>
          <p:cNvPr id="312" name="Google Shape;312;g6ee6f241b1_0_0"/>
          <p:cNvSpPr txBox="1"/>
          <p:nvPr>
            <p:ph idx="1" type="body"/>
          </p:nvPr>
        </p:nvSpPr>
        <p:spPr>
          <a:xfrm>
            <a:off x="589280" y="1851660"/>
            <a:ext cx="10058400" cy="5006400"/>
          </a:xfrm>
          <a:prstGeom prst="rect">
            <a:avLst/>
          </a:prstGeom>
          <a:noFill/>
          <a:ln>
            <a:noFill/>
          </a:ln>
        </p:spPr>
        <p:txBody>
          <a:bodyPr anchorCtr="0" anchor="t" bIns="45700" lIns="0" spcFirstLastPara="1" rIns="0" wrap="square" tIns="45700">
            <a:noAutofit/>
          </a:bodyPr>
          <a:lstStyle/>
          <a:p>
            <a:pPr indent="0" lvl="0" marL="91440" rtl="0" algn="l">
              <a:lnSpc>
                <a:spcPct val="70000"/>
              </a:lnSpc>
              <a:spcBef>
                <a:spcPts val="1400"/>
              </a:spcBef>
              <a:spcAft>
                <a:spcPts val="0"/>
              </a:spcAft>
              <a:buSzPts val="1720"/>
              <a:buFont typeface="Courier New"/>
              <a:buNone/>
            </a:pPr>
            <a:r>
              <a:t/>
            </a:r>
            <a:endParaRPr b="1" sz="1720"/>
          </a:p>
        </p:txBody>
      </p:sp>
      <p:pic>
        <p:nvPicPr>
          <p:cNvPr id="313" name="Google Shape;313;g6ee6f241b1_0_0"/>
          <p:cNvPicPr preferRelativeResize="0"/>
          <p:nvPr/>
        </p:nvPicPr>
        <p:blipFill rotWithShape="1">
          <a:blip r:embed="rId3">
            <a:alphaModFix/>
          </a:blip>
          <a:srcRect b="0" l="0" r="0" t="0"/>
          <a:stretch/>
        </p:blipFill>
        <p:spPr>
          <a:xfrm>
            <a:off x="5210650" y="579575"/>
            <a:ext cx="6464075" cy="551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cap="none"/>
              <a:t>KOMPETENCE ČLENŮ V TÝMU</a:t>
            </a:r>
            <a:endParaRPr/>
          </a:p>
        </p:txBody>
      </p:sp>
      <p:sp>
        <p:nvSpPr>
          <p:cNvPr id="319" name="Google Shape;319;p31"/>
          <p:cNvSpPr txBox="1"/>
          <p:nvPr>
            <p:ph idx="1" type="body"/>
          </p:nvPr>
        </p:nvSpPr>
        <p:spPr>
          <a:xfrm>
            <a:off x="1097280" y="1845734"/>
            <a:ext cx="10058400" cy="4174066"/>
          </a:xfrm>
          <a:prstGeom prst="rect">
            <a:avLst/>
          </a:prstGeom>
          <a:noFill/>
          <a:ln>
            <a:noFill/>
          </a:ln>
        </p:spPr>
        <p:txBody>
          <a:bodyPr anchorCtr="0" anchor="t" bIns="45700" lIns="0" spcFirstLastPara="1" rIns="0" wrap="square" tIns="45700">
            <a:normAutofit/>
          </a:bodyPr>
          <a:lstStyle/>
          <a:p>
            <a:pPr indent="-127000" lvl="0" marL="91440" rtl="0" algn="l">
              <a:lnSpc>
                <a:spcPct val="80000"/>
              </a:lnSpc>
              <a:spcBef>
                <a:spcPts val="0"/>
              </a:spcBef>
              <a:spcAft>
                <a:spcPts val="0"/>
              </a:spcAft>
              <a:buSzPts val="2000"/>
              <a:buFont typeface="Courier New"/>
              <a:buChar char="o"/>
            </a:pPr>
            <a:r>
              <a:rPr lang="cs-CZ"/>
              <a:t> </a:t>
            </a:r>
            <a:r>
              <a:rPr b="1" i="1" lang="cs-CZ"/>
              <a:t>kompetentnost (kompetence) </a:t>
            </a:r>
            <a:r>
              <a:rPr lang="cs-CZ"/>
              <a:t>= předpoklady (způsobilost) konkrétního člověka pro výkon určité činnosti či profese (pracovního místa); schopnost konkrétního člověka danou práci nebo činnost zvládnout a danou profesi nebo místo zastávat</a:t>
            </a:r>
            <a:endParaRPr/>
          </a:p>
          <a:p>
            <a:pPr indent="-127000" lvl="0" marL="91440" rtl="0" algn="l">
              <a:lnSpc>
                <a:spcPct val="80000"/>
              </a:lnSpc>
              <a:spcBef>
                <a:spcPts val="1400"/>
              </a:spcBef>
              <a:spcAft>
                <a:spcPts val="0"/>
              </a:spcAft>
              <a:buSzPts val="2000"/>
              <a:buFont typeface="Courier New"/>
              <a:buChar char="o"/>
            </a:pPr>
            <a:r>
              <a:rPr lang="cs-CZ"/>
              <a:t> </a:t>
            </a:r>
            <a:r>
              <a:rPr lang="cs-CZ">
                <a:solidFill>
                  <a:schemeClr val="dk1"/>
                </a:solidFill>
              </a:rPr>
              <a:t>podle R.W.Whitea je kompetence založena na schopnostech pracovníka / člena týmu; vychází z jeho </a:t>
            </a:r>
            <a:r>
              <a:rPr b="1" lang="cs-CZ">
                <a:solidFill>
                  <a:schemeClr val="dk1"/>
                </a:solidFill>
              </a:rPr>
              <a:t>potřeby prokázat svou pracovní způsobilost jako prostředek k získání přiměřeného obdivu</a:t>
            </a:r>
            <a:r>
              <a:rPr lang="cs-CZ">
                <a:solidFill>
                  <a:schemeClr val="dk1"/>
                </a:solidFill>
              </a:rPr>
              <a:t>, uznání, respektu druhých lidí, atd. → vedoucí klade na pracovníka úkoly mírně překračující úroveň jeho schopností, umožňuje mu další růst jeho pracovní způsobilosti a tak ho připravuje na dalši profesní růst</a:t>
            </a:r>
            <a:endParaRPr/>
          </a:p>
          <a:p>
            <a:pPr indent="-127000" lvl="0" marL="91440" rtl="0" algn="l">
              <a:lnSpc>
                <a:spcPct val="80000"/>
              </a:lnSpc>
              <a:spcBef>
                <a:spcPts val="1400"/>
              </a:spcBef>
              <a:spcAft>
                <a:spcPts val="0"/>
              </a:spcAft>
              <a:buSzPts val="2000"/>
              <a:buFont typeface="Courier New"/>
              <a:buChar char="o"/>
            </a:pPr>
            <a:r>
              <a:rPr lang="cs-CZ"/>
              <a:t> </a:t>
            </a:r>
            <a:r>
              <a:rPr b="1" lang="cs-CZ"/>
              <a:t>osobní kompetence </a:t>
            </a:r>
            <a:r>
              <a:rPr lang="cs-CZ"/>
              <a:t>(zaujetí pro práci a kreativita)</a:t>
            </a:r>
            <a:endParaRPr/>
          </a:p>
          <a:p>
            <a:pPr indent="-127000" lvl="0" marL="91440" rtl="0" algn="l">
              <a:lnSpc>
                <a:spcPct val="80000"/>
              </a:lnSpc>
              <a:spcBef>
                <a:spcPts val="1400"/>
              </a:spcBef>
              <a:spcAft>
                <a:spcPts val="0"/>
              </a:spcAft>
              <a:buSzPts val="2000"/>
              <a:buFont typeface="Courier New"/>
              <a:buChar char="o"/>
            </a:pPr>
            <a:r>
              <a:rPr lang="cs-CZ"/>
              <a:t> </a:t>
            </a:r>
            <a:r>
              <a:rPr b="1" lang="cs-CZ"/>
              <a:t>sociální kompetence </a:t>
            </a:r>
            <a:r>
              <a:rPr lang="cs-CZ"/>
              <a:t>(schopnost komunikace nebo přesvědčování)</a:t>
            </a:r>
            <a:endParaRPr/>
          </a:p>
          <a:p>
            <a:pPr indent="-127000" lvl="0" marL="91440" rtl="0" algn="l">
              <a:lnSpc>
                <a:spcPct val="80000"/>
              </a:lnSpc>
              <a:spcBef>
                <a:spcPts val="1400"/>
              </a:spcBef>
              <a:spcAft>
                <a:spcPts val="0"/>
              </a:spcAft>
              <a:buSzPts val="2000"/>
              <a:buFont typeface="Courier New"/>
              <a:buChar char="o"/>
            </a:pPr>
            <a:r>
              <a:rPr lang="cs-CZ"/>
              <a:t> </a:t>
            </a:r>
            <a:r>
              <a:rPr b="1" lang="cs-CZ"/>
              <a:t>metodické kompetence </a:t>
            </a:r>
            <a:r>
              <a:rPr lang="cs-CZ"/>
              <a:t>(např. technika prezentace nebo moderace)</a:t>
            </a:r>
            <a:endParaRPr/>
          </a:p>
          <a:p>
            <a:pPr indent="-127000" lvl="0" marL="91440" rtl="0" algn="l">
              <a:lnSpc>
                <a:spcPct val="80000"/>
              </a:lnSpc>
              <a:spcBef>
                <a:spcPts val="1400"/>
              </a:spcBef>
              <a:spcAft>
                <a:spcPts val="0"/>
              </a:spcAft>
              <a:buSzPts val="2000"/>
              <a:buFont typeface="Courier New"/>
              <a:buChar char="o"/>
            </a:pPr>
            <a:r>
              <a:rPr lang="cs-CZ"/>
              <a:t> </a:t>
            </a:r>
            <a:r>
              <a:rPr b="1" lang="cs-CZ"/>
              <a:t>odborné kompetence </a:t>
            </a:r>
            <a:r>
              <a:rPr lang="cs-CZ"/>
              <a:t>(znalosti, vědomosti)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TÝMOVÉ DOVEDNOSTI na základě schopností jednotlivců</a:t>
            </a:r>
            <a:endParaRPr/>
          </a:p>
        </p:txBody>
      </p:sp>
      <p:sp>
        <p:nvSpPr>
          <p:cNvPr id="325" name="Google Shape;325;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80000"/>
              </a:lnSpc>
              <a:spcBef>
                <a:spcPts val="0"/>
              </a:spcBef>
              <a:spcAft>
                <a:spcPts val="0"/>
              </a:spcAft>
              <a:buSzPts val="2000"/>
              <a:buFont typeface="Courier New"/>
              <a:buChar char="o"/>
            </a:pPr>
            <a:r>
              <a:rPr lang="cs-CZ"/>
              <a:t> </a:t>
            </a:r>
            <a:r>
              <a:rPr b="1" i="1" lang="cs-CZ"/>
              <a:t>dovednost (skill)</a:t>
            </a:r>
            <a:r>
              <a:rPr i="1" lang="cs-CZ"/>
              <a:t> </a:t>
            </a:r>
            <a:r>
              <a:rPr lang="cs-CZ"/>
              <a:t>= v praktické činnosti se uplatňující schopnost (ability), či komplex schopností</a:t>
            </a:r>
            <a:endParaRPr/>
          </a:p>
          <a:p>
            <a:pPr indent="-127000" lvl="0" marL="91440" rtl="0" algn="l">
              <a:lnSpc>
                <a:spcPct val="80000"/>
              </a:lnSpc>
              <a:spcBef>
                <a:spcPts val="1400"/>
              </a:spcBef>
              <a:spcAft>
                <a:spcPts val="0"/>
              </a:spcAft>
              <a:buSzPts val="2000"/>
              <a:buFont typeface="Courier New"/>
              <a:buChar char="o"/>
            </a:pPr>
            <a:r>
              <a:rPr lang="cs-CZ"/>
              <a:t> dovednosti se rozvíjejí učením na základě vrozených schopností</a:t>
            </a:r>
            <a:endParaRPr/>
          </a:p>
          <a:p>
            <a:pPr indent="-127000" lvl="0" marL="91440" rtl="0" algn="l">
              <a:lnSpc>
                <a:spcPct val="80000"/>
              </a:lnSpc>
              <a:spcBef>
                <a:spcPts val="1400"/>
              </a:spcBef>
              <a:spcAft>
                <a:spcPts val="0"/>
              </a:spcAft>
              <a:buSzPts val="2000"/>
              <a:buFont typeface="Courier New"/>
              <a:buChar char="o"/>
            </a:pPr>
            <a:r>
              <a:rPr lang="cs-CZ"/>
              <a:t> </a:t>
            </a:r>
            <a:r>
              <a:rPr b="1" lang="cs-CZ"/>
              <a:t>schopnosti</a:t>
            </a:r>
            <a:r>
              <a:rPr lang="cs-CZ"/>
              <a:t>: </a:t>
            </a:r>
            <a:r>
              <a:rPr i="1" lang="cs-CZ"/>
              <a:t>rozumové</a:t>
            </a:r>
            <a:r>
              <a:rPr lang="cs-CZ"/>
              <a:t> (kognitivní, intelektuální..); </a:t>
            </a:r>
            <a:r>
              <a:rPr i="1" lang="cs-CZ"/>
              <a:t>mechanické</a:t>
            </a:r>
            <a:r>
              <a:rPr lang="cs-CZ"/>
              <a:t> (vztahy mezi předměty, manipulace s nimi); </a:t>
            </a:r>
            <a:r>
              <a:rPr i="1" lang="cs-CZ"/>
              <a:t>psychomotorické </a:t>
            </a:r>
            <a:r>
              <a:rPr lang="cs-CZ"/>
              <a:t>(zručnost, koordinace oko-ruka, motorické..)</a:t>
            </a:r>
            <a:endParaRPr/>
          </a:p>
          <a:p>
            <a:pPr indent="-127000" lvl="0" marL="91440" rtl="0" algn="l">
              <a:lnSpc>
                <a:spcPct val="80000"/>
              </a:lnSpc>
              <a:spcBef>
                <a:spcPts val="1400"/>
              </a:spcBef>
              <a:spcAft>
                <a:spcPts val="0"/>
              </a:spcAft>
              <a:buSzPts val="2000"/>
              <a:buFont typeface="Courier New"/>
              <a:buChar char="o"/>
            </a:pPr>
            <a:r>
              <a:rPr lang="cs-CZ"/>
              <a:t> dovednosti lze na rozdíl od schopností dělit mnohem jemněji (např.prezentační, komunikační, vyjednávací, obchodní…)</a:t>
            </a:r>
            <a:endParaRPr/>
          </a:p>
          <a:p>
            <a:pPr indent="-127000" lvl="0" marL="91440" rtl="0" algn="l">
              <a:lnSpc>
                <a:spcPct val="80000"/>
              </a:lnSpc>
              <a:spcBef>
                <a:spcPts val="1400"/>
              </a:spcBef>
              <a:spcAft>
                <a:spcPts val="0"/>
              </a:spcAft>
              <a:buSzPts val="2000"/>
              <a:buFont typeface="Courier New"/>
              <a:buChar char="o"/>
            </a:pPr>
            <a:r>
              <a:rPr lang="cs-CZ"/>
              <a:t> dovednosti jsou součástí kompetence, jako předpoklady konkrétnějšího charakteru člověka</a:t>
            </a:r>
            <a:endParaRPr/>
          </a:p>
          <a:p>
            <a:pPr indent="-127000" lvl="0" marL="91440" rtl="0" algn="l">
              <a:lnSpc>
                <a:spcPct val="80000"/>
              </a:lnSpc>
              <a:spcBef>
                <a:spcPts val="1400"/>
              </a:spcBef>
              <a:spcAft>
                <a:spcPts val="0"/>
              </a:spcAft>
              <a:buSzPts val="2000"/>
              <a:buFont typeface="Courier New"/>
              <a:buChar char="o"/>
            </a:pPr>
            <a:r>
              <a:rPr lang="cs-CZ"/>
              <a:t> každý člověk má rozvinuté nějaké dovednosti, které jej předurčují pro určitou profesi, kde je může nejlépe uplatnit; dovednosti jsou významné pro výběr a výkon vhodné profese; dovednosti lze na rozdíl od schopností v průběhu života rozvíjet; v případě, že nemá člověk vrozené schopnosti (přirozený talent), může se je vhodnou metodou naučit a dovednosti tak získat</a:t>
            </a:r>
            <a:br>
              <a:rPr lang="cs-CZ"/>
            </a:br>
            <a:r>
              <a:rPr lang="cs-CZ"/>
              <a:t>(s určitým omezením)</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cap="none"/>
              <a:t>TÝMOVÉ</a:t>
            </a:r>
            <a:r>
              <a:rPr lang="cs-CZ">
                <a:solidFill>
                  <a:srgbClr val="FF0000"/>
                </a:solidFill>
              </a:rPr>
              <a:t> </a:t>
            </a:r>
            <a:r>
              <a:rPr lang="cs-CZ" cap="none"/>
              <a:t>DOVEDNOSTI</a:t>
            </a:r>
            <a:endParaRPr>
              <a:solidFill>
                <a:srgbClr val="FF0000"/>
              </a:solidFill>
            </a:endParaRPr>
          </a:p>
        </p:txBody>
      </p:sp>
      <p:sp>
        <p:nvSpPr>
          <p:cNvPr id="331" name="Google Shape;331;p33"/>
          <p:cNvSpPr txBox="1"/>
          <p:nvPr>
            <p:ph idx="1" type="body"/>
          </p:nvPr>
        </p:nvSpPr>
        <p:spPr>
          <a:xfrm>
            <a:off x="1097280" y="2834640"/>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schopnost domluvit se, naslouchat</a:t>
            </a:r>
            <a:endParaRPr/>
          </a:p>
          <a:p>
            <a:pPr indent="-127000" lvl="0" marL="91440" rtl="0" algn="l">
              <a:lnSpc>
                <a:spcPct val="90000"/>
              </a:lnSpc>
              <a:spcBef>
                <a:spcPts val="1400"/>
              </a:spcBef>
              <a:spcAft>
                <a:spcPts val="0"/>
              </a:spcAft>
              <a:buSzPts val="2000"/>
              <a:buFont typeface="Courier New"/>
              <a:buChar char="o"/>
            </a:pPr>
            <a:r>
              <a:rPr lang="cs-CZ"/>
              <a:t> dovednost prezentovat své nápady, potřeby, umění vyjednávat, zvládat konfliktní situace</a:t>
            </a:r>
            <a:endParaRPr/>
          </a:p>
          <a:p>
            <a:pPr indent="-127000" lvl="0" marL="91440" rtl="0" algn="l">
              <a:lnSpc>
                <a:spcPct val="90000"/>
              </a:lnSpc>
              <a:spcBef>
                <a:spcPts val="1400"/>
              </a:spcBef>
              <a:spcAft>
                <a:spcPts val="0"/>
              </a:spcAft>
              <a:buSzPts val="2000"/>
              <a:buFont typeface="Courier New"/>
              <a:buChar char="o"/>
            </a:pPr>
            <a:r>
              <a:rPr lang="cs-CZ"/>
              <a:t> řízení diskuze, porady, schopnost vyhodnocovat činnost týmu</a:t>
            </a:r>
            <a:endParaRPr/>
          </a:p>
          <a:p>
            <a:pPr indent="-127000" lvl="0" marL="91440" rtl="0" algn="l">
              <a:lnSpc>
                <a:spcPct val="90000"/>
              </a:lnSpc>
              <a:spcBef>
                <a:spcPts val="1400"/>
              </a:spcBef>
              <a:spcAft>
                <a:spcPts val="0"/>
              </a:spcAft>
              <a:buSzPts val="2000"/>
              <a:buFont typeface="Courier New"/>
              <a:buChar char="o"/>
            </a:pPr>
            <a:r>
              <a:rPr lang="cs-CZ"/>
              <a:t> důležitá role vedoucího týmu, zda dokáže podnítit a koordinovat týmovou spolupráci</a:t>
            </a:r>
            <a:endParaRPr/>
          </a:p>
          <a:p>
            <a:pPr indent="0" lvl="0" marL="0" rtl="0" algn="l">
              <a:lnSpc>
                <a:spcPct val="90000"/>
              </a:lnSpc>
              <a:spcBef>
                <a:spcPts val="1400"/>
              </a:spcBef>
              <a:spcAft>
                <a:spcPts val="0"/>
              </a:spcAft>
              <a:buSzPts val="2400"/>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TÝMOVÉ VLASTNOSTI</a:t>
            </a:r>
            <a:endParaRPr/>
          </a:p>
        </p:txBody>
      </p:sp>
      <p:sp>
        <p:nvSpPr>
          <p:cNvPr id="337" name="Google Shape;337;p34"/>
          <p:cNvSpPr txBox="1"/>
          <p:nvPr>
            <p:ph idx="1" type="body"/>
          </p:nvPr>
        </p:nvSpPr>
        <p:spPr>
          <a:xfrm>
            <a:off x="1097280" y="20362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Courier New"/>
              <a:buChar char="o"/>
            </a:pPr>
            <a:r>
              <a:rPr lang="cs-CZ"/>
              <a:t> pozitivní postoj k týmové práci</a:t>
            </a:r>
            <a:endParaRPr/>
          </a:p>
          <a:p>
            <a:pPr indent="-127000" lvl="0" marL="91440" rtl="0" algn="l">
              <a:lnSpc>
                <a:spcPct val="90000"/>
              </a:lnSpc>
              <a:spcBef>
                <a:spcPts val="1400"/>
              </a:spcBef>
              <a:spcAft>
                <a:spcPts val="0"/>
              </a:spcAft>
              <a:buSzPts val="2000"/>
              <a:buFont typeface="Courier New"/>
              <a:buChar char="o"/>
            </a:pPr>
            <a:r>
              <a:rPr lang="cs-CZ"/>
              <a:t> myšlenková pružnost, kreativita a zvědavost (přispívání do diskuze svým pohledem..)</a:t>
            </a:r>
            <a:endParaRPr/>
          </a:p>
          <a:p>
            <a:pPr indent="-127000" lvl="0" marL="91440" rtl="0" algn="l">
              <a:lnSpc>
                <a:spcPct val="90000"/>
              </a:lnSpc>
              <a:spcBef>
                <a:spcPts val="1400"/>
              </a:spcBef>
              <a:spcAft>
                <a:spcPts val="0"/>
              </a:spcAft>
              <a:buSzPts val="2000"/>
              <a:buFont typeface="Courier New"/>
              <a:buChar char="o"/>
            </a:pPr>
            <a:r>
              <a:rPr lang="cs-CZ"/>
              <a:t> frustrační tolerance (schopnost zvládat situace, kdy jsou jeho návrhy zamítnuty)</a:t>
            </a:r>
            <a:endParaRPr/>
          </a:p>
          <a:p>
            <a:pPr indent="-127000" lvl="0" marL="91440" rtl="0" algn="l">
              <a:lnSpc>
                <a:spcPct val="90000"/>
              </a:lnSpc>
              <a:spcBef>
                <a:spcPts val="1400"/>
              </a:spcBef>
              <a:spcAft>
                <a:spcPts val="0"/>
              </a:spcAft>
              <a:buSzPts val="2000"/>
              <a:buFont typeface="Courier New"/>
              <a:buChar char="o"/>
            </a:pPr>
            <a:r>
              <a:rPr lang="cs-CZ"/>
              <a:t> schopnost přijmout kritiku</a:t>
            </a:r>
            <a:endParaRPr/>
          </a:p>
          <a:p>
            <a:pPr indent="-127000" lvl="0" marL="91440" rtl="0" algn="l">
              <a:lnSpc>
                <a:spcPct val="90000"/>
              </a:lnSpc>
              <a:spcBef>
                <a:spcPts val="1400"/>
              </a:spcBef>
              <a:spcAft>
                <a:spcPts val="0"/>
              </a:spcAft>
              <a:buSzPts val="2000"/>
              <a:buFont typeface="Courier New"/>
              <a:buChar char="o"/>
            </a:pPr>
            <a:r>
              <a:rPr lang="cs-CZ"/>
              <a:t> schopnost a ochota učit se (někdo má skvělé nápady, ale neví, jak je prezentovat v týmu)</a:t>
            </a:r>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rPr lang="cs-CZ"/>
              <a:t>= </a:t>
            </a:r>
            <a:r>
              <a:rPr b="1" lang="cs-CZ"/>
              <a:t>„ideální“ člen týmu – ve skutečnosti nereálné; důležité však celkové složení týmu</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NEŽÁDOUCÍ TÝMOVÉ VLASTNOSTI</a:t>
            </a:r>
            <a:endParaRPr/>
          </a:p>
        </p:txBody>
      </p:sp>
      <p:sp>
        <p:nvSpPr>
          <p:cNvPr id="343" name="Google Shape;343;p35"/>
          <p:cNvSpPr txBox="1"/>
          <p:nvPr>
            <p:ph idx="1" type="body"/>
          </p:nvPr>
        </p:nvSpPr>
        <p:spPr>
          <a:xfrm>
            <a:off x="1097280" y="1845734"/>
            <a:ext cx="10058400" cy="4643966"/>
          </a:xfrm>
          <a:prstGeom prst="rect">
            <a:avLst/>
          </a:prstGeom>
          <a:noFill/>
          <a:ln>
            <a:noFill/>
          </a:ln>
        </p:spPr>
        <p:txBody>
          <a:bodyPr anchorCtr="0" anchor="t" bIns="45700" lIns="0" spcFirstLastPara="1" rIns="0" wrap="square" tIns="45700">
            <a:normAutofit/>
          </a:bodyPr>
          <a:lstStyle/>
          <a:p>
            <a:pPr indent="-105727" lvl="0" marL="91440" rtl="0" algn="l">
              <a:lnSpc>
                <a:spcPct val="70000"/>
              </a:lnSpc>
              <a:spcBef>
                <a:spcPts val="0"/>
              </a:spcBef>
              <a:spcAft>
                <a:spcPts val="0"/>
              </a:spcAft>
              <a:buSzPts val="1665"/>
              <a:buFont typeface="Courier New"/>
              <a:buChar char="o"/>
            </a:pPr>
            <a:r>
              <a:rPr lang="cs-CZ" sz="1665"/>
              <a:t> lidé uzavření do sebe, introverti, vyhranění flegmatici a melancholici, lidé uzavření do sebe, kteří si hledí především svých zájmů, převažuje u nich obranný postoj, projevují nezájem o spolupráci, jsou nedůvěřiví, svým vlivem rozkládají celý tým, narušují soudržnost a spolupráci </a:t>
            </a:r>
            <a:endParaRPr sz="1665"/>
          </a:p>
          <a:p>
            <a:pPr indent="-105727" lvl="0" marL="91440" rtl="0" algn="l">
              <a:lnSpc>
                <a:spcPct val="70000"/>
              </a:lnSpc>
              <a:spcBef>
                <a:spcPts val="1400"/>
              </a:spcBef>
              <a:spcAft>
                <a:spcPts val="0"/>
              </a:spcAft>
              <a:buSzPts val="1665"/>
              <a:buFont typeface="Courier New"/>
              <a:buChar char="o"/>
            </a:pPr>
            <a:r>
              <a:rPr lang="cs-CZ" sz="1665"/>
              <a:t> extrémní extroverti, pozéři, neurotici, psychopatické osobnosti, nestálí – lidé vnitřně silně konfliktní </a:t>
            </a:r>
            <a:endParaRPr sz="1665"/>
          </a:p>
          <a:p>
            <a:pPr indent="-105727" lvl="0" marL="91440" rtl="0" algn="l">
              <a:lnSpc>
                <a:spcPct val="70000"/>
              </a:lnSpc>
              <a:spcBef>
                <a:spcPts val="1400"/>
              </a:spcBef>
              <a:spcAft>
                <a:spcPts val="0"/>
              </a:spcAft>
              <a:buSzPts val="1665"/>
              <a:buFont typeface="Courier New"/>
              <a:buChar char="o"/>
            </a:pPr>
            <a:r>
              <a:rPr lang="cs-CZ" sz="1665"/>
              <a:t> osamělý bojovník, samotář, který snadno ztrácí pocit vlastní identity, pokud má skupina jiné názory, postoje, pokud nesouhlasí s jeho postupy, myslí si, že musí udělat všechno sám, nerad si říká o pomoc </a:t>
            </a:r>
            <a:endParaRPr sz="1665"/>
          </a:p>
          <a:p>
            <a:pPr indent="-105727" lvl="0" marL="91440" rtl="0" algn="l">
              <a:lnSpc>
                <a:spcPct val="70000"/>
              </a:lnSpc>
              <a:spcBef>
                <a:spcPts val="1400"/>
              </a:spcBef>
              <a:spcAft>
                <a:spcPts val="0"/>
              </a:spcAft>
              <a:buSzPts val="1665"/>
              <a:buFont typeface="Courier New"/>
              <a:buChar char="o"/>
            </a:pPr>
            <a:r>
              <a:rPr lang="cs-CZ" sz="1665"/>
              <a:t> byli v dětství či dospělosti vyloučení z nějaké skupiny či party, mají častou fluktuaci zaviněnou vlastními chybami, některé skupiny se od něho v minulosti distancovali pro jeho povahu – „kdo nejde se mnou, jde proti mně“ – má přirozenou nedůvěru k lidem </a:t>
            </a:r>
            <a:endParaRPr sz="1665"/>
          </a:p>
          <a:p>
            <a:pPr indent="-105727" lvl="0" marL="91440" rtl="0" algn="l">
              <a:lnSpc>
                <a:spcPct val="70000"/>
              </a:lnSpc>
              <a:spcBef>
                <a:spcPts val="1400"/>
              </a:spcBef>
              <a:spcAft>
                <a:spcPts val="0"/>
              </a:spcAft>
              <a:buSzPts val="1665"/>
              <a:buFont typeface="Courier New"/>
              <a:buChar char="o"/>
            </a:pPr>
            <a:r>
              <a:rPr lang="cs-CZ" sz="1665"/>
              <a:t>  mají tunelové vidění a řadu vnitřních bloků,  odmítají se učit nové věci, nerealizují svůj potenciál a silné stránky </a:t>
            </a:r>
            <a:endParaRPr sz="1665"/>
          </a:p>
          <a:p>
            <a:pPr indent="-105727" lvl="0" marL="91440" rtl="0" algn="l">
              <a:lnSpc>
                <a:spcPct val="70000"/>
              </a:lnSpc>
              <a:spcBef>
                <a:spcPts val="1400"/>
              </a:spcBef>
              <a:spcAft>
                <a:spcPts val="0"/>
              </a:spcAft>
              <a:buSzPts val="1665"/>
              <a:buFont typeface="Courier New"/>
              <a:buChar char="o"/>
            </a:pPr>
            <a:r>
              <a:rPr lang="cs-CZ" sz="1665"/>
              <a:t>  reaktivní orientace, dramatizace problémů </a:t>
            </a:r>
            <a:endParaRPr sz="1665"/>
          </a:p>
          <a:p>
            <a:pPr indent="-105727" lvl="0" marL="91440" rtl="0" algn="l">
              <a:lnSpc>
                <a:spcPct val="70000"/>
              </a:lnSpc>
              <a:spcBef>
                <a:spcPts val="1400"/>
              </a:spcBef>
              <a:spcAft>
                <a:spcPts val="0"/>
              </a:spcAft>
              <a:buSzPts val="1665"/>
              <a:buFont typeface="Courier New"/>
              <a:buChar char="o"/>
            </a:pPr>
            <a:r>
              <a:rPr lang="cs-CZ" sz="1665"/>
              <a:t>  hledí SI především svých zájmů, vyhranění egoisté, kariéristé </a:t>
            </a:r>
            <a:endParaRPr sz="1665"/>
          </a:p>
          <a:p>
            <a:pPr indent="-105727" lvl="0" marL="91440" rtl="0" algn="l">
              <a:lnSpc>
                <a:spcPct val="70000"/>
              </a:lnSpc>
              <a:spcBef>
                <a:spcPts val="1400"/>
              </a:spcBef>
              <a:spcAft>
                <a:spcPts val="0"/>
              </a:spcAft>
              <a:buSzPts val="1665"/>
              <a:buFont typeface="Courier New"/>
              <a:buChar char="o"/>
            </a:pPr>
            <a:r>
              <a:rPr lang="cs-CZ" sz="1665"/>
              <a:t>  převažuje u nich obranný postoj </a:t>
            </a:r>
            <a:endParaRPr sz="1665"/>
          </a:p>
          <a:p>
            <a:pPr indent="-105727" lvl="0" marL="91440" rtl="0" algn="l">
              <a:lnSpc>
                <a:spcPct val="70000"/>
              </a:lnSpc>
              <a:spcBef>
                <a:spcPts val="1400"/>
              </a:spcBef>
              <a:spcAft>
                <a:spcPts val="0"/>
              </a:spcAft>
              <a:buSzPts val="1665"/>
              <a:buFont typeface="Courier New"/>
              <a:buChar char="o"/>
            </a:pPr>
            <a:r>
              <a:rPr lang="cs-CZ" sz="1665"/>
              <a:t> svým vlivem rozkládají celý tým, narušují soudržnost a spolupráci </a:t>
            </a:r>
            <a:endParaRPr sz="1665"/>
          </a:p>
          <a:p>
            <a:pPr indent="-105727" lvl="0" marL="91440" rtl="0" algn="l">
              <a:lnSpc>
                <a:spcPct val="70000"/>
              </a:lnSpc>
              <a:spcBef>
                <a:spcPts val="1400"/>
              </a:spcBef>
              <a:spcAft>
                <a:spcPts val="0"/>
              </a:spcAft>
              <a:buSzPts val="1665"/>
              <a:buFont typeface="Courier New"/>
              <a:buChar char="o"/>
            </a:pPr>
            <a:r>
              <a:rPr lang="cs-CZ" sz="1665"/>
              <a:t>  nízká úroveň EQ, nekázeň, nepořádnost, nedodržování slibů </a:t>
            </a:r>
            <a:endParaRPr/>
          </a:p>
          <a:p>
            <a:pPr indent="0" lvl="0" marL="91440" rtl="0" algn="l">
              <a:lnSpc>
                <a:spcPct val="70000"/>
              </a:lnSpc>
              <a:spcBef>
                <a:spcPts val="1400"/>
              </a:spcBef>
              <a:spcAft>
                <a:spcPts val="0"/>
              </a:spcAft>
              <a:buSzPts val="1665"/>
              <a:buFont typeface="Courier New"/>
              <a:buNone/>
            </a:pPr>
            <a:r>
              <a:t/>
            </a:r>
            <a:endParaRPr sz="1665"/>
          </a:p>
          <a:p>
            <a:pPr indent="0" lvl="0" marL="91440" rtl="0" algn="l">
              <a:lnSpc>
                <a:spcPct val="70000"/>
              </a:lnSpc>
              <a:spcBef>
                <a:spcPts val="1400"/>
              </a:spcBef>
              <a:spcAft>
                <a:spcPts val="0"/>
              </a:spcAft>
              <a:buSzPts val="1665"/>
              <a:buFont typeface="Courier New"/>
              <a:buNone/>
            </a:pPr>
            <a:r>
              <a:t/>
            </a:r>
            <a:endParaRPr sz="1665"/>
          </a:p>
          <a:p>
            <a:pPr indent="0" lvl="0" marL="91440" rtl="0" algn="l">
              <a:lnSpc>
                <a:spcPct val="70000"/>
              </a:lnSpc>
              <a:spcBef>
                <a:spcPts val="1400"/>
              </a:spcBef>
              <a:spcAft>
                <a:spcPts val="0"/>
              </a:spcAft>
              <a:buSzPts val="1850"/>
              <a:buNone/>
            </a:pPr>
            <a:r>
              <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7848600" y="168909"/>
            <a:ext cx="4209019" cy="2782524"/>
          </a:xfrm>
          <a:prstGeom prst="rect">
            <a:avLst/>
          </a:prstGeom>
          <a:noFill/>
          <a:ln>
            <a:noFill/>
          </a:ln>
        </p:spPr>
      </p:pic>
      <p:sp>
        <p:nvSpPr>
          <p:cNvPr id="124" name="Google Shape;124;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CO JE TÝM ?</a:t>
            </a:r>
            <a:endParaRPr/>
          </a:p>
        </p:txBody>
      </p:sp>
      <p:sp>
        <p:nvSpPr>
          <p:cNvPr id="125" name="Google Shape;125;p4"/>
          <p:cNvSpPr txBox="1"/>
          <p:nvPr>
            <p:ph idx="1" type="body"/>
          </p:nvPr>
        </p:nvSpPr>
        <p:spPr>
          <a:xfrm>
            <a:off x="1097280" y="1845734"/>
            <a:ext cx="10058400" cy="4796366"/>
          </a:xfrm>
          <a:prstGeom prst="rect">
            <a:avLst/>
          </a:prstGeom>
          <a:noFill/>
          <a:ln>
            <a:noFill/>
          </a:ln>
        </p:spPr>
        <p:txBody>
          <a:bodyPr anchorCtr="0" anchor="t" bIns="45700" lIns="0" spcFirstLastPara="1" rIns="0" wrap="square" tIns="45700">
            <a:normAutofit/>
          </a:bodyPr>
          <a:lstStyle/>
          <a:p>
            <a:pPr indent="-117475" lvl="0" marL="91440" rtl="0" algn="l">
              <a:lnSpc>
                <a:spcPct val="70000"/>
              </a:lnSpc>
              <a:spcBef>
                <a:spcPts val="0"/>
              </a:spcBef>
              <a:spcAft>
                <a:spcPts val="0"/>
              </a:spcAft>
              <a:buSzPts val="1850"/>
              <a:buFont typeface="Courier New"/>
              <a:buChar char="o"/>
            </a:pPr>
            <a:r>
              <a:rPr i="1" lang="cs-CZ" sz="1850"/>
              <a:t> „..tým je na prvním místě určitým druhem vztahu</a:t>
            </a:r>
            <a:br>
              <a:rPr i="1" lang="cs-CZ" sz="1850"/>
            </a:br>
            <a:r>
              <a:rPr i="1" lang="cs-CZ" sz="1850"/>
              <a:t> (</a:t>
            </a:r>
            <a:r>
              <a:rPr lang="cs-CZ" sz="1850"/>
              <a:t>Stuchlík, 2008, </a:t>
            </a:r>
            <a:r>
              <a:rPr i="1" lang="cs-CZ" sz="1850"/>
              <a:t>Tým snů)“</a:t>
            </a:r>
            <a:endParaRPr/>
          </a:p>
          <a:p>
            <a:pPr indent="0" lvl="0" marL="0" rtl="0" algn="l">
              <a:lnSpc>
                <a:spcPct val="70000"/>
              </a:lnSpc>
              <a:spcBef>
                <a:spcPts val="1400"/>
              </a:spcBef>
              <a:spcAft>
                <a:spcPts val="0"/>
              </a:spcAft>
              <a:buSzPts val="462"/>
              <a:buNone/>
            </a:pPr>
            <a:r>
              <a:t/>
            </a:r>
            <a:endParaRPr i="1" sz="462"/>
          </a:p>
          <a:p>
            <a:pPr indent="0" lvl="0" marL="0" rtl="0" algn="l">
              <a:lnSpc>
                <a:spcPct val="70000"/>
              </a:lnSpc>
              <a:spcBef>
                <a:spcPts val="1400"/>
              </a:spcBef>
              <a:spcAft>
                <a:spcPts val="0"/>
              </a:spcAft>
              <a:buSzPts val="2035"/>
              <a:buNone/>
            </a:pPr>
            <a:r>
              <a:rPr b="1" lang="cs-CZ" sz="2035"/>
              <a:t>6 stupňový model „interpersonálních konfigurací“: </a:t>
            </a:r>
            <a:endParaRPr/>
          </a:p>
          <a:p>
            <a:pPr indent="-457200" lvl="0" marL="457200" rtl="0" algn="l">
              <a:lnSpc>
                <a:spcPct val="70000"/>
              </a:lnSpc>
              <a:spcBef>
                <a:spcPts val="1400"/>
              </a:spcBef>
              <a:spcAft>
                <a:spcPts val="0"/>
              </a:spcAft>
              <a:buSzPts val="1850"/>
              <a:buAutoNum type="arabicPeriod"/>
            </a:pPr>
            <a:r>
              <a:rPr b="1" lang="cs-CZ" sz="1850"/>
              <a:t>Míjení </a:t>
            </a:r>
            <a:r>
              <a:rPr lang="cs-CZ" sz="1850"/>
              <a:t>(nemám zájem o druhého, míjení není jakkoliv organizováno, na ulici..)</a:t>
            </a:r>
            <a:endParaRPr/>
          </a:p>
          <a:p>
            <a:pPr indent="-457200" lvl="0" marL="457200" rtl="0" algn="l">
              <a:lnSpc>
                <a:spcPct val="70000"/>
              </a:lnSpc>
              <a:spcBef>
                <a:spcPts val="1400"/>
              </a:spcBef>
              <a:spcAft>
                <a:spcPts val="0"/>
              </a:spcAft>
              <a:buSzPts val="1850"/>
              <a:buAutoNum type="arabicPeriod"/>
            </a:pPr>
            <a:r>
              <a:rPr b="1" lang="cs-CZ" sz="1850"/>
              <a:t>Potkávání</a:t>
            </a:r>
            <a:r>
              <a:rPr lang="cs-CZ" sz="1850"/>
              <a:t> (konverzace se sousedem, prodavačem novin, není zcela náhodné, minimální známky organizovanosti)</a:t>
            </a:r>
            <a:endParaRPr/>
          </a:p>
          <a:p>
            <a:pPr indent="-457200" lvl="0" marL="457200" rtl="0" algn="l">
              <a:lnSpc>
                <a:spcPct val="70000"/>
              </a:lnSpc>
              <a:spcBef>
                <a:spcPts val="1400"/>
              </a:spcBef>
              <a:spcAft>
                <a:spcPts val="0"/>
              </a:spcAft>
              <a:buSzPts val="1850"/>
              <a:buAutoNum type="arabicPeriod"/>
            </a:pPr>
            <a:r>
              <a:rPr b="1" lang="cs-CZ" sz="1850"/>
              <a:t>Kooperace</a:t>
            </a:r>
            <a:r>
              <a:rPr lang="cs-CZ" sz="1850"/>
              <a:t> (např. pracovní vztah firma-dodavatel, pravidelné setkávání, struktura, komunikace na intenzivnější úrovni než náhodné potkávání, kooperace v zájmu obou stran, potřebují se)</a:t>
            </a:r>
            <a:endParaRPr/>
          </a:p>
          <a:p>
            <a:pPr indent="-457200" lvl="0" marL="457200" rtl="0" algn="l">
              <a:lnSpc>
                <a:spcPct val="70000"/>
              </a:lnSpc>
              <a:spcBef>
                <a:spcPts val="1400"/>
              </a:spcBef>
              <a:spcAft>
                <a:spcPts val="0"/>
              </a:spcAft>
              <a:buSzPts val="1850"/>
              <a:buAutoNum type="arabicPeriod"/>
            </a:pPr>
            <a:r>
              <a:rPr b="1" lang="cs-CZ" sz="1850"/>
              <a:t>Spolupráce</a:t>
            </a:r>
            <a:r>
              <a:rPr lang="cs-CZ" sz="1850"/>
              <a:t> (např. kolegové v jedné kanceláři, jeden připravuje podklady pro druhého, několik hodin společného času denně, organizovanost – příchod do práce, pauza na oběd, odchod..)</a:t>
            </a:r>
            <a:endParaRPr/>
          </a:p>
          <a:p>
            <a:pPr indent="-457200" lvl="0" marL="457200" rtl="0" algn="l">
              <a:lnSpc>
                <a:spcPct val="70000"/>
              </a:lnSpc>
              <a:spcBef>
                <a:spcPts val="1400"/>
              </a:spcBef>
              <a:spcAft>
                <a:spcPts val="0"/>
              </a:spcAft>
              <a:buSzPts val="1850"/>
              <a:buAutoNum type="arabicPeriod"/>
            </a:pPr>
            <a:r>
              <a:rPr b="1" lang="cs-CZ" sz="1850"/>
              <a:t>Souladnost</a:t>
            </a:r>
            <a:r>
              <a:rPr lang="cs-CZ" sz="1850"/>
              <a:t> (osobní vazba je vyšší než u spolupráce, společné trávení volného času, společné sdílení osobních informací – rodina,atd.)</a:t>
            </a:r>
            <a:endParaRPr/>
          </a:p>
          <a:p>
            <a:pPr indent="-457200" lvl="0" marL="457200" rtl="0" algn="l">
              <a:lnSpc>
                <a:spcPct val="70000"/>
              </a:lnSpc>
              <a:spcBef>
                <a:spcPts val="1400"/>
              </a:spcBef>
              <a:spcAft>
                <a:spcPts val="0"/>
              </a:spcAft>
              <a:buSzPts val="1850"/>
              <a:buAutoNum type="arabicPeriod"/>
            </a:pPr>
            <a:r>
              <a:rPr b="1" lang="cs-CZ" sz="1850"/>
              <a:t>TÝM </a:t>
            </a:r>
            <a:r>
              <a:rPr lang="cs-CZ" sz="1850"/>
              <a:t>(vysoká míra organizovanosti a vysoká osobní blízkost, fungují síly skupinové dynamiky, „jeden za všechny, všichni za jednoho“</a:t>
            </a:r>
            <a:endParaRPr sz="1850"/>
          </a:p>
          <a:p>
            <a:pPr indent="0" lvl="0" marL="91440" rtl="0" algn="l">
              <a:lnSpc>
                <a:spcPct val="70000"/>
              </a:lnSpc>
              <a:spcBef>
                <a:spcPts val="1400"/>
              </a:spcBef>
              <a:spcAft>
                <a:spcPts val="0"/>
              </a:spcAft>
              <a:buSzPts val="1850"/>
              <a:buNone/>
            </a:pPr>
            <a:r>
              <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JSME TÝM ?</a:t>
            </a:r>
            <a:endParaRPr/>
          </a:p>
        </p:txBody>
      </p:sp>
      <p:sp>
        <p:nvSpPr>
          <p:cNvPr id="131" name="Google Shape;131;p5"/>
          <p:cNvSpPr txBox="1"/>
          <p:nvPr>
            <p:ph idx="1" type="body"/>
          </p:nvPr>
        </p:nvSpPr>
        <p:spPr>
          <a:xfrm>
            <a:off x="1097280" y="1845734"/>
            <a:ext cx="10058400" cy="4212166"/>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1" lang="cs-CZ"/>
              <a:t>Skupinové cvičení - využití 6 stupňového schématu</a:t>
            </a:r>
            <a:r>
              <a:rPr lang="cs-CZ"/>
              <a:t>:</a:t>
            </a:r>
            <a:endParaRPr/>
          </a:p>
          <a:p>
            <a:pPr indent="0" lvl="0" marL="0" rtl="0" algn="ctr">
              <a:lnSpc>
                <a:spcPct val="90000"/>
              </a:lnSpc>
              <a:spcBef>
                <a:spcPts val="1400"/>
              </a:spcBef>
              <a:spcAft>
                <a:spcPts val="0"/>
              </a:spcAft>
              <a:buSzPts val="2000"/>
              <a:buNone/>
            </a:pPr>
            <a:r>
              <a:rPr b="1" lang="cs-CZ"/>
              <a:t>MÍJENÍ – POTKÁVÁNÍ – KOOPERACE – SPOLUPRÁCE – SOULADNOST – TÝM !</a:t>
            </a:r>
            <a:endParaRPr/>
          </a:p>
          <a:p>
            <a:pPr indent="0" lvl="0" marL="0" rtl="0" algn="ctr">
              <a:lnSpc>
                <a:spcPct val="90000"/>
              </a:lnSpc>
              <a:spcBef>
                <a:spcPts val="1400"/>
              </a:spcBef>
              <a:spcAft>
                <a:spcPts val="0"/>
              </a:spcAft>
              <a:buSzPts val="2000"/>
              <a:buNone/>
            </a:pPr>
            <a:r>
              <a:t/>
            </a:r>
            <a:endParaRPr b="1"/>
          </a:p>
          <a:p>
            <a:pPr indent="-127000" lvl="0" marL="91440" rtl="0" algn="l">
              <a:lnSpc>
                <a:spcPct val="90000"/>
              </a:lnSpc>
              <a:spcBef>
                <a:spcPts val="1400"/>
              </a:spcBef>
              <a:spcAft>
                <a:spcPts val="0"/>
              </a:spcAft>
              <a:buSzPts val="2000"/>
              <a:buFont typeface="Courier New"/>
              <a:buChar char="o"/>
            </a:pPr>
            <a:r>
              <a:rPr lang="cs-CZ"/>
              <a:t> jak velký je rozptyl mezi jednotlivými body?</a:t>
            </a:r>
            <a:endParaRPr/>
          </a:p>
          <a:p>
            <a:pPr indent="-127000" lvl="0" marL="91440" rtl="0" algn="l">
              <a:lnSpc>
                <a:spcPct val="90000"/>
              </a:lnSpc>
              <a:spcBef>
                <a:spcPts val="1400"/>
              </a:spcBef>
              <a:spcAft>
                <a:spcPts val="0"/>
              </a:spcAft>
              <a:buSzPts val="2000"/>
              <a:buFont typeface="Courier New"/>
              <a:buChar char="o"/>
            </a:pPr>
            <a:r>
              <a:rPr lang="cs-CZ"/>
              <a:t> jak situaci vnímají muži a jak ženy?</a:t>
            </a:r>
            <a:endParaRPr/>
          </a:p>
          <a:p>
            <a:pPr indent="-127000" lvl="0" marL="91440" rtl="0" algn="l">
              <a:lnSpc>
                <a:spcPct val="90000"/>
              </a:lnSpc>
              <a:spcBef>
                <a:spcPts val="1400"/>
              </a:spcBef>
              <a:spcAft>
                <a:spcPts val="0"/>
              </a:spcAft>
              <a:buSzPts val="2000"/>
              <a:buFont typeface="Courier New"/>
              <a:buChar char="o"/>
            </a:pPr>
            <a:r>
              <a:rPr lang="cs-CZ"/>
              <a:t> proč jste umístili své body tam, kam jste je umístili?</a:t>
            </a:r>
            <a:endParaRPr/>
          </a:p>
          <a:p>
            <a:pPr indent="-127000" lvl="0" marL="91440" rtl="0" algn="l">
              <a:lnSpc>
                <a:spcPct val="90000"/>
              </a:lnSpc>
              <a:spcBef>
                <a:spcPts val="1400"/>
              </a:spcBef>
              <a:spcAft>
                <a:spcPts val="0"/>
              </a:spcAft>
              <a:buSzPts val="2000"/>
              <a:buFont typeface="Courier New"/>
              <a:buChar char="o"/>
            </a:pPr>
            <a:r>
              <a:rPr lang="cs-CZ"/>
              <a:t> co z této aktivity vyplývá pro skupinu?</a:t>
            </a:r>
            <a:endParaRPr/>
          </a:p>
          <a:p>
            <a:pPr indent="-127000" lvl="0" marL="91440" rtl="0" algn="l">
              <a:lnSpc>
                <a:spcPct val="90000"/>
              </a:lnSpc>
              <a:spcBef>
                <a:spcPts val="1400"/>
              </a:spcBef>
              <a:spcAft>
                <a:spcPts val="0"/>
              </a:spcAft>
              <a:buSzPts val="2000"/>
              <a:buFont typeface="Courier New"/>
              <a:buChar char="o"/>
            </a:pPr>
            <a:r>
              <a:rPr lang="cs-CZ"/>
              <a:t> přáli byste si, aby cvičení dopadlo jinak či jste s výsledkem jako skupina spokojeni?</a:t>
            </a:r>
            <a:endParaRPr/>
          </a:p>
          <a:p>
            <a:pPr indent="-127000" lvl="0" marL="91440" rtl="0" algn="l">
              <a:lnSpc>
                <a:spcPct val="90000"/>
              </a:lnSpc>
              <a:spcBef>
                <a:spcPts val="1400"/>
              </a:spcBef>
              <a:spcAft>
                <a:spcPts val="0"/>
              </a:spcAft>
              <a:buSzPts val="2000"/>
              <a:buFont typeface="Courier New"/>
              <a:buChar char="o"/>
            </a:pPr>
            <a:r>
              <a:rPr lang="cs-CZ"/>
              <a:t> co by se konkrétně muselo stát / změnit, abyste se posunuli do vyšší úrovně?</a:t>
            </a:r>
            <a:endParaRPr/>
          </a:p>
          <a:p>
            <a:pPr indent="0" lvl="0" marL="0" rtl="0" algn="l">
              <a:lnSpc>
                <a:spcPct val="90000"/>
              </a:lnSpc>
              <a:spcBef>
                <a:spcPts val="1400"/>
              </a:spcBef>
              <a:spcAft>
                <a:spcPts val="0"/>
              </a:spcAft>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TYPY TÝMŮ</a:t>
            </a:r>
            <a:endParaRPr/>
          </a:p>
        </p:txBody>
      </p:sp>
      <p:sp>
        <p:nvSpPr>
          <p:cNvPr id="137" name="Google Shape;137;p6"/>
          <p:cNvSpPr txBox="1"/>
          <p:nvPr>
            <p:ph idx="1" type="body"/>
          </p:nvPr>
        </p:nvSpPr>
        <p:spPr>
          <a:xfrm>
            <a:off x="970280" y="1982934"/>
            <a:ext cx="10688400" cy="4023300"/>
          </a:xfrm>
          <a:prstGeom prst="rect">
            <a:avLst/>
          </a:prstGeom>
          <a:noFill/>
          <a:ln>
            <a:noFill/>
          </a:ln>
        </p:spPr>
        <p:txBody>
          <a:bodyPr anchorCtr="0" anchor="t" bIns="45700" lIns="0" spcFirstLastPara="1" rIns="0" wrap="square" tIns="45700">
            <a:normAutofit/>
          </a:bodyPr>
          <a:lstStyle/>
          <a:p>
            <a:pPr indent="-127000" lvl="0" marL="91440" rtl="0" algn="l">
              <a:lnSpc>
                <a:spcPct val="80000"/>
              </a:lnSpc>
              <a:spcBef>
                <a:spcPts val="0"/>
              </a:spcBef>
              <a:spcAft>
                <a:spcPts val="0"/>
              </a:spcAft>
              <a:buSzPts val="2000"/>
              <a:buChar char=" "/>
            </a:pPr>
            <a:r>
              <a:rPr lang="cs-CZ"/>
              <a:t>Týmy můžeme rozlišovat z hlediska:</a:t>
            </a:r>
            <a:endParaRPr/>
          </a:p>
          <a:p>
            <a:pPr indent="-127000" lvl="0" marL="91440" rtl="0" algn="l">
              <a:lnSpc>
                <a:spcPct val="80000"/>
              </a:lnSpc>
              <a:spcBef>
                <a:spcPts val="1400"/>
              </a:spcBef>
              <a:spcAft>
                <a:spcPts val="0"/>
              </a:spcAft>
              <a:buSzPts val="2000"/>
              <a:buFont typeface="Noto Sans Symbols"/>
              <a:buChar char="❖"/>
            </a:pPr>
            <a:r>
              <a:rPr lang="cs-CZ"/>
              <a:t> </a:t>
            </a:r>
            <a:r>
              <a:rPr b="1" lang="cs-CZ"/>
              <a:t>předmětu činnosti </a:t>
            </a:r>
            <a:r>
              <a:rPr lang="cs-CZ"/>
              <a:t>(sportovní týmy, lékařské týmy, týmy sociálních pracovníků, vládní, filmové štáby..)</a:t>
            </a:r>
            <a:endParaRPr/>
          </a:p>
          <a:p>
            <a:pPr indent="-127000" lvl="0" marL="91440" rtl="0" algn="l">
              <a:lnSpc>
                <a:spcPct val="80000"/>
              </a:lnSpc>
              <a:spcBef>
                <a:spcPts val="1400"/>
              </a:spcBef>
              <a:spcAft>
                <a:spcPts val="0"/>
              </a:spcAft>
              <a:buSzPts val="2000"/>
              <a:buFont typeface="Noto Sans Symbols"/>
              <a:buChar char="❖"/>
            </a:pPr>
            <a:r>
              <a:rPr lang="cs-CZ"/>
              <a:t> </a:t>
            </a:r>
            <a:r>
              <a:rPr b="1" lang="cs-CZ"/>
              <a:t>doby existence týmu </a:t>
            </a:r>
            <a:r>
              <a:rPr lang="cs-CZ"/>
              <a:t>(trvalé, dočasné)</a:t>
            </a:r>
            <a:endParaRPr/>
          </a:p>
          <a:p>
            <a:pPr indent="-127000" lvl="0" marL="91440" rtl="0" algn="l">
              <a:lnSpc>
                <a:spcPct val="80000"/>
              </a:lnSpc>
              <a:spcBef>
                <a:spcPts val="1400"/>
              </a:spcBef>
              <a:spcAft>
                <a:spcPts val="0"/>
              </a:spcAft>
              <a:buSzPts val="2000"/>
              <a:buFont typeface="Noto Sans Symbols"/>
              <a:buChar char="❖"/>
            </a:pPr>
            <a:r>
              <a:rPr b="1" lang="cs-CZ"/>
              <a:t> způsobu vykonávání práce </a:t>
            </a:r>
            <a:r>
              <a:rPr lang="cs-CZ"/>
              <a:t>(spolupracující, tvůrčí, otevřené, aj.)</a:t>
            </a:r>
            <a:endParaRPr/>
          </a:p>
          <a:p>
            <a:pPr indent="-127000" lvl="0" marL="91440" rtl="0" algn="l">
              <a:lnSpc>
                <a:spcPct val="80000"/>
              </a:lnSpc>
              <a:spcBef>
                <a:spcPts val="1400"/>
              </a:spcBef>
              <a:spcAft>
                <a:spcPts val="0"/>
              </a:spcAft>
              <a:buSzPts val="2000"/>
              <a:buFont typeface="Noto Sans Symbols"/>
              <a:buChar char="❖"/>
            </a:pPr>
            <a:r>
              <a:rPr b="1" lang="cs-CZ"/>
              <a:t> počtu členů v týmů </a:t>
            </a:r>
            <a:r>
              <a:rPr lang="cs-CZ"/>
              <a:t>(velké, malé)</a:t>
            </a:r>
            <a:endParaRPr/>
          </a:p>
          <a:p>
            <a:pPr indent="-127000" lvl="0" marL="91440" rtl="0" algn="l">
              <a:lnSpc>
                <a:spcPct val="80000"/>
              </a:lnSpc>
              <a:spcBef>
                <a:spcPts val="1400"/>
              </a:spcBef>
              <a:spcAft>
                <a:spcPts val="0"/>
              </a:spcAft>
              <a:buSzPts val="2000"/>
              <a:buFont typeface="Noto Sans Symbols"/>
              <a:buChar char="❖"/>
            </a:pPr>
            <a:r>
              <a:rPr lang="cs-CZ"/>
              <a:t> </a:t>
            </a:r>
            <a:r>
              <a:rPr b="1" lang="cs-CZ"/>
              <a:t>možností změny členů týmu </a:t>
            </a:r>
            <a:r>
              <a:rPr lang="cs-CZ"/>
              <a:t>(propustné, nepropustné, měnitelné, trvalé)</a:t>
            </a:r>
            <a:endParaRPr/>
          </a:p>
          <a:p>
            <a:pPr indent="-127000" lvl="0" marL="91440" rtl="0" algn="l">
              <a:lnSpc>
                <a:spcPct val="80000"/>
              </a:lnSpc>
              <a:spcBef>
                <a:spcPts val="1400"/>
              </a:spcBef>
              <a:spcAft>
                <a:spcPts val="0"/>
              </a:spcAft>
              <a:buSzPts val="2000"/>
              <a:buFont typeface="Noto Sans Symbols"/>
              <a:buChar char="❖"/>
            </a:pPr>
            <a:r>
              <a:rPr lang="cs-CZ"/>
              <a:t> </a:t>
            </a:r>
            <a:r>
              <a:rPr b="1" lang="cs-CZ"/>
              <a:t>vztahu k okolní společnosti </a:t>
            </a:r>
            <a:r>
              <a:rPr lang="cs-CZ"/>
              <a:t>(otevřené, uzavřené)</a:t>
            </a:r>
            <a:endParaRPr/>
          </a:p>
          <a:p>
            <a:pPr indent="-127000" lvl="0" marL="91440" rtl="0" algn="l">
              <a:lnSpc>
                <a:spcPct val="80000"/>
              </a:lnSpc>
              <a:spcBef>
                <a:spcPts val="1400"/>
              </a:spcBef>
              <a:spcAft>
                <a:spcPts val="0"/>
              </a:spcAft>
              <a:buSzPts val="2000"/>
              <a:buFont typeface="Noto Sans Symbols"/>
              <a:buChar char="❖"/>
            </a:pPr>
            <a:r>
              <a:rPr b="1" lang="cs-CZ"/>
              <a:t> místa působnosti a propojenosti </a:t>
            </a:r>
            <a:r>
              <a:rPr lang="cs-CZ"/>
              <a:t>(celorepublikové, regionální, v rámci jedné organizace, mezinárodní)</a:t>
            </a:r>
            <a:endParaRPr/>
          </a:p>
          <a:p>
            <a:pPr indent="0" lvl="0" marL="91440" rtl="0" algn="l">
              <a:lnSpc>
                <a:spcPct val="80000"/>
              </a:lnSpc>
              <a:spcBef>
                <a:spcPts val="1400"/>
              </a:spcBef>
              <a:spcAft>
                <a:spcPts val="0"/>
              </a:spcAft>
              <a:buSzPts val="2000"/>
              <a:buFont typeface="Noto Sans Symbols"/>
              <a:buNone/>
            </a:pPr>
            <a:r>
              <a:t/>
            </a:r>
            <a:endParaRPr/>
          </a:p>
          <a:p>
            <a:pPr indent="0" lvl="0" marL="91440" rtl="0" algn="l">
              <a:lnSpc>
                <a:spcPct val="80000"/>
              </a:lnSpc>
              <a:spcBef>
                <a:spcPts val="14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TYPY TÝMŮ</a:t>
            </a:r>
            <a:endParaRPr/>
          </a:p>
        </p:txBody>
      </p:sp>
      <p:sp>
        <p:nvSpPr>
          <p:cNvPr id="143" name="Google Shape;143;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000"/>
              <a:buNone/>
            </a:pPr>
            <a:r>
              <a:rPr lang="cs-CZ"/>
              <a:t>Vytlačil a Mašín (1998)  rozlišují čtyři typy podnikových týmů </a:t>
            </a:r>
            <a:r>
              <a:rPr b="1" lang="cs-CZ"/>
              <a:t>z hlediska postavení týmu v organizaci</a:t>
            </a:r>
            <a:r>
              <a:rPr lang="cs-CZ"/>
              <a:t>: </a:t>
            </a:r>
            <a:endParaRPr/>
          </a:p>
          <a:p>
            <a:pPr indent="-127000" lvl="0" marL="91440" rtl="0" algn="l">
              <a:lnSpc>
                <a:spcPct val="90000"/>
              </a:lnSpc>
              <a:spcBef>
                <a:spcPts val="1400"/>
              </a:spcBef>
              <a:spcAft>
                <a:spcPts val="0"/>
              </a:spcAft>
              <a:buSzPts val="2000"/>
              <a:buFont typeface="Noto Sans Symbols"/>
              <a:buChar char="❖"/>
            </a:pPr>
            <a:r>
              <a:rPr b="1" lang="cs-CZ"/>
              <a:t> týmy top managementu - </a:t>
            </a:r>
            <a:r>
              <a:rPr lang="cs-CZ"/>
              <a:t>slouží jako hlavní spojení mezi organizací a okolním světem</a:t>
            </a:r>
            <a:endParaRPr/>
          </a:p>
          <a:p>
            <a:pPr indent="-127000" lvl="0" marL="91440" rtl="0" algn="l">
              <a:lnSpc>
                <a:spcPct val="90000"/>
              </a:lnSpc>
              <a:spcBef>
                <a:spcPts val="1400"/>
              </a:spcBef>
              <a:spcAft>
                <a:spcPts val="0"/>
              </a:spcAft>
              <a:buSzPts val="2000"/>
              <a:buFont typeface="Noto Sans Symbols"/>
              <a:buChar char="❖"/>
            </a:pPr>
            <a:r>
              <a:rPr lang="cs-CZ"/>
              <a:t> </a:t>
            </a:r>
            <a:r>
              <a:rPr b="1" lang="cs-CZ"/>
              <a:t>týmy středního managementu </a:t>
            </a:r>
            <a:r>
              <a:rPr lang="cs-CZ"/>
              <a:t>- bývají stálé co do složení; řídí a koordinují práci po celé organizaci, obstarávají každodenní vedení</a:t>
            </a:r>
            <a:endParaRPr/>
          </a:p>
          <a:p>
            <a:pPr indent="-127000" lvl="0" marL="91440" rtl="0" algn="l">
              <a:lnSpc>
                <a:spcPct val="90000"/>
              </a:lnSpc>
              <a:spcBef>
                <a:spcPts val="1400"/>
              </a:spcBef>
              <a:spcAft>
                <a:spcPts val="0"/>
              </a:spcAft>
              <a:buSzPts val="2000"/>
              <a:buFont typeface="Noto Sans Symbols"/>
              <a:buChar char="❖"/>
            </a:pPr>
            <a:r>
              <a:rPr lang="cs-CZ"/>
              <a:t> </a:t>
            </a:r>
            <a:r>
              <a:rPr b="1" lang="cs-CZ"/>
              <a:t>projektové týmy </a:t>
            </a:r>
            <a:r>
              <a:rPr lang="cs-CZ"/>
              <a:t>- jsou dočasné skupiny užívané po omezenou dobu k vyřešení specifického problému nebo k vývoji nových výrobků</a:t>
            </a:r>
            <a:endParaRPr/>
          </a:p>
          <a:p>
            <a:pPr indent="-127000" lvl="0" marL="91440" rtl="0" algn="l">
              <a:lnSpc>
                <a:spcPct val="90000"/>
              </a:lnSpc>
              <a:spcBef>
                <a:spcPts val="1400"/>
              </a:spcBef>
              <a:spcAft>
                <a:spcPts val="0"/>
              </a:spcAft>
              <a:buSzPts val="2000"/>
              <a:buFont typeface="Noto Sans Symbols"/>
              <a:buChar char="❖"/>
            </a:pPr>
            <a:r>
              <a:rPr lang="cs-CZ"/>
              <a:t> </a:t>
            </a:r>
            <a:r>
              <a:rPr b="1" lang="cs-CZ"/>
              <a:t>provozní týmy (pracovní skupiny</a:t>
            </a:r>
            <a:r>
              <a:rPr lang="cs-CZ"/>
              <a:t>) - jsou formou základní týmové jednotky; tyto týmy mají autoritu a autonomii k dotažení úkolu až do konce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TYPY TÝMŮ</a:t>
            </a:r>
            <a:endParaRPr/>
          </a:p>
        </p:txBody>
      </p:sp>
      <p:sp>
        <p:nvSpPr>
          <p:cNvPr id="149" name="Google Shape;149;p8"/>
          <p:cNvSpPr txBox="1"/>
          <p:nvPr>
            <p:ph idx="1" type="body"/>
          </p:nvPr>
        </p:nvSpPr>
        <p:spPr>
          <a:xfrm>
            <a:off x="1097280" y="21505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cs-CZ"/>
              <a:t>Dědina a Odcházel (2007) poukazují na typy týmů </a:t>
            </a:r>
            <a:r>
              <a:rPr b="1" lang="cs-CZ"/>
              <a:t>z hlediska předmětu činnosti</a:t>
            </a:r>
            <a:r>
              <a:rPr lang="cs-CZ"/>
              <a:t>:</a:t>
            </a:r>
            <a:endParaRPr/>
          </a:p>
          <a:p>
            <a:pPr indent="-127000" lvl="0" marL="91440" rtl="0" algn="l">
              <a:lnSpc>
                <a:spcPct val="90000"/>
              </a:lnSpc>
              <a:spcBef>
                <a:spcPts val="1400"/>
              </a:spcBef>
              <a:spcAft>
                <a:spcPts val="0"/>
              </a:spcAft>
              <a:buSzPts val="2000"/>
              <a:buFont typeface="Noto Sans Symbols"/>
              <a:buChar char="❖"/>
            </a:pPr>
            <a:r>
              <a:rPr lang="cs-CZ"/>
              <a:t> </a:t>
            </a:r>
            <a:r>
              <a:rPr b="1" lang="cs-CZ"/>
              <a:t>poradenské týmy </a:t>
            </a:r>
            <a:r>
              <a:rPr lang="cs-CZ"/>
              <a:t>- jsou primárně vytvářeny pro poskytování informací managementu, aby tento management byl schopen provádět efektivní rozhodnutí</a:t>
            </a:r>
            <a:endParaRPr/>
          </a:p>
          <a:p>
            <a:pPr indent="-127000" lvl="0" marL="91440" rtl="0" algn="l">
              <a:lnSpc>
                <a:spcPct val="90000"/>
              </a:lnSpc>
              <a:spcBef>
                <a:spcPts val="1400"/>
              </a:spcBef>
              <a:spcAft>
                <a:spcPts val="0"/>
              </a:spcAft>
              <a:buSzPts val="2000"/>
              <a:buFont typeface="Noto Sans Symbols"/>
              <a:buChar char="❖"/>
            </a:pPr>
            <a:r>
              <a:rPr lang="cs-CZ"/>
              <a:t> </a:t>
            </a:r>
            <a:r>
              <a:rPr b="1" lang="cs-CZ"/>
              <a:t>akční týmy </a:t>
            </a:r>
            <a:r>
              <a:rPr lang="cs-CZ"/>
              <a:t>- provádějí specifickou činnosti, jež je opakována, ovšem za změněných podmínek okolního prostředí</a:t>
            </a:r>
            <a:endParaRPr/>
          </a:p>
          <a:p>
            <a:pPr indent="-127000" lvl="0" marL="91440" rtl="0" algn="l">
              <a:lnSpc>
                <a:spcPct val="90000"/>
              </a:lnSpc>
              <a:spcBef>
                <a:spcPts val="1400"/>
              </a:spcBef>
              <a:spcAft>
                <a:spcPts val="0"/>
              </a:spcAft>
              <a:buSzPts val="2000"/>
              <a:buFont typeface="Noto Sans Symbols"/>
              <a:buChar char="❖"/>
            </a:pPr>
            <a:r>
              <a:rPr lang="cs-CZ"/>
              <a:t> </a:t>
            </a:r>
            <a:r>
              <a:rPr b="1" lang="cs-CZ"/>
              <a:t>projektové týmy </a:t>
            </a:r>
            <a:r>
              <a:rPr lang="cs-CZ"/>
              <a:t>- tvoří je několik lidí z různých oddělení, kteří na úkolu (projektu)společně pracují ve vymezeném čase</a:t>
            </a:r>
            <a:endParaRPr/>
          </a:p>
          <a:p>
            <a:pPr indent="-127000" lvl="0" marL="91440" rtl="0" algn="l">
              <a:lnSpc>
                <a:spcPct val="90000"/>
              </a:lnSpc>
              <a:spcBef>
                <a:spcPts val="1400"/>
              </a:spcBef>
              <a:spcAft>
                <a:spcPts val="0"/>
              </a:spcAft>
              <a:buSzPts val="2000"/>
              <a:buFont typeface="Noto Sans Symbols"/>
              <a:buChar char="❖"/>
            </a:pPr>
            <a:r>
              <a:rPr lang="cs-CZ"/>
              <a:t> </a:t>
            </a:r>
            <a:r>
              <a:rPr b="1" lang="cs-CZ"/>
              <a:t>výrobní týmy </a:t>
            </a:r>
            <a:r>
              <a:rPr lang="cs-CZ"/>
              <a:t>-  se vyznačují relativně stálým počtem jednotlivců, kteří se snaží dosáhnout stanovených poměrně jednoduchých cílů; jejich úkoly bývají často rutinní a opakované</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cs-CZ"/>
              <a:t>VÝVOJOVÁ STÁDIA TÝMU / SKUPINY</a:t>
            </a:r>
            <a:endParaRPr/>
          </a:p>
        </p:txBody>
      </p:sp>
      <p:sp>
        <p:nvSpPr>
          <p:cNvPr id="155" name="Google Shape;155;p9"/>
          <p:cNvSpPr txBox="1"/>
          <p:nvPr>
            <p:ph idx="1" type="body"/>
          </p:nvPr>
        </p:nvSpPr>
        <p:spPr>
          <a:xfrm>
            <a:off x="1097280" y="1978660"/>
            <a:ext cx="10180320" cy="4879340"/>
          </a:xfrm>
          <a:prstGeom prst="rect">
            <a:avLst/>
          </a:prstGeom>
          <a:noFill/>
          <a:ln>
            <a:noFill/>
          </a:ln>
        </p:spPr>
        <p:txBody>
          <a:bodyPr anchorCtr="0" anchor="t" bIns="45700" lIns="0" spcFirstLastPara="1" rIns="0" wrap="square" tIns="45700">
            <a:normAutofit/>
          </a:bodyPr>
          <a:lstStyle/>
          <a:p>
            <a:pPr indent="-152400" lvl="0" marL="91440" rtl="0" algn="l">
              <a:lnSpc>
                <a:spcPct val="70000"/>
              </a:lnSpc>
              <a:spcBef>
                <a:spcPts val="0"/>
              </a:spcBef>
              <a:spcAft>
                <a:spcPts val="0"/>
              </a:spcAft>
              <a:buSzPts val="2400"/>
              <a:buChar char=" "/>
            </a:pPr>
            <a:r>
              <a:rPr b="1" lang="cs-CZ" sz="2400"/>
              <a:t>Vznik - </a:t>
            </a:r>
            <a:r>
              <a:rPr lang="cs-CZ" sz="2400"/>
              <a:t>přípravná fáze, jejímž vyústěním je právě vznik týmu; výběr vedoucího a výběr členů skupiny; seznámení se s formálními rolemi, pravidly</a:t>
            </a:r>
            <a:endParaRPr sz="2400"/>
          </a:p>
          <a:p>
            <a:pPr indent="-152400" lvl="0" marL="91440" rtl="0" algn="l">
              <a:lnSpc>
                <a:spcPct val="70000"/>
              </a:lnSpc>
              <a:spcBef>
                <a:spcPts val="1400"/>
              </a:spcBef>
              <a:spcAft>
                <a:spcPts val="0"/>
              </a:spcAft>
              <a:buSzPts val="2400"/>
              <a:buChar char=" "/>
            </a:pPr>
            <a:r>
              <a:rPr b="1" lang="cs-CZ" sz="2400"/>
              <a:t>Forming</a:t>
            </a:r>
            <a:r>
              <a:rPr lang="cs-CZ" sz="2400"/>
              <a:t> – formování/orientace  týmu; přechod ze stavu nečlena týmu do stavu členství, seznámení se s týmem, spolupracovníky; období plné nadějí, očekávání, entuziasmu; napojení se na tým; panuje absolutní závislost na vedoucím skupiny, dané standardy se respektují; převzetí odpovědnosti je zatím v pozadí; vyjasnění potřeb a navazování kontaktů</a:t>
            </a:r>
            <a:endParaRPr sz="2400"/>
          </a:p>
          <a:p>
            <a:pPr indent="-152400" lvl="0" marL="91440" rtl="0" algn="l">
              <a:lnSpc>
                <a:spcPct val="70000"/>
              </a:lnSpc>
              <a:spcBef>
                <a:spcPts val="1400"/>
              </a:spcBef>
              <a:spcAft>
                <a:spcPts val="0"/>
              </a:spcAft>
              <a:buSzPts val="2400"/>
              <a:buChar char=" "/>
            </a:pPr>
            <a:r>
              <a:rPr b="1" lang="cs-CZ" sz="2400"/>
              <a:t>Storming</a:t>
            </a:r>
            <a:r>
              <a:rPr lang="cs-CZ" sz="2400"/>
              <a:t> – bouření /krize; charakteristické svojí emocionalitou a vzájemným konfliktem mezi členy skupiny i mezi členy skupiny a formálním vůdcem; tendence k sebeprosazení, rivalita, boj o vůdcovství, krystalizace rolí na aktivnější a pasivnější, dominující a submisivní; častá je kritika, negativní komentáře a ochota projevovat emocionální reakce především hostilního typu; =přirozený vývoj skupiny! důležité je konstruktivní řešení vzniklých konfliktů</a:t>
            </a:r>
            <a:endParaRPr sz="2400"/>
          </a:p>
          <a:p>
            <a:pPr indent="-152400" lvl="0" marL="91440" rtl="0" algn="l">
              <a:lnSpc>
                <a:spcPct val="70000"/>
              </a:lnSpc>
              <a:spcBef>
                <a:spcPts val="1400"/>
              </a:spcBef>
              <a:spcAft>
                <a:spcPts val="0"/>
              </a:spcAft>
              <a:buSzPts val="2400"/>
              <a:buChar char=" "/>
            </a:pPr>
            <a:r>
              <a:t/>
            </a:r>
            <a:endParaRPr b="1" sz="2400"/>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ktiva">
  <a:themeElements>
    <a:clrScheme name="Retrospektiva">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2015-02-19T10:18:21Z</dcterms:created>
  <dc:creator>Dagmar Trávníková</dc:creator>
</cp:coreProperties>
</file>