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6192"/>
    <a:srgbClr val="0C72AA"/>
    <a:srgbClr val="0987CD"/>
    <a:srgbClr val="027FD4"/>
    <a:srgbClr val="19A1FD"/>
    <a:srgbClr val="006CCE"/>
    <a:srgbClr val="02B9CC"/>
    <a:srgbClr val="0089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561" autoAdjust="0"/>
  </p:normalViewPr>
  <p:slideViewPr>
    <p:cSldViewPr>
      <p:cViewPr varScale="1">
        <p:scale>
          <a:sx n="68" d="100"/>
          <a:sy n="68" d="100"/>
        </p:scale>
        <p:origin x="49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64BFA5-B0B4-49E5-9662-5174C3EF46B2}" type="datetimeFigureOut">
              <a:rPr lang="cs-CZ" smtClean="0"/>
              <a:t>11.12.2013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DA0749-554E-4837-A856-462CFA0A2C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5900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A0749-554E-4837-A856-462CFA0A2C67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27217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A0749-554E-4837-A856-462CFA0A2C6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5354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A0749-554E-4837-A856-462CFA0A2C6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8815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A0749-554E-4837-A856-462CFA0A2C6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1779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A0749-554E-4837-A856-462CFA0A2C6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3243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A0749-554E-4837-A856-462CFA0A2C6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9727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A0749-554E-4837-A856-462CFA0A2C6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6171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A0749-554E-4837-A856-462CFA0A2C6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3604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A0749-554E-4837-A856-462CFA0A2C6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54588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A0749-554E-4837-A856-462CFA0A2C6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6239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3187700"/>
            <a:ext cx="6172200" cy="8509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cs-CZ" noProof="0" smtClean="0"/>
              <a:t>Kliknutím lze upravit styl.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1850" y="4452938"/>
            <a:ext cx="6248400" cy="533400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pPr lvl="0"/>
            <a:r>
              <a:rPr lang="cs-CZ" noProof="0" smtClean="0"/>
              <a:t>Kliknutím lze upravit styl předlohy.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D397677-FA7B-4A32-94AD-B128BF2B023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C91D20-1B1A-4274-855B-FD87996F005A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2138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0"/>
            <a:ext cx="2000250" cy="64008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0"/>
            <a:ext cx="5848350" cy="64008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0C7075-D173-498C-A96B-F796054BD6E2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7071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645332-424C-4E09-956E-7D82C45E9F77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5971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E02A2D-5ADA-4081-94D0-FB24D200CA28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3233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990600"/>
            <a:ext cx="39243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990600"/>
            <a:ext cx="39243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89D038-9425-4F7C-B715-4272A288B426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0639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4C701-20DC-41C6-A955-E550D3AD1D91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5250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154BD-AC76-407C-A192-58696103BE3F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6620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81D96A-98A3-4552-91A2-872AC23E0E62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1006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E3EC4C-895B-4363-8666-C581066AF618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2401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9899CB-9D69-4CDE-8B1F-931B6BE98FC2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8989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0"/>
            <a:ext cx="8001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990600"/>
            <a:ext cx="80010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EF46D2C-C820-4349-B902-2C09140625B0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996952"/>
            <a:ext cx="6172200" cy="850900"/>
          </a:xfrm>
        </p:spPr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STATISTICKÝ ROZCESTNÍK aneb CO S DATY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Martin Sebera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Zdroje: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2200" b="0" dirty="0" err="1"/>
              <a:t>Cyhelský</a:t>
            </a:r>
            <a:r>
              <a:rPr lang="cs-CZ" sz="2200" b="0" dirty="0"/>
              <a:t>, L., Kahounová, J., &amp; Hindls, R. (2001). </a:t>
            </a:r>
            <a:r>
              <a:rPr lang="cs-CZ" sz="2200" b="0" i="1" dirty="0"/>
              <a:t>Elementární statistická analýza</a:t>
            </a:r>
            <a:r>
              <a:rPr lang="cs-CZ" sz="2200" b="0" dirty="0"/>
              <a:t>. (2. dopl. vyd., 318 s.) Praha: Management </a:t>
            </a:r>
            <a:r>
              <a:rPr lang="cs-CZ" sz="2200" b="0" dirty="0" err="1"/>
              <a:t>Press</a:t>
            </a:r>
            <a:r>
              <a:rPr lang="cs-CZ" sz="2200" b="0" dirty="0"/>
              <a:t>. </a:t>
            </a:r>
          </a:p>
          <a:p>
            <a:pPr lvl="0"/>
            <a:r>
              <a:rPr lang="cs-CZ" sz="2200" b="0" dirty="0" err="1" smtClean="0"/>
              <a:t>Hendl</a:t>
            </a:r>
            <a:r>
              <a:rPr lang="cs-CZ" sz="2200" b="0" dirty="0"/>
              <a:t>, J. (2006). </a:t>
            </a:r>
            <a:r>
              <a:rPr lang="cs-CZ" sz="2200" b="0" i="1" dirty="0"/>
              <a:t>Přehled statistických metod zpracování dat: analýza a </a:t>
            </a:r>
            <a:r>
              <a:rPr lang="cs-CZ" sz="2200" b="0" i="1" dirty="0" err="1"/>
              <a:t>metaanalýza</a:t>
            </a:r>
            <a:r>
              <a:rPr lang="cs-CZ" sz="2200" b="0" i="1" dirty="0"/>
              <a:t> dat</a:t>
            </a:r>
            <a:r>
              <a:rPr lang="cs-CZ" sz="2200" b="0" dirty="0"/>
              <a:t>. (Vyd. 2., </a:t>
            </a:r>
            <a:r>
              <a:rPr lang="cs-CZ" sz="2200" b="0" dirty="0" err="1"/>
              <a:t>opr</a:t>
            </a:r>
            <a:r>
              <a:rPr lang="cs-CZ" sz="2200" b="0" dirty="0"/>
              <a:t>., 583 s.) Praha: Portál. </a:t>
            </a:r>
          </a:p>
          <a:p>
            <a:r>
              <a:rPr lang="cs-CZ" sz="2200" b="0" dirty="0"/>
              <a:t>Meloun, M., &amp; </a:t>
            </a:r>
            <a:r>
              <a:rPr lang="cs-CZ" sz="2200" b="0" dirty="0" err="1"/>
              <a:t>Militký</a:t>
            </a:r>
            <a:r>
              <a:rPr lang="cs-CZ" sz="2200" b="0" dirty="0"/>
              <a:t>, J. (1998). </a:t>
            </a:r>
            <a:r>
              <a:rPr lang="cs-CZ" sz="2200" b="0" i="1" dirty="0"/>
              <a:t>Statistické zpracování experimentálních dat</a:t>
            </a:r>
            <a:r>
              <a:rPr lang="cs-CZ" sz="2200" b="0" dirty="0"/>
              <a:t>. (2. vyd., </a:t>
            </a:r>
            <a:r>
              <a:rPr lang="cs-CZ" sz="2200" b="0" dirty="0" err="1"/>
              <a:t>xxi</a:t>
            </a:r>
            <a:r>
              <a:rPr lang="cs-CZ" sz="2200" b="0" dirty="0"/>
              <a:t>, 839 s.) Praha: East </a:t>
            </a:r>
            <a:r>
              <a:rPr lang="cs-CZ" sz="2200" b="0" dirty="0" err="1"/>
              <a:t>Publishing</a:t>
            </a:r>
            <a:r>
              <a:rPr lang="cs-CZ" sz="2200" b="0" dirty="0"/>
              <a:t>. </a:t>
            </a:r>
            <a:endParaRPr lang="cs-CZ" sz="2200" b="0" dirty="0" smtClean="0"/>
          </a:p>
          <a:p>
            <a:endParaRPr lang="cs-CZ" sz="2200" b="0" dirty="0" smtClean="0"/>
          </a:p>
          <a:p>
            <a:r>
              <a:rPr lang="cs-CZ" sz="2200" b="0" dirty="0" smtClean="0"/>
              <a:t>Sebera, M. </a:t>
            </a:r>
            <a:r>
              <a:rPr lang="cs-CZ" sz="2200" b="0" i="1" dirty="0" smtClean="0"/>
              <a:t>Vícerozměrné statistiky</a:t>
            </a:r>
            <a:r>
              <a:rPr lang="cs-CZ" sz="2200" b="0" dirty="0" smtClean="0"/>
              <a:t>, 2013 (v tisku)</a:t>
            </a:r>
          </a:p>
          <a:p>
            <a:r>
              <a:rPr lang="cs-CZ" sz="2200" b="0" dirty="0"/>
              <a:t>Sebera, M. </a:t>
            </a:r>
            <a:r>
              <a:rPr lang="cs-CZ" sz="2200" b="0" i="1" dirty="0" smtClean="0"/>
              <a:t>Časové řady</a:t>
            </a:r>
            <a:r>
              <a:rPr lang="cs-CZ" sz="2200" b="0" dirty="0" smtClean="0"/>
              <a:t>, </a:t>
            </a:r>
            <a:r>
              <a:rPr lang="cs-CZ" sz="2200" b="0" dirty="0"/>
              <a:t>2013 (v tisku</a:t>
            </a:r>
            <a:r>
              <a:rPr lang="cs-CZ" sz="2200" b="0" dirty="0" smtClean="0"/>
              <a:t>)</a:t>
            </a:r>
          </a:p>
          <a:p>
            <a:r>
              <a:rPr lang="cs-CZ" sz="2200" b="0" dirty="0" smtClean="0"/>
              <a:t>Zvonař, </a:t>
            </a:r>
            <a:r>
              <a:rPr lang="cs-CZ" sz="2200" b="0" dirty="0"/>
              <a:t>M., </a:t>
            </a:r>
            <a:r>
              <a:rPr lang="cs-CZ" sz="2200" b="0" dirty="0" smtClean="0"/>
              <a:t>Pavlík, </a:t>
            </a:r>
            <a:r>
              <a:rPr lang="cs-CZ" sz="2200" b="0" dirty="0"/>
              <a:t>J ., </a:t>
            </a:r>
            <a:r>
              <a:rPr lang="cs-CZ" sz="2200" b="0" dirty="0" smtClean="0"/>
              <a:t>Sebera, </a:t>
            </a:r>
            <a:r>
              <a:rPr lang="cs-CZ" sz="2200" b="0" dirty="0"/>
              <a:t>M., </a:t>
            </a:r>
            <a:r>
              <a:rPr lang="cs-CZ" sz="2200" b="0" dirty="0" err="1" smtClean="0"/>
              <a:t>Vespalec</a:t>
            </a:r>
            <a:r>
              <a:rPr lang="cs-CZ" sz="2200" b="0" dirty="0" smtClean="0"/>
              <a:t>, </a:t>
            </a:r>
            <a:r>
              <a:rPr lang="cs-CZ" sz="2200" b="0" dirty="0"/>
              <a:t>T. &amp; </a:t>
            </a:r>
            <a:r>
              <a:rPr lang="cs-CZ" sz="2200" b="0" dirty="0" smtClean="0"/>
              <a:t>Štochl,  </a:t>
            </a:r>
            <a:r>
              <a:rPr lang="cs-CZ" sz="2200" b="0" dirty="0"/>
              <a:t>J. </a:t>
            </a:r>
            <a:r>
              <a:rPr lang="cs-CZ" sz="2200" b="0" i="1" dirty="0"/>
              <a:t>Vybrané kapitoly z </a:t>
            </a:r>
            <a:r>
              <a:rPr lang="cs-CZ" sz="2200" b="0" i="1" dirty="0" err="1"/>
              <a:t>antropomotoriky</a:t>
            </a:r>
            <a:r>
              <a:rPr lang="cs-CZ" sz="2200" b="0" dirty="0"/>
              <a:t>. Brno: Masarykova univerzita, 2010</a:t>
            </a:r>
            <a:r>
              <a:rPr lang="cs-CZ" sz="2200" b="0" dirty="0" smtClean="0"/>
              <a:t>.</a:t>
            </a:r>
            <a:endParaRPr lang="cs-CZ" sz="2200" b="0" dirty="0"/>
          </a:p>
        </p:txBody>
      </p:sp>
    </p:spTree>
    <p:extLst>
      <p:ext uri="{BB962C8B-B14F-4D97-AF65-F5344CB8AC3E}">
        <p14:creationId xmlns:p14="http://schemas.microsoft.com/office/powerpoint/2010/main" val="367458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800" dirty="0" smtClean="0">
                <a:solidFill>
                  <a:schemeClr val="tx1"/>
                </a:solidFill>
              </a:rPr>
              <a:t>Pravidla výzkumu z pohledu analýzy dat</a:t>
            </a:r>
            <a:endParaRPr lang="cs-CZ" sz="38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 smtClean="0"/>
              <a:t>příprava </a:t>
            </a:r>
            <a:r>
              <a:rPr lang="cs-CZ" dirty="0"/>
              <a:t>výzkumného šetření je nejdůležitější část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sběr </a:t>
            </a:r>
            <a:r>
              <a:rPr lang="cs-CZ" dirty="0"/>
              <a:t>a analýza dat slouží k zamítnutí/nezamítnutí předem stanovených úkolů práce a </a:t>
            </a:r>
            <a:r>
              <a:rPr lang="cs-CZ" dirty="0" smtClean="0"/>
              <a:t>hypotéz (explorační vs. konfirmační přístup)</a:t>
            </a: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vždy </a:t>
            </a:r>
            <a:r>
              <a:rPr lang="cs-CZ" dirty="0"/>
              <a:t>mít na paměti věcné hledisko výzkumu, zejména v souvislosti s interpretací statistických výsledků</a:t>
            </a:r>
          </a:p>
        </p:txBody>
      </p:sp>
    </p:spTree>
    <p:extLst>
      <p:ext uri="{BB962C8B-B14F-4D97-AF65-F5344CB8AC3E}">
        <p14:creationId xmlns:p14="http://schemas.microsoft.com/office/powerpoint/2010/main" val="371423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6672" y="0"/>
            <a:ext cx="8519864" cy="914400"/>
          </a:xfrm>
        </p:spPr>
        <p:txBody>
          <a:bodyPr/>
          <a:lstStyle/>
          <a:p>
            <a:r>
              <a:rPr lang="cs-CZ" sz="3800" dirty="0">
                <a:solidFill>
                  <a:schemeClr val="tx1"/>
                </a:solidFill>
              </a:rPr>
              <a:t>První náhled na </a:t>
            </a:r>
            <a:r>
              <a:rPr lang="cs-CZ" sz="3800" dirty="0" smtClean="0">
                <a:solidFill>
                  <a:schemeClr val="tx1"/>
                </a:solidFill>
              </a:rPr>
              <a:t>data – popisná statistika</a:t>
            </a:r>
            <a:endParaRPr lang="cs-CZ" sz="38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5616" y="980728"/>
            <a:ext cx="7704856" cy="5410200"/>
          </a:xfrm>
        </p:spPr>
        <p:txBody>
          <a:bodyPr/>
          <a:lstStyle/>
          <a:p>
            <a:pPr lvl="0"/>
            <a:r>
              <a:rPr lang="cs-CZ" sz="2600" dirty="0" smtClean="0"/>
              <a:t>průměr</a:t>
            </a:r>
            <a:r>
              <a:rPr lang="cs-CZ" sz="2600" dirty="0"/>
              <a:t>, </a:t>
            </a:r>
            <a:r>
              <a:rPr lang="cs-CZ" sz="2600" dirty="0" err="1" smtClean="0"/>
              <a:t>sm</a:t>
            </a:r>
            <a:r>
              <a:rPr lang="cs-CZ" sz="2600" dirty="0" smtClean="0"/>
              <a:t>. odchylka</a:t>
            </a:r>
            <a:r>
              <a:rPr lang="cs-CZ" sz="2600" dirty="0"/>
              <a:t>, </a:t>
            </a:r>
            <a:r>
              <a:rPr lang="cs-CZ" sz="2600" dirty="0" smtClean="0"/>
              <a:t>medián, </a:t>
            </a:r>
            <a:r>
              <a:rPr lang="cs-CZ" sz="2600" dirty="0" err="1" smtClean="0"/>
              <a:t>kvartily</a:t>
            </a:r>
            <a:r>
              <a:rPr lang="cs-CZ" sz="2600" dirty="0" smtClean="0"/>
              <a:t> aj.</a:t>
            </a:r>
            <a:endParaRPr lang="cs-CZ" sz="2600" dirty="0"/>
          </a:p>
          <a:p>
            <a:pPr lvl="0"/>
            <a:r>
              <a:rPr lang="cs-CZ" sz="2600" dirty="0" smtClean="0"/>
              <a:t>četnosti: absolutní</a:t>
            </a:r>
            <a:r>
              <a:rPr lang="cs-CZ" sz="2600" dirty="0"/>
              <a:t>, relativní, kumulativní</a:t>
            </a:r>
          </a:p>
          <a:p>
            <a:pPr lvl="0"/>
            <a:r>
              <a:rPr lang="cs-CZ" sz="2600" dirty="0"/>
              <a:t>grafy: krabicový, histogram</a:t>
            </a:r>
          </a:p>
          <a:p>
            <a:pPr marL="0" indent="0">
              <a:buNone/>
            </a:pPr>
            <a:endParaRPr lang="cs-CZ" sz="2600" dirty="0"/>
          </a:p>
          <a:p>
            <a:pPr marL="5384800">
              <a:buNone/>
            </a:pPr>
            <a:r>
              <a:rPr lang="cs-CZ" sz="2600" dirty="0" smtClean="0">
                <a:solidFill>
                  <a:srgbClr val="FF0000"/>
                </a:solidFill>
              </a:rPr>
              <a:t>Proč? </a:t>
            </a:r>
          </a:p>
          <a:p>
            <a:pPr marL="5384800" lvl="0"/>
            <a:r>
              <a:rPr lang="cs-CZ" sz="2800" dirty="0">
                <a:solidFill>
                  <a:srgbClr val="FF0000"/>
                </a:solidFill>
              </a:rPr>
              <a:t>chybná měření, extrémy</a:t>
            </a:r>
          </a:p>
          <a:p>
            <a:pPr marL="5384800" lvl="0"/>
            <a:r>
              <a:rPr lang="cs-CZ" sz="2800" dirty="0">
                <a:solidFill>
                  <a:srgbClr val="FF0000"/>
                </a:solidFill>
              </a:rPr>
              <a:t>homogenitu souboru</a:t>
            </a:r>
          </a:p>
          <a:p>
            <a:pPr marL="5384800"/>
            <a:r>
              <a:rPr lang="cs-CZ" sz="2800" dirty="0">
                <a:solidFill>
                  <a:srgbClr val="FF0000"/>
                </a:solidFill>
              </a:rPr>
              <a:t>chybějící data</a:t>
            </a:r>
            <a:r>
              <a:rPr lang="cs-CZ" sz="2600" dirty="0" smtClean="0">
                <a:solidFill>
                  <a:srgbClr val="FF0000"/>
                </a:solidFill>
              </a:rPr>
              <a:t>	</a:t>
            </a:r>
            <a:r>
              <a:rPr lang="cs-CZ" sz="2600" dirty="0" smtClean="0"/>
              <a:t>		</a:t>
            </a:r>
            <a:endParaRPr lang="cs-CZ" sz="2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7684"/>
            <a:ext cx="59436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376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Normalita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err="1"/>
              <a:t>Kolmogorov-Smirnov</a:t>
            </a:r>
            <a:r>
              <a:rPr lang="cs-CZ" sz="2800" dirty="0"/>
              <a:t> </a:t>
            </a:r>
            <a:r>
              <a:rPr lang="cs-CZ" sz="2800" dirty="0" smtClean="0"/>
              <a:t>a </a:t>
            </a:r>
            <a:r>
              <a:rPr lang="cs-CZ" sz="2800" dirty="0" err="1" smtClean="0"/>
              <a:t>Shapiro-Wilks</a:t>
            </a:r>
            <a:r>
              <a:rPr lang="cs-CZ" sz="2800" dirty="0" smtClean="0"/>
              <a:t> test</a:t>
            </a:r>
          </a:p>
          <a:p>
            <a:r>
              <a:rPr lang="cs-CZ" sz="2800" dirty="0" smtClean="0">
                <a:solidFill>
                  <a:srgbClr val="FF0000"/>
                </a:solidFill>
              </a:rPr>
              <a:t>Proč? </a:t>
            </a:r>
            <a:br>
              <a:rPr lang="cs-CZ" sz="2800" dirty="0" smtClean="0">
                <a:solidFill>
                  <a:srgbClr val="FF0000"/>
                </a:solidFill>
              </a:rPr>
            </a:br>
            <a:r>
              <a:rPr lang="cs-CZ" sz="2800" dirty="0" smtClean="0">
                <a:solidFill>
                  <a:srgbClr val="FF0000"/>
                </a:solidFill>
              </a:rPr>
              <a:t>rozhodnutí</a:t>
            </a:r>
            <a:r>
              <a:rPr lang="cs-CZ" sz="2800" dirty="0">
                <a:solidFill>
                  <a:srgbClr val="FF0000"/>
                </a:solidFill>
              </a:rPr>
              <a:t>, zda použít parametrické nebo </a:t>
            </a:r>
            <a:r>
              <a:rPr lang="cs-CZ" sz="2800" dirty="0" smtClean="0">
                <a:solidFill>
                  <a:srgbClr val="FF0000"/>
                </a:solidFill>
              </a:rPr>
              <a:t>neparametrické </a:t>
            </a:r>
            <a:r>
              <a:rPr lang="cs-CZ" sz="2800" dirty="0">
                <a:solidFill>
                  <a:srgbClr val="FF0000"/>
                </a:solidFill>
              </a:rPr>
              <a:t>testy</a:t>
            </a:r>
          </a:p>
        </p:txBody>
      </p:sp>
      <p:pic>
        <p:nvPicPr>
          <p:cNvPr id="2050" name="Picture 2" descr="http://www.scio.cz/images/vyvoj_testu/1000px-Standard_deviation_diagram_%28decimal_comma%29_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284984"/>
            <a:ext cx="634365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00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Výběry/skupiny </a:t>
            </a:r>
            <a:r>
              <a:rPr lang="cs-CZ" dirty="0">
                <a:solidFill>
                  <a:schemeClr val="tx1"/>
                </a:solidFill>
              </a:rPr>
              <a:t>jsou </a:t>
            </a:r>
            <a:r>
              <a:rPr lang="cs-CZ" dirty="0" smtClean="0">
                <a:solidFill>
                  <a:schemeClr val="tx1"/>
                </a:solidFill>
              </a:rPr>
              <a:t>shodné </a:t>
            </a:r>
            <a:r>
              <a:rPr lang="cs-CZ" dirty="0">
                <a:solidFill>
                  <a:schemeClr val="tx1"/>
                </a:solidFill>
              </a:rPr>
              <a:t>nebo ne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2800" dirty="0"/>
              <a:t>2 skupiny/proměnné: t-testy</a:t>
            </a:r>
          </a:p>
          <a:p>
            <a:r>
              <a:rPr lang="cs-CZ" sz="2800" dirty="0"/>
              <a:t>3 a </a:t>
            </a:r>
            <a:r>
              <a:rPr lang="cs-CZ" sz="2800" dirty="0" smtClean="0"/>
              <a:t>více: </a:t>
            </a:r>
            <a:r>
              <a:rPr lang="cs-CZ" sz="2800" dirty="0"/>
              <a:t>Analýza rozptylu (ANOVA</a:t>
            </a:r>
            <a:r>
              <a:rPr lang="cs-CZ" sz="2800" dirty="0" smtClean="0"/>
              <a:t>)</a:t>
            </a:r>
          </a:p>
          <a:p>
            <a:r>
              <a:rPr lang="cs-CZ" sz="2600" dirty="0" smtClean="0">
                <a:solidFill>
                  <a:srgbClr val="FF0000"/>
                </a:solidFill>
              </a:rPr>
              <a:t>Proč? došlo </a:t>
            </a:r>
            <a:r>
              <a:rPr lang="cs-CZ" sz="2600" dirty="0">
                <a:solidFill>
                  <a:srgbClr val="FF0000"/>
                </a:solidFill>
              </a:rPr>
              <a:t>ke zlepšení výbušné síly po intervenci </a:t>
            </a:r>
            <a:r>
              <a:rPr lang="cs-CZ" sz="2600" dirty="0" smtClean="0">
                <a:solidFill>
                  <a:srgbClr val="FF0000"/>
                </a:solidFill>
              </a:rPr>
              <a:t>? (</a:t>
            </a:r>
            <a:r>
              <a:rPr lang="cs-CZ" sz="2600" dirty="0" err="1">
                <a:solidFill>
                  <a:srgbClr val="FF0000"/>
                </a:solidFill>
              </a:rPr>
              <a:t>pretest-posttest</a:t>
            </a:r>
            <a:r>
              <a:rPr lang="cs-CZ" sz="2600" dirty="0">
                <a:solidFill>
                  <a:srgbClr val="FF0000"/>
                </a:solidFill>
              </a:rPr>
              <a:t>)</a:t>
            </a:r>
          </a:p>
          <a:p>
            <a:r>
              <a:rPr lang="cs-CZ" sz="2600" dirty="0" err="1" smtClean="0">
                <a:solidFill>
                  <a:srgbClr val="FF0000"/>
                </a:solidFill>
              </a:rPr>
              <a:t>suplementace</a:t>
            </a:r>
            <a:r>
              <a:rPr lang="cs-CZ" sz="2600" dirty="0" smtClean="0">
                <a:solidFill>
                  <a:srgbClr val="FF0000"/>
                </a:solidFill>
              </a:rPr>
              <a:t> </a:t>
            </a:r>
            <a:r>
              <a:rPr lang="cs-CZ" sz="2600" dirty="0">
                <a:solidFill>
                  <a:srgbClr val="FF0000"/>
                </a:solidFill>
              </a:rPr>
              <a:t>sportovce (faktor A) a na způsobu tréninku (faktor B)</a:t>
            </a:r>
          </a:p>
        </p:txBody>
      </p:sp>
      <p:pic>
        <p:nvPicPr>
          <p:cNvPr id="3074" name="Picture 2" descr="http://aquatic7.cz/images/med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167192"/>
            <a:ext cx="3064222" cy="213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Usain Bolt began his defense of the 200-meter Olympic title with a time of 20.39 seconds on Tuesday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918154"/>
            <a:ext cx="1686322" cy="268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03" y="3776923"/>
            <a:ext cx="4060873" cy="3045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446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Závislost </a:t>
            </a:r>
            <a:r>
              <a:rPr lang="cs-CZ" dirty="0">
                <a:solidFill>
                  <a:schemeClr val="tx1"/>
                </a:solidFill>
              </a:rPr>
              <a:t>více proměnných (spojité)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990600"/>
            <a:ext cx="8229600" cy="5410200"/>
          </a:xfrm>
        </p:spPr>
        <p:txBody>
          <a:bodyPr/>
          <a:lstStyle/>
          <a:p>
            <a:r>
              <a:rPr lang="cs-CZ" dirty="0"/>
              <a:t>korelace, index </a:t>
            </a:r>
            <a:r>
              <a:rPr lang="cs-CZ" dirty="0" smtClean="0"/>
              <a:t>determinace, faktorová analýza (lineární vztah)</a:t>
            </a:r>
          </a:p>
          <a:p>
            <a:pPr marL="360363" lvl="0"/>
            <a:r>
              <a:rPr lang="cs-CZ" sz="2800" dirty="0" smtClean="0">
                <a:solidFill>
                  <a:srgbClr val="FF0000"/>
                </a:solidFill>
              </a:rPr>
              <a:t>Proč? Př</a:t>
            </a:r>
            <a:r>
              <a:rPr lang="cs-CZ" sz="2800" dirty="0">
                <a:solidFill>
                  <a:srgbClr val="FF0000"/>
                </a:solidFill>
              </a:rPr>
              <a:t>. závisí výkon v běhu na 100 m s výkonem do skoku do dálky?</a:t>
            </a:r>
          </a:p>
          <a:p>
            <a:pPr marL="4932363"/>
            <a:r>
              <a:rPr lang="cs-CZ" sz="2800" dirty="0">
                <a:solidFill>
                  <a:srgbClr val="FF0000"/>
                </a:solidFill>
              </a:rPr>
              <a:t>Př. závisí ekonomika běhu na povrchu</a:t>
            </a:r>
            <a:r>
              <a:rPr lang="cs-CZ" sz="2800" dirty="0" smtClean="0">
                <a:solidFill>
                  <a:srgbClr val="FF0000"/>
                </a:solidFill>
              </a:rPr>
              <a:t>?</a:t>
            </a:r>
          </a:p>
          <a:p>
            <a:pPr marL="4932363" lvl="0"/>
            <a:r>
              <a:rPr lang="cs-CZ" sz="2800" i="1" dirty="0">
                <a:solidFill>
                  <a:srgbClr val="00B050"/>
                </a:solidFill>
              </a:rPr>
              <a:t>korelace neznamená kauzalitu</a:t>
            </a:r>
            <a:r>
              <a:rPr lang="cs-CZ" sz="2800" i="1" dirty="0" smtClean="0">
                <a:solidFill>
                  <a:srgbClr val="00B050"/>
                </a:solidFill>
              </a:rPr>
              <a:t>!!!</a:t>
            </a:r>
            <a:endParaRPr lang="cs-CZ" sz="2800" i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96952"/>
            <a:ext cx="5659121" cy="371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7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Závislost (</a:t>
            </a:r>
            <a:r>
              <a:rPr lang="cs-CZ" dirty="0">
                <a:solidFill>
                  <a:schemeClr val="tx1"/>
                </a:solidFill>
              </a:rPr>
              <a:t>kategoriální-dotazník)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2800" dirty="0"/>
              <a:t>test nezávislosti chí-kvadrát v kontingenční </a:t>
            </a:r>
            <a:r>
              <a:rPr lang="cs-CZ" sz="2800" dirty="0" smtClean="0"/>
              <a:t>tabulce, vícerozměrné </a:t>
            </a:r>
            <a:r>
              <a:rPr lang="cs-CZ" sz="2800" dirty="0"/>
              <a:t>kontingenční tabulky - asociační stromy</a:t>
            </a:r>
          </a:p>
          <a:p>
            <a:r>
              <a:rPr lang="cs-CZ" sz="2800" dirty="0" smtClean="0"/>
              <a:t>Shluková analýza</a:t>
            </a:r>
          </a:p>
          <a:p>
            <a:pPr lvl="0"/>
            <a:r>
              <a:rPr lang="cs-CZ" sz="2800" dirty="0" smtClean="0">
                <a:solidFill>
                  <a:srgbClr val="FF0000"/>
                </a:solidFill>
              </a:rPr>
              <a:t>Proč: </a:t>
            </a:r>
            <a:r>
              <a:rPr lang="cs-CZ" sz="2800" dirty="0">
                <a:solidFill>
                  <a:srgbClr val="FF0000"/>
                </a:solidFill>
              </a:rPr>
              <a:t>sílu a směr vztahu</a:t>
            </a:r>
          </a:p>
          <a:p>
            <a:pPr marL="3048000">
              <a:tabLst>
                <a:tab pos="3048000" algn="l"/>
              </a:tabLst>
            </a:pPr>
            <a:r>
              <a:rPr lang="cs-CZ" sz="2800" dirty="0">
                <a:solidFill>
                  <a:srgbClr val="FF0000"/>
                </a:solidFill>
              </a:rPr>
              <a:t>Př. závisí bolestivost zad na věku a způsobu zaměstnání?</a:t>
            </a:r>
          </a:p>
          <a:p>
            <a:pPr marL="3048000">
              <a:tabLst>
                <a:tab pos="3048000" algn="l"/>
              </a:tabLst>
            </a:pPr>
            <a:r>
              <a:rPr lang="cs-CZ" sz="2800" dirty="0">
                <a:solidFill>
                  <a:srgbClr val="FF0000"/>
                </a:solidFill>
              </a:rPr>
              <a:t>Př. mezi kterými proměnnými z dotazníku existuje nejsilnější vazba</a:t>
            </a:r>
            <a:r>
              <a:rPr lang="cs-CZ" sz="2800" dirty="0" smtClean="0">
                <a:solidFill>
                  <a:srgbClr val="FF0000"/>
                </a:solidFill>
              </a:rPr>
              <a:t>?</a:t>
            </a:r>
            <a:endParaRPr lang="cs-CZ" sz="2800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45024"/>
            <a:ext cx="35052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554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Vytvořit model a předpověď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Lineární regrese</a:t>
            </a:r>
          </a:p>
          <a:p>
            <a:r>
              <a:rPr lang="cs-CZ" sz="2800" dirty="0" smtClean="0">
                <a:solidFill>
                  <a:srgbClr val="FF0000"/>
                </a:solidFill>
              </a:rPr>
              <a:t>Proč? příspěvek </a:t>
            </a:r>
            <a:r>
              <a:rPr lang="cs-CZ" sz="2800" dirty="0">
                <a:solidFill>
                  <a:srgbClr val="FF0000"/>
                </a:solidFill>
              </a:rPr>
              <a:t>jednotlivých nezávislých proměnných </a:t>
            </a:r>
            <a:r>
              <a:rPr lang="cs-CZ" sz="2800" dirty="0" smtClean="0">
                <a:solidFill>
                  <a:srgbClr val="FF0000"/>
                </a:solidFill>
              </a:rPr>
              <a:t>k</a:t>
            </a:r>
            <a:r>
              <a:rPr lang="cs-CZ" sz="2800" dirty="0">
                <a:solidFill>
                  <a:srgbClr val="FF0000"/>
                </a:solidFill>
              </a:rPr>
              <a:t> popisu proměnné závislé</a:t>
            </a:r>
          </a:p>
          <a:p>
            <a:pPr marL="4572000">
              <a:tabLst>
                <a:tab pos="5024438" algn="l"/>
              </a:tabLst>
            </a:pPr>
            <a:r>
              <a:rPr lang="cs-CZ" sz="2800" dirty="0">
                <a:solidFill>
                  <a:srgbClr val="FF0000"/>
                </a:solidFill>
              </a:rPr>
              <a:t>Př. Popsat trend výkonnosti v atletických disciplínách a provést </a:t>
            </a:r>
            <a:r>
              <a:rPr lang="cs-CZ" sz="2800" dirty="0" smtClean="0">
                <a:solidFill>
                  <a:srgbClr val="FF0000"/>
                </a:solidFill>
              </a:rPr>
              <a:t>předpověď </a:t>
            </a:r>
            <a:r>
              <a:rPr lang="cs-CZ" sz="2800" dirty="0">
                <a:solidFill>
                  <a:srgbClr val="FF0000"/>
                </a:solidFill>
              </a:rPr>
              <a:t>výkonů na olympiádě v Riu 2016</a:t>
            </a:r>
          </a:p>
        </p:txBody>
      </p:sp>
      <p:pic>
        <p:nvPicPr>
          <p:cNvPr id="4" name="obrázek 181" descr="p3-Graf in PS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2636912"/>
            <a:ext cx="5220072" cy="41095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310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A další…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Časové řady</a:t>
            </a:r>
          </a:p>
          <a:p>
            <a:r>
              <a:rPr lang="cs-CZ" dirty="0" smtClean="0"/>
              <a:t>Reliabilita testů </a:t>
            </a:r>
          </a:p>
          <a:p>
            <a:r>
              <a:rPr lang="cs-CZ" dirty="0" smtClean="0"/>
              <a:t>Analýza síly testu</a:t>
            </a:r>
          </a:p>
          <a:p>
            <a:r>
              <a:rPr lang="cs-CZ" dirty="0" smtClean="0"/>
              <a:t>Neuronové sítě</a:t>
            </a:r>
          </a:p>
        </p:txBody>
      </p:sp>
      <p:pic>
        <p:nvPicPr>
          <p:cNvPr id="6146" name="Picture 2" descr="konekt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653136"/>
            <a:ext cx="2809875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152" y="3527883"/>
            <a:ext cx="4164201" cy="2989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28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adical sports design template">
  <a:themeElements>
    <a:clrScheme name="Office Theme 8">
      <a:dk1>
        <a:srgbClr val="000000"/>
      </a:dk1>
      <a:lt1>
        <a:srgbClr val="CC9900"/>
      </a:lt1>
      <a:dk2>
        <a:srgbClr val="FBBC09"/>
      </a:dk2>
      <a:lt2>
        <a:srgbClr val="666633"/>
      </a:lt2>
      <a:accent1>
        <a:srgbClr val="339933"/>
      </a:accent1>
      <a:accent2>
        <a:srgbClr val="800000"/>
      </a:accent2>
      <a:accent3>
        <a:srgbClr val="E2CAAA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Office The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CC9900"/>
        </a:lt1>
        <a:dk2>
          <a:srgbClr val="FBBC09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E2CAAA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175F27C-B7B4-4B69-8447-996FDDB70D6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Radical sports design template</Template>
  <TotalTime>92</TotalTime>
  <Words>343</Words>
  <Application>Microsoft Office PowerPoint</Application>
  <PresentationFormat>Předvádění na obrazovce (4:3)</PresentationFormat>
  <Paragraphs>61</Paragraphs>
  <Slides>10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Impact</vt:lpstr>
      <vt:lpstr>Radical sports design template</vt:lpstr>
      <vt:lpstr>STATISTICKÝ ROZCESTNÍK aneb CO S DATY</vt:lpstr>
      <vt:lpstr>Pravidla výzkumu z pohledu analýzy dat</vt:lpstr>
      <vt:lpstr>První náhled na data – popisná statistika</vt:lpstr>
      <vt:lpstr>Normalita</vt:lpstr>
      <vt:lpstr>Výběry/skupiny jsou shodné nebo ne</vt:lpstr>
      <vt:lpstr>Závislost více proměnných (spojité)</vt:lpstr>
      <vt:lpstr>Závislost (kategoriální-dotazník)</vt:lpstr>
      <vt:lpstr>Vytvořit model a předpověď</vt:lpstr>
      <vt:lpstr>A další…</vt:lpstr>
      <vt:lpstr>Zdroje: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Statistický rozcestník</dc:title>
  <dc:creator>Martin</dc:creator>
  <cp:lastModifiedBy>LF Lektor</cp:lastModifiedBy>
  <cp:revision>11</cp:revision>
  <dcterms:created xsi:type="dcterms:W3CDTF">2013-12-11T06:35:34Z</dcterms:created>
  <dcterms:modified xsi:type="dcterms:W3CDTF">2013-12-11T08:54:28Z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TC010902861029</vt:lpwstr>
  </property>
</Properties>
</file>