
<file path=[Content_Types].xml><?xml version="1.0" encoding="utf-8"?>
<Types xmlns="http://schemas.openxmlformats.org/package/2006/content-types">
  <Default ContentType="image/gif" Extension="gif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8" roundtripDataSignature="AMtx7mhqx/2RW5LBr/iUixUscl5FcXwT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customschemas.google.com/relationships/presentationmetadata" Target="meta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6f1363cad7_0_2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g6f1363cad7_0_2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6f1363cad7_0_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g6f1363cad7_0_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6f1363cad7_0_3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6f1363cad7_0_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6f1363cad7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6f1363cad7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0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0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0"/>
          <p:cNvSpPr txBox="1"/>
          <p:nvPr>
            <p:ph type="ctr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" type="subTitle"/>
          </p:nvPr>
        </p:nvSpPr>
        <p:spPr>
          <a:xfrm>
            <a:off x="825038" y="4455621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3" name="Google Shape;23;p20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6" name="Google Shape;26;p20"/>
          <p:cNvCxnSpPr/>
          <p:nvPr/>
        </p:nvCxnSpPr>
        <p:spPr>
          <a:xfrm>
            <a:off x="905744" y="4343400"/>
            <a:ext cx="740664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9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9"/>
          <p:cNvSpPr txBox="1"/>
          <p:nvPr>
            <p:ph idx="1" type="body"/>
          </p:nvPr>
        </p:nvSpPr>
        <p:spPr>
          <a:xfrm rot="5400000">
            <a:off x="2583180" y="85514"/>
            <a:ext cx="4023360" cy="75438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0" name="Google Shape;90;p29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9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9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showMasterSp="0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0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0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0"/>
          <p:cNvSpPr txBox="1"/>
          <p:nvPr>
            <p:ph type="title"/>
          </p:nvPr>
        </p:nvSpPr>
        <p:spPr>
          <a:xfrm rot="5400000">
            <a:off x="4649564" y="2306413"/>
            <a:ext cx="575989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0"/>
          <p:cNvSpPr txBox="1"/>
          <p:nvPr>
            <p:ph idx="1" type="body"/>
          </p:nvPr>
        </p:nvSpPr>
        <p:spPr>
          <a:xfrm rot="5400000">
            <a:off x="649063" y="391888"/>
            <a:ext cx="575989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8" name="Google Shape;98;p30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30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0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" type="body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 type="secHead">
  <p:cSld name="SECTION_HEADER">
    <p:bg>
      <p:bgPr>
        <a:solidFill>
          <a:schemeClr val="lt1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22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22"/>
          <p:cNvSpPr txBox="1"/>
          <p:nvPr>
            <p:ph type="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2"/>
          <p:cNvSpPr txBox="1"/>
          <p:nvPr>
            <p:ph idx="1" type="body"/>
          </p:nvPr>
        </p:nvSpPr>
        <p:spPr>
          <a:xfrm>
            <a:off x="822960" y="4453128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22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41" name="Google Shape;41;p22"/>
          <p:cNvCxnSpPr/>
          <p:nvPr/>
        </p:nvCxnSpPr>
        <p:spPr>
          <a:xfrm>
            <a:off x="905744" y="4343400"/>
            <a:ext cx="740664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3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1" type="body"/>
          </p:nvPr>
        </p:nvSpPr>
        <p:spPr>
          <a:xfrm>
            <a:off x="822960" y="1845735"/>
            <a:ext cx="3703320" cy="4023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5" name="Google Shape;45;p23"/>
          <p:cNvSpPr txBox="1"/>
          <p:nvPr>
            <p:ph idx="2" type="body"/>
          </p:nvPr>
        </p:nvSpPr>
        <p:spPr>
          <a:xfrm>
            <a:off x="4663440" y="1845735"/>
            <a:ext cx="37033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" type="body"/>
          </p:nvPr>
        </p:nvSpPr>
        <p:spPr>
          <a:xfrm>
            <a:off x="822960" y="1846052"/>
            <a:ext cx="370332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24"/>
          <p:cNvSpPr txBox="1"/>
          <p:nvPr>
            <p:ph idx="2" type="body"/>
          </p:nvPr>
        </p:nvSpPr>
        <p:spPr>
          <a:xfrm>
            <a:off x="822960" y="2582335"/>
            <a:ext cx="3703320" cy="3286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3" type="body"/>
          </p:nvPr>
        </p:nvSpPr>
        <p:spPr>
          <a:xfrm>
            <a:off x="4663440" y="1846052"/>
            <a:ext cx="370332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24"/>
          <p:cNvSpPr txBox="1"/>
          <p:nvPr>
            <p:ph idx="4" type="body"/>
          </p:nvPr>
        </p:nvSpPr>
        <p:spPr>
          <a:xfrm>
            <a:off x="4663440" y="2582334"/>
            <a:ext cx="3703320" cy="3286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5" name="Google Shape;55;p24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5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5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showMasterSp="0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6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26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6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showMasterSp="0" type="objTx">
  <p:cSld name="OBJECT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27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27"/>
          <p:cNvSpPr txBox="1"/>
          <p:nvPr>
            <p:ph type="title"/>
          </p:nvPr>
        </p:nvSpPr>
        <p:spPr>
          <a:xfrm>
            <a:off x="342900" y="594359"/>
            <a:ext cx="24003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" type="body"/>
          </p:nvPr>
        </p:nvSpPr>
        <p:spPr>
          <a:xfrm>
            <a:off x="3600450" y="731520"/>
            <a:ext cx="486918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2" type="body"/>
          </p:nvPr>
        </p:nvSpPr>
        <p:spPr>
          <a:xfrm>
            <a:off x="342900" y="2926080"/>
            <a:ext cx="24003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27"/>
          <p:cNvSpPr txBox="1"/>
          <p:nvPr>
            <p:ph idx="10" type="dt"/>
          </p:nvPr>
        </p:nvSpPr>
        <p:spPr>
          <a:xfrm>
            <a:off x="349134" y="6459786"/>
            <a:ext cx="19638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1" type="ftr"/>
          </p:nvPr>
        </p:nvSpPr>
        <p:spPr>
          <a:xfrm>
            <a:off x="3600450" y="6459786"/>
            <a:ext cx="34861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showMasterSp="0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28"/>
          <p:cNvSpPr txBox="1"/>
          <p:nvPr>
            <p:ph type="title"/>
          </p:nvPr>
        </p:nvSpPr>
        <p:spPr>
          <a:xfrm>
            <a:off x="822960" y="5074920"/>
            <a:ext cx="7589520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/>
          <p:nvPr>
            <p:ph idx="2" type="pic"/>
          </p:nvPr>
        </p:nvSpPr>
        <p:spPr>
          <a:xfrm>
            <a:off x="12" y="0"/>
            <a:ext cx="9143989" cy="4915076"/>
          </a:xfrm>
          <a:prstGeom prst="rect">
            <a:avLst/>
          </a:prstGeom>
          <a:solidFill>
            <a:srgbClr val="D9CBAB"/>
          </a:solidFill>
          <a:ln>
            <a:noFill/>
          </a:ln>
        </p:spPr>
        <p:txBody>
          <a:bodyPr anchorCtr="0" anchor="t" bIns="45700" lIns="457200" spcFirstLastPara="1" rIns="0" wrap="square" tIns="4572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28"/>
          <p:cNvSpPr txBox="1"/>
          <p:nvPr>
            <p:ph idx="1" type="body"/>
          </p:nvPr>
        </p:nvSpPr>
        <p:spPr>
          <a:xfrm>
            <a:off x="822960" y="5907024"/>
            <a:ext cx="7589520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4" name="Google Shape;84;p28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8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8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9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19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9"/>
          <p:cNvSpPr txBox="1"/>
          <p:nvPr>
            <p:ph idx="1" type="body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0" type="dt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9"/>
          <p:cNvSpPr txBox="1"/>
          <p:nvPr>
            <p:ph idx="11" type="ftr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19"/>
          <p:cNvSpPr txBox="1"/>
          <p:nvPr>
            <p:ph idx="12" type="sldNum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7" name="Google Shape;17;p19"/>
          <p:cNvCxnSpPr/>
          <p:nvPr/>
        </p:nvCxnSpPr>
        <p:spPr>
          <a:xfrm>
            <a:off x="895149" y="1737845"/>
            <a:ext cx="74752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 txBox="1"/>
          <p:nvPr>
            <p:ph type="ctrTitle"/>
          </p:nvPr>
        </p:nvSpPr>
        <p:spPr>
          <a:xfrm>
            <a:off x="683567" y="260648"/>
            <a:ext cx="7846640" cy="194421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5400"/>
              <a:buFont typeface="Calibri"/>
              <a:buNone/>
            </a:pPr>
            <a:r>
              <a:rPr b="1" lang="cs-CZ" sz="5400">
                <a:solidFill>
                  <a:srgbClr val="FFC000"/>
                </a:solidFill>
              </a:rPr>
              <a:t>UČENÍ</a:t>
            </a:r>
            <a:br>
              <a:rPr b="1" lang="cs-CZ" sz="5400">
                <a:solidFill>
                  <a:srgbClr val="FFC000"/>
                </a:solidFill>
              </a:rPr>
            </a:br>
            <a:r>
              <a:rPr b="1" lang="cs-CZ" sz="5400">
                <a:solidFill>
                  <a:srgbClr val="FFC000"/>
                </a:solidFill>
              </a:rPr>
              <a:t>TEAMBUILDINGEM</a:t>
            </a:r>
            <a:endParaRPr/>
          </a:p>
        </p:txBody>
      </p:sp>
      <p:sp>
        <p:nvSpPr>
          <p:cNvPr id="106" name="Google Shape;106;p1"/>
          <p:cNvSpPr/>
          <p:nvPr/>
        </p:nvSpPr>
        <p:spPr>
          <a:xfrm>
            <a:off x="2195736" y="5057308"/>
            <a:ext cx="45720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Jana Stará</a:t>
            </a:r>
            <a:br>
              <a:rPr b="0" i="0" lang="cs-CZ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Zuzana Hájková</a:t>
            </a:r>
            <a:br>
              <a:rPr b="0" i="0" lang="cs-CZ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cs-CZ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Dagmar Heiland Trávníková</a:t>
            </a:r>
            <a:endParaRPr/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25987" y="2204864"/>
            <a:ext cx="4961800" cy="27497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9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Učivo vs. Dovednosti = </a:t>
            </a:r>
            <a:r>
              <a:rPr b="1" lang="cs-CZ" sz="5000">
                <a:solidFill>
                  <a:srgbClr val="FFC000"/>
                </a:solidFill>
              </a:rPr>
              <a:t>Flow</a:t>
            </a:r>
            <a:endParaRPr b="1" sz="5000">
              <a:solidFill>
                <a:srgbClr val="FFC000"/>
              </a:solidFill>
            </a:endParaRPr>
          </a:p>
        </p:txBody>
      </p:sp>
      <p:sp>
        <p:nvSpPr>
          <p:cNvPr id="170" name="Google Shape;170;p9"/>
          <p:cNvSpPr txBox="1"/>
          <p:nvPr>
            <p:ph idx="1" type="body"/>
          </p:nvPr>
        </p:nvSpPr>
        <p:spPr>
          <a:xfrm>
            <a:off x="323525" y="2348875"/>
            <a:ext cx="40275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cs-CZ"/>
              <a:t>Flow</a:t>
            </a:r>
            <a:r>
              <a:rPr lang="cs-CZ"/>
              <a:t> (z angl. „proudění“, „tok“) 	 autor </a:t>
            </a:r>
            <a:r>
              <a:rPr lang="cs-CZ"/>
              <a:t>M. </a:t>
            </a:r>
            <a:r>
              <a:rPr lang="cs-CZ">
                <a:solidFill>
                  <a:srgbClr val="222222"/>
                </a:solidFill>
                <a:highlight>
                  <a:srgbClr val="FFFFFF"/>
                </a:highlight>
              </a:rPr>
              <a:t>Csikszentmihalyi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cs-CZ"/>
              <a:t>-</a:t>
            </a:r>
            <a:r>
              <a:rPr lang="cs-CZ"/>
              <a:t> duševní stav, při kterém je osoba ponořena do určité činnosti tak, že nic jiného se jí nezdá důležité, okamžik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cs-CZ"/>
              <a:t>- ztráta vnímání času a vlastního ega,</a:t>
            </a:r>
            <a:r>
              <a:rPr lang="cs-CZ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cs-CZ"/>
              <a:t>optimální fyziologický i psychologický stav, který napomáhá dosáhnout obtížného cíle, který přináší uspokojení…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cs-CZ">
                <a:solidFill>
                  <a:srgbClr val="FF0000"/>
                </a:solidFill>
              </a:rPr>
              <a:t>!! ohrožení syndromem vyhoření a hedonistickou adaptací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1">
              <a:solidFill>
                <a:srgbClr val="FF0000"/>
              </a:solidFill>
            </a:endParaRPr>
          </a:p>
        </p:txBody>
      </p:sp>
      <p:pic>
        <p:nvPicPr>
          <p:cNvPr descr="http://50300.w0.wedos.ws/wp-content/uploads/2013/08/b12413e4-s_1-flow-diagram.jpg" id="171" name="Google Shape;17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76605" y="1862749"/>
            <a:ext cx="4791194" cy="4176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Teorie sociálně-kognitivního učení – práce se skupinou</a:t>
            </a:r>
            <a:endParaRPr b="1">
              <a:solidFill>
                <a:srgbClr val="FFC000"/>
              </a:solidFill>
            </a:endParaRPr>
          </a:p>
        </p:txBody>
      </p:sp>
      <p:sp>
        <p:nvSpPr>
          <p:cNvPr id="177" name="Google Shape;177;p10"/>
          <p:cNvSpPr txBox="1"/>
          <p:nvPr>
            <p:ph idx="1" type="body"/>
          </p:nvPr>
        </p:nvSpPr>
        <p:spPr>
          <a:xfrm>
            <a:off x="822959" y="1845734"/>
            <a:ext cx="7543801" cy="4247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170"/>
              <a:buNone/>
            </a:pPr>
            <a:r>
              <a:rPr b="1" lang="cs-CZ" sz="2170"/>
              <a:t>Albert Bandura</a:t>
            </a:r>
            <a:endParaRPr/>
          </a:p>
          <a:p>
            <a:pPr indent="-128841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29"/>
              <a:buFont typeface="Arial"/>
              <a:buChar char="•"/>
            </a:pPr>
            <a:r>
              <a:rPr lang="cs-CZ" sz="2029"/>
              <a:t> </a:t>
            </a:r>
            <a:r>
              <a:rPr lang="cs-CZ" sz="2029"/>
              <a:t>pracuje se </a:t>
            </a:r>
            <a:r>
              <a:rPr b="1" lang="cs-CZ" sz="2029"/>
              <a:t>sebevědomím </a:t>
            </a:r>
            <a:r>
              <a:rPr lang="cs-CZ" sz="2029"/>
              <a:t>ve vztahu k dosahování </a:t>
            </a:r>
            <a:r>
              <a:rPr lang="cs-CZ" sz="2029"/>
              <a:t>vytyčených</a:t>
            </a:r>
            <a:r>
              <a:rPr lang="cs-CZ" sz="2029"/>
              <a:t> cílů, a také s tím, s jakými osobnostními přesvědčeními jich dosáhneme</a:t>
            </a:r>
            <a:endParaRPr/>
          </a:p>
          <a:p>
            <a:pPr indent="-128841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29"/>
              <a:buFont typeface="Arial"/>
              <a:buChar char="•"/>
            </a:pPr>
            <a:r>
              <a:rPr lang="cs-CZ" sz="2029"/>
              <a:t> </a:t>
            </a:r>
            <a:r>
              <a:rPr lang="cs-CZ" sz="2029"/>
              <a:t>pro</a:t>
            </a:r>
            <a:r>
              <a:rPr b="1" lang="cs-CZ" sz="2029"/>
              <a:t> posuzování vlastního úspěchu</a:t>
            </a:r>
            <a:r>
              <a:rPr lang="cs-CZ" sz="2029"/>
              <a:t> nestačí pouze ten fakt, že jsme daného cíle dosáhli, ale také to, kolik postupných kroků k jeho dosažení bylo pro nás úspěšných</a:t>
            </a:r>
            <a:endParaRPr sz="2029"/>
          </a:p>
          <a:p>
            <a:pPr indent="-128841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29"/>
              <a:buFont typeface="Arial"/>
              <a:buChar char="•"/>
            </a:pPr>
            <a:r>
              <a:rPr lang="cs-CZ" sz="2029"/>
              <a:t> věřit si, je poloviční úspěch!</a:t>
            </a:r>
            <a:endParaRPr/>
          </a:p>
          <a:p>
            <a:pPr indent="-128841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29"/>
              <a:buChar char=" "/>
            </a:pPr>
            <a:r>
              <a:rPr lang="cs-CZ" sz="2029"/>
              <a:t>„</a:t>
            </a:r>
            <a:r>
              <a:rPr b="1" lang="cs-CZ" sz="2029"/>
              <a:t>SELF-EFFICACY</a:t>
            </a:r>
            <a:r>
              <a:rPr lang="cs-CZ" sz="2029"/>
              <a:t>“ – vlastní účinnost; posílení sebevědomí skrze skupinu</a:t>
            </a:r>
            <a:endParaRPr sz="2029"/>
          </a:p>
          <a:p>
            <a:pPr indent="-514350" lvl="0" marL="51435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29"/>
              <a:buAutoNum type="arabicPeriod"/>
            </a:pPr>
            <a:r>
              <a:rPr lang="cs-CZ" sz="2029"/>
              <a:t>Autentická zkušenost (úspěch ve skupině)</a:t>
            </a:r>
            <a:endParaRPr/>
          </a:p>
          <a:p>
            <a:pPr indent="-514350" lvl="0" marL="51435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29"/>
              <a:buAutoNum type="arabicPeriod"/>
            </a:pPr>
            <a:r>
              <a:rPr lang="cs-CZ" sz="2029"/>
              <a:t>Přesvědčování (informace z vnějšku)</a:t>
            </a:r>
            <a:endParaRPr/>
          </a:p>
          <a:p>
            <a:pPr indent="-514350" lvl="0" marL="51435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29"/>
              <a:buAutoNum type="arabicPeriod"/>
            </a:pPr>
            <a:r>
              <a:rPr lang="cs-CZ" sz="2029"/>
              <a:t>Srovnání s druhými</a:t>
            </a:r>
            <a:endParaRPr/>
          </a:p>
          <a:p>
            <a:pPr indent="-514350" lvl="0" marL="51435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29"/>
              <a:buAutoNum type="arabicPeriod"/>
            </a:pPr>
            <a:r>
              <a:rPr lang="cs-CZ" sz="2029"/>
              <a:t>Informace o fyziologickém stavu těla</a:t>
            </a:r>
            <a:endParaRPr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10"/>
              <a:buFont typeface="Arial"/>
              <a:buNone/>
            </a:pPr>
            <a:r>
              <a:t/>
            </a:r>
            <a:endParaRPr sz="161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Kooperativní učení</a:t>
            </a:r>
            <a:endParaRPr b="1">
              <a:solidFill>
                <a:srgbClr val="FFC000"/>
              </a:solidFill>
            </a:endParaRPr>
          </a:p>
        </p:txBody>
      </p:sp>
      <p:sp>
        <p:nvSpPr>
          <p:cNvPr id="183" name="Google Shape;183;p11"/>
          <p:cNvSpPr txBox="1"/>
          <p:nvPr>
            <p:ph idx="1" type="body"/>
          </p:nvPr>
        </p:nvSpPr>
        <p:spPr>
          <a:xfrm>
            <a:off x="827584" y="1988840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333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práce v týmu</a:t>
            </a:r>
            <a:endParaRPr/>
          </a:p>
          <a:p>
            <a:pPr indent="-1333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aktivní přístup (zapojení všech), spolupráce</a:t>
            </a:r>
            <a:endParaRPr/>
          </a:p>
          <a:p>
            <a:pPr indent="-9144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None/>
            </a:pPr>
            <a:r>
              <a:rPr b="1" lang="cs-CZ" sz="2100"/>
              <a:t>Stupně:</a:t>
            </a:r>
            <a:endParaRPr b="1" sz="2100"/>
          </a:p>
          <a:p>
            <a:pPr indent="-514350" lvl="0" marL="51435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AutoNum type="arabicPeriod"/>
            </a:pPr>
            <a:r>
              <a:rPr lang="cs-CZ" sz="2100"/>
              <a:t>Pozitivní vzájemná závislost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AutoNum type="arabicPeriod"/>
            </a:pPr>
            <a:r>
              <a:rPr lang="cs-CZ" sz="2100"/>
              <a:t>Interakce tváří v tvář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AutoNum type="arabicPeriod"/>
            </a:pPr>
            <a:r>
              <a:rPr lang="cs-CZ" sz="2100"/>
              <a:t>Individuální zodpovědnost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AutoNum type="arabicPeriod"/>
            </a:pPr>
            <a:r>
              <a:rPr lang="cs-CZ" sz="2100"/>
              <a:t>Vhodné využití interpersonálních dovedností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AutoNum type="arabicPeriod"/>
            </a:pPr>
            <a:r>
              <a:rPr lang="cs-CZ" sz="2100"/>
              <a:t>Reflexe a zpětná vazba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Učení ze zážitku a </a:t>
            </a:r>
            <a:r>
              <a:rPr b="1" lang="cs-CZ" sz="5000">
                <a:solidFill>
                  <a:srgbClr val="FFC000"/>
                </a:solidFill>
              </a:rPr>
              <a:t>Reflexe</a:t>
            </a:r>
            <a:endParaRPr/>
          </a:p>
        </p:txBody>
      </p:sp>
      <p:sp>
        <p:nvSpPr>
          <p:cNvPr id="189" name="Google Shape;189;p17"/>
          <p:cNvSpPr txBox="1"/>
          <p:nvPr>
            <p:ph idx="1" type="body"/>
          </p:nvPr>
        </p:nvSpPr>
        <p:spPr>
          <a:xfrm>
            <a:off x="539552" y="1988840"/>
            <a:ext cx="4032448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4097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0"/>
              <a:buChar char=" "/>
            </a:pPr>
            <a:r>
              <a:rPr b="1" lang="cs-CZ" sz="2220">
                <a:latin typeface="Trebuchet MS"/>
                <a:ea typeface="Trebuchet MS"/>
                <a:cs typeface="Trebuchet MS"/>
                <a:sym typeface="Trebuchet MS"/>
              </a:rPr>
              <a:t>Reflexe</a:t>
            </a:r>
            <a:r>
              <a:rPr lang="cs-CZ" sz="2220">
                <a:latin typeface="Trebuchet MS"/>
                <a:ea typeface="Trebuchet MS"/>
                <a:cs typeface="Trebuchet MS"/>
                <a:sym typeface="Trebuchet MS"/>
              </a:rPr>
              <a:t> = „</a:t>
            </a:r>
            <a:r>
              <a:rPr i="1" lang="cs-CZ" sz="2220">
                <a:latin typeface="Trebuchet MS"/>
                <a:ea typeface="Trebuchet MS"/>
                <a:cs typeface="Trebuchet MS"/>
                <a:sym typeface="Trebuchet MS"/>
              </a:rPr>
              <a:t>proces vytváření a vyjasňování významu zážitku (přítomného či minulého) ve svých vlastních pojmech“  </a:t>
            </a:r>
            <a:br>
              <a:rPr i="1" lang="cs-CZ" sz="222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cs-CZ" sz="1665">
                <a:latin typeface="Trebuchet MS"/>
                <a:ea typeface="Trebuchet MS"/>
                <a:cs typeface="Trebuchet MS"/>
                <a:sym typeface="Trebuchet MS"/>
              </a:rPr>
              <a:t>(Boyd, Fales in Sugerman, 2000, str. 2)</a:t>
            </a:r>
            <a:endParaRPr sz="1665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4097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20"/>
              <a:buChar char=" "/>
            </a:pPr>
            <a:r>
              <a:rPr b="1" lang="cs-CZ" sz="2220">
                <a:latin typeface="Trebuchet MS"/>
                <a:ea typeface="Trebuchet MS"/>
                <a:cs typeface="Trebuchet MS"/>
                <a:sym typeface="Trebuchet MS"/>
              </a:rPr>
              <a:t>Reflexe</a:t>
            </a:r>
            <a:r>
              <a:rPr lang="cs-CZ" sz="2220">
                <a:latin typeface="Trebuchet MS"/>
                <a:ea typeface="Trebuchet MS"/>
                <a:cs typeface="Trebuchet MS"/>
                <a:sym typeface="Trebuchet MS"/>
              </a:rPr>
              <a:t> = „</a:t>
            </a:r>
            <a:r>
              <a:rPr i="1" lang="cs-CZ" sz="2220">
                <a:latin typeface="Trebuchet MS"/>
                <a:ea typeface="Trebuchet MS"/>
                <a:cs typeface="Trebuchet MS"/>
                <a:sym typeface="Trebuchet MS"/>
              </a:rPr>
              <a:t>ohlédnutí se zpět přes to, co se stalo, tak aby byla extrahována síť významů, která je základním kapitálem inteligentního jednání pro další zkušenosti</a:t>
            </a:r>
            <a:r>
              <a:rPr lang="cs-CZ" sz="2220">
                <a:latin typeface="Trebuchet MS"/>
                <a:ea typeface="Trebuchet MS"/>
                <a:cs typeface="Trebuchet MS"/>
                <a:sym typeface="Trebuchet MS"/>
              </a:rPr>
              <a:t>“</a:t>
            </a:r>
            <a:br>
              <a:rPr lang="cs-CZ" sz="222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cs-CZ" sz="1665">
                <a:latin typeface="Trebuchet MS"/>
                <a:ea typeface="Trebuchet MS"/>
                <a:cs typeface="Trebuchet MS"/>
                <a:sym typeface="Trebuchet MS"/>
              </a:rPr>
              <a:t>(Dewey, 1938, s. 110)</a:t>
            </a:r>
            <a:endParaRPr sz="1665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35"/>
              <a:buNone/>
            </a:pPr>
            <a:r>
              <a:t/>
            </a:r>
            <a:endParaRPr sz="2035"/>
          </a:p>
        </p:txBody>
      </p:sp>
      <p:pic>
        <p:nvPicPr>
          <p:cNvPr id="190" name="Google Shape;1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2358375"/>
            <a:ext cx="447675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Smysl reflexe a zpětné vazby</a:t>
            </a:r>
            <a:endParaRPr/>
          </a:p>
        </p:txBody>
      </p:sp>
      <p:sp>
        <p:nvSpPr>
          <p:cNvPr id="196" name="Google Shape;196;p18"/>
          <p:cNvSpPr txBox="1"/>
          <p:nvPr>
            <p:ph idx="1" type="body"/>
          </p:nvPr>
        </p:nvSpPr>
        <p:spPr>
          <a:xfrm>
            <a:off x="537175" y="1772825"/>
            <a:ext cx="7834200" cy="41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2100"/>
              <a:t>REFLEXE je interní proces zpracovávání prožitku účastníka ve skupině</a:t>
            </a:r>
            <a:endParaRPr b="1" sz="2100"/>
          </a:p>
          <a:p>
            <a:pPr indent="0" lvl="0" marL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2100"/>
              <a:t>ZPĚTNÁ VAZBA je předávání informací mezi účastníky o nich navzájem</a:t>
            </a:r>
            <a:endParaRPr b="1" sz="2100"/>
          </a:p>
          <a:p>
            <a:pPr indent="0" lvl="0" marL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sz="2200"/>
          </a:p>
          <a:p>
            <a:pPr indent="-13335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</a:t>
            </a:r>
            <a:r>
              <a:rPr lang="cs-CZ" sz="2100"/>
              <a:t>Cílem je napomoci účastníkům v procesu racionalizace a zobecnění subjektivních (tacitních) prožitků do podoby v praxi využitelné zkušenosti.</a:t>
            </a:r>
            <a:endParaRPr sz="2100"/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1333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N</a:t>
            </a:r>
            <a:r>
              <a:rPr lang="cs-CZ" sz="2100"/>
              <a:t>ejklasičtější a zároveň nenahraditelnou technikou rozborů je </a:t>
            </a:r>
            <a:r>
              <a:rPr b="1" lang="cs-CZ" sz="2100"/>
              <a:t>řízená skupinová diskuse.</a:t>
            </a:r>
            <a:endParaRPr/>
          </a:p>
          <a:p>
            <a:pPr indent="-1333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I</a:t>
            </a:r>
            <a:r>
              <a:rPr lang="cs-CZ" sz="2100"/>
              <a:t>nstruktor v roli facilitátora klade otázky, iniciuje a řídí debatu, usměrňuje její průběh a podporuje proces zobecňování a transferu zkušeností z programových aktivit do pracovního života.</a:t>
            </a:r>
            <a:endParaRPr sz="2100"/>
          </a:p>
          <a:p>
            <a:pPr indent="457200" lvl="0" marL="5029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00"/>
              <a:buNone/>
            </a:pPr>
            <a:r>
              <a:rPr lang="cs-CZ" sz="1800"/>
              <a:t> Svatoš, Lebeda (2006)</a:t>
            </a:r>
            <a:endParaRPr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f1363cad7_0_25"/>
          <p:cNvSpPr txBox="1"/>
          <p:nvPr>
            <p:ph type="title"/>
          </p:nvPr>
        </p:nvSpPr>
        <p:spPr>
          <a:xfrm>
            <a:off x="822960" y="286604"/>
            <a:ext cx="7543800" cy="145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Příklady reflektivních otázek</a:t>
            </a:r>
            <a:endParaRPr/>
          </a:p>
        </p:txBody>
      </p:sp>
      <p:sp>
        <p:nvSpPr>
          <p:cNvPr id="202" name="Google Shape;202;g6f1363cad7_0_25"/>
          <p:cNvSpPr txBox="1"/>
          <p:nvPr>
            <p:ph idx="1" type="body"/>
          </p:nvPr>
        </p:nvSpPr>
        <p:spPr>
          <a:xfrm>
            <a:off x="755576" y="2204864"/>
            <a:ext cx="8662800" cy="41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cs-CZ"/>
              <a:t> </a:t>
            </a:r>
            <a:endParaRPr/>
          </a:p>
          <a:p>
            <a:pPr indent="-9144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descr="http://clanky.rvp.cz/wp-content/upload/obrazky/17707/full/0.png?103349000000" id="203" name="Google Shape;203;g6f1363cad7_0_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9592" y="1916832"/>
            <a:ext cx="7230484" cy="3858164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g6f1363cad7_0_25"/>
          <p:cNvSpPr txBox="1"/>
          <p:nvPr/>
        </p:nvSpPr>
        <p:spPr>
          <a:xfrm>
            <a:off x="6328529" y="5695333"/>
            <a:ext cx="2808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g6f1363cad7_0_25"/>
          <p:cNvSpPr txBox="1"/>
          <p:nvPr/>
        </p:nvSpPr>
        <p:spPr>
          <a:xfrm>
            <a:off x="6888725" y="1916825"/>
            <a:ext cx="26190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 se dělo? 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Jaké to bylo?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6f1363cad7_0_25"/>
          <p:cNvSpPr txBox="1"/>
          <p:nvPr/>
        </p:nvSpPr>
        <p:spPr>
          <a:xfrm>
            <a:off x="7031975" y="5054825"/>
            <a:ext cx="1956900" cy="11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-CZ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 čem to bylo?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 to pro vás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znamená?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g6f1363cad7_0_25"/>
          <p:cNvSpPr txBox="1"/>
          <p:nvPr/>
        </p:nvSpPr>
        <p:spPr>
          <a:xfrm>
            <a:off x="129450" y="5207225"/>
            <a:ext cx="26190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Kde se s tímto jevem setkáváte mimo hru?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6f1363cad7_0_25"/>
          <p:cNvSpPr txBox="1"/>
          <p:nvPr/>
        </p:nvSpPr>
        <p:spPr>
          <a:xfrm>
            <a:off x="218975" y="1737400"/>
            <a:ext cx="28968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 jste se ze hry naučili? 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 uděláte příště jinak?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Zpětná vazba</a:t>
            </a:r>
            <a:endParaRPr/>
          </a:p>
        </p:txBody>
      </p:sp>
      <p:sp>
        <p:nvSpPr>
          <p:cNvPr id="214" name="Google Shape;214;p12"/>
          <p:cNvSpPr txBox="1"/>
          <p:nvPr>
            <p:ph idx="1" type="body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zpětnou vazbou </a:t>
            </a:r>
            <a:r>
              <a:rPr lang="cs-CZ"/>
              <a:t>je informace z mé mysli/těla, jak na mě působí druhý člověk nebo situace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je to sdělená </a:t>
            </a:r>
            <a:r>
              <a:rPr b="1" lang="cs-CZ"/>
              <a:t>informace</a:t>
            </a:r>
            <a:r>
              <a:rPr lang="cs-CZ"/>
              <a:t> o chování systému nebo člověka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zpětná vazba</a:t>
            </a:r>
            <a:r>
              <a:rPr b="1" lang="cs-CZ"/>
              <a:t> ve skupinové diskuzi </a:t>
            </a:r>
            <a:r>
              <a:rPr lang="cs-CZ"/>
              <a:t>znamená to, že jedinec dostává informaci od druhých, jak na ně působí jeho chování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3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Efektivní zpětná vazba</a:t>
            </a:r>
            <a:endParaRPr/>
          </a:p>
        </p:txBody>
      </p:sp>
      <p:sp>
        <p:nvSpPr>
          <p:cNvPr id="220" name="Google Shape;220;p13"/>
          <p:cNvSpPr txBox="1"/>
          <p:nvPr>
            <p:ph idx="1" type="body"/>
          </p:nvPr>
        </p:nvSpPr>
        <p:spPr>
          <a:xfrm>
            <a:off x="822959" y="1845734"/>
            <a:ext cx="7543801" cy="4319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952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Char char="o"/>
            </a:pPr>
            <a:r>
              <a:rPr b="1" lang="cs-CZ" sz="1500" cap="none"/>
              <a:t> POPISNÁ  X  HODNOTÍCÍ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lang="cs-CZ" sz="1500" cap="none"/>
              <a:t> SPECIFICKÁ  X  OBECNÁ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lang="cs-CZ" sz="1500" cap="none"/>
              <a:t> BERE OHLED NA POTŘEBY TOHO, KDO JI DÁVÁ (DÁRCE) I TOHO, KOMU JE URČENA (PŘÍJEMCE)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lang="cs-CZ" sz="1500" cap="none"/>
              <a:t> TÝKÁ SE CHOVÁNÍ, KTERÉ PŘÍJEMCE MŮŽE ZMĚNIT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lang="cs-CZ" sz="1500" cap="none"/>
              <a:t> MĚLA BY BÝT VYŽÁDÁNA, NIKOLI VNUCOVÁNA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lang="cs-CZ" sz="1500" cap="none"/>
              <a:t> VZTAHUJE SE K PŘÍTOMNOSTI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i="1" lang="cs-CZ" sz="1500" cap="none"/>
              <a:t> </a:t>
            </a:r>
            <a:r>
              <a:rPr b="1" lang="cs-CZ" sz="1500" cap="none"/>
              <a:t>VYŽADUJE JASNOU KOMUNIKACI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lang="cs-CZ" sz="1500" cap="none"/>
              <a:t> MĚLA BY BÝT VALIDIZOVÁNA OSTATNÍMI ČLENY SKUPINY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lang="cs-CZ" sz="1500" cap="none"/>
              <a:t> KRÁTKÁ A OHRANIČENÁ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lang="cs-CZ" sz="1500" cap="none"/>
              <a:t> VYVÁŽENÍ KRITIKY</a:t>
            </a:r>
            <a:endParaRPr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o"/>
            </a:pPr>
            <a:r>
              <a:rPr b="1" i="1" lang="cs-CZ" sz="1500" cap="none"/>
              <a:t> </a:t>
            </a:r>
            <a:r>
              <a:rPr b="1" lang="cs-CZ" sz="1500" cap="none"/>
              <a:t>NEOBSAHUJE NÁTLAK KE ZMĚNĚ</a:t>
            </a:r>
            <a:br>
              <a:rPr b="1" lang="cs-CZ" sz="1000" cap="none"/>
            </a:br>
            <a:endParaRPr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4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Nenásilná komunikace - 			4 kroky ke zpětné vazbě</a:t>
            </a:r>
            <a:endParaRPr/>
          </a:p>
        </p:txBody>
      </p:sp>
      <p:sp>
        <p:nvSpPr>
          <p:cNvPr id="226" name="Google Shape;226;p14"/>
          <p:cNvSpPr txBox="1"/>
          <p:nvPr>
            <p:ph idx="1" type="body"/>
          </p:nvPr>
        </p:nvSpPr>
        <p:spPr>
          <a:xfrm>
            <a:off x="792000" y="1916832"/>
            <a:ext cx="7543800" cy="41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28600" lvl="0" marL="3175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cs-CZ" sz="1000">
                <a:solidFill>
                  <a:schemeClr val="dk1"/>
                </a:solidFill>
              </a:rPr>
              <a:t>·</a:t>
            </a:r>
            <a:r>
              <a:rPr lang="cs-CZ" sz="700">
                <a:solidFill>
                  <a:schemeClr val="dk1"/>
                </a:solidFill>
              </a:rPr>
              <a:t>         </a:t>
            </a:r>
            <a:r>
              <a:rPr b="1" i="1" lang="cs-CZ">
                <a:solidFill>
                  <a:schemeClr val="dk1"/>
                </a:solidFill>
              </a:rPr>
              <a:t>1. Pozorování: pozoruji bez hodnocení</a:t>
            </a:r>
            <a:endParaRPr b="1" i="1">
              <a:solidFill>
                <a:schemeClr val="dk1"/>
              </a:solidFill>
            </a:endParaRPr>
          </a:p>
          <a:p>
            <a:pPr indent="-228600" lvl="0" marL="3175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cs-CZ" sz="1000">
                <a:solidFill>
                  <a:schemeClr val="dk1"/>
                </a:solidFill>
              </a:rPr>
              <a:t>·</a:t>
            </a:r>
            <a:r>
              <a:rPr lang="cs-CZ" sz="700">
                <a:solidFill>
                  <a:schemeClr val="dk1"/>
                </a:solidFill>
              </a:rPr>
              <a:t>         </a:t>
            </a:r>
            <a:r>
              <a:rPr lang="cs-CZ">
                <a:solidFill>
                  <a:schemeClr val="dk1"/>
                </a:solidFill>
              </a:rPr>
              <a:t>Nejdříve se učíme pozorovat, co se v konkrétní (třeba konfliktní) situaci děje, a to </a:t>
            </a:r>
            <a:r>
              <a:rPr i="1" lang="cs-CZ">
                <a:solidFill>
                  <a:schemeClr val="dk1"/>
                </a:solidFill>
              </a:rPr>
              <a:t>bez hodnocení</a:t>
            </a:r>
            <a:r>
              <a:rPr lang="cs-CZ">
                <a:solidFill>
                  <a:schemeClr val="dk1"/>
                </a:solidFill>
              </a:rPr>
              <a:t>. </a:t>
            </a:r>
            <a:endParaRPr>
              <a:solidFill>
                <a:schemeClr val="dk1"/>
              </a:solidFill>
            </a:endParaRPr>
          </a:p>
          <a:p>
            <a:pPr indent="-228600" lvl="0" marL="7747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cs-CZ">
                <a:solidFill>
                  <a:schemeClr val="dk1"/>
                </a:solidFill>
              </a:rPr>
              <a:t>Příklad: </a:t>
            </a:r>
            <a:r>
              <a:rPr i="1" lang="cs-CZ">
                <a:solidFill>
                  <a:schemeClr val="dk1"/>
                </a:solidFill>
              </a:rPr>
              <a:t>"Přijdu odpoledne do kuchyňky, v dřezu vidím špinavé nádobí, a pak aspoň 10 minut uklízím."</a:t>
            </a:r>
            <a:endParaRPr i="1">
              <a:solidFill>
                <a:schemeClr val="dk1"/>
              </a:solidFill>
            </a:endParaRPr>
          </a:p>
          <a:p>
            <a:pPr indent="-228600" lvl="0" marL="3175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28600" lvl="0" marL="317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cs-CZ" sz="1000">
                <a:solidFill>
                  <a:schemeClr val="dk1"/>
                </a:solidFill>
              </a:rPr>
              <a:t>·</a:t>
            </a:r>
            <a:r>
              <a:rPr lang="cs-CZ" sz="700">
                <a:solidFill>
                  <a:schemeClr val="dk1"/>
                </a:solidFill>
              </a:rPr>
              <a:t>         </a:t>
            </a:r>
            <a:r>
              <a:rPr b="1" i="1" lang="cs-CZ">
                <a:solidFill>
                  <a:schemeClr val="dk1"/>
                </a:solidFill>
              </a:rPr>
              <a:t>2. Pocity: rozpoznávám své pocity</a:t>
            </a:r>
            <a:endParaRPr b="1" i="1">
              <a:solidFill>
                <a:schemeClr val="dk1"/>
              </a:solidFill>
            </a:endParaRPr>
          </a:p>
          <a:p>
            <a:pPr indent="-228600" lvl="0" marL="317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cs-CZ" sz="1000">
                <a:solidFill>
                  <a:schemeClr val="dk1"/>
                </a:solidFill>
              </a:rPr>
              <a:t>·</a:t>
            </a:r>
            <a:r>
              <a:rPr lang="cs-CZ" sz="700">
                <a:solidFill>
                  <a:schemeClr val="dk1"/>
                </a:solidFill>
              </a:rPr>
              <a:t>         </a:t>
            </a:r>
            <a:r>
              <a:rPr lang="cs-CZ">
                <a:solidFill>
                  <a:schemeClr val="dk1"/>
                </a:solidFill>
              </a:rPr>
              <a:t>V druhém kroku uchopuji a pojmenovávám své pocity. </a:t>
            </a:r>
            <a:endParaRPr>
              <a:solidFill>
                <a:schemeClr val="dk1"/>
              </a:solidFill>
            </a:endParaRPr>
          </a:p>
          <a:p>
            <a:pPr indent="-228600" lvl="0" marL="774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cs-CZ">
                <a:solidFill>
                  <a:schemeClr val="dk1"/>
                </a:solidFill>
              </a:rPr>
              <a:t>Příklad:</a:t>
            </a:r>
            <a:r>
              <a:rPr i="1" lang="cs-CZ">
                <a:solidFill>
                  <a:schemeClr val="dk1"/>
                </a:solidFill>
              </a:rPr>
              <a:t> "Cítím nechuť a podrážděnost." </a:t>
            </a:r>
            <a:endParaRPr i="1">
              <a:solidFill>
                <a:schemeClr val="dk1"/>
              </a:solidFill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6f1363cad7_0_19"/>
          <p:cNvSpPr txBox="1"/>
          <p:nvPr>
            <p:ph type="title"/>
          </p:nvPr>
        </p:nvSpPr>
        <p:spPr>
          <a:xfrm>
            <a:off x="822960" y="286604"/>
            <a:ext cx="7543800" cy="145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Nenásilná komunikace - 			4 kroky ke zpětné vazbě</a:t>
            </a:r>
            <a:endParaRPr/>
          </a:p>
        </p:txBody>
      </p:sp>
      <p:sp>
        <p:nvSpPr>
          <p:cNvPr id="232" name="Google Shape;232;g6f1363cad7_0_19"/>
          <p:cNvSpPr txBox="1"/>
          <p:nvPr>
            <p:ph idx="1" type="body"/>
          </p:nvPr>
        </p:nvSpPr>
        <p:spPr>
          <a:xfrm>
            <a:off x="792000" y="1916832"/>
            <a:ext cx="7543800" cy="41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228600" lvl="0" marL="317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cs-CZ" sz="1000">
                <a:solidFill>
                  <a:schemeClr val="dk1"/>
                </a:solidFill>
              </a:rPr>
              <a:t>·</a:t>
            </a:r>
            <a:r>
              <a:rPr lang="cs-CZ" sz="700">
                <a:solidFill>
                  <a:schemeClr val="dk1"/>
                </a:solidFill>
              </a:rPr>
              <a:t>         </a:t>
            </a:r>
            <a:r>
              <a:rPr b="1" i="1" lang="cs-CZ">
                <a:solidFill>
                  <a:schemeClr val="dk1"/>
                </a:solidFill>
              </a:rPr>
              <a:t>3. Potřeby: identifikuji svoji potřebu</a:t>
            </a:r>
            <a:endParaRPr b="1" i="1">
              <a:solidFill>
                <a:schemeClr val="dk1"/>
              </a:solidFill>
            </a:endParaRPr>
          </a:p>
          <a:p>
            <a:pPr indent="-228600" lvl="0" marL="317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cs-CZ" sz="1000">
                <a:solidFill>
                  <a:schemeClr val="dk1"/>
                </a:solidFill>
              </a:rPr>
              <a:t>·</a:t>
            </a:r>
            <a:r>
              <a:rPr lang="cs-CZ" sz="700">
                <a:solidFill>
                  <a:schemeClr val="dk1"/>
                </a:solidFill>
              </a:rPr>
              <a:t>         </a:t>
            </a:r>
            <a:r>
              <a:rPr lang="cs-CZ">
                <a:solidFill>
                  <a:schemeClr val="dk1"/>
                </a:solidFill>
              </a:rPr>
              <a:t>P</a:t>
            </a:r>
            <a:r>
              <a:rPr lang="cs-CZ">
                <a:solidFill>
                  <a:schemeClr val="dk1"/>
                </a:solidFill>
              </a:rPr>
              <a:t>ojmenovávám to, co potřebuji v dané situaci - co mi chybí. </a:t>
            </a:r>
            <a:endParaRPr>
              <a:solidFill>
                <a:schemeClr val="dk1"/>
              </a:solidFill>
            </a:endParaRPr>
          </a:p>
          <a:p>
            <a:pPr indent="-228600" lvl="0" marL="774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cs-CZ">
                <a:solidFill>
                  <a:schemeClr val="dk1"/>
                </a:solidFill>
              </a:rPr>
              <a:t>Příklad (pokračování): "</a:t>
            </a:r>
            <a:r>
              <a:rPr i="1" lang="cs-CZ">
                <a:solidFill>
                  <a:schemeClr val="dk1"/>
                </a:solidFill>
              </a:rPr>
              <a:t>..., protože potřebuji spolupráci ve vytváření pěkného pracovního prostředí, a také potřebuji klid a odpočinek, když mám po důležitém jednání s klientem nebo poradu.</a:t>
            </a:r>
            <a:r>
              <a:rPr lang="cs-CZ">
                <a:solidFill>
                  <a:schemeClr val="dk1"/>
                </a:solidFill>
              </a:rPr>
              <a:t>"</a:t>
            </a:r>
            <a:endParaRPr>
              <a:solidFill>
                <a:schemeClr val="dk1"/>
              </a:solidFill>
            </a:endParaRPr>
          </a:p>
          <a:p>
            <a:pPr indent="-228600" lvl="0" marL="317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28600" lvl="0" marL="317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cs-CZ" sz="1000">
                <a:solidFill>
                  <a:schemeClr val="dk1"/>
                </a:solidFill>
              </a:rPr>
              <a:t>·</a:t>
            </a:r>
            <a:r>
              <a:rPr lang="cs-CZ" sz="700">
                <a:solidFill>
                  <a:schemeClr val="dk1"/>
                </a:solidFill>
              </a:rPr>
              <a:t>         </a:t>
            </a:r>
            <a:r>
              <a:rPr b="1" i="1" lang="cs-CZ">
                <a:solidFill>
                  <a:schemeClr val="dk1"/>
                </a:solidFill>
              </a:rPr>
              <a:t>4. Prosba: formuluji konkrétní a pozitivní prosbu</a:t>
            </a:r>
            <a:endParaRPr b="1" i="1">
              <a:solidFill>
                <a:schemeClr val="dk1"/>
              </a:solidFill>
            </a:endParaRPr>
          </a:p>
          <a:p>
            <a:pPr indent="-228600" lvl="0" marL="317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cs-CZ" sz="1000">
                <a:solidFill>
                  <a:schemeClr val="dk1"/>
                </a:solidFill>
              </a:rPr>
              <a:t>·</a:t>
            </a:r>
            <a:r>
              <a:rPr lang="cs-CZ" sz="700">
                <a:solidFill>
                  <a:schemeClr val="dk1"/>
                </a:solidFill>
              </a:rPr>
              <a:t>         </a:t>
            </a:r>
            <a:r>
              <a:rPr lang="cs-CZ">
                <a:solidFill>
                  <a:schemeClr val="dk1"/>
                </a:solidFill>
              </a:rPr>
              <a:t>Pokud si přeji pozitivní změnu situace, vyjádření potřeby nestačí. Druhý potřebuje vědět, co konkrétně může udělat, aby byla moje potřeba naplněna.  </a:t>
            </a:r>
            <a:endParaRPr>
              <a:solidFill>
                <a:schemeClr val="dk1"/>
              </a:solidFill>
            </a:endParaRPr>
          </a:p>
          <a:p>
            <a:pPr indent="-228600" lvl="0" marL="774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cs-CZ">
                <a:solidFill>
                  <a:schemeClr val="dk1"/>
                </a:solidFill>
              </a:rPr>
              <a:t>"</a:t>
            </a:r>
            <a:r>
              <a:rPr i="1" lang="cs-CZ">
                <a:solidFill>
                  <a:schemeClr val="dk1"/>
                </a:solidFill>
              </a:rPr>
              <a:t>Mohli bychom se domluvit, že nádobí dáváme po jídle do myčky?</a:t>
            </a:r>
            <a:r>
              <a:rPr lang="cs-CZ">
                <a:solidFill>
                  <a:schemeClr val="dk1"/>
                </a:solidFill>
              </a:rPr>
              <a:t>"</a:t>
            </a:r>
            <a:endParaRPr>
              <a:solidFill>
                <a:schemeClr val="dk1"/>
              </a:solidFill>
            </a:endParaRPr>
          </a:p>
          <a:p>
            <a:pPr indent="-228600" lvl="0" marL="3175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cs-CZ" sz="1000">
                <a:solidFill>
                  <a:schemeClr val="dk1"/>
                </a:solidFill>
              </a:rPr>
              <a:t>·</a:t>
            </a:r>
            <a:r>
              <a:rPr lang="cs-CZ" sz="700">
                <a:solidFill>
                  <a:schemeClr val="dk1"/>
                </a:solidFill>
              </a:rPr>
              <a:t>         </a:t>
            </a:r>
            <a:r>
              <a:rPr lang="cs-CZ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cs-CZ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Jak se učíme?</a:t>
            </a:r>
            <a:endParaRPr/>
          </a:p>
        </p:txBody>
      </p:sp>
      <p:pic>
        <p:nvPicPr>
          <p:cNvPr descr="http://is.ceskacesta.cz/is/obrazek.py/full/OBR000000000000582" id="113" name="Google Shape;113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1760" y="2132856"/>
            <a:ext cx="4572000" cy="3228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"/>
          <p:cNvSpPr txBox="1"/>
          <p:nvPr/>
        </p:nvSpPr>
        <p:spPr>
          <a:xfrm>
            <a:off x="6876256" y="5589240"/>
            <a:ext cx="201622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 www.ceskacesta.cz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5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Zpětná vazba a Feedback</a:t>
            </a:r>
            <a:br>
              <a:rPr b="1" lang="cs-CZ">
                <a:solidFill>
                  <a:srgbClr val="FFC000"/>
                </a:solidFill>
              </a:rPr>
            </a:br>
            <a:r>
              <a:rPr b="1" lang="cs-CZ" sz="2000">
                <a:solidFill>
                  <a:srgbClr val="FFC000"/>
                </a:solidFill>
              </a:rPr>
              <a:t>(Hermochová, 2006)</a:t>
            </a:r>
            <a:endParaRPr sz="2000"/>
          </a:p>
        </p:txBody>
      </p:sp>
      <p:sp>
        <p:nvSpPr>
          <p:cNvPr id="238" name="Google Shape;238;p15"/>
          <p:cNvSpPr txBox="1"/>
          <p:nvPr>
            <p:ph idx="1" type="body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Char char=" "/>
            </a:pPr>
            <a:r>
              <a:rPr b="1" lang="cs-CZ">
                <a:solidFill>
                  <a:srgbClr val="FF0000"/>
                </a:solidFill>
              </a:rPr>
              <a:t>! pozor na nevyžádaný a nečekaný feedback, který se míjí účinkem</a:t>
            </a:r>
            <a:endParaRPr b="1">
              <a:solidFill>
                <a:srgbClr val="FF0000"/>
              </a:solidFill>
            </a:endParaRPr>
          </a:p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t/>
            </a:r>
            <a:endParaRPr b="1"/>
          </a:p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1) Hodnotící feedback (evaluative feedback)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založený na hodnocení druhých - členové týmu si vzájemně sdělují svá hodnocení, přitom je dobré být opatrný jak s příliš negativní, tak extrémně pozitivní reflexí</a:t>
            </a:r>
            <a:endParaRPr/>
          </a:p>
          <a:p>
            <a:pPr indent="-127000" lvl="0" marL="91440" rtl="0" algn="l"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V</a:t>
            </a:r>
            <a:r>
              <a:rPr b="1" lang="cs-CZ"/>
              <a:t>yžaduje důvěru a bezpečí!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Vhodné stupně hodnoticí ZV</a:t>
            </a:r>
            <a:r>
              <a:rPr lang="cs-CZ"/>
              <a:t> - na situaci, na chování, na člověka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hodnotící zpětná vazba může být např. formulována takto: „</a:t>
            </a:r>
            <a:r>
              <a:rPr i="1" lang="cs-CZ"/>
              <a:t>jsi pohotový, nápaditý, ale občas moc direktivní a příliš se snažíš prosadit své názory“</a:t>
            </a:r>
            <a:endParaRPr i="1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/>
          </a:p>
          <a:p>
            <a:pPr indent="-952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lang="cs-CZ" sz="1500"/>
              <a:t>Zdroj: Hermochová (2006)</a:t>
            </a:r>
            <a:endParaRPr sz="15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6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Zpětná vazba a Feedback</a:t>
            </a:r>
            <a:br>
              <a:rPr b="1" lang="cs-CZ">
                <a:solidFill>
                  <a:srgbClr val="FFC000"/>
                </a:solidFill>
              </a:rPr>
            </a:br>
            <a:r>
              <a:rPr b="1" lang="cs-CZ" sz="2000">
                <a:solidFill>
                  <a:srgbClr val="FFC000"/>
                </a:solidFill>
              </a:rPr>
              <a:t>(Hermochová, 2006)</a:t>
            </a:r>
            <a:endParaRPr/>
          </a:p>
        </p:txBody>
      </p:sp>
      <p:sp>
        <p:nvSpPr>
          <p:cNvPr id="244" name="Google Shape;244;p16"/>
          <p:cNvSpPr txBox="1"/>
          <p:nvPr>
            <p:ph idx="1" type="body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2) Expresivní feedback </a:t>
            </a:r>
            <a:endParaRPr b="1"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poskytuje prostor pro vyjádření vlastních pocitů z chování jiného člena skupiny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i="1" lang="cs-CZ"/>
              <a:t>např.: „štve mě, když...; nechci se s tebou o tom bavit; nelíbí se mi, když děláš... .“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3) Konstruktivní feedback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dává možnost účastníkům pojmenovat konkrétní chování, které je</a:t>
            </a:r>
            <a:br>
              <a:rPr lang="cs-CZ"/>
            </a:br>
            <a:r>
              <a:rPr lang="cs-CZ"/>
              <a:t>u jedince možné hodnotit a nezřídka i umožňuje návrhy na případnou změnu jeho chování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i="1" lang="cs-CZ"/>
              <a:t>např.: „při hře jsi nebyl moc aktivní, zkus se příště víc projevit; není ti rozumět, zkus mluvit víc nahlas“</a:t>
            </a:r>
            <a:endParaRPr i="1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6f1363cad7_0_32"/>
          <p:cNvSpPr txBox="1"/>
          <p:nvPr>
            <p:ph type="title"/>
          </p:nvPr>
        </p:nvSpPr>
        <p:spPr>
          <a:xfrm>
            <a:off x="822960" y="286604"/>
            <a:ext cx="7543800" cy="145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Tak </a:t>
            </a:r>
            <a:r>
              <a:rPr b="1" lang="cs-CZ">
                <a:solidFill>
                  <a:srgbClr val="FFC000"/>
                </a:solidFill>
              </a:rPr>
              <a:t>se učíme zpětnou vazbou jako organizátoři</a:t>
            </a:r>
            <a:endParaRPr/>
          </a:p>
        </p:txBody>
      </p:sp>
      <p:sp>
        <p:nvSpPr>
          <p:cNvPr id="250" name="Google Shape;250;g6f1363cad7_0_32"/>
          <p:cNvSpPr txBox="1"/>
          <p:nvPr/>
        </p:nvSpPr>
        <p:spPr>
          <a:xfrm>
            <a:off x="6876256" y="5589240"/>
            <a:ext cx="20163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 www.ceskacesta.cz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://is.ceskacesta.cz/is/obrazek.py/full/OBR000000000000582" id="251" name="Google Shape;251;g6f1363cad7_0_3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1760" y="2132856"/>
            <a:ext cx="4572000" cy="322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Styly učení </a:t>
            </a:r>
            <a:br>
              <a:rPr b="1" lang="cs-CZ">
                <a:solidFill>
                  <a:srgbClr val="FFC000"/>
                </a:solidFill>
              </a:rPr>
            </a:br>
            <a:r>
              <a:rPr b="1" lang="cs-CZ">
                <a:solidFill>
                  <a:srgbClr val="FFC000"/>
                </a:solidFill>
              </a:rPr>
              <a:t>(podle preferovaného smyslu)</a:t>
            </a:r>
            <a:endParaRPr b="1">
              <a:solidFill>
                <a:srgbClr val="FFC000"/>
              </a:solidFill>
            </a:endParaRPr>
          </a:p>
        </p:txBody>
      </p:sp>
      <p:pic>
        <p:nvPicPr>
          <p:cNvPr descr="http://educomm.cz/pdfimages/3-5_img_2.jpg" id="120" name="Google Shape;120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664" y="2060848"/>
            <a:ext cx="5641904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3"/>
          <p:cNvSpPr txBox="1"/>
          <p:nvPr/>
        </p:nvSpPr>
        <p:spPr>
          <a:xfrm>
            <a:off x="6156176" y="5877272"/>
            <a:ext cx="28083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 www.educomm.cz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Styly učení</a:t>
            </a:r>
            <a:br>
              <a:rPr b="1" lang="cs-CZ">
                <a:solidFill>
                  <a:srgbClr val="FFC000"/>
                </a:solidFill>
              </a:rPr>
            </a:br>
            <a:r>
              <a:rPr b="1" lang="cs-CZ">
                <a:solidFill>
                  <a:srgbClr val="FFC000"/>
                </a:solidFill>
              </a:rPr>
              <a:t>metoda VARK (Neil Fleming)</a:t>
            </a:r>
            <a:endParaRPr/>
          </a:p>
        </p:txBody>
      </p:sp>
      <p:sp>
        <p:nvSpPr>
          <p:cNvPr id="128" name="Google Shape;128;p4"/>
          <p:cNvSpPr txBox="1"/>
          <p:nvPr>
            <p:ph idx="1" type="body"/>
          </p:nvPr>
        </p:nvSpPr>
        <p:spPr>
          <a:xfrm>
            <a:off x="822959" y="220486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VISUAL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1"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AUDITORY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1"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READ / WRITE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1"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KINESTHETIC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Char char=" "/>
            </a:pPr>
            <a:r>
              <a:t/>
            </a:r>
            <a:endParaRPr i="1"/>
          </a:p>
        </p:txBody>
      </p:sp>
      <p:pic>
        <p:nvPicPr>
          <p:cNvPr id="129" name="Google Shape;12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60506" y="1988840"/>
            <a:ext cx="5720750" cy="381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Styly učení dle Kolbova modelu</a:t>
            </a:r>
            <a:endParaRPr/>
          </a:p>
        </p:txBody>
      </p:sp>
      <p:pic>
        <p:nvPicPr>
          <p:cNvPr descr="http://www.businessinfo.cz/app/content/images/archiv/obrazky/05-16.png" id="135" name="Google Shape;135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75655" y="1844824"/>
            <a:ext cx="5266771" cy="4392488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5"/>
          <p:cNvSpPr txBox="1"/>
          <p:nvPr/>
        </p:nvSpPr>
        <p:spPr>
          <a:xfrm>
            <a:off x="6012160" y="6488665"/>
            <a:ext cx="302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 www.businessinfo.cz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Kolbův cyklus učení</a:t>
            </a:r>
            <a:endParaRPr/>
          </a:p>
        </p:txBody>
      </p:sp>
      <p:sp>
        <p:nvSpPr>
          <p:cNvPr id="142" name="Google Shape;142;p6"/>
          <p:cNvSpPr txBox="1"/>
          <p:nvPr>
            <p:ph idx="1" type="body"/>
          </p:nvPr>
        </p:nvSpPr>
        <p:spPr>
          <a:xfrm>
            <a:off x="755576" y="2204864"/>
            <a:ext cx="8662736" cy="41044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cs-CZ"/>
              <a:t> </a:t>
            </a:r>
            <a:endParaRPr/>
          </a:p>
          <a:p>
            <a:pPr indent="-9144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descr="http://clanky.rvp.cz/wp-content/upload/obrazky/17707/full/0.png?103349000000" id="143" name="Google Shape;14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9592" y="1916832"/>
            <a:ext cx="7230485" cy="3858164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6"/>
          <p:cNvSpPr txBox="1"/>
          <p:nvPr/>
        </p:nvSpPr>
        <p:spPr>
          <a:xfrm>
            <a:off x="6335679" y="6488658"/>
            <a:ext cx="2808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 www.rvp.cz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Peter Jarvis – teorie učení</a:t>
            </a:r>
            <a:endParaRPr/>
          </a:p>
        </p:txBody>
      </p:sp>
      <p:sp>
        <p:nvSpPr>
          <p:cNvPr id="150" name="Google Shape;150;p7"/>
          <p:cNvSpPr txBox="1"/>
          <p:nvPr>
            <p:ph idx="1" type="body"/>
          </p:nvPr>
        </p:nvSpPr>
        <p:spPr>
          <a:xfrm>
            <a:off x="822959" y="1845734"/>
            <a:ext cx="7543801" cy="4679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39700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200"/>
              <a:buChar char=" "/>
            </a:pPr>
            <a:r>
              <a:rPr lang="cs-CZ" sz="2200"/>
              <a:t>Peter Jarvis (GB) rozšiřuje teorie Deweyho, Kolba, Piageta a</a:t>
            </a:r>
            <a:r>
              <a:rPr b="1" lang="cs-CZ" sz="2200"/>
              <a:t> vnímá učení jako sociální proces </a:t>
            </a:r>
            <a:r>
              <a:rPr lang="cs-CZ" sz="2200"/>
              <a:t>probíhající mezi lidmi navzájem a v kontaktu s jejich sociálním prostředím.</a:t>
            </a:r>
            <a:endParaRPr sz="2200"/>
          </a:p>
          <a:p>
            <a:pPr indent="-139700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200"/>
              <a:buChar char=" "/>
            </a:pPr>
            <a:r>
              <a:t/>
            </a:r>
            <a:endParaRPr sz="2200"/>
          </a:p>
          <a:p>
            <a:pPr indent="-139700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200"/>
              <a:buChar char=" "/>
            </a:pPr>
            <a:r>
              <a:rPr lang="cs-CZ" sz="2200"/>
              <a:t>Centrální pro jeho přístup je </a:t>
            </a:r>
            <a:r>
              <a:rPr b="1" lang="cs-CZ" sz="2200"/>
              <a:t>zkušenost, nesoulad předchozí zkušenosti se stávající situací a z toho vycházející proces učení. </a:t>
            </a:r>
            <a:endParaRPr sz="2200"/>
          </a:p>
          <a:p>
            <a:pPr indent="-139700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200"/>
              <a:buChar char=" "/>
            </a:pPr>
            <a:r>
              <a:t/>
            </a:r>
            <a:endParaRPr sz="2200"/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/>
              <a:t>Jarvis rozlišuje </a:t>
            </a:r>
            <a:r>
              <a:rPr b="1" lang="cs-CZ" sz="2200"/>
              <a:t>11 typů procesů učení</a:t>
            </a:r>
            <a:r>
              <a:rPr lang="cs-CZ" sz="2200"/>
              <a:t> a s nimi filosofických modelů vyučování:</a:t>
            </a:r>
            <a:endParaRPr sz="2200"/>
          </a:p>
          <a:p>
            <a:pPr indent="-1397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cs-CZ" sz="2200"/>
              <a:t>1. 	sebeřízené							</a:t>
            </a:r>
            <a:r>
              <a:rPr lang="cs-CZ" sz="2200"/>
              <a:t>6. 	diskusí </a:t>
            </a:r>
            <a:endParaRPr sz="2200"/>
          </a:p>
          <a:p>
            <a:pPr indent="-1397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cs-CZ" sz="2200"/>
              <a:t>2. 	prostřednictvím facilitace			</a:t>
            </a:r>
            <a:r>
              <a:rPr lang="cs-CZ" sz="2200"/>
              <a:t>7. 	žitím</a:t>
            </a:r>
            <a:endParaRPr sz="2200"/>
          </a:p>
          <a:p>
            <a:pPr indent="-1397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cs-CZ" sz="2200"/>
              <a:t>3. 	prostřednictvím vyučování			</a:t>
            </a:r>
            <a:r>
              <a:rPr lang="cs-CZ" sz="2200"/>
              <a:t>8. 	socializováním </a:t>
            </a:r>
            <a:endParaRPr sz="2200"/>
          </a:p>
          <a:p>
            <a:pPr indent="-1397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cs-CZ" sz="2200"/>
              <a:t>4. 	instruováním 						</a:t>
            </a:r>
            <a:r>
              <a:rPr lang="cs-CZ" sz="2200"/>
              <a:t>9. 	ovlivňováním </a:t>
            </a:r>
            <a:endParaRPr sz="2200"/>
          </a:p>
          <a:p>
            <a:pPr indent="-1397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cs-CZ" sz="2200"/>
              <a:t>5. 	výcvikem							</a:t>
            </a:r>
            <a:r>
              <a:rPr lang="cs-CZ" sz="2200"/>
              <a:t>10. 	kladením podmínek</a:t>
            </a:r>
            <a:endParaRPr sz="2200"/>
          </a:p>
          <a:p>
            <a:pPr indent="328800" lvl="0" marL="4243199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-CZ" sz="2200"/>
              <a:t>11. 	indoktrinací	</a:t>
            </a:r>
            <a:endParaRPr sz="2200"/>
          </a:p>
          <a:p>
            <a:pPr indent="-1016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t/>
            </a:r>
            <a:endParaRPr/>
          </a:p>
          <a:p>
            <a:pPr indent="-1016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t/>
            </a:r>
            <a:endParaRPr/>
          </a:p>
          <a:p>
            <a:pPr indent="-1016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t/>
            </a:r>
            <a:endParaRPr/>
          </a:p>
          <a:p>
            <a:pPr indent="-1016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t/>
            </a:r>
            <a:endParaRPr/>
          </a:p>
          <a:p>
            <a:pPr indent="-1016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t/>
            </a:r>
            <a:endParaRPr/>
          </a:p>
          <a:p>
            <a:pPr indent="-10160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rPr lang="cs-CZ" sz="1600"/>
              <a:t> </a:t>
            </a:r>
            <a:endParaRPr/>
          </a:p>
          <a:p>
            <a:pPr indent="-4063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/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Peter Jarvis – teorie učení</a:t>
            </a:r>
            <a:endParaRPr/>
          </a:p>
        </p:txBody>
      </p:sp>
      <p:pic>
        <p:nvPicPr>
          <p:cNvPr id="156" name="Google Shape;156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892" y="1844824"/>
            <a:ext cx="6597936" cy="4292313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8"/>
          <p:cNvSpPr/>
          <p:nvPr/>
        </p:nvSpPr>
        <p:spPr>
          <a:xfrm>
            <a:off x="6084168" y="6381328"/>
            <a:ext cx="18721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 Jarvis, 2004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6f1363cad7_0_0"/>
          <p:cNvSpPr txBox="1"/>
          <p:nvPr>
            <p:ph type="title"/>
          </p:nvPr>
        </p:nvSpPr>
        <p:spPr>
          <a:xfrm>
            <a:off x="822960" y="286604"/>
            <a:ext cx="7543800" cy="145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b="1" lang="cs-CZ">
                <a:solidFill>
                  <a:srgbClr val="FFC000"/>
                </a:solidFill>
              </a:rPr>
              <a:t>Znalosti</a:t>
            </a:r>
            <a:endParaRPr/>
          </a:p>
        </p:txBody>
      </p:sp>
      <p:sp>
        <p:nvSpPr>
          <p:cNvPr id="163" name="Google Shape;163;g6f1363cad7_0_0"/>
          <p:cNvSpPr/>
          <p:nvPr/>
        </p:nvSpPr>
        <p:spPr>
          <a:xfrm>
            <a:off x="6084177" y="6381325"/>
            <a:ext cx="251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 Mládková, 2008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g6f1363cad7_0_0"/>
          <p:cNvSpPr txBox="1"/>
          <p:nvPr/>
        </p:nvSpPr>
        <p:spPr>
          <a:xfrm>
            <a:off x="897750" y="1964325"/>
            <a:ext cx="7303200" cy="41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-"/>
            </a:pPr>
            <a:r>
              <a:rPr b="1"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Explicitní</a:t>
            </a:r>
            <a:r>
              <a:rPr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 je ta část znalosti, kterou můžeme vyjádřit pomocí jazyka, písma, obrázku aj. Explicitní znalost lze bez problémů přenášet, předávat si mezi sebou.</a:t>
            </a:r>
            <a:endParaRPr sz="2000">
              <a:solidFill>
                <a:srgbClr val="4C4C4C"/>
              </a:solidFill>
              <a:highlight>
                <a:srgbClr val="FFFFFE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4C4C4C"/>
              </a:solidFill>
              <a:highlight>
                <a:srgbClr val="FFFFFE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4C4C4C"/>
              </a:buClr>
              <a:buSzPts val="2000"/>
              <a:buFont typeface="Trebuchet MS"/>
              <a:buChar char="-"/>
            </a:pPr>
            <a:r>
              <a:rPr b="1"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Tacitní</a:t>
            </a:r>
            <a:r>
              <a:rPr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 znalost je soubor dovedností, zkušeností, intuice, pravidel, principů, mentálních modelů a osobních představ konkrétního člověka nebo skupiny lidí. Je vždy propojena s činnostmi, hodnotami, emocemi jedince či skupiny. Velké množství tacitních znalostí je podvědomých.</a:t>
            </a:r>
            <a:endParaRPr sz="2000">
              <a:solidFill>
                <a:srgbClr val="4C4C4C"/>
              </a:solidFill>
              <a:highlight>
                <a:srgbClr val="FFFFFE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4C4C4C"/>
              </a:solidFill>
              <a:highlight>
                <a:srgbClr val="FFFFFE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Práce i sdílení tacitních znalostí jsou </a:t>
            </a:r>
            <a:r>
              <a:rPr b="1"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založeny na mezilidském kontaktu.</a:t>
            </a:r>
            <a:r>
              <a:rPr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 K dispozici máme tři nástroje - </a:t>
            </a:r>
            <a:r>
              <a:rPr b="1"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příběhy</a:t>
            </a:r>
            <a:r>
              <a:rPr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, tzv. </a:t>
            </a:r>
            <a:r>
              <a:rPr b="1"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komunity </a:t>
            </a:r>
            <a:r>
              <a:rPr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a nástroje založené na </a:t>
            </a:r>
            <a:r>
              <a:rPr b="1"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učňovství</a:t>
            </a:r>
            <a:r>
              <a:rPr lang="cs-CZ" sz="2000">
                <a:solidFill>
                  <a:srgbClr val="4C4C4C"/>
                </a:solidFill>
                <a:highlight>
                  <a:srgbClr val="FFFFFE"/>
                </a:highlight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endParaRPr sz="2000">
              <a:solidFill>
                <a:srgbClr val="4C4C4C"/>
              </a:solidFill>
              <a:highlight>
                <a:srgbClr val="FFFFFE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ktiva">
  <a:themeElements>
    <a:clrScheme name="Slunovrat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2014-04-08T11:12:23Z</dcterms:created>
  <dc:creator>Zuzka Hájková</dc:creator>
</cp:coreProperties>
</file>