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vkXhzZqJEM4HHpqxMEHDaBY1m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2" name="Google Shape;22;p11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ctrTitle"/>
          </p:nvPr>
        </p:nvSpPr>
        <p:spPr>
          <a:xfrm>
            <a:off x="1143000" y="112453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623888" y="455263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33845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body"/>
          </p:nvPr>
        </p:nvSpPr>
        <p:spPr>
          <a:xfrm>
            <a:off x="4629150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>
  <p:cSld name="Porovnání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633845" y="1681851"/>
            <a:ext cx="386715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0" name="Google Shape;130;p27"/>
          <p:cNvSpPr txBox="1"/>
          <p:nvPr>
            <p:ph idx="2" type="body"/>
          </p:nvPr>
        </p:nvSpPr>
        <p:spPr>
          <a:xfrm>
            <a:off x="633845" y="2507551"/>
            <a:ext cx="386715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3" type="body"/>
          </p:nvPr>
        </p:nvSpPr>
        <p:spPr>
          <a:xfrm>
            <a:off x="4629150" y="1681851"/>
            <a:ext cx="38862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2" name="Google Shape;132;p27"/>
          <p:cNvSpPr txBox="1"/>
          <p:nvPr>
            <p:ph idx="4" type="body"/>
          </p:nvPr>
        </p:nvSpPr>
        <p:spPr>
          <a:xfrm>
            <a:off x="4629150" y="2507551"/>
            <a:ext cx="38862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6" name="Google Shape;136;p27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>
  <p:cSld name="Pouze nadpi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630936" y="457201"/>
            <a:ext cx="294894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9pPr>
          </a:lstStyle>
          <a:p/>
        </p:txBody>
      </p:sp>
      <p:sp>
        <p:nvSpPr>
          <p:cNvPr id="149" name="Google Shape;149;p30"/>
          <p:cNvSpPr txBox="1"/>
          <p:nvPr>
            <p:ph idx="2" type="body"/>
          </p:nvPr>
        </p:nvSpPr>
        <p:spPr>
          <a:xfrm>
            <a:off x="630936" y="2057399"/>
            <a:ext cx="294894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0" name="Google Shape;150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1"/>
          <p:cNvSpPr/>
          <p:nvPr>
            <p:ph idx="2" type="pic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7" name="Google Shape;157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 rot="5400000">
            <a:off x="2401527" y="61119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type="title"/>
          </p:nvPr>
        </p:nvSpPr>
        <p:spPr>
          <a:xfrm rot="5400000">
            <a:off x="4623593" y="2280444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" type="body"/>
          </p:nvPr>
        </p:nvSpPr>
        <p:spPr>
          <a:xfrm rot="5400000">
            <a:off x="623094" y="365919"/>
            <a:ext cx="5811837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3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7" name="Google Shape;37;p13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822960" y="1845735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2" type="body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822960" y="2582335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8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8BC9F7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0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0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0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683568" y="476672"/>
            <a:ext cx="7846640" cy="1224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Calibri"/>
              <a:buNone/>
            </a:pPr>
            <a:r>
              <a:rPr b="1" lang="cs-CZ" sz="5400">
                <a:solidFill>
                  <a:srgbClr val="00B0F0"/>
                </a:solidFill>
              </a:rPr>
              <a:t>EVALUACE TB PROGRAMU</a:t>
            </a:r>
            <a:endParaRPr b="1" sz="5400">
              <a:solidFill>
                <a:srgbClr val="00B0F0"/>
              </a:solidFill>
            </a:endParaRPr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599" y="2060848"/>
            <a:ext cx="5184577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Evaluace TB programu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183" name="Google Shape;183;p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747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závěrečná a </a:t>
            </a:r>
            <a:r>
              <a:rPr b="1" lang="cs-CZ" sz="1850" u="sng"/>
              <a:t>významná</a:t>
            </a:r>
            <a:r>
              <a:rPr b="1" lang="cs-CZ" sz="1850"/>
              <a:t> fáze </a:t>
            </a:r>
            <a:r>
              <a:rPr lang="cs-CZ" sz="1850"/>
              <a:t>celého procesu teambuildingu</a:t>
            </a:r>
            <a:endParaRPr sz="1850"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cílem je </a:t>
            </a:r>
            <a:r>
              <a:rPr b="1" lang="cs-CZ" sz="1850"/>
              <a:t>získat informace - zpětnou vazbu</a:t>
            </a:r>
            <a:r>
              <a:rPr lang="cs-CZ" sz="1850"/>
              <a:t> o účincích programu a ocenit hodnotu a význam akce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PROČ hodnocení? </a:t>
            </a:r>
            <a:endParaRPr b="1" sz="1850"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sz="1850"/>
              <a:t>- zjištění o naplnění dohody zadavatele a dodavatele programu</a:t>
            </a:r>
            <a:br>
              <a:rPr lang="cs-CZ" sz="1850"/>
            </a:br>
            <a:r>
              <a:rPr lang="cs-CZ" sz="1850"/>
              <a:t>- zjištění spokojenosti účastníků</a:t>
            </a:r>
            <a:br>
              <a:rPr lang="cs-CZ" sz="1850"/>
            </a:br>
            <a:r>
              <a:rPr lang="cs-CZ" sz="1850"/>
              <a:t>- zjištění přínosu akce</a:t>
            </a:r>
            <a:br>
              <a:rPr lang="cs-CZ" sz="1850"/>
            </a:br>
            <a:r>
              <a:rPr lang="cs-CZ" sz="1850"/>
              <a:t>- zpětná vazba od lektorů a instruktorů o skupině ke stanovenému cíli kurzu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KDO</a:t>
            </a:r>
            <a:r>
              <a:rPr lang="cs-CZ" sz="1850"/>
              <a:t> </a:t>
            </a:r>
            <a:r>
              <a:rPr b="1" lang="cs-CZ" sz="1850"/>
              <a:t>hodnotí</a:t>
            </a:r>
            <a:r>
              <a:rPr lang="cs-CZ" sz="1850"/>
              <a:t>? školitel/instruktor – vedoucí týmu - tým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b="1" lang="cs-CZ" sz="1850"/>
              <a:t> </a:t>
            </a:r>
            <a:r>
              <a:rPr b="1" lang="cs-CZ" sz="1850"/>
              <a:t>hodnocení splnění cíle </a:t>
            </a:r>
            <a:r>
              <a:rPr lang="cs-CZ" sz="1850"/>
              <a:t>– čím jasnější cíl, tím snáz se hodnotí; možné hodnotit bezprostředně z výpovědí účastníků, z vlastního hodnocení výkonu týmu či s časovým odstupem (změna atmosféry v týmu atd.)</a:t>
            </a:r>
            <a:br>
              <a:rPr lang="cs-CZ" sz="1850"/>
            </a:br>
            <a:r>
              <a:rPr lang="cs-CZ" sz="1850"/>
              <a:t>		</a:t>
            </a:r>
            <a:endParaRPr sz="1850"/>
          </a:p>
          <a:p>
            <a:pPr indent="-374967" lvl="3" marL="111556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295"/>
              <a:buFont typeface="Calibri"/>
              <a:buNone/>
            </a:pPr>
            <a:r>
              <a:t/>
            </a:r>
            <a:endParaRPr sz="1295"/>
          </a:p>
          <a:p>
            <a:pPr indent="-374967" lvl="3" marL="111556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95"/>
              <a:buFont typeface="Calibri"/>
              <a:buNone/>
            </a:pPr>
            <a:r>
              <a:t/>
            </a:r>
            <a:endParaRPr sz="1295"/>
          </a:p>
          <a:p>
            <a:pPr indent="-254825" lvl="3" marL="9098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387"/>
              <a:buFont typeface="Calibri"/>
              <a:buNone/>
            </a:pPr>
            <a:r>
              <a:t/>
            </a:r>
            <a:endParaRPr sz="1387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Metody hodnocení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- evaluace TB programu</a:t>
            </a:r>
            <a:endParaRPr/>
          </a:p>
        </p:txBody>
      </p:sp>
      <p:sp>
        <p:nvSpPr>
          <p:cNvPr id="189" name="Google Shape;189;p3"/>
          <p:cNvSpPr txBox="1"/>
          <p:nvPr>
            <p:ph idx="1" type="body"/>
          </p:nvPr>
        </p:nvSpPr>
        <p:spPr>
          <a:xfrm>
            <a:off x="822959" y="1845734"/>
            <a:ext cx="7543801" cy="4319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0795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hodnocení </a:t>
            </a:r>
            <a:r>
              <a:rPr b="1" lang="cs-CZ" sz="1700"/>
              <a:t>ze strany zadavatele </a:t>
            </a:r>
            <a:r>
              <a:rPr lang="cs-CZ" sz="1700"/>
              <a:t>– porada, dotazník, individ. rozhovory</a:t>
            </a:r>
            <a:endParaRPr sz="1700"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hodnocení </a:t>
            </a:r>
            <a:r>
              <a:rPr b="1" lang="cs-CZ" sz="1700"/>
              <a:t>organizace a zajištění kurzu </a:t>
            </a:r>
            <a:r>
              <a:rPr lang="cs-CZ" sz="1700"/>
              <a:t>- zpětná vazba účastníků a jejich hodnocení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hodnocení </a:t>
            </a:r>
            <a:r>
              <a:rPr b="1" lang="cs-CZ" sz="1700"/>
              <a:t>naplnění plánu akce </a:t>
            </a:r>
            <a:r>
              <a:rPr lang="cs-CZ" sz="1700"/>
              <a:t>– změny na základě různých faktorů (počasí, počet účastníků, atd.) zadavatel musí být informován!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hodnocení </a:t>
            </a:r>
            <a:r>
              <a:rPr b="1" lang="cs-CZ" sz="1700"/>
              <a:t>jednání před kurzem ze strany zadavatele </a:t>
            </a:r>
            <a:r>
              <a:rPr lang="cs-CZ" sz="1700"/>
              <a:t>– dostatek informací od dodavatele, jednání a samostatnost dodavatele, aktivní přístup dodavatele k jednání před i po akci, vstřícnost ke změnám a pochopení situace, úpravy programu skupině na míru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hodnocení </a:t>
            </a:r>
            <a:r>
              <a:rPr b="1" lang="cs-CZ" sz="1700"/>
              <a:t>účastníků lektory a instruktory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/>
              <a:t> </a:t>
            </a:r>
            <a:r>
              <a:rPr lang="cs-CZ" sz="1700"/>
              <a:t>hodnocení </a:t>
            </a:r>
            <a:r>
              <a:rPr b="1" lang="cs-CZ" sz="1700"/>
              <a:t>skupiny </a:t>
            </a:r>
            <a:r>
              <a:rPr lang="cs-CZ" sz="1275"/>
              <a:t>(vhodné na kurzech tmelení, TB, vzdělávacích kurzech; min.délka trvání 1 den a velikost skupiny omezena tak, aby bylo možné sledovat projevy jednotlivců ve skupině, ne 30!); </a:t>
            </a:r>
            <a:r>
              <a:rPr b="1" lang="cs-CZ" sz="1275"/>
              <a:t>kritéria</a:t>
            </a:r>
            <a:r>
              <a:rPr lang="cs-CZ" sz="1275"/>
              <a:t> např. silné a slabé stránky skupiny, složení skupiny – role a dominance, styl práce skupiny, potenciál a rizika skupiny, doporučení k další práci nebo rozvoji</a:t>
            </a:r>
            <a:endParaRPr sz="1275"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b="1" lang="cs-CZ" sz="1700"/>
              <a:t> </a:t>
            </a:r>
            <a:r>
              <a:rPr lang="cs-CZ" sz="1700"/>
              <a:t>hodnocení</a:t>
            </a:r>
            <a:r>
              <a:rPr b="1" lang="cs-CZ" sz="1700"/>
              <a:t> jednotlivců </a:t>
            </a:r>
            <a:r>
              <a:rPr lang="cs-CZ" sz="1275"/>
              <a:t>(vhodné na akce typu assessment centrum a TB; min.délka trvání 1 den a max 15 osob; hodnocení podle předem definovaných kompetencí vzhledem k cíli akce; volný popis osobnosti; závisí na zkušenostech a znalostech pozorovatele)</a:t>
            </a:r>
            <a:endParaRPr sz="127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Metody hodnocení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- evaluace TB programu</a:t>
            </a:r>
            <a:endParaRPr/>
          </a:p>
        </p:txBody>
      </p:sp>
      <p:sp>
        <p:nvSpPr>
          <p:cNvPr id="195" name="Google Shape;195;p4"/>
          <p:cNvSpPr txBox="1"/>
          <p:nvPr>
            <p:ph idx="1" type="body"/>
          </p:nvPr>
        </p:nvSpPr>
        <p:spPr>
          <a:xfrm>
            <a:off x="539552" y="1844824"/>
            <a:ext cx="7543801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0795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</a:t>
            </a:r>
            <a:r>
              <a:rPr b="1" lang="cs-CZ" sz="1700"/>
              <a:t>KDY</a:t>
            </a:r>
            <a:r>
              <a:rPr lang="cs-CZ" sz="1700"/>
              <a:t> hodnotit?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b="1" lang="cs-CZ" sz="1275"/>
              <a:t>Průběžné hodnocení</a:t>
            </a:r>
            <a:r>
              <a:rPr lang="cs-CZ" sz="1275"/>
              <a:t> (u hodnocení skupiny a jednotlivců, průběžně také můžeme hodnotit naplňování cílů a programu; dotazník, pozorovací archy nebo rozhovor)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b="1" lang="cs-CZ" sz="1275"/>
              <a:t>Závěrečné hodnocení </a:t>
            </a:r>
            <a:r>
              <a:rPr lang="cs-CZ" sz="1275"/>
              <a:t>(nejčastěji skupinová diskuze, dotazníky nebo rozhovor)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b="1" lang="cs-CZ" sz="1275"/>
              <a:t>Hodnocení s odstupem </a:t>
            </a:r>
            <a:r>
              <a:rPr lang="cs-CZ" sz="1275"/>
              <a:t>(po dvou týdnech či měsíci – dotazník nebo kontrolní setkání skupiny; nejčastěji pokud hodnotíme efekt programu pro skupinu)</a:t>
            </a:r>
            <a:endParaRPr sz="1275"/>
          </a:p>
          <a:p>
            <a:pPr indent="-107315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90"/>
              <a:buFont typeface="Arial"/>
              <a:buNone/>
            </a:pPr>
            <a:r>
              <a:t/>
            </a:r>
            <a:endParaRPr sz="1190"/>
          </a:p>
          <a:p>
            <a:pPr indent="-107950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ourier New"/>
              <a:buChar char="o"/>
            </a:pPr>
            <a:r>
              <a:rPr lang="cs-CZ" sz="1700"/>
              <a:t> pokud chceme akci hodnotit, je dobré </a:t>
            </a:r>
            <a:r>
              <a:rPr b="1" lang="cs-CZ" sz="1700"/>
              <a:t>hodnocení specifikovat pomocí otázek: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Co chceme hodnotit?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Co je cílem hodnocení?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Jak budeme s hodnocením pracovat?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Jaká jsou kritéria hodnocení?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Lze na této akci zjistit to, co chceme hodnotit? (dostatek času, velikost skupiny při daném počtu pozorovatelů, atd.)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Jak budeme sbírat data?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Jak budeme zpracovávat data?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Kolik času chceme vložit do závěrečného hodnocení?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Jak budeme hodnocení prezentovat účastníkům?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275"/>
              <a:buFont typeface="Arial"/>
              <a:buChar char="•"/>
            </a:pPr>
            <a:r>
              <a:rPr lang="cs-CZ" sz="1275"/>
              <a:t>Chceme hodnocení opakovat?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Metody hodnocení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- evaluace TB programu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01" name="Google Shape;201;p5"/>
          <p:cNvSpPr txBox="1"/>
          <p:nvPr>
            <p:ph idx="1" type="body"/>
          </p:nvPr>
        </p:nvSpPr>
        <p:spPr>
          <a:xfrm>
            <a:off x="822959" y="1845734"/>
            <a:ext cx="7543801" cy="2591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Kirkpatrickův model </a:t>
            </a:r>
            <a:r>
              <a:rPr lang="cs-CZ" sz="1200"/>
              <a:t>(Armstrong, 1999)</a:t>
            </a:r>
            <a:endParaRPr/>
          </a:p>
          <a:p>
            <a:pPr indent="-457199" lvl="3" marL="111556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cs-CZ"/>
              <a:t>Reakce</a:t>
            </a:r>
            <a:r>
              <a:rPr lang="cs-CZ"/>
              <a:t> – pozornost se obrací na účastníky, jak reagují na vzdělávání, zkoumá se jejich spokojenost; je důležité vědět, CO chceme zjistit; formulář pro kvantifikaci odpovědí; zajištění upřímných a pravdivých odpovědí; prostor pro připomínky účastníků</a:t>
            </a:r>
            <a:endParaRPr/>
          </a:p>
          <a:p>
            <a:pPr indent="-457199" lvl="3" marL="11155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cs-CZ"/>
              <a:t>Hodnocení poznatků </a:t>
            </a:r>
            <a:r>
              <a:rPr lang="cs-CZ"/>
              <a:t>– snaha zjistit, do jaké míry došlo ke splnění cílů kurzu/programu, kolik znalostí a dovedností si účastníci díky kurzu/programu osvojili</a:t>
            </a:r>
            <a:endParaRPr/>
          </a:p>
          <a:p>
            <a:pPr indent="-457199" lvl="3" marL="11155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cs-CZ"/>
              <a:t>Hodnocení chování </a:t>
            </a:r>
            <a:r>
              <a:rPr lang="cs-CZ"/>
              <a:t>– snaha zhodnotit, jak se po návratu ze vzdělávání změnilo chování zaměstnanců / členů týmu; jak uplatňují nabyté znalosti a dovednosti při výkonu práce</a:t>
            </a:r>
            <a:endParaRPr/>
          </a:p>
          <a:p>
            <a:pPr indent="-457199" lvl="3" marL="11155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cs-CZ"/>
              <a:t>Hodnocení výsledků </a:t>
            </a:r>
            <a:r>
              <a:rPr lang="cs-CZ"/>
              <a:t>– cílem je určit hodnotu programu vzdělávání; jak přispěl ke zvýšení výkonu? (ve firmě/týmu..)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5239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Font typeface="Courier New"/>
              <a:buNone/>
            </a:pPr>
            <a:r>
              <a:t/>
            </a:r>
            <a:endParaRPr sz="1200"/>
          </a:p>
          <a:p>
            <a:pPr indent="-15239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Font typeface="Courier New"/>
              <a:buNone/>
            </a:pPr>
            <a:r>
              <a:t/>
            </a:r>
            <a:endParaRPr sz="12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descr="https://www.kirkpatrickpartners.com/portals/0/Images/Optmized%20Photos/chain%20(2).jpg" id="202" name="Google Shape;202;p5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VÃ½sledek obrÃ¡zku pro kirkpatrick model" id="203" name="Google Shape;20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949" y="4408938"/>
            <a:ext cx="4775820" cy="174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320"/>
              <a:buFont typeface="Calibri"/>
              <a:buNone/>
            </a:pPr>
            <a:r>
              <a:rPr b="1" lang="cs-CZ" sz="4320">
                <a:solidFill>
                  <a:srgbClr val="00B0F0"/>
                </a:solidFill>
              </a:rPr>
              <a:t>Metody hodnocení</a:t>
            </a:r>
            <a:br>
              <a:rPr b="1" lang="cs-CZ" sz="4320">
                <a:solidFill>
                  <a:srgbClr val="00B0F0"/>
                </a:solidFill>
              </a:rPr>
            </a:br>
            <a:r>
              <a:rPr b="1" lang="cs-CZ" sz="4320">
                <a:solidFill>
                  <a:srgbClr val="00B0F0"/>
                </a:solidFill>
              </a:rPr>
              <a:t>- evaluace TB programu </a:t>
            </a:r>
            <a:endParaRPr sz="4320"/>
          </a:p>
        </p:txBody>
      </p:sp>
      <p:pic>
        <p:nvPicPr>
          <p:cNvPr id="210" name="Google Shape;21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900" y="1916832"/>
            <a:ext cx="5611920" cy="420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822960" y="1988840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Hodnocení dle autorství a časového horizontu </a:t>
            </a:r>
            <a:r>
              <a:rPr lang="cs-CZ" sz="1200"/>
              <a:t>(Hroník, 2007)</a:t>
            </a:r>
            <a:endParaRPr/>
          </a:p>
          <a:p>
            <a:pPr indent="0" lvl="1" marL="20116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AUTORSTVÍ: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cs-CZ" sz="1400"/>
              <a:t>subjektivní</a:t>
            </a:r>
            <a:r>
              <a:rPr lang="cs-CZ" sz="1400"/>
              <a:t> (hodnotí sám účastník)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cs-CZ" sz="1400"/>
              <a:t>objektivní</a:t>
            </a:r>
            <a:r>
              <a:rPr lang="cs-CZ" sz="1400"/>
              <a:t> (hodnotí pozorovatel) </a:t>
            </a:r>
            <a:br>
              <a:rPr lang="cs-CZ" sz="1400"/>
            </a:br>
            <a:endParaRPr sz="1400"/>
          </a:p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ČASOVÝ HORIZONT: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cs-CZ" sz="1400"/>
              <a:t>krátkodobý</a:t>
            </a:r>
            <a:r>
              <a:rPr lang="cs-CZ" sz="1400"/>
              <a:t> - hodnocení spokojenosti,</a:t>
            </a:r>
            <a:br>
              <a:rPr lang="cs-CZ" sz="1400"/>
            </a:br>
            <a:r>
              <a:rPr lang="cs-CZ" sz="1400"/>
              <a:t>dopis sobě a lektorovi; test/re-test,</a:t>
            </a:r>
            <a:br>
              <a:rPr lang="cs-CZ" sz="1400"/>
            </a:br>
            <a:r>
              <a:rPr lang="cs-CZ" sz="1400"/>
              <a:t>případové studie	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cs-CZ" sz="1400"/>
              <a:t>dlouhodobý</a:t>
            </a:r>
            <a:r>
              <a:rPr lang="cs-CZ" sz="1400"/>
              <a:t> - autofeedback,</a:t>
            </a:r>
            <a:br>
              <a:rPr lang="cs-CZ" sz="1400"/>
            </a:br>
            <a:r>
              <a:rPr lang="cs-CZ" sz="1400"/>
              <a:t>rozvojový plán, zpětná vazba</a:t>
            </a:r>
            <a:br>
              <a:rPr lang="cs-CZ" sz="1400"/>
            </a:br>
            <a:r>
              <a:rPr lang="cs-CZ" sz="1400"/>
              <a:t>(sebehodnocení);</a:t>
            </a:r>
            <a:br>
              <a:rPr lang="cs-CZ" sz="1400"/>
            </a:br>
            <a:r>
              <a:rPr lang="cs-CZ" sz="1400"/>
              <a:t>hodnocení nadřízeným, zpětná vazba </a:t>
            </a:r>
            <a:r>
              <a:rPr lang="cs-CZ"/>
              <a:t>	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Metody hodnocení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- evaluace TB programu</a:t>
            </a:r>
            <a:endParaRPr>
              <a:solidFill>
                <a:srgbClr val="00B0F0"/>
              </a:solidFill>
            </a:endParaRPr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382" y="2708920"/>
            <a:ext cx="4427984" cy="295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Metody hodnocení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- evaluace TB programu</a:t>
            </a:r>
            <a:endParaRPr/>
          </a:p>
        </p:txBody>
      </p:sp>
      <p:sp>
        <p:nvSpPr>
          <p:cNvPr id="223" name="Google Shape;223;p8"/>
          <p:cNvSpPr txBox="1"/>
          <p:nvPr>
            <p:ph idx="1" type="body"/>
          </p:nvPr>
        </p:nvSpPr>
        <p:spPr>
          <a:xfrm>
            <a:off x="822959" y="1845734"/>
            <a:ext cx="7543801" cy="4607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842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50"/>
              <a:buFont typeface="Courier New"/>
              <a:buChar char="o"/>
            </a:pPr>
            <a:r>
              <a:rPr lang="cs-CZ" sz="1550"/>
              <a:t> dotazník – </a:t>
            </a:r>
            <a:r>
              <a:rPr b="1" lang="cs-CZ" sz="1550"/>
              <a:t>celkové zhodnocení a hodnocení splnění cíle kurzu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Znali účastníci cíl akce dopředu?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Měli účastníci dostatek informací?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Jak byli účastníci spokojeni se zázemím, ubytováním a stravou?</a:t>
            </a:r>
            <a:endParaRPr sz="1162"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Jak se účastníkům líbilo prostředí?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Co se účastníkům na akci líbilo?</a:t>
            </a:r>
            <a:endParaRPr sz="1162"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Co bylo na akci navíc?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Co by účastníci uvítali na další podobné akci?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Jak účastníci hodnotí přiměřenost akce – délku, náročnost, program, místo?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Co si nejvíce pamatují z celé akce?</a:t>
            </a:r>
            <a:endParaRPr/>
          </a:p>
          <a:p>
            <a:pPr indent="-98425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550"/>
              <a:buFont typeface="Courier New"/>
              <a:buChar char="o"/>
            </a:pPr>
            <a:r>
              <a:rPr lang="cs-CZ" sz="1550"/>
              <a:t> dotazník - </a:t>
            </a:r>
            <a:r>
              <a:rPr b="1" lang="cs-CZ" sz="1550"/>
              <a:t>transfer z kurzu do pracovního života</a:t>
            </a:r>
            <a:r>
              <a:rPr lang="cs-CZ" sz="1550"/>
              <a:t>, formulář s přesně definovanými okruhy, otázkami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Na pracovišti se zlepšila pracovní atmosféra. </a:t>
            </a:r>
            <a:endParaRPr sz="1162"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Absolvování programu vedlo k lepší vzájemné spolupráci na pracovišti.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Mám lepší přehled o práci ostatních, více spolu komunikujeme.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Dokážu lépe chápat chování svých kolegů i důvody tohoto chování.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Lépe poznám, co si moji kolegové myslí a prožívají, lépe vnímám jejich potřeby.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Lépe zpracovávám připomínky svých kolegů vůči mé osobě a práci.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Kurz považuji za přínosný pro práci v týmu.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Kurz považuji za přínosný pro rozvoj vztahů na pracovišti. 	</a:t>
            </a:r>
            <a:endParaRPr/>
          </a:p>
          <a:p>
            <a:pPr indent="-182880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162"/>
              <a:buFont typeface="Arial"/>
              <a:buChar char="•"/>
            </a:pPr>
            <a:r>
              <a:rPr lang="cs-CZ" sz="1162"/>
              <a:t>Kurz považuji za přínosný pro svůj osobní rozvoj. 	</a:t>
            </a:r>
            <a:endParaRPr/>
          </a:p>
          <a:p>
            <a:pPr indent="0" lvl="3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085"/>
              <a:buNone/>
            </a:pPr>
            <a:r>
              <a:t/>
            </a:r>
            <a:endParaRPr sz="1085"/>
          </a:p>
          <a:p>
            <a:pPr indent="-113982" lvl="3" marL="74980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085"/>
              <a:buFont typeface="Arial"/>
              <a:buNone/>
            </a:pPr>
            <a:r>
              <a:t/>
            </a:r>
            <a:endParaRPr sz="108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Použitá literatura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29" name="Google Shape;229;p9"/>
          <p:cNvSpPr txBox="1"/>
          <p:nvPr>
            <p:ph idx="1" type="body"/>
          </p:nvPr>
        </p:nvSpPr>
        <p:spPr>
          <a:xfrm>
            <a:off x="827584" y="1772816"/>
            <a:ext cx="7543801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33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</a:t>
            </a:r>
            <a:r>
              <a:rPr lang="cs-CZ"/>
              <a:t>Armstrong, M. (1999). </a:t>
            </a:r>
            <a:r>
              <a:rPr i="1" lang="cs-CZ"/>
              <a:t>Personální management</a:t>
            </a:r>
            <a:r>
              <a:rPr lang="cs-CZ"/>
              <a:t>. Praha: Grada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Hroník, F. (2007) </a:t>
            </a:r>
            <a:r>
              <a:rPr i="1" lang="cs-CZ"/>
              <a:t>Rozvoj a vzdělávání pracovníků</a:t>
            </a:r>
            <a:r>
              <a:rPr lang="cs-CZ"/>
              <a:t>. Praha: Grada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Mohauptová, E. (2005). </a:t>
            </a:r>
            <a:r>
              <a:rPr i="1" lang="cs-CZ"/>
              <a:t>Teambuilding. Cesta k efektivní spolupráci</a:t>
            </a:r>
            <a:r>
              <a:rPr lang="cs-CZ"/>
              <a:t>. Praha: Portál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Payne, V. (2007). </a:t>
            </a:r>
            <a:r>
              <a:rPr i="1" lang="cs-CZ"/>
              <a:t>Teambuilding workshop</a:t>
            </a:r>
            <a:r>
              <a:rPr lang="cs-CZ"/>
              <a:t>. Trénink týmových dovedností. Brno: Computer Press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ktiva">
  <a:themeElements>
    <a:clrScheme name="Aerodynamika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DOfficeLightV0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2014-04-08T11:12:23Z</dcterms:created>
  <dc:creator>Zuzka Hájková</dc:creator>
</cp:coreProperties>
</file>