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4" roundtripDataSignature="AMtx7mirjtwBGJiGYjrmQHQ75KqrCW79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f3b9b9be2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6f3b9b9be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9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9"/>
          <p:cNvSpPr txBox="1"/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9"/>
          <p:cNvSpPr txBox="1"/>
          <p:nvPr>
            <p:ph idx="1" type="subTitle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9" name="Google Shape;19;p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22" name="Google Shape;22;p9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 rot="5400000">
            <a:off x="2583180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showMasterSp="0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9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9"/>
          <p:cNvSpPr txBox="1"/>
          <p:nvPr>
            <p:ph type="title"/>
          </p:nvPr>
        </p:nvSpPr>
        <p:spPr>
          <a:xfrm rot="5400000">
            <a:off x="4649564" y="2306413"/>
            <a:ext cx="57598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 rot="5400000">
            <a:off x="649063" y="391888"/>
            <a:ext cx="57598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9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showMasterSp="0" type="secHead">
  <p:cSld name="SECTION_HEADER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11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b="0"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" type="body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1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37" name="Google Shape;37;p11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2" type="body"/>
          </p:nvPr>
        </p:nvSpPr>
        <p:spPr>
          <a:xfrm>
            <a:off x="4663440" y="1845735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" type="body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3"/>
          <p:cNvSpPr txBox="1"/>
          <p:nvPr>
            <p:ph idx="2" type="body"/>
          </p:nvPr>
        </p:nvSpPr>
        <p:spPr>
          <a:xfrm>
            <a:off x="82296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3" type="body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3"/>
          <p:cNvSpPr txBox="1"/>
          <p:nvPr>
            <p:ph idx="4" type="body"/>
          </p:nvPr>
        </p:nvSpPr>
        <p:spPr>
          <a:xfrm>
            <a:off x="4663440" y="2582334"/>
            <a:ext cx="3703320" cy="33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uze nadpis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showMasterSp="0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showMasterSp="0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6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3600450" y="731520"/>
            <a:ext cx="486918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2" type="body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showMasterSp="0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7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7"/>
          <p:cNvSpPr txBox="1"/>
          <p:nvPr>
            <p:ph type="title"/>
          </p:nvPr>
        </p:nvSpPr>
        <p:spPr>
          <a:xfrm>
            <a:off x="822960" y="5074920"/>
            <a:ext cx="7585234" cy="8229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b="0"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/>
          <p:nvPr>
            <p:ph idx="2" type="pic"/>
          </p:nvPr>
        </p:nvSpPr>
        <p:spPr>
          <a:xfrm>
            <a:off x="12" y="0"/>
            <a:ext cx="9143989" cy="4915076"/>
          </a:xfrm>
          <a:prstGeom prst="rect">
            <a:avLst/>
          </a:prstGeom>
          <a:solidFill>
            <a:srgbClr val="D4CAD6"/>
          </a:solidFill>
          <a:ln>
            <a:noFill/>
          </a:ln>
        </p:spPr>
        <p:txBody>
          <a:bodyPr anchorCtr="0" anchor="t" bIns="45700" lIns="457200" spcFirstLastPara="1" rIns="0" wrap="square" tIns="4572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822960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" name="Google Shape;8;p8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8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8"/>
          <p:cNvSpPr txBox="1"/>
          <p:nvPr>
            <p:ph idx="10" type="dt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8"/>
          <p:cNvSpPr txBox="1"/>
          <p:nvPr>
            <p:ph idx="11" type="ftr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8"/>
          <p:cNvSpPr txBox="1"/>
          <p:nvPr>
            <p:ph idx="12" type="sldNum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cxnSp>
        <p:nvCxnSpPr>
          <p:cNvPr id="13" name="Google Shape;13;p8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sXzVs56OxcY" TargetMode="External"/><Relationship Id="rId4" Type="http://schemas.openxmlformats.org/officeDocument/2006/relationships/hyperlink" Target="https://www.youtube.com/watch?v=lFFQBgL9at4" TargetMode="External"/><Relationship Id="rId5" Type="http://schemas.openxmlformats.org/officeDocument/2006/relationships/hyperlink" Target="https://www.youtube.com/watch?v=3XN2X72jrFk" TargetMode="External"/><Relationship Id="rId6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568964" y="404664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b="1" lang="cs-CZ" sz="5400">
                <a:solidFill>
                  <a:srgbClr val="7030A0"/>
                </a:solidFill>
              </a:rPr>
              <a:t>DRAMATURGIE TB PROGRAMU</a:t>
            </a:r>
            <a:br>
              <a:rPr b="1" lang="cs-CZ" sz="5400">
                <a:solidFill>
                  <a:srgbClr val="7030A0"/>
                </a:solidFill>
              </a:rPr>
            </a:br>
            <a:r>
              <a:rPr b="1" lang="cs-CZ" sz="5400">
                <a:solidFill>
                  <a:srgbClr val="7030A0"/>
                </a:solidFill>
              </a:rPr>
              <a:t>NA AKCI</a:t>
            </a:r>
            <a:endParaRPr b="1" sz="5400">
              <a:solidFill>
                <a:srgbClr val="7030A0"/>
              </a:solidFill>
            </a:endParaRPr>
          </a:p>
        </p:txBody>
      </p:sp>
      <p:sp>
        <p:nvSpPr>
          <p:cNvPr id="102" name="Google Shape;102;p1"/>
          <p:cNvSpPr/>
          <p:nvPr/>
        </p:nvSpPr>
        <p:spPr>
          <a:xfrm>
            <a:off x="2210312" y="5373216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Jana Stará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Zuzana Hájková</a:t>
            </a:r>
            <a:b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Dagmar Heiland Trávníková</a:t>
            </a:r>
            <a:endParaRPr/>
          </a:p>
        </p:txBody>
      </p:sp>
      <p:pic>
        <p:nvPicPr>
          <p:cNvPr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44084" y="2564904"/>
            <a:ext cx="4104456" cy="2736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7030A0"/>
                </a:solidFill>
              </a:rPr>
              <a:t>Dramaturgie TB programu </a:t>
            </a:r>
            <a:br>
              <a:rPr b="1" lang="cs-CZ">
                <a:solidFill>
                  <a:srgbClr val="7030A0"/>
                </a:solidFill>
              </a:rPr>
            </a:br>
            <a:r>
              <a:rPr b="1" lang="cs-CZ">
                <a:solidFill>
                  <a:srgbClr val="7030A0"/>
                </a:solidFill>
              </a:rPr>
              <a:t>na akci</a:t>
            </a:r>
            <a:endParaRPr>
              <a:solidFill>
                <a:srgbClr val="7030A0"/>
              </a:solidFill>
            </a:endParaRPr>
          </a:p>
        </p:txBody>
      </p:sp>
      <p:sp>
        <p:nvSpPr>
          <p:cNvPr id="109" name="Google Shape;109;p2"/>
          <p:cNvSpPr txBox="1"/>
          <p:nvPr>
            <p:ph idx="1" type="body"/>
          </p:nvPr>
        </p:nvSpPr>
        <p:spPr>
          <a:xfrm>
            <a:off x="457200" y="1935480"/>
            <a:ext cx="8219256" cy="4589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reflektuje </a:t>
            </a:r>
            <a:r>
              <a:rPr b="1" lang="cs-CZ"/>
              <a:t>funkčnost programu ve vztahu k záměru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sleduje </a:t>
            </a:r>
            <a:r>
              <a:rPr b="1" lang="cs-CZ"/>
              <a:t>vývoj skupiny </a:t>
            </a:r>
            <a:r>
              <a:rPr lang="cs-CZ"/>
              <a:t>a případně upravuje scénář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úprava programu </a:t>
            </a:r>
            <a:r>
              <a:rPr lang="cs-CZ"/>
              <a:t>na základě aktuálních potřeb skupiny nebo situace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Zuzka\Desktop\Zuzu\Fotky\2014\kurz_TEAMBUILDING_19._22.5.2014\DSC_0218.JPG" id="110" name="Google Shape;11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032" y="3429000"/>
            <a:ext cx="4103948" cy="2735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7030A0"/>
                </a:solidFill>
              </a:rPr>
              <a:t>Dramaturgie TB programu </a:t>
            </a:r>
            <a:br>
              <a:rPr b="1" lang="cs-CZ">
                <a:solidFill>
                  <a:srgbClr val="7030A0"/>
                </a:solidFill>
              </a:rPr>
            </a:br>
            <a:r>
              <a:rPr b="1" lang="cs-CZ">
                <a:solidFill>
                  <a:srgbClr val="7030A0"/>
                </a:solidFill>
              </a:rPr>
              <a:t>na akci</a:t>
            </a:r>
            <a:endParaRPr/>
          </a:p>
        </p:txBody>
      </p:sp>
      <p:sp>
        <p:nvSpPr>
          <p:cNvPr id="116" name="Google Shape;116;p3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</a:t>
            </a:r>
            <a:r>
              <a:rPr b="1" lang="cs-CZ"/>
              <a:t>skutečný děj </a:t>
            </a:r>
            <a:r>
              <a:rPr lang="cs-CZ"/>
              <a:t>(reálný scénář) se od toho plánovaného často liší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konečná podoba kurzu dozrává a vzniká až </a:t>
            </a:r>
            <a:r>
              <a:rPr b="1" lang="cs-CZ"/>
              <a:t>interakcí mezi našimi původními představami a skutečností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dobrý kurz/program </a:t>
            </a:r>
            <a:r>
              <a:rPr b="1" lang="cs-CZ"/>
              <a:t>nelze do detailu promyslet předem!</a:t>
            </a:r>
            <a:endParaRPr b="1"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Zuzka\Desktop\Zuzu\Fotky\2014\kurz_TEAMBUILDING_19._22.5.2014\DSC_0294.JPG"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3940" y="3573016"/>
            <a:ext cx="5301837" cy="2564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7030A0"/>
                </a:solidFill>
              </a:rPr>
              <a:t>Skupinová dynamika</a:t>
            </a:r>
            <a:endParaRPr/>
          </a:p>
        </p:txBody>
      </p:sp>
      <p:sp>
        <p:nvSpPr>
          <p:cNvPr id="123" name="Google Shape;123;p4"/>
          <p:cNvSpPr txBox="1"/>
          <p:nvPr>
            <p:ph idx="1" type="body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vytvoření důvěry, poznání se (účastník X účastník, účastník X lektor), profesionalita lektorů!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přijmutí rozdílů – umožněním soutěživosti, konfliktu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sehraná skupina – osobnější témata, hlubší programy, otevření se, sdílení…</a:t>
            </a:r>
            <a:endParaRPr/>
          </a:p>
          <a:p>
            <a:pPr indent="-12700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respektování odlišných potřeb</a:t>
            </a:r>
            <a:br>
              <a:rPr lang="cs-CZ"/>
            </a:br>
            <a:r>
              <a:rPr lang="cs-CZ"/>
              <a:t>  členů skupiny (po stránce fyzické,</a:t>
            </a:r>
            <a:br>
              <a:rPr lang="cs-CZ"/>
            </a:br>
            <a:r>
              <a:rPr lang="cs-CZ"/>
              <a:t>  psychické, …)</a:t>
            </a:r>
            <a:endParaRPr/>
          </a:p>
          <a:p>
            <a:pPr indent="0" lvl="0" marL="9144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pic>
        <p:nvPicPr>
          <p:cNvPr descr="C:\Users\Zuzka\Desktop\Zuzu\Fotky\2014\kurz_TEAMBUILDING_19._22.5.2014\DSC_0449.JPG" id="124" name="Google Shape;12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6016" y="3429000"/>
            <a:ext cx="4248472" cy="2832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7030A0"/>
                </a:solidFill>
              </a:rPr>
              <a:t>Co řešíme na akci?</a:t>
            </a:r>
            <a:endParaRPr/>
          </a:p>
        </p:txBody>
      </p:sp>
      <p:sp>
        <p:nvSpPr>
          <p:cNvPr id="130" name="Google Shape;130;p5"/>
          <p:cNvSpPr txBox="1"/>
          <p:nvPr>
            <p:ph idx="1" type="body"/>
          </p:nvPr>
        </p:nvSpPr>
        <p:spPr>
          <a:xfrm>
            <a:off x="799836" y="1988840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747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týmové porady </a:t>
            </a:r>
            <a:r>
              <a:rPr lang="cs-CZ" sz="1850"/>
              <a:t>(po jednotlivých blocích, </a:t>
            </a:r>
            <a:br>
              <a:rPr lang="cs-CZ" sz="1850"/>
            </a:br>
            <a:r>
              <a:rPr lang="cs-CZ" sz="1850"/>
              <a:t>průběžné, reakce na aktuální dění, improvizace)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sledujeme, jakou </a:t>
            </a:r>
            <a:r>
              <a:rPr b="1" lang="cs-CZ" sz="1850"/>
              <a:t>atmosféru program vytvořil</a:t>
            </a:r>
            <a:br>
              <a:rPr lang="cs-CZ" sz="1850"/>
            </a:br>
            <a:r>
              <a:rPr lang="cs-CZ" sz="1850"/>
              <a:t> (adekvátní úpravy..), jaká je aktuální nálada v týmu</a:t>
            </a:r>
            <a:endParaRPr sz="1850"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záznam skutečného scénáře, poznámky, zpětná</a:t>
            </a:r>
            <a:br>
              <a:rPr b="1" lang="cs-CZ" sz="1850"/>
            </a:br>
            <a:r>
              <a:rPr b="1" lang="cs-CZ" sz="1850"/>
              <a:t>vazba lektorů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jak jsou na tom účastníci?</a:t>
            </a:r>
            <a:endParaRPr b="1" sz="1850"/>
          </a:p>
          <a:p>
            <a:pPr indent="-182880" lvl="2" marL="566928" rtl="0" algn="l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SzPts val="1572"/>
              <a:buFont typeface="Courier New"/>
              <a:buChar char="o"/>
            </a:pPr>
            <a:r>
              <a:rPr lang="cs-CZ" sz="1572"/>
              <a:t> atmosféra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572"/>
              <a:buFont typeface="Courier New"/>
              <a:buChar char="o"/>
            </a:pPr>
            <a:r>
              <a:rPr lang="cs-CZ" sz="1572"/>
              <a:t> dosahování cílů</a:t>
            </a:r>
            <a:endParaRPr/>
          </a:p>
          <a:p>
            <a:pPr indent="-182880" lvl="2" marL="566928" rtl="0" algn="l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SzPts val="1572"/>
              <a:buFont typeface="Courier New"/>
              <a:buChar char="o"/>
            </a:pPr>
            <a:r>
              <a:rPr lang="cs-CZ" sz="1572"/>
              <a:t> problémy, konflikty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6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co dál?  </a:t>
            </a:r>
            <a:r>
              <a:rPr lang="cs-CZ" sz="1850"/>
              <a:t>- úpravy programu a jeho částí,</a:t>
            </a:r>
            <a:br>
              <a:rPr lang="cs-CZ" sz="1850"/>
            </a:br>
            <a:r>
              <a:rPr lang="cs-CZ" sz="1850"/>
              <a:t>	-  úkoly na další den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</a:t>
            </a:r>
            <a:r>
              <a:rPr b="1" lang="cs-CZ" sz="1850"/>
              <a:t>organizační záležitosti </a:t>
            </a:r>
            <a:r>
              <a:rPr lang="cs-CZ" sz="1850"/>
              <a:t>(ubytování, strava, doprava, </a:t>
            </a:r>
            <a:br>
              <a:rPr lang="cs-CZ" sz="1850"/>
            </a:br>
            <a:r>
              <a:rPr lang="cs-CZ" sz="1850"/>
              <a:t>přeprava pomůcek a materiálu…)</a:t>
            </a:r>
            <a:endParaRPr/>
          </a:p>
        </p:txBody>
      </p:sp>
      <p:pic>
        <p:nvPicPr>
          <p:cNvPr descr="C:\Users\Zuzka\Desktop\Zuzu\Fotky\2014\kurz_TEAMBUILDING_19._22.5.2014\DSC_0548.JPG" id="131" name="Google Shape;131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1988840"/>
            <a:ext cx="2718048" cy="407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"/>
          <p:cNvSpPr txBox="1"/>
          <p:nvPr>
            <p:ph type="title"/>
          </p:nvPr>
        </p:nvSpPr>
        <p:spPr>
          <a:xfrm>
            <a:off x="457200" y="404664"/>
            <a:ext cx="8229600" cy="1442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7030A0"/>
                </a:solidFill>
              </a:rPr>
              <a:t>Co nám může do programu zasáhnout?</a:t>
            </a:r>
            <a:endParaRPr/>
          </a:p>
        </p:txBody>
      </p:sp>
      <p:sp>
        <p:nvSpPr>
          <p:cNvPr id="137" name="Google Shape;137;p6"/>
          <p:cNvSpPr txBox="1"/>
          <p:nvPr>
            <p:ph idx="1" type="body"/>
          </p:nvPr>
        </p:nvSpPr>
        <p:spPr>
          <a:xfrm>
            <a:off x="800099" y="2069936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17475" lvl="0" marL="9144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provozní problémy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účastníci (fyzická, psychická zdatnost, labilita)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tým (konflikty, kondice)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počasí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nedodržování časového</a:t>
            </a:r>
            <a:br>
              <a:rPr lang="cs-CZ" sz="1850"/>
            </a:br>
            <a:r>
              <a:rPr lang="cs-CZ" sz="1850"/>
              <a:t>harmonogramu (nedochvilnost</a:t>
            </a:r>
            <a:br>
              <a:rPr lang="cs-CZ" sz="1850"/>
            </a:br>
            <a:r>
              <a:rPr lang="cs-CZ" sz="1850"/>
              <a:t>účastníků, lektorů, neočekávaná</a:t>
            </a:r>
            <a:br>
              <a:rPr lang="cs-CZ" sz="1850"/>
            </a:br>
            <a:r>
              <a:rPr lang="cs-CZ" sz="1850"/>
              <a:t>zpoždění – jídlo, atd..)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špatný odhad (prostor, čas, tým..)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nepřipravenost (aktivity, materiál,</a:t>
            </a:r>
            <a:br>
              <a:rPr lang="cs-CZ" sz="1850"/>
            </a:br>
            <a:r>
              <a:rPr lang="cs-CZ" sz="1850"/>
              <a:t>ne-znalost prostředí,..)</a:t>
            </a:r>
            <a:endParaRPr/>
          </a:p>
          <a:p>
            <a:pPr indent="-117475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Font typeface="Courier New"/>
              <a:buChar char="o"/>
            </a:pPr>
            <a:r>
              <a:rPr lang="cs-CZ" sz="1850"/>
              <a:t> únava, nemoc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1850"/>
              <a:buNone/>
            </a:pPr>
            <a:r>
              <a:t/>
            </a:r>
            <a:endParaRPr sz="1850"/>
          </a:p>
        </p:txBody>
      </p:sp>
      <p:pic>
        <p:nvPicPr>
          <p:cNvPr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0540" y="3405336"/>
            <a:ext cx="4031940" cy="268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800"/>
              <a:buFont typeface="Calibri"/>
              <a:buNone/>
            </a:pPr>
            <a:r>
              <a:rPr b="1" lang="cs-CZ">
                <a:solidFill>
                  <a:srgbClr val="7030A0"/>
                </a:solidFill>
              </a:rPr>
              <a:t>Co ne-řešit na místě a přede všemi?</a:t>
            </a:r>
            <a:endParaRPr b="1">
              <a:solidFill>
                <a:srgbClr val="7030A0"/>
              </a:solidFill>
            </a:endParaRPr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539552" y="184482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127000" lvl="0" marL="9144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nedochvilnost, nedodržování pravidel (alkohol, rušení „nočního klidu“, nepřipravenost na další aktivity…)</a:t>
            </a:r>
            <a:endParaRPr/>
          </a:p>
          <a:p>
            <a:pPr indent="-1270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konflikty v týmu</a:t>
            </a:r>
            <a:endParaRPr/>
          </a:p>
          <a:p>
            <a:pPr indent="-1270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osobní problémy účastníků / lektorů</a:t>
            </a:r>
            <a:br>
              <a:rPr lang="cs-CZ"/>
            </a:br>
            <a:r>
              <a:rPr lang="cs-CZ"/>
              <a:t>(neočekávané události – rodinné,</a:t>
            </a:r>
            <a:br>
              <a:rPr lang="cs-CZ"/>
            </a:br>
            <a:r>
              <a:rPr lang="cs-CZ"/>
              <a:t>zdravotní, atd.)</a:t>
            </a:r>
            <a:endParaRPr/>
          </a:p>
          <a:p>
            <a:pPr indent="-1270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 osobní konflikty lektor X účastník</a:t>
            </a:r>
            <a:endParaRPr/>
          </a:p>
          <a:p>
            <a:pPr indent="-1270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organizační problémy (ubytování,</a:t>
            </a:r>
            <a:br>
              <a:rPr lang="cs-CZ"/>
            </a:br>
            <a:r>
              <a:rPr lang="cs-CZ"/>
              <a:t> jídlo, teplo/zima..)</a:t>
            </a:r>
            <a:endParaRPr/>
          </a:p>
          <a:p>
            <a:pPr indent="-1270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pracovní problémy (lektorů / účastníků)</a:t>
            </a:r>
            <a:endParaRPr/>
          </a:p>
          <a:p>
            <a:pPr indent="-127000" lvl="0" marL="91440" rtl="0" algn="l">
              <a:lnSpc>
                <a:spcPct val="80000"/>
              </a:lnSpc>
              <a:spcBef>
                <a:spcPts val="1400"/>
              </a:spcBef>
              <a:spcAft>
                <a:spcPts val="0"/>
              </a:spcAft>
              <a:buSzPts val="2000"/>
              <a:buFont typeface="Courier New"/>
              <a:buChar char="o"/>
            </a:pPr>
            <a:r>
              <a:rPr lang="cs-CZ"/>
              <a:t> aktuální fyzický / psychický / „sociální“ stav všech zúčastněných</a:t>
            </a:r>
            <a:endParaRPr/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88024" y="2276872"/>
            <a:ext cx="3996444" cy="2664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6f3b9b9be2_0_5"/>
          <p:cNvSpPr txBox="1"/>
          <p:nvPr>
            <p:ph type="title"/>
          </p:nvPr>
        </p:nvSpPr>
        <p:spPr>
          <a:xfrm>
            <a:off x="822960" y="286604"/>
            <a:ext cx="7543800" cy="1450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Hrozby teambuildingu -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“groupthink”</a:t>
            </a:r>
            <a:endParaRPr/>
          </a:p>
        </p:txBody>
      </p:sp>
      <p:sp>
        <p:nvSpPr>
          <p:cNvPr id="151" name="Google Shape;151;g6f3b9b9be2_0_5"/>
          <p:cNvSpPr txBox="1"/>
          <p:nvPr>
            <p:ph idx="1" type="body"/>
          </p:nvPr>
        </p:nvSpPr>
        <p:spPr>
          <a:xfrm>
            <a:off x="822959" y="1845734"/>
            <a:ext cx="7543800" cy="4023300"/>
          </a:xfrm>
          <a:prstGeom prst="rect">
            <a:avLst/>
          </a:prstGeom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/>
              <a:t>Třetí vlna </a:t>
            </a:r>
            <a:r>
              <a:rPr lang="cs-CZ"/>
              <a:t>- výuka o totalitě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film Náš Vůdce 			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https://www.youtube.com/watch?v=sXzVs56OxcY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dokument se studenty	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https://www.youtube.com/watch?v=lFFQBgL9at4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-CZ"/>
              <a:t>Stanfordský experiment </a:t>
            </a:r>
            <a:r>
              <a:rPr lang="cs-CZ"/>
              <a:t>- výzkum se studenty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-CZ"/>
              <a:t>film podle skutečné události	</a:t>
            </a:r>
            <a:r>
              <a:rPr lang="cs-CZ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https://www.youtube.com/watch?v=3XN2X72jrFk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g6f3b9b9be2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19650" y="1737400"/>
            <a:ext cx="4324350" cy="291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Retrospektiva">
  <a:themeElements>
    <a:clrScheme name="Fialová II">
      <a:dk1>
        <a:srgbClr val="000000"/>
      </a:dk1>
      <a:lt1>
        <a:srgbClr val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2015-03-31T14:44:56Z</dcterms:created>
  <dc:creator>Zuzka Hájková</dc:creator>
</cp:coreProperties>
</file>