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1" r:id="rId5"/>
    <p:sldId id="264" r:id="rId6"/>
    <p:sldId id="265" r:id="rId7"/>
    <p:sldId id="266" r:id="rId8"/>
    <p:sldId id="267" r:id="rId9"/>
    <p:sldId id="268" r:id="rId10"/>
    <p:sldId id="259" r:id="rId11"/>
    <p:sldId id="260" r:id="rId12"/>
    <p:sldId id="262" r:id="rId13"/>
    <p:sldId id="263"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smtClean="0"/>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4/9/2019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4/9/2019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smtClean="0"/>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smtClean="0"/>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4/9/2019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4/9/2019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smtClean="0"/>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4/9/2019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ideo" Target="https://www.youtube.com/embed/4BpHIFL0pt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s26jlK8bUSY&amp;list=PLamQuNkRTV0d4UbU7ho_-_6GcL1omo1z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portbiz.cz/wp-content/uploads/2019/02/makey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17" y="0"/>
            <a:ext cx="11576649" cy="743751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ctrTitle"/>
          </p:nvPr>
        </p:nvSpPr>
        <p:spPr>
          <a:xfrm>
            <a:off x="1363035" y="4893964"/>
            <a:ext cx="9678776" cy="2093433"/>
          </a:xfrm>
        </p:spPr>
        <p:txBody>
          <a:bodyPr/>
          <a:lstStyle/>
          <a:p>
            <a:r>
              <a:rPr lang="cs-CZ" sz="6000" dirty="0" err="1" smtClean="0">
                <a:solidFill>
                  <a:schemeClr val="bg1"/>
                </a:solidFill>
                <a:latin typeface="Algerian" panose="04020705040A02060702" pitchFamily="82" charset="0"/>
              </a:rPr>
              <a:t>Rebranding</a:t>
            </a:r>
            <a:r>
              <a:rPr lang="cs-CZ" sz="6000" dirty="0" smtClean="0">
                <a:solidFill>
                  <a:schemeClr val="bg1"/>
                </a:solidFill>
                <a:latin typeface="Algerian" panose="04020705040A02060702" pitchFamily="82" charset="0"/>
              </a:rPr>
              <a:t> sportovních organizací</a:t>
            </a:r>
            <a:endParaRPr lang="cs-CZ" sz="6000" dirty="0">
              <a:solidFill>
                <a:schemeClr val="bg1"/>
              </a:solidFill>
              <a:latin typeface="Algerian" panose="04020705040A02060702" pitchFamily="82" charset="0"/>
            </a:endParaRPr>
          </a:p>
        </p:txBody>
      </p:sp>
    </p:spTree>
    <p:extLst>
      <p:ext uri="{BB962C8B-B14F-4D97-AF65-F5344CB8AC3E}">
        <p14:creationId xmlns:p14="http://schemas.microsoft.com/office/powerpoint/2010/main" val="70591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CZECH SQUASH (2019)</a:t>
            </a:r>
            <a:endParaRPr lang="cs-CZ" dirty="0"/>
          </a:p>
        </p:txBody>
      </p:sp>
      <p:sp>
        <p:nvSpPr>
          <p:cNvPr id="3" name="Zástupný symbol pro obsah 2"/>
          <p:cNvSpPr>
            <a:spLocks noGrp="1"/>
          </p:cNvSpPr>
          <p:nvPr>
            <p:ph idx="1"/>
          </p:nvPr>
        </p:nvSpPr>
        <p:spPr>
          <a:xfrm>
            <a:off x="871268" y="1664898"/>
            <a:ext cx="5969479" cy="4899804"/>
          </a:xfrm>
        </p:spPr>
        <p:txBody>
          <a:bodyPr/>
          <a:lstStyle/>
          <a:p>
            <a:r>
              <a:rPr lang="cs-CZ" dirty="0" smtClean="0"/>
              <a:t>Logo a identita pro veřejnou komunikaci</a:t>
            </a:r>
          </a:p>
          <a:p>
            <a:r>
              <a:rPr lang="cs-CZ" dirty="0" smtClean="0"/>
              <a:t>Míček a trajektorie letu</a:t>
            </a:r>
          </a:p>
          <a:p>
            <a:pPr lvl="1"/>
            <a:r>
              <a:rPr lang="cs-CZ" dirty="0" smtClean="0"/>
              <a:t>Úspěchy nastupující mladé generace</a:t>
            </a:r>
          </a:p>
          <a:p>
            <a:pPr lvl="1"/>
            <a:r>
              <a:rPr lang="cs-CZ" dirty="0" smtClean="0"/>
              <a:t>Squash stále populárnějším sportem</a:t>
            </a:r>
          </a:p>
          <a:p>
            <a:pPr lvl="2"/>
            <a:r>
              <a:rPr lang="cs-CZ" dirty="0" smtClean="0"/>
              <a:t>Ambice získat místo na OH</a:t>
            </a:r>
          </a:p>
          <a:p>
            <a:r>
              <a:rPr lang="cs-CZ" dirty="0" smtClean="0"/>
              <a:t>Moderní, jednoduché a dynamické</a:t>
            </a:r>
          </a:p>
          <a:p>
            <a:r>
              <a:rPr lang="cs-CZ" dirty="0" smtClean="0"/>
              <a:t>Text </a:t>
            </a:r>
          </a:p>
          <a:p>
            <a:pPr lvl="1"/>
            <a:r>
              <a:rPr lang="cs-CZ" dirty="0" smtClean="0"/>
              <a:t>Stěna, proti které míří míček</a:t>
            </a:r>
          </a:p>
          <a:p>
            <a:pPr lvl="1"/>
            <a:r>
              <a:rPr lang="cs-CZ" dirty="0" smtClean="0"/>
              <a:t>Národní barvy</a:t>
            </a:r>
          </a:p>
          <a:p>
            <a:pPr lvl="2"/>
            <a:r>
              <a:rPr lang="cs-CZ" dirty="0" smtClean="0"/>
              <a:t>Hrdost a důstojnost</a:t>
            </a:r>
            <a:endParaRPr lang="cs-CZ" dirty="0"/>
          </a:p>
          <a:p>
            <a:r>
              <a:rPr lang="cs-CZ" dirty="0" smtClean="0"/>
              <a:t>CZECH SQUASH – ČESKÝ SQUASH</a:t>
            </a:r>
            <a:endParaRPr lang="cs-CZ" dirty="0"/>
          </a:p>
        </p:txBody>
      </p:sp>
      <p:pic>
        <p:nvPicPr>
          <p:cNvPr id="9" name="Zástupný symbol pro obsa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135" y="0"/>
            <a:ext cx="5061865" cy="3581400"/>
          </a:xfrm>
          <a:prstGeom prst="rect">
            <a:avLst/>
          </a:prstGeom>
          <a:ln>
            <a:noFill/>
          </a:ln>
          <a:effectLst>
            <a:outerShdw blurRad="292100" dist="139700" dir="2700000" algn="tl" rotWithShape="0">
              <a:srgbClr val="333333">
                <a:alpha val="65000"/>
              </a:srgbClr>
            </a:outerShdw>
          </a:effectLst>
        </p:spPr>
      </p:pic>
      <p:sp>
        <p:nvSpPr>
          <p:cNvPr id="10" name="Zástupný symbol pro obsah 2"/>
          <p:cNvSpPr txBox="1">
            <a:spLocks/>
          </p:cNvSpPr>
          <p:nvPr/>
        </p:nvSpPr>
        <p:spPr>
          <a:xfrm>
            <a:off x="7130135" y="3856008"/>
            <a:ext cx="4892213" cy="277483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cs-CZ" dirty="0"/>
              <a:t> „</a:t>
            </a:r>
            <a:r>
              <a:rPr lang="cs-CZ" i="1" dirty="0"/>
              <a:t>Doposud jsme se při komunikaci se členy zaštitovali asociací, rozhodli jsme se však pro změnu. Chtěli jsme odstranit punc funkcionářské autority. Při komunikaci směrem ven je pro nás tato varianta více </a:t>
            </a:r>
            <a:r>
              <a:rPr lang="cs-CZ" i="1" dirty="0" smtClean="0"/>
              <a:t>sjednocující.“</a:t>
            </a:r>
            <a:endParaRPr lang="cs-CZ" dirty="0"/>
          </a:p>
        </p:txBody>
      </p:sp>
    </p:spTree>
    <p:extLst>
      <p:ext uri="{BB962C8B-B14F-4D97-AF65-F5344CB8AC3E}">
        <p14:creationId xmlns:p14="http://schemas.microsoft.com/office/powerpoint/2010/main" val="2803391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portbiz.cz/wp-content/uploads/2019/02/czechsqua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4285" y="0"/>
            <a:ext cx="3717715" cy="1861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portbiz.cz/wp-content/uploads/2019/02/ceskysquash-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82790" cy="184431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4"/>
          <a:stretch>
            <a:fillRect/>
          </a:stretch>
        </p:blipFill>
        <p:spPr>
          <a:xfrm>
            <a:off x="3682789" y="-1"/>
            <a:ext cx="4791495" cy="3411959"/>
          </a:xfrm>
          <a:prstGeom prst="rect">
            <a:avLst/>
          </a:prstGeom>
        </p:spPr>
      </p:pic>
      <p:pic>
        <p:nvPicPr>
          <p:cNvPr id="5" name="Obrázek 4"/>
          <p:cNvPicPr>
            <a:picLocks noChangeAspect="1"/>
          </p:cNvPicPr>
          <p:nvPr/>
        </p:nvPicPr>
        <p:blipFill>
          <a:blip r:embed="rId5"/>
          <a:stretch>
            <a:fillRect/>
          </a:stretch>
        </p:blipFill>
        <p:spPr>
          <a:xfrm>
            <a:off x="0" y="3411958"/>
            <a:ext cx="4870554" cy="3446042"/>
          </a:xfrm>
          <a:prstGeom prst="rect">
            <a:avLst/>
          </a:prstGeom>
        </p:spPr>
      </p:pic>
      <p:pic>
        <p:nvPicPr>
          <p:cNvPr id="6" name="Obrázek 5"/>
          <p:cNvPicPr>
            <a:picLocks noChangeAspect="1"/>
          </p:cNvPicPr>
          <p:nvPr/>
        </p:nvPicPr>
        <p:blipFill>
          <a:blip r:embed="rId6"/>
          <a:stretch>
            <a:fillRect/>
          </a:stretch>
        </p:blipFill>
        <p:spPr>
          <a:xfrm>
            <a:off x="4870555" y="3411958"/>
            <a:ext cx="2445606" cy="1729385"/>
          </a:xfrm>
          <a:prstGeom prst="rect">
            <a:avLst/>
          </a:prstGeom>
        </p:spPr>
      </p:pic>
      <p:pic>
        <p:nvPicPr>
          <p:cNvPr id="7" name="Obrázek 6"/>
          <p:cNvPicPr>
            <a:picLocks noChangeAspect="1"/>
          </p:cNvPicPr>
          <p:nvPr/>
        </p:nvPicPr>
        <p:blipFill>
          <a:blip r:embed="rId7"/>
          <a:stretch>
            <a:fillRect/>
          </a:stretch>
        </p:blipFill>
        <p:spPr>
          <a:xfrm>
            <a:off x="7321446" y="3411958"/>
            <a:ext cx="4870554" cy="3446042"/>
          </a:xfrm>
          <a:prstGeom prst="rect">
            <a:avLst/>
          </a:prstGeom>
        </p:spPr>
      </p:pic>
      <p:pic>
        <p:nvPicPr>
          <p:cNvPr id="10" name="Obrázek 9"/>
          <p:cNvPicPr>
            <a:picLocks noChangeAspect="1"/>
          </p:cNvPicPr>
          <p:nvPr/>
        </p:nvPicPr>
        <p:blipFill>
          <a:blip r:embed="rId6"/>
          <a:stretch>
            <a:fillRect/>
          </a:stretch>
        </p:blipFill>
        <p:spPr>
          <a:xfrm>
            <a:off x="4870555" y="5141343"/>
            <a:ext cx="2445606" cy="1729385"/>
          </a:xfrm>
          <a:prstGeom prst="rect">
            <a:avLst/>
          </a:prstGeom>
        </p:spPr>
      </p:pic>
    </p:spTree>
    <p:extLst>
      <p:ext uri="{BB962C8B-B14F-4D97-AF65-F5344CB8AC3E}">
        <p14:creationId xmlns:p14="http://schemas.microsoft.com/office/powerpoint/2010/main" val="2380184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CZECH HANDBALL (2016)</a:t>
            </a:r>
            <a:endParaRPr lang="cs-CZ" dirty="0"/>
          </a:p>
        </p:txBody>
      </p:sp>
      <p:sp>
        <p:nvSpPr>
          <p:cNvPr id="3" name="Zástupný symbol pro obsah 2"/>
          <p:cNvSpPr>
            <a:spLocks noGrp="1"/>
          </p:cNvSpPr>
          <p:nvPr>
            <p:ph idx="1"/>
          </p:nvPr>
        </p:nvSpPr>
        <p:spPr>
          <a:xfrm>
            <a:off x="1086928" y="1851805"/>
            <a:ext cx="6366295" cy="2668438"/>
          </a:xfrm>
        </p:spPr>
        <p:txBody>
          <a:bodyPr>
            <a:normAutofit fontScale="85000" lnSpcReduction="20000"/>
          </a:bodyPr>
          <a:lstStyle/>
          <a:p>
            <a:r>
              <a:rPr lang="cs-CZ" dirty="0" smtClean="0"/>
              <a:t>Národní barvy</a:t>
            </a:r>
          </a:p>
          <a:p>
            <a:r>
              <a:rPr lang="cs-CZ" dirty="0" smtClean="0"/>
              <a:t>H</a:t>
            </a:r>
          </a:p>
          <a:p>
            <a:pPr lvl="1"/>
            <a:r>
              <a:rPr lang="cs-CZ" b="1" dirty="0" err="1" smtClean="0"/>
              <a:t>Handball</a:t>
            </a:r>
            <a:endParaRPr lang="cs-CZ" b="1" dirty="0" smtClean="0"/>
          </a:p>
          <a:p>
            <a:pPr lvl="1"/>
            <a:r>
              <a:rPr lang="cs-CZ" b="1" dirty="0" smtClean="0"/>
              <a:t>Házená</a:t>
            </a:r>
          </a:p>
          <a:p>
            <a:pPr lvl="1"/>
            <a:r>
              <a:rPr lang="cs-CZ" b="1" dirty="0" smtClean="0"/>
              <a:t>HERO</a:t>
            </a:r>
            <a:endParaRPr lang="cs-CZ" b="1" dirty="0"/>
          </a:p>
          <a:p>
            <a:r>
              <a:rPr lang="cs-CZ" dirty="0" smtClean="0"/>
              <a:t>Levá strana H = slavná minulost</a:t>
            </a:r>
          </a:p>
          <a:p>
            <a:r>
              <a:rPr lang="cs-CZ" dirty="0" smtClean="0"/>
              <a:t>Pravá strana H = nadějná budoucnost</a:t>
            </a:r>
          </a:p>
          <a:p>
            <a:r>
              <a:rPr lang="cs-CZ" dirty="0" smtClean="0"/>
              <a:t>Modifikace</a:t>
            </a:r>
            <a:endParaRPr lang="cs-CZ" dirty="0"/>
          </a:p>
        </p:txBody>
      </p:sp>
      <p:pic>
        <p:nvPicPr>
          <p:cNvPr id="3074" name="Picture 2" descr="http://www.sportbiz.cz/wp-content/uploads/2019/03/logo_haze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392" y="0"/>
            <a:ext cx="3703608" cy="370360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6089750" y="4520242"/>
            <a:ext cx="6102249" cy="2287812"/>
          </a:xfrm>
          <a:prstGeom prst="rect">
            <a:avLst/>
          </a:prstGeom>
        </p:spPr>
      </p:pic>
      <p:sp>
        <p:nvSpPr>
          <p:cNvPr id="6" name="Zástupný symbol pro obsah 2"/>
          <p:cNvSpPr txBox="1">
            <a:spLocks/>
          </p:cNvSpPr>
          <p:nvPr/>
        </p:nvSpPr>
        <p:spPr>
          <a:xfrm>
            <a:off x="767751" y="4856671"/>
            <a:ext cx="5321999" cy="200132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cs-CZ" sz="1500" dirty="0"/>
              <a:t>„Pokud chceme, aby se házená rozvíjela, nemůžeme si dovolit ji chápat pouze jako sport, ale vnímat i nabízet ji jako špičkový produkt. A ke špičkovému produktu patří propracovaná značka. Pouze kvalitní značka společně s realizovanou marketingovou strategií umožní házené stát se masově známým sportem, s jehož atributy se snadno ztotožní především mladší generace i potenciální </a:t>
            </a:r>
            <a:r>
              <a:rPr lang="cs-CZ" sz="1500" dirty="0" smtClean="0"/>
              <a:t>partneři.“</a:t>
            </a:r>
            <a:endParaRPr lang="cs-CZ" sz="1500" dirty="0"/>
          </a:p>
        </p:txBody>
      </p:sp>
    </p:spTree>
    <p:extLst>
      <p:ext uri="{BB962C8B-B14F-4D97-AF65-F5344CB8AC3E}">
        <p14:creationId xmlns:p14="http://schemas.microsoft.com/office/powerpoint/2010/main" val="3660699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ČESKÝ FLORBAL (2015)</a:t>
            </a:r>
            <a:endParaRPr lang="cs-CZ" dirty="0"/>
          </a:p>
        </p:txBody>
      </p:sp>
      <p:pic>
        <p:nvPicPr>
          <p:cNvPr id="4" name="4BpHIFL0ptE"/>
          <p:cNvPicPr>
            <a:picLocks noGrp="1" noRot="1" noChangeAspect="1"/>
          </p:cNvPicPr>
          <p:nvPr>
            <p:ph sz="half" idx="1"/>
            <a:videoFile r:link="rId1"/>
          </p:nvPr>
        </p:nvPicPr>
        <p:blipFill>
          <a:blip r:embed="rId3"/>
          <a:stretch>
            <a:fillRect/>
          </a:stretch>
        </p:blipFill>
        <p:spPr>
          <a:xfrm>
            <a:off x="4501072" y="1906438"/>
            <a:ext cx="7621916" cy="4287328"/>
          </a:xfrm>
          <a:prstGeom prst="rect">
            <a:avLst/>
          </a:prstGeom>
        </p:spPr>
      </p:pic>
      <p:sp>
        <p:nvSpPr>
          <p:cNvPr id="5" name="Zástupný symbol pro obsah 4"/>
          <p:cNvSpPr>
            <a:spLocks noGrp="1"/>
          </p:cNvSpPr>
          <p:nvPr>
            <p:ph sz="half" idx="2"/>
          </p:nvPr>
        </p:nvSpPr>
        <p:spPr>
          <a:xfrm>
            <a:off x="793629" y="1440611"/>
            <a:ext cx="3571337" cy="5313872"/>
          </a:xfrm>
        </p:spPr>
        <p:txBody>
          <a:bodyPr/>
          <a:lstStyle/>
          <a:p>
            <a:r>
              <a:rPr lang="cs-CZ" dirty="0" smtClean="0"/>
              <a:t>Vizuální provázanost</a:t>
            </a:r>
          </a:p>
          <a:p>
            <a:r>
              <a:rPr lang="cs-CZ" dirty="0" smtClean="0"/>
              <a:t>Možnost úpravy loga pro partnery</a:t>
            </a:r>
          </a:p>
          <a:p>
            <a:r>
              <a:rPr lang="cs-CZ" dirty="0" smtClean="0"/>
              <a:t>Logotypy jednotlivých soutěží</a:t>
            </a:r>
          </a:p>
          <a:p>
            <a:r>
              <a:rPr lang="cs-CZ" dirty="0" smtClean="0"/>
              <a:t>Národní barvy</a:t>
            </a:r>
            <a:endParaRPr lang="cs-CZ" dirty="0"/>
          </a:p>
        </p:txBody>
      </p:sp>
    </p:spTree>
    <p:extLst>
      <p:ext uri="{BB962C8B-B14F-4D97-AF65-F5344CB8AC3E}">
        <p14:creationId xmlns:p14="http://schemas.microsoft.com/office/powerpoint/2010/main" val="1294084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0" y="-1"/>
            <a:ext cx="12192000" cy="2370667"/>
          </a:xfrm>
          <a:prstGeom prst="rect">
            <a:avLst/>
          </a:prstGeom>
        </p:spPr>
      </p:pic>
      <p:pic>
        <p:nvPicPr>
          <p:cNvPr id="5" name="Obrázek 4"/>
          <p:cNvPicPr>
            <a:picLocks noChangeAspect="1"/>
          </p:cNvPicPr>
          <p:nvPr/>
        </p:nvPicPr>
        <p:blipFill>
          <a:blip r:embed="rId3"/>
          <a:stretch>
            <a:fillRect/>
          </a:stretch>
        </p:blipFill>
        <p:spPr>
          <a:xfrm>
            <a:off x="2815086" y="2370666"/>
            <a:ext cx="6561827" cy="1845514"/>
          </a:xfrm>
          <a:prstGeom prst="rect">
            <a:avLst/>
          </a:prstGeom>
        </p:spPr>
      </p:pic>
      <p:pic>
        <p:nvPicPr>
          <p:cNvPr id="6" name="Obrázek 5"/>
          <p:cNvPicPr>
            <a:picLocks noChangeAspect="1"/>
          </p:cNvPicPr>
          <p:nvPr/>
        </p:nvPicPr>
        <p:blipFill>
          <a:blip r:embed="rId4"/>
          <a:stretch>
            <a:fillRect/>
          </a:stretch>
        </p:blipFill>
        <p:spPr>
          <a:xfrm>
            <a:off x="0" y="4072207"/>
            <a:ext cx="6096000" cy="1543050"/>
          </a:xfrm>
          <a:prstGeom prst="rect">
            <a:avLst/>
          </a:prstGeom>
        </p:spPr>
      </p:pic>
      <p:pic>
        <p:nvPicPr>
          <p:cNvPr id="7" name="Obrázek 6"/>
          <p:cNvPicPr>
            <a:picLocks noChangeAspect="1"/>
          </p:cNvPicPr>
          <p:nvPr/>
        </p:nvPicPr>
        <p:blipFill>
          <a:blip r:embed="rId5"/>
          <a:stretch>
            <a:fillRect/>
          </a:stretch>
        </p:blipFill>
        <p:spPr>
          <a:xfrm>
            <a:off x="6032739" y="5305425"/>
            <a:ext cx="6096000" cy="1552575"/>
          </a:xfrm>
          <a:prstGeom prst="rect">
            <a:avLst/>
          </a:prstGeom>
        </p:spPr>
      </p:pic>
    </p:spTree>
    <p:extLst>
      <p:ext uri="{BB962C8B-B14F-4D97-AF65-F5344CB8AC3E}">
        <p14:creationId xmlns:p14="http://schemas.microsoft.com/office/powerpoint/2010/main" val="2125805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31653" y="297407"/>
            <a:ext cx="9601200" cy="1485900"/>
          </a:xfrm>
        </p:spPr>
        <p:txBody>
          <a:bodyPr/>
          <a:lstStyle/>
          <a:p>
            <a:r>
              <a:rPr lang="cs-CZ" dirty="0" smtClean="0"/>
              <a:t>ČESKÝ HOKEJ</a:t>
            </a:r>
            <a:endParaRPr lang="cs-CZ" dirty="0"/>
          </a:p>
        </p:txBody>
      </p:sp>
      <p:sp>
        <p:nvSpPr>
          <p:cNvPr id="3" name="Zástupný symbol pro obsah 2"/>
          <p:cNvSpPr>
            <a:spLocks noGrp="1"/>
          </p:cNvSpPr>
          <p:nvPr>
            <p:ph idx="1"/>
          </p:nvPr>
        </p:nvSpPr>
        <p:spPr>
          <a:xfrm>
            <a:off x="1164566" y="3692105"/>
            <a:ext cx="10386204" cy="2951671"/>
          </a:xfrm>
        </p:spPr>
        <p:txBody>
          <a:bodyPr>
            <a:normAutofit fontScale="92500" lnSpcReduction="10000"/>
          </a:bodyPr>
          <a:lstStyle/>
          <a:p>
            <a:r>
              <a:rPr lang="cs-CZ" dirty="0" smtClean="0"/>
              <a:t>Vyřazení státního znaku – negativní reakce fanoušků i některých hráčů</a:t>
            </a:r>
          </a:p>
          <a:p>
            <a:r>
              <a:rPr lang="cs-CZ" dirty="0" smtClean="0"/>
              <a:t>Detaily = hokejová i státní symbolika</a:t>
            </a:r>
          </a:p>
          <a:p>
            <a:pPr lvl="1"/>
            <a:r>
              <a:rPr lang="cs-CZ" b="1" dirty="0" smtClean="0"/>
              <a:t>Oko lva </a:t>
            </a:r>
            <a:r>
              <a:rPr lang="cs-CZ" dirty="0" smtClean="0"/>
              <a:t>= tvar ostrova Štvanice (Československo tu získalo 1. titul mistrů světa)</a:t>
            </a:r>
          </a:p>
          <a:p>
            <a:pPr lvl="1"/>
            <a:r>
              <a:rPr lang="cs-CZ" b="1" dirty="0" smtClean="0"/>
              <a:t>Hříva</a:t>
            </a:r>
            <a:r>
              <a:rPr lang="cs-CZ" dirty="0" smtClean="0"/>
              <a:t> – 6 velkých ostnů = každý pro jednoho hráče na ledě</a:t>
            </a:r>
          </a:p>
          <a:p>
            <a:pPr lvl="1"/>
            <a:r>
              <a:rPr lang="cs-CZ" b="1" dirty="0" smtClean="0"/>
              <a:t>Jazyk a pusa </a:t>
            </a:r>
            <a:r>
              <a:rPr lang="cs-CZ" dirty="0" smtClean="0"/>
              <a:t>= puk</a:t>
            </a:r>
          </a:p>
          <a:p>
            <a:pPr lvl="1"/>
            <a:r>
              <a:rPr lang="cs-CZ" b="1" dirty="0" smtClean="0"/>
              <a:t>Stínování loga </a:t>
            </a:r>
            <a:r>
              <a:rPr lang="cs-CZ" dirty="0" smtClean="0"/>
              <a:t>= led</a:t>
            </a:r>
            <a:endParaRPr lang="cs-CZ" dirty="0"/>
          </a:p>
          <a:p>
            <a:r>
              <a:rPr lang="cs-CZ" dirty="0" err="1" smtClean="0"/>
              <a:t>Merch</a:t>
            </a:r>
            <a:r>
              <a:rPr lang="cs-CZ" dirty="0" smtClean="0"/>
              <a:t> + web jakolev.cz </a:t>
            </a:r>
          </a:p>
          <a:p>
            <a:r>
              <a:rPr lang="cs-CZ" dirty="0" smtClean="0"/>
              <a:t>CZECH HOCKEY (x CZECH ICE-HOCKEY?)</a:t>
            </a:r>
          </a:p>
          <a:p>
            <a:endParaRPr lang="cs-CZ" dirty="0"/>
          </a:p>
        </p:txBody>
      </p:sp>
      <p:pic>
        <p:nvPicPr>
          <p:cNvPr id="4" name="Obrázek 3"/>
          <p:cNvPicPr>
            <a:picLocks noChangeAspect="1"/>
          </p:cNvPicPr>
          <p:nvPr/>
        </p:nvPicPr>
        <p:blipFill>
          <a:blip r:embed="rId2"/>
          <a:stretch>
            <a:fillRect/>
          </a:stretch>
        </p:blipFill>
        <p:spPr>
          <a:xfrm>
            <a:off x="5822830" y="-1"/>
            <a:ext cx="6397745" cy="3566617"/>
          </a:xfrm>
          <a:prstGeom prst="rect">
            <a:avLst/>
          </a:prstGeom>
        </p:spPr>
      </p:pic>
      <p:pic>
        <p:nvPicPr>
          <p:cNvPr id="5" name="Obrázek 4"/>
          <p:cNvPicPr>
            <a:picLocks noChangeAspect="1"/>
          </p:cNvPicPr>
          <p:nvPr/>
        </p:nvPicPr>
        <p:blipFill>
          <a:blip r:embed="rId3"/>
          <a:stretch>
            <a:fillRect/>
          </a:stretch>
        </p:blipFill>
        <p:spPr>
          <a:xfrm>
            <a:off x="1035581" y="1428750"/>
            <a:ext cx="3888844" cy="2193895"/>
          </a:xfrm>
          <a:prstGeom prst="rect">
            <a:avLst/>
          </a:prstGeom>
        </p:spPr>
      </p:pic>
    </p:spTree>
    <p:extLst>
      <p:ext uri="{BB962C8B-B14F-4D97-AF65-F5344CB8AC3E}">
        <p14:creationId xmlns:p14="http://schemas.microsoft.com/office/powerpoint/2010/main" val="3192869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Poprad</a:t>
            </a:r>
            <a:endParaRPr lang="cs-CZ" dirty="0"/>
          </a:p>
        </p:txBody>
      </p:sp>
      <p:sp>
        <p:nvSpPr>
          <p:cNvPr id="3" name="Zástupný symbol pro obsah 2"/>
          <p:cNvSpPr>
            <a:spLocks noGrp="1"/>
          </p:cNvSpPr>
          <p:nvPr>
            <p:ph idx="1"/>
          </p:nvPr>
        </p:nvSpPr>
        <p:spPr>
          <a:xfrm>
            <a:off x="1216324" y="3114135"/>
            <a:ext cx="9601200" cy="3581400"/>
          </a:xfrm>
        </p:spPr>
        <p:txBody>
          <a:bodyPr/>
          <a:lstStyle/>
          <a:p>
            <a:r>
              <a:rPr lang="cs-CZ" dirty="0" smtClean="0"/>
              <a:t>Celková změna marketingové strategie</a:t>
            </a:r>
          </a:p>
          <a:p>
            <a:pPr lvl="1"/>
            <a:r>
              <a:rPr lang="cs-CZ" dirty="0" smtClean="0"/>
              <a:t>Více se zaměřit na fanoušky a jejich prožitek ze zápasu</a:t>
            </a:r>
            <a:endParaRPr lang="cs-CZ" dirty="0"/>
          </a:p>
          <a:p>
            <a:r>
              <a:rPr lang="cs-CZ" dirty="0" smtClean="0"/>
              <a:t>Moderní vizuální identita</a:t>
            </a:r>
          </a:p>
          <a:p>
            <a:r>
              <a:rPr lang="cs-CZ" dirty="0" smtClean="0"/>
              <a:t>Klub zapojil i fanoušky (!)</a:t>
            </a:r>
          </a:p>
          <a:p>
            <a:pPr lvl="1"/>
            <a:r>
              <a:rPr lang="cs-CZ" dirty="0" smtClean="0"/>
              <a:t>Vybírali ze 2 finálových log – na FB pomocí </a:t>
            </a:r>
            <a:r>
              <a:rPr lang="cs-CZ" dirty="0" err="1" smtClean="0"/>
              <a:t>lajků</a:t>
            </a:r>
            <a:endParaRPr lang="cs-CZ" dirty="0" smtClean="0"/>
          </a:p>
          <a:p>
            <a:r>
              <a:rPr lang="cs-CZ" dirty="0" smtClean="0"/>
              <a:t>Kruhový tvar loga + urputný výraz ve tváři kamzíka</a:t>
            </a:r>
          </a:p>
          <a:p>
            <a:pPr lvl="1"/>
            <a:r>
              <a:rPr lang="cs-CZ" dirty="0" smtClean="0"/>
              <a:t>Dynamika a tvrdost hokeje</a:t>
            </a:r>
          </a:p>
          <a:p>
            <a:r>
              <a:rPr lang="cs-CZ" dirty="0" smtClean="0"/>
              <a:t>Komplexní změny zasáhly i organizační struktury klubu</a:t>
            </a:r>
          </a:p>
        </p:txBody>
      </p:sp>
      <p:pic>
        <p:nvPicPr>
          <p:cNvPr id="4" name="Obrázek 3"/>
          <p:cNvPicPr>
            <a:picLocks noChangeAspect="1"/>
          </p:cNvPicPr>
          <p:nvPr/>
        </p:nvPicPr>
        <p:blipFill>
          <a:blip r:embed="rId2"/>
          <a:stretch>
            <a:fillRect/>
          </a:stretch>
        </p:blipFill>
        <p:spPr>
          <a:xfrm>
            <a:off x="6150635" y="-1"/>
            <a:ext cx="6041366" cy="3013297"/>
          </a:xfrm>
          <a:prstGeom prst="rect">
            <a:avLst/>
          </a:prstGeom>
        </p:spPr>
      </p:pic>
    </p:spTree>
    <p:extLst>
      <p:ext uri="{BB962C8B-B14F-4D97-AF65-F5344CB8AC3E}">
        <p14:creationId xmlns:p14="http://schemas.microsoft.com/office/powerpoint/2010/main" val="3427492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Juventus</a:t>
            </a:r>
            <a:endParaRPr lang="cs-CZ" dirty="0"/>
          </a:p>
        </p:txBody>
      </p:sp>
      <p:sp>
        <p:nvSpPr>
          <p:cNvPr id="3" name="Zástupný symbol pro obsah 2"/>
          <p:cNvSpPr>
            <a:spLocks noGrp="1"/>
          </p:cNvSpPr>
          <p:nvPr>
            <p:ph idx="1"/>
          </p:nvPr>
        </p:nvSpPr>
        <p:spPr>
          <a:xfrm>
            <a:off x="1371600" y="2286000"/>
            <a:ext cx="9601200" cy="4166558"/>
          </a:xfrm>
        </p:spPr>
        <p:txBody>
          <a:bodyPr>
            <a:normAutofit fontScale="92500" lnSpcReduction="10000"/>
          </a:bodyPr>
          <a:lstStyle/>
          <a:p>
            <a:r>
              <a:rPr lang="cs-CZ" dirty="0" err="1" smtClean="0"/>
              <a:t>Koplexní</a:t>
            </a:r>
            <a:r>
              <a:rPr lang="cs-CZ" dirty="0" smtClean="0"/>
              <a:t> přebudování vizuální identity</a:t>
            </a:r>
          </a:p>
          <a:p>
            <a:r>
              <a:rPr lang="cs-CZ" dirty="0" smtClean="0"/>
              <a:t>Strategie </a:t>
            </a:r>
            <a:r>
              <a:rPr lang="cs-CZ" dirty="0" err="1" smtClean="0"/>
              <a:t>Juve</a:t>
            </a:r>
            <a:r>
              <a:rPr lang="cs-CZ" dirty="0" smtClean="0"/>
              <a:t> = </a:t>
            </a:r>
            <a:r>
              <a:rPr lang="cs-CZ" b="1" dirty="0" smtClean="0"/>
              <a:t>být lídrem na hřišti i mimo něj</a:t>
            </a:r>
          </a:p>
          <a:p>
            <a:r>
              <a:rPr lang="cs-CZ" dirty="0" err="1" smtClean="0"/>
              <a:t>Scudetto</a:t>
            </a:r>
            <a:r>
              <a:rPr lang="cs-CZ" dirty="0" smtClean="0"/>
              <a:t> + pruhy + J</a:t>
            </a:r>
          </a:p>
          <a:p>
            <a:r>
              <a:rPr lang="cs-CZ" dirty="0" smtClean="0"/>
              <a:t>Nové logo má zachycovat DNA klubu </a:t>
            </a:r>
          </a:p>
          <a:p>
            <a:r>
              <a:rPr lang="cs-CZ" dirty="0" smtClean="0"/>
              <a:t>Ostré linie vykreslují ikonickou značku</a:t>
            </a:r>
          </a:p>
          <a:p>
            <a:r>
              <a:rPr lang="cs-CZ" dirty="0" smtClean="0"/>
              <a:t>Černobílý štít</a:t>
            </a:r>
          </a:p>
          <a:p>
            <a:pPr lvl="1"/>
            <a:r>
              <a:rPr lang="cs-CZ" dirty="0" smtClean="0"/>
              <a:t>Kvalitní sportovní výkon</a:t>
            </a:r>
          </a:p>
          <a:p>
            <a:pPr lvl="1"/>
            <a:r>
              <a:rPr lang="cs-CZ" dirty="0" smtClean="0"/>
              <a:t>Vytrvalost</a:t>
            </a:r>
          </a:p>
          <a:p>
            <a:pPr lvl="1"/>
            <a:r>
              <a:rPr lang="cs-CZ" dirty="0" smtClean="0"/>
              <a:t>Ambice</a:t>
            </a:r>
          </a:p>
          <a:p>
            <a:pPr lvl="1"/>
            <a:r>
              <a:rPr lang="cs-CZ" dirty="0" smtClean="0"/>
              <a:t>Prémiový italský styl</a:t>
            </a:r>
          </a:p>
          <a:p>
            <a:r>
              <a:rPr lang="cs-CZ" dirty="0" smtClean="0"/>
              <a:t>Brand, který reprezentuje sám sebe</a:t>
            </a:r>
            <a:endParaRPr lang="cs-CZ" dirty="0"/>
          </a:p>
        </p:txBody>
      </p:sp>
      <p:pic>
        <p:nvPicPr>
          <p:cNvPr id="4" name="Obrázek 3"/>
          <p:cNvPicPr>
            <a:picLocks noChangeAspect="1"/>
          </p:cNvPicPr>
          <p:nvPr/>
        </p:nvPicPr>
        <p:blipFill>
          <a:blip r:embed="rId2"/>
          <a:stretch>
            <a:fillRect/>
          </a:stretch>
        </p:blipFill>
        <p:spPr>
          <a:xfrm>
            <a:off x="6368143" y="0"/>
            <a:ext cx="5823857" cy="2286000"/>
          </a:xfrm>
          <a:prstGeom prst="rect">
            <a:avLst/>
          </a:prstGeom>
        </p:spPr>
      </p:pic>
      <p:pic>
        <p:nvPicPr>
          <p:cNvPr id="5" name="Obrázek 4"/>
          <p:cNvPicPr>
            <a:picLocks noChangeAspect="1"/>
          </p:cNvPicPr>
          <p:nvPr/>
        </p:nvPicPr>
        <p:blipFill>
          <a:blip r:embed="rId3"/>
          <a:stretch>
            <a:fillRect/>
          </a:stretch>
        </p:blipFill>
        <p:spPr>
          <a:xfrm>
            <a:off x="5838538" y="4304581"/>
            <a:ext cx="6353462" cy="1751162"/>
          </a:xfrm>
          <a:prstGeom prst="rect">
            <a:avLst/>
          </a:prstGeom>
          <a:ln>
            <a:noFill/>
          </a:ln>
          <a:effectLst>
            <a:softEdge rad="112500"/>
          </a:effectLst>
        </p:spPr>
      </p:pic>
    </p:spTree>
    <p:extLst>
      <p:ext uri="{BB962C8B-B14F-4D97-AF65-F5344CB8AC3E}">
        <p14:creationId xmlns:p14="http://schemas.microsoft.com/office/powerpoint/2010/main" val="3520490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28135" y="3890513"/>
            <a:ext cx="9601200" cy="3581400"/>
          </a:xfrm>
        </p:spPr>
        <p:txBody>
          <a:bodyPr/>
          <a:lstStyle/>
          <a:p>
            <a:r>
              <a:rPr lang="cs-CZ" dirty="0" smtClean="0"/>
              <a:t>Abstrakce a jednoduchost</a:t>
            </a:r>
          </a:p>
          <a:p>
            <a:r>
              <a:rPr lang="cs-CZ" dirty="0" smtClean="0"/>
              <a:t>Logo funguje ve sportovním i komerčním prostředí</a:t>
            </a:r>
          </a:p>
          <a:p>
            <a:r>
              <a:rPr lang="cs-CZ" dirty="0" smtClean="0"/>
              <a:t>Odhalení nové identity doprovázeno změnami na sociálních sítích</a:t>
            </a:r>
          </a:p>
          <a:p>
            <a:r>
              <a:rPr lang="cs-CZ" dirty="0" smtClean="0"/>
              <a:t>Komplexní filozofie</a:t>
            </a:r>
          </a:p>
          <a:p>
            <a:r>
              <a:rPr lang="cs-CZ" dirty="0" smtClean="0"/>
              <a:t>BLACK AND WHITE AND MORE</a:t>
            </a:r>
          </a:p>
          <a:p>
            <a:r>
              <a:rPr lang="cs-CZ" dirty="0">
                <a:hlinkClick r:id="rId2"/>
              </a:rPr>
              <a:t>https://www.youtube.com/watch?v=s26jlK8bUSY&amp;list=PLamQuNkRTV0d4UbU7ho_-_</a:t>
            </a:r>
            <a:r>
              <a:rPr lang="cs-CZ" dirty="0" smtClean="0">
                <a:hlinkClick r:id="rId2"/>
              </a:rPr>
              <a:t>6GcL1omo1zR</a:t>
            </a:r>
            <a:endParaRPr lang="cs-CZ" dirty="0" smtClean="0"/>
          </a:p>
          <a:p>
            <a:endParaRPr lang="cs-CZ" dirty="0"/>
          </a:p>
        </p:txBody>
      </p:sp>
      <p:pic>
        <p:nvPicPr>
          <p:cNvPr id="4" name="Obrázek 3"/>
          <p:cNvPicPr>
            <a:picLocks noChangeAspect="1"/>
          </p:cNvPicPr>
          <p:nvPr/>
        </p:nvPicPr>
        <p:blipFill>
          <a:blip r:embed="rId3"/>
          <a:stretch>
            <a:fillRect/>
          </a:stretch>
        </p:blipFill>
        <p:spPr>
          <a:xfrm>
            <a:off x="3492260" y="0"/>
            <a:ext cx="5715000" cy="3810000"/>
          </a:xfrm>
          <a:prstGeom prst="rect">
            <a:avLst/>
          </a:prstGeom>
        </p:spPr>
      </p:pic>
    </p:spTree>
    <p:extLst>
      <p:ext uri="{BB962C8B-B14F-4D97-AF65-F5344CB8AC3E}">
        <p14:creationId xmlns:p14="http://schemas.microsoft.com/office/powerpoint/2010/main" val="1089685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0" y="0"/>
            <a:ext cx="7375585" cy="3306297"/>
          </a:xfrm>
          <a:prstGeom prst="rect">
            <a:avLst/>
          </a:prstGeom>
        </p:spPr>
      </p:pic>
      <p:pic>
        <p:nvPicPr>
          <p:cNvPr id="5" name="Obrázek 4"/>
          <p:cNvPicPr>
            <a:picLocks noChangeAspect="1"/>
          </p:cNvPicPr>
          <p:nvPr/>
        </p:nvPicPr>
        <p:blipFill>
          <a:blip r:embed="rId3"/>
          <a:stretch>
            <a:fillRect/>
          </a:stretch>
        </p:blipFill>
        <p:spPr>
          <a:xfrm>
            <a:off x="6288656" y="4852180"/>
            <a:ext cx="5800725" cy="1685925"/>
          </a:xfrm>
          <a:prstGeom prst="rect">
            <a:avLst/>
          </a:prstGeom>
        </p:spPr>
      </p:pic>
      <p:pic>
        <p:nvPicPr>
          <p:cNvPr id="6" name="Obrázek 5"/>
          <p:cNvPicPr>
            <a:picLocks noChangeAspect="1"/>
          </p:cNvPicPr>
          <p:nvPr/>
        </p:nvPicPr>
        <p:blipFill>
          <a:blip r:embed="rId4"/>
          <a:stretch>
            <a:fillRect/>
          </a:stretch>
        </p:blipFill>
        <p:spPr>
          <a:xfrm>
            <a:off x="0" y="4647428"/>
            <a:ext cx="5313872" cy="2210571"/>
          </a:xfrm>
          <a:prstGeom prst="rect">
            <a:avLst/>
          </a:prstGeom>
        </p:spPr>
      </p:pic>
      <p:pic>
        <p:nvPicPr>
          <p:cNvPr id="7" name="Obrázek 6"/>
          <p:cNvPicPr>
            <a:picLocks noChangeAspect="1"/>
          </p:cNvPicPr>
          <p:nvPr/>
        </p:nvPicPr>
        <p:blipFill>
          <a:blip r:embed="rId5"/>
          <a:stretch>
            <a:fillRect/>
          </a:stretch>
        </p:blipFill>
        <p:spPr>
          <a:xfrm rot="20191400">
            <a:off x="3551207" y="2974672"/>
            <a:ext cx="6096000" cy="1447800"/>
          </a:xfrm>
          <a:prstGeom prst="rect">
            <a:avLst/>
          </a:prstGeom>
        </p:spPr>
      </p:pic>
      <p:pic>
        <p:nvPicPr>
          <p:cNvPr id="8" name="Obrázek 7"/>
          <p:cNvPicPr>
            <a:picLocks noChangeAspect="1"/>
          </p:cNvPicPr>
          <p:nvPr/>
        </p:nvPicPr>
        <p:blipFill>
          <a:blip r:embed="rId6"/>
          <a:stretch>
            <a:fillRect/>
          </a:stretch>
        </p:blipFill>
        <p:spPr>
          <a:xfrm rot="1278483">
            <a:off x="7732899" y="500105"/>
            <a:ext cx="4089062" cy="1701050"/>
          </a:xfrm>
          <a:prstGeom prst="rect">
            <a:avLst/>
          </a:prstGeom>
        </p:spPr>
      </p:pic>
    </p:spTree>
    <p:extLst>
      <p:ext uri="{BB962C8B-B14F-4D97-AF65-F5344CB8AC3E}">
        <p14:creationId xmlns:p14="http://schemas.microsoft.com/office/powerpoint/2010/main" val="2264091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Rebranding</a:t>
            </a:r>
            <a:r>
              <a:rPr lang="cs-CZ" dirty="0" smtClean="0"/>
              <a:t> </a:t>
            </a:r>
            <a:endParaRPr lang="cs-CZ" dirty="0"/>
          </a:p>
        </p:txBody>
      </p:sp>
      <p:sp>
        <p:nvSpPr>
          <p:cNvPr id="3" name="Zástupný symbol pro obsah 2"/>
          <p:cNvSpPr>
            <a:spLocks noGrp="1"/>
          </p:cNvSpPr>
          <p:nvPr>
            <p:ph idx="1"/>
          </p:nvPr>
        </p:nvSpPr>
        <p:spPr/>
        <p:txBody>
          <a:bodyPr/>
          <a:lstStyle/>
          <a:p>
            <a:r>
              <a:rPr lang="cs-CZ" dirty="0" smtClean="0"/>
              <a:t>Co to je?</a:t>
            </a:r>
          </a:p>
          <a:p>
            <a:r>
              <a:rPr lang="cs-CZ" dirty="0" smtClean="0"/>
              <a:t>Brand</a:t>
            </a:r>
          </a:p>
          <a:p>
            <a:r>
              <a:rPr lang="cs-CZ" dirty="0" smtClean="0"/>
              <a:t>Logo </a:t>
            </a:r>
          </a:p>
          <a:p>
            <a:pPr lvl="1"/>
            <a:r>
              <a:rPr lang="cs-CZ" dirty="0" smtClean="0"/>
              <a:t>Proč </a:t>
            </a:r>
            <a:r>
              <a:rPr lang="cs-CZ" dirty="0" err="1" smtClean="0"/>
              <a:t>rebranding</a:t>
            </a:r>
            <a:r>
              <a:rPr lang="cs-CZ" dirty="0" smtClean="0"/>
              <a:t>?</a:t>
            </a:r>
          </a:p>
          <a:p>
            <a:r>
              <a:rPr lang="cs-CZ" dirty="0" smtClean="0"/>
              <a:t>Fanoušci – zapojit / nezapojit?</a:t>
            </a:r>
          </a:p>
        </p:txBody>
      </p:sp>
    </p:spTree>
    <p:extLst>
      <p:ext uri="{BB962C8B-B14F-4D97-AF65-F5344CB8AC3E}">
        <p14:creationId xmlns:p14="http://schemas.microsoft.com/office/powerpoint/2010/main" val="4230892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371600" y="422694"/>
            <a:ext cx="9601200" cy="5444706"/>
          </a:xfrm>
        </p:spPr>
        <p:txBody>
          <a:bodyPr>
            <a:normAutofit lnSpcReduction="10000"/>
          </a:bodyPr>
          <a:lstStyle/>
          <a:p>
            <a:r>
              <a:rPr lang="cs-CZ" dirty="0" err="1" smtClean="0"/>
              <a:t>Corporate</a:t>
            </a:r>
            <a:r>
              <a:rPr lang="cs-CZ" dirty="0" smtClean="0"/>
              <a:t> identity</a:t>
            </a:r>
          </a:p>
          <a:p>
            <a:r>
              <a:rPr lang="cs-CZ" dirty="0" smtClean="0"/>
              <a:t>Změna značky</a:t>
            </a:r>
          </a:p>
          <a:p>
            <a:endParaRPr lang="cs-CZ" dirty="0"/>
          </a:p>
          <a:p>
            <a:r>
              <a:rPr lang="cs-CZ" dirty="0" smtClean="0"/>
              <a:t>Vše, co si lidé asociují pod daným názvem </a:t>
            </a:r>
          </a:p>
          <a:p>
            <a:r>
              <a:rPr lang="cs-CZ" dirty="0" smtClean="0"/>
              <a:t>Logo – web – lidé – sociální sítě  - prezentace klubu/organizace/osoby</a:t>
            </a:r>
          </a:p>
          <a:p>
            <a:endParaRPr lang="cs-CZ" dirty="0"/>
          </a:p>
          <a:p>
            <a:r>
              <a:rPr lang="cs-CZ" dirty="0" smtClean="0"/>
              <a:t>Vývoj trhu </a:t>
            </a:r>
          </a:p>
          <a:p>
            <a:r>
              <a:rPr lang="cs-CZ" dirty="0" smtClean="0"/>
              <a:t>Měnící se potřeby spotřebitelů / samotných organizací</a:t>
            </a:r>
          </a:p>
          <a:p>
            <a:r>
              <a:rPr lang="cs-CZ" dirty="0" smtClean="0"/>
              <a:t>Konečnému návrhu předchází důkladný výzkum, který uspokojí potřeby zadavatele</a:t>
            </a:r>
          </a:p>
          <a:p>
            <a:r>
              <a:rPr lang="cs-CZ" dirty="0" smtClean="0"/>
              <a:t>Udržení nové identity v souladu s </a:t>
            </a:r>
            <a:r>
              <a:rPr lang="cs-CZ" dirty="0" err="1" smtClean="0"/>
              <a:t>brandovou</a:t>
            </a:r>
            <a:r>
              <a:rPr lang="cs-CZ" dirty="0" smtClean="0"/>
              <a:t> strategií</a:t>
            </a:r>
          </a:p>
          <a:p>
            <a:endParaRPr lang="cs-CZ" dirty="0"/>
          </a:p>
          <a:p>
            <a:r>
              <a:rPr lang="cs-CZ" dirty="0" smtClean="0"/>
              <a:t>+++ FANOUŠCI – </a:t>
            </a:r>
            <a:r>
              <a:rPr lang="cs-CZ" dirty="0" err="1" smtClean="0"/>
              <a:t>xy</a:t>
            </a:r>
            <a:r>
              <a:rPr lang="cs-CZ" dirty="0" smtClean="0"/>
              <a:t> dalších názorů na logo – nemusí být srozuměni s </a:t>
            </a:r>
            <a:r>
              <a:rPr lang="cs-CZ" dirty="0" err="1" smtClean="0"/>
              <a:t>brand</a:t>
            </a:r>
            <a:r>
              <a:rPr lang="cs-CZ" dirty="0" smtClean="0"/>
              <a:t> </a:t>
            </a:r>
            <a:r>
              <a:rPr lang="cs-CZ" dirty="0" err="1" smtClean="0"/>
              <a:t>strategy</a:t>
            </a:r>
            <a:r>
              <a:rPr lang="cs-CZ" dirty="0" smtClean="0"/>
              <a:t>, tudíž se nemůžou zapojovat do rozhodování</a:t>
            </a:r>
            <a:endParaRPr lang="cs-CZ" dirty="0"/>
          </a:p>
        </p:txBody>
      </p:sp>
    </p:spTree>
    <p:extLst>
      <p:ext uri="{BB962C8B-B14F-4D97-AF65-F5344CB8AC3E}">
        <p14:creationId xmlns:p14="http://schemas.microsoft.com/office/powerpoint/2010/main" val="2482340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TOP BRANDS</a:t>
            </a:r>
            <a:endParaRPr lang="cs-CZ" dirty="0"/>
          </a:p>
        </p:txBody>
      </p:sp>
      <p:sp>
        <p:nvSpPr>
          <p:cNvPr id="3" name="Zástupný symbol pro obsah 2"/>
          <p:cNvSpPr>
            <a:spLocks noGrp="1"/>
          </p:cNvSpPr>
          <p:nvPr>
            <p:ph idx="1"/>
          </p:nvPr>
        </p:nvSpPr>
        <p:spPr/>
        <p:txBody>
          <a:bodyPr/>
          <a:lstStyle/>
          <a:p>
            <a:r>
              <a:rPr lang="cs-CZ" dirty="0" smtClean="0"/>
              <a:t>SPORT BRAND</a:t>
            </a:r>
          </a:p>
          <a:p>
            <a:r>
              <a:rPr lang="cs-CZ" dirty="0" smtClean="0"/>
              <a:t>ATHLETE</a:t>
            </a:r>
          </a:p>
          <a:p>
            <a:r>
              <a:rPr lang="cs-CZ" dirty="0" smtClean="0"/>
              <a:t>EVENT</a:t>
            </a:r>
          </a:p>
          <a:p>
            <a:r>
              <a:rPr lang="cs-CZ" dirty="0" smtClean="0"/>
              <a:t>TEAM</a:t>
            </a:r>
            <a:endParaRPr lang="cs-CZ" dirty="0"/>
          </a:p>
        </p:txBody>
      </p:sp>
    </p:spTree>
    <p:extLst>
      <p:ext uri="{BB962C8B-B14F-4D97-AF65-F5344CB8AC3E}">
        <p14:creationId xmlns:p14="http://schemas.microsoft.com/office/powerpoint/2010/main" val="852591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SPORT BRAND</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err="1" smtClean="0"/>
              <a:t>Nike</a:t>
            </a:r>
            <a:r>
              <a:rPr lang="cs-CZ" dirty="0" smtClean="0"/>
              <a:t> 		(15 000 000 000 USD)</a:t>
            </a:r>
          </a:p>
          <a:p>
            <a:r>
              <a:rPr lang="cs-CZ" dirty="0" smtClean="0"/>
              <a:t>ESPN 	(11 500 000 000 USD) </a:t>
            </a:r>
          </a:p>
          <a:p>
            <a:r>
              <a:rPr lang="cs-CZ" dirty="0" err="1" smtClean="0"/>
              <a:t>Adidas</a:t>
            </a:r>
            <a:r>
              <a:rPr lang="cs-CZ" dirty="0" smtClean="0"/>
              <a:t> 	</a:t>
            </a:r>
            <a:r>
              <a:rPr lang="cs-CZ" dirty="0" smtClean="0"/>
              <a:t>(  5 </a:t>
            </a:r>
            <a:r>
              <a:rPr lang="cs-CZ" dirty="0" smtClean="0"/>
              <a:t>000 000 000 USD)</a:t>
            </a:r>
          </a:p>
          <a:p>
            <a:r>
              <a:rPr lang="cs-CZ" dirty="0" err="1" smtClean="0"/>
              <a:t>Sky</a:t>
            </a:r>
            <a:r>
              <a:rPr lang="cs-CZ" dirty="0" smtClean="0"/>
              <a:t> </a:t>
            </a:r>
            <a:r>
              <a:rPr lang="cs-CZ" dirty="0" err="1" smtClean="0"/>
              <a:t>Sports</a:t>
            </a:r>
            <a:r>
              <a:rPr lang="cs-CZ" dirty="0" smtClean="0"/>
              <a:t> 	</a:t>
            </a:r>
            <a:r>
              <a:rPr lang="cs-CZ" dirty="0" smtClean="0"/>
              <a:t>(  3 </a:t>
            </a:r>
            <a:r>
              <a:rPr lang="cs-CZ" dirty="0" smtClean="0"/>
              <a:t>000 000 000 USD)</a:t>
            </a:r>
          </a:p>
          <a:p>
            <a:r>
              <a:rPr lang="cs-CZ" dirty="0" err="1" smtClean="0"/>
              <a:t>Gatorade</a:t>
            </a:r>
            <a:r>
              <a:rPr lang="cs-CZ" dirty="0" smtClean="0"/>
              <a:t> 	</a:t>
            </a:r>
            <a:r>
              <a:rPr lang="cs-CZ" dirty="0" smtClean="0"/>
              <a:t>(  2 </a:t>
            </a:r>
            <a:r>
              <a:rPr lang="cs-CZ" dirty="0" smtClean="0"/>
              <a:t>500 000 000 USD)</a:t>
            </a:r>
          </a:p>
          <a:p>
            <a:r>
              <a:rPr lang="cs-CZ" dirty="0" err="1" smtClean="0"/>
              <a:t>Reebok</a:t>
            </a:r>
            <a:r>
              <a:rPr lang="cs-CZ" dirty="0" smtClean="0"/>
              <a:t> 	</a:t>
            </a:r>
            <a:r>
              <a:rPr lang="cs-CZ" dirty="0" smtClean="0"/>
              <a:t>(  1 </a:t>
            </a:r>
            <a:r>
              <a:rPr lang="cs-CZ" dirty="0" smtClean="0"/>
              <a:t>500 000 000 USD)</a:t>
            </a:r>
          </a:p>
          <a:p>
            <a:r>
              <a:rPr lang="cs-CZ" dirty="0" err="1" smtClean="0"/>
              <a:t>Under</a:t>
            </a:r>
            <a:r>
              <a:rPr lang="cs-CZ" dirty="0" smtClean="0"/>
              <a:t> </a:t>
            </a:r>
            <a:r>
              <a:rPr lang="cs-CZ" dirty="0" err="1" smtClean="0"/>
              <a:t>Armour</a:t>
            </a:r>
            <a:r>
              <a:rPr lang="cs-CZ" dirty="0" smtClean="0"/>
              <a:t> 	</a:t>
            </a:r>
            <a:r>
              <a:rPr lang="cs-CZ" dirty="0" smtClean="0"/>
              <a:t>(  1 </a:t>
            </a:r>
            <a:r>
              <a:rPr lang="cs-CZ" dirty="0" smtClean="0"/>
              <a:t>000 000 000 USD)</a:t>
            </a:r>
          </a:p>
          <a:p>
            <a:r>
              <a:rPr lang="cs-CZ" dirty="0" smtClean="0"/>
              <a:t>EA </a:t>
            </a:r>
            <a:r>
              <a:rPr lang="cs-CZ" dirty="0" err="1" smtClean="0"/>
              <a:t>Sports</a:t>
            </a:r>
            <a:r>
              <a:rPr lang="cs-CZ" dirty="0" smtClean="0"/>
              <a:t> 	</a:t>
            </a:r>
            <a:r>
              <a:rPr lang="cs-CZ" dirty="0" smtClean="0"/>
              <a:t>(     625 </a:t>
            </a:r>
            <a:r>
              <a:rPr lang="cs-CZ" dirty="0" smtClean="0"/>
              <a:t>000 000 USD)</a:t>
            </a:r>
          </a:p>
          <a:p>
            <a:r>
              <a:rPr lang="cs-CZ" dirty="0" smtClean="0"/>
              <a:t>YES </a:t>
            </a:r>
            <a:r>
              <a:rPr lang="cs-CZ" dirty="0" err="1" smtClean="0"/>
              <a:t>Netwoek</a:t>
            </a:r>
            <a:r>
              <a:rPr lang="cs-CZ" dirty="0" smtClean="0"/>
              <a:t> 	</a:t>
            </a:r>
            <a:r>
              <a:rPr lang="cs-CZ" dirty="0" smtClean="0"/>
              <a:t>(     600 </a:t>
            </a:r>
            <a:r>
              <a:rPr lang="cs-CZ" dirty="0" smtClean="0"/>
              <a:t>000 000 USD)</a:t>
            </a:r>
          </a:p>
          <a:p>
            <a:r>
              <a:rPr lang="cs-CZ" dirty="0" smtClean="0"/>
              <a:t>MSG 		</a:t>
            </a:r>
            <a:r>
              <a:rPr lang="cs-CZ" dirty="0" smtClean="0"/>
              <a:t>(     400 </a:t>
            </a:r>
            <a:r>
              <a:rPr lang="cs-CZ" dirty="0" smtClean="0"/>
              <a:t>000 000 USD)</a:t>
            </a:r>
            <a:endParaRPr lang="cs-CZ" dirty="0"/>
          </a:p>
        </p:txBody>
      </p:sp>
      <p:pic>
        <p:nvPicPr>
          <p:cNvPr id="4" name="Obrázek 3"/>
          <p:cNvPicPr>
            <a:picLocks noChangeAspect="1"/>
          </p:cNvPicPr>
          <p:nvPr/>
        </p:nvPicPr>
        <p:blipFill>
          <a:blip r:embed="rId2"/>
          <a:stretch>
            <a:fillRect/>
          </a:stretch>
        </p:blipFill>
        <p:spPr>
          <a:xfrm>
            <a:off x="6172200" y="342900"/>
            <a:ext cx="2171700" cy="2171700"/>
          </a:xfrm>
          <a:prstGeom prst="rect">
            <a:avLst/>
          </a:prstGeom>
          <a:ln>
            <a:noFill/>
          </a:ln>
          <a:effectLst>
            <a:outerShdw blurRad="292100" dist="139700" dir="2700000" algn="tl" rotWithShape="0">
              <a:srgbClr val="333333">
                <a:alpha val="65000"/>
              </a:srgbClr>
            </a:outerShdw>
          </a:effectLst>
        </p:spPr>
      </p:pic>
      <p:pic>
        <p:nvPicPr>
          <p:cNvPr id="5" name="Obrázek 4"/>
          <p:cNvPicPr>
            <a:picLocks noChangeAspect="1"/>
          </p:cNvPicPr>
          <p:nvPr/>
        </p:nvPicPr>
        <p:blipFill>
          <a:blip r:embed="rId3"/>
          <a:stretch>
            <a:fillRect/>
          </a:stretch>
        </p:blipFill>
        <p:spPr>
          <a:xfrm rot="1352898">
            <a:off x="8392526" y="574844"/>
            <a:ext cx="3574457" cy="2382971"/>
          </a:xfrm>
          <a:prstGeom prst="rect">
            <a:avLst/>
          </a:prstGeom>
          <a:ln>
            <a:noFill/>
          </a:ln>
          <a:effectLst>
            <a:outerShdw blurRad="292100" dist="139700" dir="2700000" algn="tl" rotWithShape="0">
              <a:srgbClr val="333333">
                <a:alpha val="65000"/>
              </a:srgbClr>
            </a:outerShdw>
          </a:effectLst>
        </p:spPr>
      </p:pic>
      <p:pic>
        <p:nvPicPr>
          <p:cNvPr id="7" name="Obrázek 6"/>
          <p:cNvPicPr>
            <a:picLocks noChangeAspect="1"/>
          </p:cNvPicPr>
          <p:nvPr/>
        </p:nvPicPr>
        <p:blipFill>
          <a:blip r:embed="rId4"/>
          <a:stretch>
            <a:fillRect/>
          </a:stretch>
        </p:blipFill>
        <p:spPr>
          <a:xfrm>
            <a:off x="5811329" y="2963227"/>
            <a:ext cx="3804608" cy="1902304"/>
          </a:xfrm>
          <a:prstGeom prst="rect">
            <a:avLst/>
          </a:prstGeom>
        </p:spPr>
      </p:pic>
      <p:pic>
        <p:nvPicPr>
          <p:cNvPr id="8" name="Obrázek 7"/>
          <p:cNvPicPr>
            <a:picLocks noChangeAspect="1"/>
          </p:cNvPicPr>
          <p:nvPr/>
        </p:nvPicPr>
        <p:blipFill>
          <a:blip r:embed="rId5"/>
          <a:stretch>
            <a:fillRect/>
          </a:stretch>
        </p:blipFill>
        <p:spPr>
          <a:xfrm rot="20020871">
            <a:off x="9412635" y="4304393"/>
            <a:ext cx="2296181" cy="2296181"/>
          </a:xfrm>
          <a:prstGeom prst="rect">
            <a:avLst/>
          </a:prstGeom>
        </p:spPr>
      </p:pic>
    </p:spTree>
    <p:extLst>
      <p:ext uri="{BB962C8B-B14F-4D97-AF65-F5344CB8AC3E}">
        <p14:creationId xmlns:p14="http://schemas.microsoft.com/office/powerpoint/2010/main" val="159584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ATHLETE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err="1" smtClean="0"/>
              <a:t>Tiger</a:t>
            </a:r>
            <a:r>
              <a:rPr lang="cs-CZ" dirty="0" smtClean="0"/>
              <a:t> </a:t>
            </a:r>
            <a:r>
              <a:rPr lang="cs-CZ" dirty="0" err="1" smtClean="0"/>
              <a:t>Woods</a:t>
            </a:r>
            <a:r>
              <a:rPr lang="cs-CZ" dirty="0" smtClean="0"/>
              <a:t>		(55 000 000 USD)</a:t>
            </a:r>
          </a:p>
          <a:p>
            <a:r>
              <a:rPr lang="cs-CZ" dirty="0" smtClean="0"/>
              <a:t>Roger </a:t>
            </a:r>
            <a:r>
              <a:rPr lang="cs-CZ" dirty="0" err="1" smtClean="0"/>
              <a:t>Federer</a:t>
            </a:r>
            <a:r>
              <a:rPr lang="cs-CZ" dirty="0" smtClean="0"/>
              <a:t>	</a:t>
            </a:r>
            <a:r>
              <a:rPr lang="cs-CZ" dirty="0" smtClean="0"/>
              <a:t>	(</a:t>
            </a:r>
            <a:r>
              <a:rPr lang="cs-CZ" dirty="0" smtClean="0"/>
              <a:t>26 000 000 USD)</a:t>
            </a:r>
          </a:p>
          <a:p>
            <a:r>
              <a:rPr lang="cs-CZ" dirty="0" err="1" smtClean="0"/>
              <a:t>Phil</a:t>
            </a:r>
            <a:r>
              <a:rPr lang="cs-CZ" dirty="0" smtClean="0"/>
              <a:t> </a:t>
            </a:r>
            <a:r>
              <a:rPr lang="cs-CZ" dirty="0" err="1" smtClean="0"/>
              <a:t>Mickelson</a:t>
            </a:r>
            <a:r>
              <a:rPr lang="cs-CZ" dirty="0" smtClean="0"/>
              <a:t>	</a:t>
            </a:r>
            <a:r>
              <a:rPr lang="cs-CZ" dirty="0" smtClean="0"/>
              <a:t>	(</a:t>
            </a:r>
            <a:r>
              <a:rPr lang="cs-CZ" dirty="0" smtClean="0"/>
              <a:t>24 000 000 USD)</a:t>
            </a:r>
          </a:p>
          <a:p>
            <a:r>
              <a:rPr lang="cs-CZ" dirty="0" smtClean="0"/>
              <a:t>David Beckham	(20 000 000 USD)</a:t>
            </a:r>
          </a:p>
          <a:p>
            <a:r>
              <a:rPr lang="cs-CZ" dirty="0" err="1" smtClean="0"/>
              <a:t>LeBron</a:t>
            </a:r>
            <a:r>
              <a:rPr lang="cs-CZ" dirty="0" smtClean="0"/>
              <a:t> James	</a:t>
            </a:r>
            <a:r>
              <a:rPr lang="cs-CZ" dirty="0" smtClean="0"/>
              <a:t>	(</a:t>
            </a:r>
            <a:r>
              <a:rPr lang="cs-CZ" dirty="0"/>
              <a:t>20 000 000 USD</a:t>
            </a:r>
            <a:r>
              <a:rPr lang="cs-CZ" dirty="0" smtClean="0"/>
              <a:t>)</a:t>
            </a:r>
          </a:p>
          <a:p>
            <a:r>
              <a:rPr lang="cs-CZ" dirty="0" err="1" smtClean="0"/>
              <a:t>Kobe</a:t>
            </a:r>
            <a:r>
              <a:rPr lang="cs-CZ" dirty="0" smtClean="0"/>
              <a:t> </a:t>
            </a:r>
            <a:r>
              <a:rPr lang="cs-CZ" dirty="0" err="1" smtClean="0"/>
              <a:t>Bryant</a:t>
            </a:r>
            <a:r>
              <a:rPr lang="cs-CZ" dirty="0" smtClean="0"/>
              <a:t>		(14 000 000 USD)</a:t>
            </a:r>
          </a:p>
          <a:p>
            <a:r>
              <a:rPr lang="cs-CZ" dirty="0" err="1" smtClean="0"/>
              <a:t>Dale</a:t>
            </a:r>
            <a:r>
              <a:rPr lang="cs-CZ" dirty="0" smtClean="0"/>
              <a:t> </a:t>
            </a:r>
            <a:r>
              <a:rPr lang="cs-CZ" dirty="0" err="1" smtClean="0"/>
              <a:t>Earnhardt</a:t>
            </a:r>
            <a:r>
              <a:rPr lang="cs-CZ" dirty="0" smtClean="0"/>
              <a:t> Jr.	(  9 000 000 USD)</a:t>
            </a:r>
          </a:p>
          <a:p>
            <a:r>
              <a:rPr lang="cs-CZ" dirty="0" smtClean="0"/>
              <a:t>Maria </a:t>
            </a:r>
            <a:r>
              <a:rPr lang="cs-CZ" dirty="0" err="1" smtClean="0"/>
              <a:t>Sharapova</a:t>
            </a:r>
            <a:r>
              <a:rPr lang="cs-CZ" dirty="0" smtClean="0"/>
              <a:t>	(  </a:t>
            </a:r>
            <a:r>
              <a:rPr lang="cs-CZ" dirty="0"/>
              <a:t>9 000 000 USD</a:t>
            </a:r>
            <a:r>
              <a:rPr lang="cs-CZ" dirty="0" smtClean="0"/>
              <a:t>)</a:t>
            </a:r>
          </a:p>
          <a:p>
            <a:r>
              <a:rPr lang="cs-CZ" dirty="0" err="1" smtClean="0"/>
              <a:t>Cristiano</a:t>
            </a:r>
            <a:r>
              <a:rPr lang="cs-CZ" dirty="0" smtClean="0"/>
              <a:t> Ronaldo	(  8 000 000 USD)</a:t>
            </a:r>
          </a:p>
          <a:p>
            <a:r>
              <a:rPr lang="cs-CZ" dirty="0" err="1" smtClean="0"/>
              <a:t>Shaun</a:t>
            </a:r>
            <a:r>
              <a:rPr lang="cs-CZ" dirty="0" smtClean="0"/>
              <a:t> </a:t>
            </a:r>
            <a:r>
              <a:rPr lang="cs-CZ" dirty="0" err="1" smtClean="0"/>
              <a:t>White</a:t>
            </a:r>
            <a:r>
              <a:rPr lang="cs-CZ" dirty="0" smtClean="0"/>
              <a:t>		(  7 000 000 USD)</a:t>
            </a:r>
            <a:endParaRPr lang="cs-CZ" dirty="0"/>
          </a:p>
        </p:txBody>
      </p:sp>
      <p:pic>
        <p:nvPicPr>
          <p:cNvPr id="6" name="Obrázek 5"/>
          <p:cNvPicPr>
            <a:picLocks noChangeAspect="1"/>
          </p:cNvPicPr>
          <p:nvPr/>
        </p:nvPicPr>
        <p:blipFill>
          <a:blip r:embed="rId2"/>
          <a:stretch>
            <a:fillRect/>
          </a:stretch>
        </p:blipFill>
        <p:spPr>
          <a:xfrm>
            <a:off x="7897071" y="4451230"/>
            <a:ext cx="4240500" cy="2406770"/>
          </a:xfrm>
          <a:prstGeom prst="rect">
            <a:avLst/>
          </a:prstGeom>
          <a:ln>
            <a:noFill/>
          </a:ln>
          <a:effectLst>
            <a:softEdge rad="112500"/>
          </a:effectLst>
        </p:spPr>
      </p:pic>
      <p:pic>
        <p:nvPicPr>
          <p:cNvPr id="5" name="Obrázek 4"/>
          <p:cNvPicPr>
            <a:picLocks noChangeAspect="1"/>
          </p:cNvPicPr>
          <p:nvPr/>
        </p:nvPicPr>
        <p:blipFill>
          <a:blip r:embed="rId3"/>
          <a:stretch>
            <a:fillRect/>
          </a:stretch>
        </p:blipFill>
        <p:spPr>
          <a:xfrm>
            <a:off x="6318400" y="3005137"/>
            <a:ext cx="2143125" cy="214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Obrázek 6"/>
          <p:cNvPicPr>
            <a:picLocks noChangeAspect="1"/>
          </p:cNvPicPr>
          <p:nvPr/>
        </p:nvPicPr>
        <p:blipFill>
          <a:blip r:embed="rId4"/>
          <a:stretch>
            <a:fillRect/>
          </a:stretch>
        </p:blipFill>
        <p:spPr>
          <a:xfrm>
            <a:off x="9523562" y="1957992"/>
            <a:ext cx="2493238" cy="2493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rázek 3"/>
          <p:cNvPicPr>
            <a:picLocks noChangeAspect="1"/>
          </p:cNvPicPr>
          <p:nvPr/>
        </p:nvPicPr>
        <p:blipFill>
          <a:blip r:embed="rId5"/>
          <a:stretch>
            <a:fillRect/>
          </a:stretch>
        </p:blipFill>
        <p:spPr>
          <a:xfrm>
            <a:off x="5851058" y="-32799"/>
            <a:ext cx="4471179" cy="2980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3080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SPORT EVENT</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Super </a:t>
            </a:r>
            <a:r>
              <a:rPr lang="cs-CZ" dirty="0" err="1" smtClean="0"/>
              <a:t>Bowl</a:t>
            </a:r>
            <a:r>
              <a:rPr lang="cs-CZ" dirty="0" smtClean="0"/>
              <a:t> 			(425 000 000 USD)</a:t>
            </a:r>
          </a:p>
          <a:p>
            <a:r>
              <a:rPr lang="cs-CZ" dirty="0" err="1" smtClean="0"/>
              <a:t>Summer</a:t>
            </a:r>
            <a:r>
              <a:rPr lang="cs-CZ" dirty="0" smtClean="0"/>
              <a:t> </a:t>
            </a:r>
            <a:r>
              <a:rPr lang="cs-CZ" dirty="0" err="1" smtClean="0"/>
              <a:t>Olympics</a:t>
            </a:r>
            <a:r>
              <a:rPr lang="cs-CZ" dirty="0" smtClean="0"/>
              <a:t> 		(230 000 000 USD)</a:t>
            </a:r>
          </a:p>
          <a:p>
            <a:r>
              <a:rPr lang="cs-CZ" dirty="0" smtClean="0"/>
              <a:t>FIFA </a:t>
            </a:r>
            <a:r>
              <a:rPr lang="cs-CZ" dirty="0" err="1" smtClean="0"/>
              <a:t>World</a:t>
            </a:r>
            <a:r>
              <a:rPr lang="cs-CZ" dirty="0" smtClean="0"/>
              <a:t> Cup			(147 000 000 USD)</a:t>
            </a:r>
          </a:p>
          <a:p>
            <a:r>
              <a:rPr lang="cs-CZ" dirty="0" smtClean="0"/>
              <a:t>MLB </a:t>
            </a:r>
            <a:r>
              <a:rPr lang="cs-CZ" dirty="0" err="1" smtClean="0"/>
              <a:t>World</a:t>
            </a:r>
            <a:r>
              <a:rPr lang="cs-CZ" dirty="0" smtClean="0"/>
              <a:t> </a:t>
            </a:r>
            <a:r>
              <a:rPr lang="cs-CZ" dirty="0" err="1" smtClean="0"/>
              <a:t>Series</a:t>
            </a:r>
            <a:r>
              <a:rPr lang="cs-CZ" dirty="0" smtClean="0"/>
              <a:t>		(140 000 000 USD)</a:t>
            </a:r>
          </a:p>
          <a:p>
            <a:r>
              <a:rPr lang="cs-CZ" dirty="0" smtClean="0"/>
              <a:t>UEFA </a:t>
            </a:r>
            <a:r>
              <a:rPr lang="cs-CZ" dirty="0" err="1" smtClean="0"/>
              <a:t>Champions</a:t>
            </a:r>
            <a:r>
              <a:rPr lang="cs-CZ" dirty="0" smtClean="0"/>
              <a:t> </a:t>
            </a:r>
            <a:r>
              <a:rPr lang="cs-CZ" dirty="0" err="1" smtClean="0"/>
              <a:t>League</a:t>
            </a:r>
            <a:r>
              <a:rPr lang="cs-CZ" dirty="0" smtClean="0"/>
              <a:t>		(132 000 000 USD)</a:t>
            </a:r>
          </a:p>
          <a:p>
            <a:r>
              <a:rPr lang="cs-CZ" dirty="0" smtClean="0"/>
              <a:t>Winter </a:t>
            </a:r>
            <a:r>
              <a:rPr lang="cs-CZ" dirty="0" err="1" smtClean="0"/>
              <a:t>Olympics</a:t>
            </a:r>
            <a:r>
              <a:rPr lang="cs-CZ" dirty="0" smtClean="0"/>
              <a:t>		(123 000 000 USD)</a:t>
            </a:r>
          </a:p>
          <a:p>
            <a:r>
              <a:rPr lang="cs-CZ" dirty="0" err="1" smtClean="0"/>
              <a:t>Daytona</a:t>
            </a:r>
            <a:r>
              <a:rPr lang="cs-CZ" dirty="0" smtClean="0"/>
              <a:t> 500			(112 000 000 USD)</a:t>
            </a:r>
          </a:p>
          <a:p>
            <a:r>
              <a:rPr lang="cs-CZ" dirty="0" smtClean="0"/>
              <a:t>NCAA </a:t>
            </a:r>
            <a:r>
              <a:rPr lang="cs-CZ" dirty="0" err="1" smtClean="0"/>
              <a:t>Men‘s</a:t>
            </a:r>
            <a:r>
              <a:rPr lang="cs-CZ" dirty="0" smtClean="0"/>
              <a:t> </a:t>
            </a:r>
            <a:r>
              <a:rPr lang="cs-CZ" dirty="0" err="1" smtClean="0"/>
              <a:t>Final</a:t>
            </a:r>
            <a:r>
              <a:rPr lang="cs-CZ" dirty="0" smtClean="0"/>
              <a:t> Tour		(  92 000 000 USD)</a:t>
            </a:r>
          </a:p>
          <a:p>
            <a:r>
              <a:rPr lang="cs-CZ" dirty="0" smtClean="0"/>
              <a:t>MLB </a:t>
            </a:r>
            <a:r>
              <a:rPr lang="cs-CZ" dirty="0" err="1" smtClean="0"/>
              <a:t>All-Stars</a:t>
            </a:r>
            <a:r>
              <a:rPr lang="cs-CZ" dirty="0" smtClean="0"/>
              <a:t> </a:t>
            </a:r>
            <a:r>
              <a:rPr lang="cs-CZ" dirty="0" err="1" smtClean="0"/>
              <a:t>Week</a:t>
            </a:r>
            <a:r>
              <a:rPr lang="cs-CZ" dirty="0" smtClean="0"/>
              <a:t>		(  76 000 000 USD)</a:t>
            </a:r>
          </a:p>
          <a:p>
            <a:r>
              <a:rPr lang="cs-CZ" dirty="0" smtClean="0"/>
              <a:t>Kentucky Derby		(  70 000 000 USD)</a:t>
            </a:r>
            <a:endParaRPr lang="cs-CZ" dirty="0"/>
          </a:p>
        </p:txBody>
      </p:sp>
      <p:pic>
        <p:nvPicPr>
          <p:cNvPr id="4" name="Obrázek 3"/>
          <p:cNvPicPr>
            <a:picLocks noChangeAspect="1"/>
          </p:cNvPicPr>
          <p:nvPr/>
        </p:nvPicPr>
        <p:blipFill>
          <a:blip r:embed="rId2"/>
          <a:stretch>
            <a:fillRect/>
          </a:stretch>
        </p:blipFill>
        <p:spPr>
          <a:xfrm rot="558852">
            <a:off x="8549858" y="108846"/>
            <a:ext cx="3205959" cy="2133420"/>
          </a:xfrm>
          <a:prstGeom prst="rect">
            <a:avLst/>
          </a:prstGeom>
          <a:ln>
            <a:noFill/>
          </a:ln>
          <a:effectLst>
            <a:outerShdw blurRad="292100" dist="139700" dir="2700000" algn="tl" rotWithShape="0">
              <a:srgbClr val="333333">
                <a:alpha val="65000"/>
              </a:srgbClr>
            </a:outerShdw>
          </a:effectLst>
        </p:spPr>
      </p:pic>
      <p:pic>
        <p:nvPicPr>
          <p:cNvPr id="6" name="Obrázek 5"/>
          <p:cNvPicPr>
            <a:picLocks noChangeAspect="1"/>
          </p:cNvPicPr>
          <p:nvPr/>
        </p:nvPicPr>
        <p:blipFill>
          <a:blip r:embed="rId3"/>
          <a:stretch>
            <a:fillRect/>
          </a:stretch>
        </p:blipFill>
        <p:spPr>
          <a:xfrm>
            <a:off x="7364211" y="2436547"/>
            <a:ext cx="4543118" cy="2027208"/>
          </a:xfrm>
          <a:prstGeom prst="rect">
            <a:avLst/>
          </a:prstGeom>
          <a:ln>
            <a:noFill/>
          </a:ln>
          <a:effectLst>
            <a:softEdge rad="112500"/>
          </a:effectLst>
        </p:spPr>
      </p:pic>
      <p:pic>
        <p:nvPicPr>
          <p:cNvPr id="5" name="Obrázek 4"/>
          <p:cNvPicPr>
            <a:picLocks noChangeAspect="1"/>
          </p:cNvPicPr>
          <p:nvPr/>
        </p:nvPicPr>
        <p:blipFill>
          <a:blip r:embed="rId4"/>
          <a:stretch>
            <a:fillRect/>
          </a:stretch>
        </p:blipFill>
        <p:spPr>
          <a:xfrm>
            <a:off x="9171354" y="3979878"/>
            <a:ext cx="2836203" cy="28362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26990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TEAM</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NY </a:t>
            </a:r>
            <a:r>
              <a:rPr lang="cs-CZ" dirty="0" err="1" smtClean="0"/>
              <a:t>Yankees</a:t>
            </a:r>
            <a:r>
              <a:rPr lang="cs-CZ" dirty="0" smtClean="0"/>
              <a:t>		(340 000 000 USD)</a:t>
            </a:r>
          </a:p>
          <a:p>
            <a:r>
              <a:rPr lang="cs-CZ" dirty="0" smtClean="0"/>
              <a:t>Manchester United	(269 000 000 USD)</a:t>
            </a:r>
          </a:p>
          <a:p>
            <a:r>
              <a:rPr lang="cs-CZ" dirty="0" smtClean="0"/>
              <a:t>Real Madrid		(264 000 000 USD)</a:t>
            </a:r>
          </a:p>
          <a:p>
            <a:r>
              <a:rPr lang="cs-CZ" dirty="0" smtClean="0"/>
              <a:t>Dallas </a:t>
            </a:r>
            <a:r>
              <a:rPr lang="cs-CZ" dirty="0" err="1" smtClean="0"/>
              <a:t>Cowboys</a:t>
            </a:r>
            <a:r>
              <a:rPr lang="cs-CZ" dirty="0" smtClean="0"/>
              <a:t>	(193 000 000 USD)</a:t>
            </a:r>
          </a:p>
          <a:p>
            <a:r>
              <a:rPr lang="cs-CZ" dirty="0" err="1" smtClean="0"/>
              <a:t>Bayern</a:t>
            </a:r>
            <a:r>
              <a:rPr lang="cs-CZ" dirty="0" smtClean="0"/>
              <a:t> </a:t>
            </a:r>
            <a:r>
              <a:rPr lang="cs-CZ" dirty="0" err="1" smtClean="0"/>
              <a:t>Munich</a:t>
            </a:r>
            <a:r>
              <a:rPr lang="cs-CZ" dirty="0" smtClean="0"/>
              <a:t>		(179 000 000 USD)</a:t>
            </a:r>
          </a:p>
          <a:p>
            <a:r>
              <a:rPr lang="cs-CZ" dirty="0" smtClean="0"/>
              <a:t>Boston </a:t>
            </a:r>
            <a:r>
              <a:rPr lang="cs-CZ" dirty="0" err="1" smtClean="0"/>
              <a:t>Red</a:t>
            </a:r>
            <a:r>
              <a:rPr lang="cs-CZ" dirty="0" smtClean="0"/>
              <a:t> </a:t>
            </a:r>
            <a:r>
              <a:rPr lang="cs-CZ" dirty="0" err="1" smtClean="0"/>
              <a:t>Sox</a:t>
            </a:r>
            <a:r>
              <a:rPr lang="cs-CZ" dirty="0" smtClean="0"/>
              <a:t>	(173 000 000 USD)</a:t>
            </a:r>
          </a:p>
          <a:p>
            <a:r>
              <a:rPr lang="cs-CZ" dirty="0" smtClean="0"/>
              <a:t>Barcelona		(172 000 000 USD)</a:t>
            </a:r>
          </a:p>
          <a:p>
            <a:r>
              <a:rPr lang="cs-CZ" dirty="0" smtClean="0"/>
              <a:t>Arsenal		(158 000 000 USD)</a:t>
            </a:r>
          </a:p>
          <a:p>
            <a:r>
              <a:rPr lang="cs-CZ" dirty="0" smtClean="0"/>
              <a:t>AC Milan		(147 000 000 USD)</a:t>
            </a:r>
          </a:p>
          <a:p>
            <a:r>
              <a:rPr lang="cs-CZ" dirty="0" smtClean="0"/>
              <a:t>New </a:t>
            </a:r>
            <a:r>
              <a:rPr lang="cs-CZ" dirty="0" err="1" smtClean="0"/>
              <a:t>England</a:t>
            </a:r>
            <a:r>
              <a:rPr lang="cs-CZ" dirty="0" smtClean="0"/>
              <a:t> </a:t>
            </a:r>
            <a:r>
              <a:rPr lang="cs-CZ" dirty="0" err="1" smtClean="0"/>
              <a:t>Patriots</a:t>
            </a:r>
            <a:r>
              <a:rPr lang="cs-CZ" dirty="0" smtClean="0"/>
              <a:t>	(146 000 000 USD)</a:t>
            </a:r>
            <a:endParaRPr lang="cs-CZ" dirty="0"/>
          </a:p>
        </p:txBody>
      </p:sp>
      <p:pic>
        <p:nvPicPr>
          <p:cNvPr id="4" name="Obrázek 3"/>
          <p:cNvPicPr>
            <a:picLocks noChangeAspect="1"/>
          </p:cNvPicPr>
          <p:nvPr/>
        </p:nvPicPr>
        <p:blipFill>
          <a:blip r:embed="rId2"/>
          <a:stretch>
            <a:fillRect/>
          </a:stretch>
        </p:blipFill>
        <p:spPr>
          <a:xfrm rot="170367">
            <a:off x="9181380" y="172528"/>
            <a:ext cx="2846718" cy="2846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Obrázek 4"/>
          <p:cNvPicPr>
            <a:picLocks noChangeAspect="1"/>
          </p:cNvPicPr>
          <p:nvPr/>
        </p:nvPicPr>
        <p:blipFill>
          <a:blip r:embed="rId3"/>
          <a:stretch>
            <a:fillRect/>
          </a:stretch>
        </p:blipFill>
        <p:spPr>
          <a:xfrm>
            <a:off x="6264821" y="1373696"/>
            <a:ext cx="2666641" cy="2703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Obrázek 5"/>
          <p:cNvPicPr>
            <a:picLocks noChangeAspect="1"/>
          </p:cNvPicPr>
          <p:nvPr/>
        </p:nvPicPr>
        <p:blipFill>
          <a:blip r:embed="rId4"/>
          <a:stretch>
            <a:fillRect/>
          </a:stretch>
        </p:blipFill>
        <p:spPr>
          <a:xfrm>
            <a:off x="9323840" y="4199627"/>
            <a:ext cx="2052188" cy="2052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7123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4570" y="112142"/>
            <a:ext cx="8997293" cy="6854071"/>
          </a:xfrm>
        </p:spPr>
      </p:pic>
    </p:spTree>
    <p:extLst>
      <p:ext uri="{BB962C8B-B14F-4D97-AF65-F5344CB8AC3E}">
        <p14:creationId xmlns:p14="http://schemas.microsoft.com/office/powerpoint/2010/main" val="142135680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Oříznutí</Template>
  <TotalTime>5114</TotalTime>
  <Words>463</Words>
  <Application>Microsoft Office PowerPoint</Application>
  <PresentationFormat>Širokoúhlá obrazovka</PresentationFormat>
  <Paragraphs>132</Paragraphs>
  <Slides>19</Slides>
  <Notes>0</Notes>
  <HiddenSlides>0</HiddenSlides>
  <MMClips>1</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19</vt:i4>
      </vt:variant>
    </vt:vector>
  </HeadingPairs>
  <TitlesOfParts>
    <vt:vector size="22" baseType="lpstr">
      <vt:lpstr>Algerian</vt:lpstr>
      <vt:lpstr>Franklin Gothic Book</vt:lpstr>
      <vt:lpstr>Crop</vt:lpstr>
      <vt:lpstr>Rebranding sportovních organizací</vt:lpstr>
      <vt:lpstr>Rebranding </vt:lpstr>
      <vt:lpstr>Prezentace aplikace PowerPoint</vt:lpstr>
      <vt:lpstr>TOP BRANDS</vt:lpstr>
      <vt:lpstr>SPORT BRAND</vt:lpstr>
      <vt:lpstr>ATHLETE</vt:lpstr>
      <vt:lpstr>SPORT EVENT</vt:lpstr>
      <vt:lpstr>TEAM</vt:lpstr>
      <vt:lpstr>Prezentace aplikace PowerPoint</vt:lpstr>
      <vt:lpstr>CZECH SQUASH (2019)</vt:lpstr>
      <vt:lpstr>Prezentace aplikace PowerPoint</vt:lpstr>
      <vt:lpstr>CZECH HANDBALL (2016)</vt:lpstr>
      <vt:lpstr>ČESKÝ FLORBAL (2015)</vt:lpstr>
      <vt:lpstr>Prezentace aplikace PowerPoint</vt:lpstr>
      <vt:lpstr>ČESKÝ HOKEJ</vt:lpstr>
      <vt:lpstr>Poprad</vt:lpstr>
      <vt:lpstr>Juventus</vt:lpstr>
      <vt:lpstr>Prezentace aplikace PowerPoint</vt:lpstr>
      <vt:lpstr>Prezentace aplikace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Rebranding sportovních organizací</dc:title>
  <dc:creator>HP</dc:creator>
  <cp:lastModifiedBy>HP</cp:lastModifiedBy>
  <cp:revision>18</cp:revision>
  <dcterms:created xsi:type="dcterms:W3CDTF">2019-03-21T15:47:09Z</dcterms:created>
  <dcterms:modified xsi:type="dcterms:W3CDTF">2019-04-09T20:04:03Z</dcterms:modified>
</cp:coreProperties>
</file>