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3C1-E73D-4792-A30F-46C9F55531CA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43B1-D216-42E1-A8DD-0841F8721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4690-C756-4BD4-942E-E7F0737E24B7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6404-095B-4092-B5AE-21D78EA78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A9D7-1B35-48E8-A3E6-C6FCC42D8972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4257-752B-4351-BEC1-D019429D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9EF6-3A09-46AF-8C76-9CCDA79A438D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93BC-5F71-447D-8591-1C6342970C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9D23-C4A1-4FA1-9305-BBBA357434DC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D706-BF74-4074-8594-B0027F9E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AE6C-6C01-44C6-872C-EDA38F41AFBF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00F4-9370-4141-A9D3-5865617C4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EB8F-66C7-47D2-A448-852EC337679C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8D83-133E-47CE-A015-498585A03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79DB-AE88-4F4B-9322-570B186132A5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FFF8-3701-40BA-83AC-DDAF7B4D4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2C33-64D8-4E0E-882C-A1D291CC459E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AD9F-D383-4ECC-8848-A9F81D0EB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1173-95B9-457A-99B0-EF9391C214D3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FB56-C30C-4A24-A65B-2AAC6A6BB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D3A9-0E0B-4456-839E-829BDF9E1E59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82BD-2C61-481D-B855-CB62B9DA8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B7A4B8-1C38-400A-AAE8-06FAA3A1A5D1}" type="datetimeFigureOut">
              <a:rPr lang="cs-CZ"/>
              <a:pPr>
                <a:defRPr/>
              </a:pPr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05A5C-42D5-4FAB-85EF-D37B2500D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gala@fsps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374491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6000" b="1" dirty="0" smtClean="0"/>
              <a:t>Didaktika sebeobrany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400" dirty="0" err="1" smtClean="0"/>
              <a:t>nk</a:t>
            </a:r>
            <a:r>
              <a:rPr lang="cs-CZ" sz="2400" dirty="0" smtClean="0"/>
              <a:t> 2085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podzim 2017</a:t>
            </a:r>
            <a:br>
              <a:rPr lang="cs-CZ" sz="2400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PhDr</a:t>
            </a:r>
            <a:r>
              <a:rPr lang="cs-CZ" dirty="0" smtClean="0"/>
              <a:t>. Martin Bugala, Ph.D.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bugala@fsps.muni.cz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A34/240</a:t>
            </a:r>
            <a:br>
              <a:rPr lang="cs-CZ" dirty="0" smtClean="0"/>
            </a:br>
            <a:r>
              <a:rPr lang="cs-CZ" sz="3600" dirty="0" smtClean="0">
                <a:latin typeface="Arial" charset="0"/>
              </a:rPr>
              <a:t/>
            </a:r>
            <a:br>
              <a:rPr lang="cs-CZ" sz="3600" dirty="0" smtClean="0">
                <a:latin typeface="Arial" charset="0"/>
              </a:rPr>
            </a:br>
            <a:endParaRPr lang="cs-CZ" dirty="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Rozvrh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960960"/>
              </p:ext>
            </p:extLst>
          </p:nvPr>
        </p:nvGraphicFramePr>
        <p:xfrm>
          <a:off x="611561" y="1844822"/>
          <a:ext cx="7416823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0809">
                  <a:extLst>
                    <a:ext uri="{9D8B030D-6E8A-4147-A177-3AD203B41FA5}">
                      <a16:colId xmlns:a16="http://schemas.microsoft.com/office/drawing/2014/main" val="456219118"/>
                    </a:ext>
                  </a:extLst>
                </a:gridCol>
                <a:gridCol w="671845">
                  <a:extLst>
                    <a:ext uri="{9D8B030D-6E8A-4147-A177-3AD203B41FA5}">
                      <a16:colId xmlns:a16="http://schemas.microsoft.com/office/drawing/2014/main" val="1134906934"/>
                    </a:ext>
                  </a:extLst>
                </a:gridCol>
                <a:gridCol w="848646">
                  <a:extLst>
                    <a:ext uri="{9D8B030D-6E8A-4147-A177-3AD203B41FA5}">
                      <a16:colId xmlns:a16="http://schemas.microsoft.com/office/drawing/2014/main" val="42663437"/>
                    </a:ext>
                  </a:extLst>
                </a:gridCol>
                <a:gridCol w="954729">
                  <a:extLst>
                    <a:ext uri="{9D8B030D-6E8A-4147-A177-3AD203B41FA5}">
                      <a16:colId xmlns:a16="http://schemas.microsoft.com/office/drawing/2014/main" val="3771382638"/>
                    </a:ext>
                  </a:extLst>
                </a:gridCol>
                <a:gridCol w="2475223">
                  <a:extLst>
                    <a:ext uri="{9D8B030D-6E8A-4147-A177-3AD203B41FA5}">
                      <a16:colId xmlns:a16="http://schemas.microsoft.com/office/drawing/2014/main" val="379834780"/>
                    </a:ext>
                  </a:extLst>
                </a:gridCol>
                <a:gridCol w="623225">
                  <a:extLst>
                    <a:ext uri="{9D8B030D-6E8A-4147-A177-3AD203B41FA5}">
                      <a16:colId xmlns:a16="http://schemas.microsoft.com/office/drawing/2014/main" val="223878692"/>
                    </a:ext>
                  </a:extLst>
                </a:gridCol>
                <a:gridCol w="782346">
                  <a:extLst>
                    <a:ext uri="{9D8B030D-6E8A-4147-A177-3AD203B41FA5}">
                      <a16:colId xmlns:a16="http://schemas.microsoft.com/office/drawing/2014/main" val="3057047935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14.02.2020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8:00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10:30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A11 206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859017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06.03.2020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17:10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18:50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A11 206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3645686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20.03.2020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17:10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18:50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A11 306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65803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03.04.2020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17:10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19:40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A34 118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8189218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17.04.2020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14:40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16:20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A34 117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934236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15.05.2020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13:00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14:40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A34 117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28956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 smtClean="0"/>
              <a:t>Zkouška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u="sng" dirty="0" smtClean="0"/>
              <a:t>Didaktický výstup: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v délce trvání cca 15 minut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Písemně vypracovat přípravu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„</a:t>
            </a:r>
            <a:r>
              <a:rPr lang="cs-CZ" i="1" dirty="0" smtClean="0"/>
              <a:t>Kurz sebeobrany pro dospělé</a:t>
            </a:r>
            <a:r>
              <a:rPr lang="cs-CZ" dirty="0" smtClean="0"/>
              <a:t>“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10 lekcí na 4 – 5 stran A4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	-Z toho zpracovat jednu lekci a tuto odučit,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	-Zaslat na email min. týden před zkouškou.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základ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Co je didaktika?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je teorií </a:t>
            </a:r>
            <a:r>
              <a:rPr lang="cs-CZ" dirty="0"/>
              <a:t>vzdělávání</a:t>
            </a:r>
            <a:r>
              <a:rPr lang="cs-CZ" dirty="0" smtClean="0"/>
              <a:t>, zabývající se formami 	postupy </a:t>
            </a:r>
            <a:r>
              <a:rPr lang="cs-CZ" dirty="0"/>
              <a:t>a cíli </a:t>
            </a:r>
            <a:r>
              <a:rPr lang="cs-CZ" dirty="0" smtClean="0"/>
              <a:t>vyučování.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Formy výuky </a:t>
            </a:r>
          </a:p>
          <a:p>
            <a:pPr marL="0" indent="0">
              <a:buNone/>
            </a:pPr>
            <a:r>
              <a:rPr lang="cs-CZ" dirty="0"/>
              <a:t>	- podle vztahu k osobnosti </a:t>
            </a:r>
            <a:r>
              <a:rPr lang="cs-CZ" dirty="0" smtClean="0"/>
              <a:t>žáka,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podle charakteru výukového </a:t>
            </a:r>
            <a:r>
              <a:rPr lang="cs-CZ" dirty="0" smtClean="0"/>
              <a:t>prostředí,</a:t>
            </a:r>
          </a:p>
          <a:p>
            <a:pPr marL="0" indent="0">
              <a:buNone/>
            </a:pPr>
            <a:r>
              <a:rPr lang="cs-CZ" dirty="0"/>
              <a:t>	- podle délky </a:t>
            </a:r>
            <a:r>
              <a:rPr lang="cs-CZ" dirty="0" smtClean="0"/>
              <a:t>trvání.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Didaktické postupy</a:t>
            </a:r>
          </a:p>
          <a:p>
            <a:pPr marL="0" indent="0">
              <a:buNone/>
            </a:pPr>
            <a:r>
              <a:rPr lang="cs-CZ" dirty="0"/>
              <a:t>	- Komplexní(v celku</a:t>
            </a:r>
            <a:r>
              <a:rPr lang="cs-CZ" dirty="0" smtClean="0"/>
              <a:t>),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smtClean="0"/>
              <a:t>Analyticko-syntetický(od části k celku),</a:t>
            </a:r>
          </a:p>
          <a:p>
            <a:pPr marL="0" indent="0">
              <a:buNone/>
            </a:pPr>
            <a:r>
              <a:rPr lang="cs-CZ" dirty="0"/>
              <a:t>	- Synteticko-analytický (od celku </a:t>
            </a:r>
            <a:r>
              <a:rPr lang="cs-CZ" dirty="0" smtClean="0"/>
              <a:t>k části).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Cíle vyučování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Obecné cíle (frekventant kurzu bude 	umět rozpoznávat potenciální hrozby),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Konkrétní (frekventant dokáže 	vyjmenovat fáze cyklu konfliktu.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Práce s klienty,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Naplánovaný kurz </a:t>
            </a:r>
            <a:r>
              <a:rPr lang="cs-CZ" dirty="0" err="1" smtClean="0"/>
              <a:t>vs</a:t>
            </a:r>
            <a:r>
              <a:rPr lang="cs-CZ" dirty="0" smtClean="0"/>
              <a:t> realita,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Osobnost instruktora,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Kompetence instruktora,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8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251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Didaktika sebeobrany  nk 2085  podzim 2017 </vt:lpstr>
      <vt:lpstr> PhDr. Martin Bugala, Ph.D. bugala@fsps.muni.cz A34/240  </vt:lpstr>
      <vt:lpstr>Rozvrh</vt:lpstr>
      <vt:lpstr>Ukončení předmětu</vt:lpstr>
      <vt:lpstr>Teoretický základ</vt:lpstr>
      <vt:lpstr>Teoretický základ</vt:lpstr>
      <vt:lpstr>Praxe</vt:lpstr>
    </vt:vector>
  </TitlesOfParts>
  <Company>ČR GŘC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30</cp:revision>
  <dcterms:created xsi:type="dcterms:W3CDTF">2012-06-21T11:33:55Z</dcterms:created>
  <dcterms:modified xsi:type="dcterms:W3CDTF">2020-02-14T07:26:35Z</dcterms:modified>
</cp:coreProperties>
</file>