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57" r:id="rId7"/>
    <p:sldId id="263" r:id="rId8"/>
    <p:sldId id="262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60" y="9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76056" y="4941168"/>
            <a:ext cx="3168352" cy="697632"/>
          </a:xfrm>
        </p:spPr>
        <p:txBody>
          <a:bodyPr>
            <a:normAutofit/>
          </a:bodyPr>
          <a:lstStyle/>
          <a:p>
            <a:r>
              <a:rPr lang="cs-CZ" dirty="0"/>
              <a:t>ASEBS jaro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rmAutofit/>
          </a:bodyPr>
          <a:lstStyle/>
          <a:p>
            <a:r>
              <a:rPr lang="cs-CZ" dirty="0"/>
              <a:t>Aktivní účast na cvičeních</a:t>
            </a:r>
          </a:p>
          <a:p>
            <a:r>
              <a:rPr lang="cs-CZ" dirty="0"/>
              <a:t>Test </a:t>
            </a:r>
          </a:p>
          <a:p>
            <a:r>
              <a:rPr lang="cs-CZ" dirty="0"/>
              <a:t>Projekt pro všechny: Příprava a aktivní účast na minikurzu sebeobrany pro středoškolské studenty se zdravotním oslabením – 15.5.2020</a:t>
            </a:r>
          </a:p>
          <a:p>
            <a:r>
              <a:rPr lang="cs-CZ" dirty="0"/>
              <a:t>Možnost praxe: kurz pro zrakově oslabené – pomocný instruktor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úpolů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Úpolové</a:t>
            </a:r>
            <a:r>
              <a:rPr lang="cs-CZ" dirty="0"/>
              <a:t> předpoklady</a:t>
            </a:r>
          </a:p>
          <a:p>
            <a:r>
              <a:rPr lang="cs-CZ" dirty="0" err="1"/>
              <a:t>Úpolové</a:t>
            </a:r>
            <a:r>
              <a:rPr lang="cs-CZ" dirty="0"/>
              <a:t> systémy</a:t>
            </a:r>
          </a:p>
          <a:p>
            <a:r>
              <a:rPr lang="cs-CZ" dirty="0" err="1"/>
              <a:t>Úpolové</a:t>
            </a:r>
            <a:r>
              <a:rPr lang="cs-CZ" dirty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Profesní </a:t>
            </a:r>
          </a:p>
          <a:p>
            <a:r>
              <a:rPr lang="cs-CZ" dirty="0"/>
              <a:t>Osobní</a:t>
            </a:r>
          </a:p>
          <a:p>
            <a:pPr lvl="1"/>
            <a:r>
              <a:rPr lang="cs-CZ" dirty="0"/>
              <a:t>Specifických skupin</a:t>
            </a:r>
          </a:p>
          <a:p>
            <a:pPr lvl="2"/>
            <a:r>
              <a:rPr lang="cs-CZ" dirty="0"/>
              <a:t>Ženy</a:t>
            </a:r>
          </a:p>
          <a:p>
            <a:pPr lvl="2"/>
            <a:r>
              <a:rPr lang="cs-CZ" dirty="0"/>
              <a:t>Děti</a:t>
            </a:r>
          </a:p>
          <a:p>
            <a:pPr lvl="2"/>
            <a:r>
              <a:rPr lang="cs-CZ" dirty="0"/>
              <a:t>Senioři</a:t>
            </a:r>
          </a:p>
          <a:p>
            <a:pPr lvl="2"/>
            <a:r>
              <a:rPr lang="cs-CZ" dirty="0"/>
              <a:t>Další osoby se specifickými potřebami: zrakově, sluchově, mentálně, tělesně hendikepovaní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specifických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/>
              <a:t>Proč se vyčleňuje?</a:t>
            </a:r>
          </a:p>
          <a:p>
            <a:pPr lvl="1"/>
            <a:r>
              <a:rPr lang="cs-CZ" dirty="0"/>
              <a:t>hrozby (motivy útoku)</a:t>
            </a:r>
          </a:p>
          <a:p>
            <a:pPr lvl="2"/>
            <a:r>
              <a:rPr lang="cs-CZ" dirty="0"/>
              <a:t>Vyšší riziko závažné újmy (ve fyzické nevýhodě - nižší hmotnost a úroveň motorických schopností, horší schopnost rozeznat nebezpečí apod.)</a:t>
            </a:r>
          </a:p>
          <a:p>
            <a:pPr lvl="1"/>
            <a:r>
              <a:rPr lang="cs-CZ" dirty="0"/>
              <a:t>prostředí </a:t>
            </a:r>
            <a:r>
              <a:rPr lang="cs-CZ" sz="2400" dirty="0"/>
              <a:t>(často známé)</a:t>
            </a:r>
          </a:p>
          <a:p>
            <a:pPr lvl="1"/>
            <a:r>
              <a:rPr lang="cs-CZ" dirty="0"/>
              <a:t>prostředky sebeobrany </a:t>
            </a:r>
          </a:p>
          <a:p>
            <a:pPr lvl="1"/>
            <a:r>
              <a:rPr lang="cs-CZ" dirty="0"/>
              <a:t>didaktika</a:t>
            </a:r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5900" y="4143375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Zvláště zranitelné oběti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7575" y="1234890"/>
            <a:ext cx="8229600" cy="5256584"/>
          </a:xfrm>
        </p:spPr>
        <p:txBody>
          <a:bodyPr>
            <a:noAutofit/>
          </a:bodyPr>
          <a:lstStyle/>
          <a:p>
            <a:r>
              <a:rPr lang="cs-CZ" sz="2300" dirty="0"/>
              <a:t>Z EU do legislativy států EU, ČR zákon o obětech trestné činnosti (1.8.2013) - § 2 odst. 4</a:t>
            </a:r>
          </a:p>
          <a:p>
            <a:r>
              <a:rPr lang="cs-CZ" sz="2300" dirty="0"/>
              <a:t>Dítě</a:t>
            </a:r>
          </a:p>
          <a:p>
            <a:r>
              <a:rPr lang="cs-CZ" sz="2300" dirty="0"/>
              <a:t>Osoba, která je postižena fyzickým, mentálním nebo psychickým hendikepem nebo smyslovým poškozením, které ve spojení s různými překážkami může bránit plnému a účelnému uplatnění této osoby ve společnosti ve srovnání s jejími ostatními členy</a:t>
            </a:r>
          </a:p>
          <a:p>
            <a:r>
              <a:rPr lang="cs-CZ" sz="2300" dirty="0"/>
              <a:t>Oběť TČ obchodování s lidmi (§ 168 TZ)</a:t>
            </a:r>
          </a:p>
          <a:p>
            <a:r>
              <a:rPr lang="cs-CZ" sz="2300" dirty="0"/>
              <a:t>Oběť TČ proti lidské důstojnosti v sexuální oblasti nebo TČ, který zahrnoval násilí či pohrůžku násilím, jestliže je …zvýšené nebezpečí způsobení druhotné újmy…s ohledem na její věk, rasu, národnost, sex.orientaci,…zdrav.stav, rozumovou vyspělost, schopnost vyjadřovat se, …nebo s ohledem na vztah k osobě podezřelé ze spáchání TČ nebo závislosti na ní.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kurzů sebeobrany pro specifické skupiny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cs-CZ" dirty="0"/>
              <a:t>Osvojení preventivních návyků a strategií</a:t>
            </a:r>
            <a:endParaRPr lang="en-US" dirty="0"/>
          </a:p>
          <a:p>
            <a:pPr lvl="0"/>
            <a:r>
              <a:rPr lang="cs-CZ" dirty="0"/>
              <a:t>Zvýšit sebevědomí a sebejistotu při řešení základních konfliktních situací</a:t>
            </a:r>
            <a:endParaRPr lang="en-US" dirty="0"/>
          </a:p>
          <a:p>
            <a:pPr lvl="0"/>
            <a:r>
              <a:rPr lang="cs-CZ" dirty="0"/>
              <a:t>Zvýšit šance na úspěšné řešení sebeobranné situace</a:t>
            </a:r>
            <a:endParaRPr lang="en-US" dirty="0"/>
          </a:p>
          <a:p>
            <a:pPr lvl="0"/>
            <a:r>
              <a:rPr lang="cs-CZ" dirty="0"/>
              <a:t>Uvědomit si vlastní limity i schopnosti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61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Hlavní pozornost je věnována </a:t>
            </a:r>
            <a:r>
              <a:rPr lang="cs-CZ" dirty="0" err="1"/>
              <a:t>prekonfliktní</a:t>
            </a:r>
            <a:r>
              <a:rPr lang="cs-CZ" dirty="0"/>
              <a:t> fázi, tedy prevenci a komunikačním strategiím v sebeobraně. Problémem bývá nesoulad ve verbálním a nonverbálním projevu potenciální oběti.</a:t>
            </a:r>
            <a:endParaRPr lang="en-US" dirty="0"/>
          </a:p>
          <a:p>
            <a:r>
              <a:rPr lang="cs-CZ" dirty="0"/>
              <a:t>Při fyzické obraně dbáme na bezpečnost, pro úder např. používáme otevřenou dlaň namísto pěsti, zdůrazňujeme nutnost úniku, oznámení trestného činu Policii ČR a možnosti následné péče po traumatickém zážitku viktimizace.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933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352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Sebeobrana specifických skupin</vt:lpstr>
      <vt:lpstr>Podmínky ukončení předmětu</vt:lpstr>
      <vt:lpstr>Systematika úpolů</vt:lpstr>
      <vt:lpstr>Sebeobrana</vt:lpstr>
      <vt:lpstr>Sebeobrana specifických skupin</vt:lpstr>
      <vt:lpstr>Zvláště zranitelné oběti</vt:lpstr>
      <vt:lpstr>Cíle kurzů sebeobrany pro specifické skupiny </vt:lpstr>
      <vt:lpstr>Didaktika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Jitka Čihounková</cp:lastModifiedBy>
  <cp:revision>49</cp:revision>
  <dcterms:created xsi:type="dcterms:W3CDTF">2014-08-14T10:06:31Z</dcterms:created>
  <dcterms:modified xsi:type="dcterms:W3CDTF">2020-02-14T08:31:07Z</dcterms:modified>
</cp:coreProperties>
</file>