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3" r:id="rId3"/>
    <p:sldId id="309" r:id="rId4"/>
    <p:sldId id="311" r:id="rId5"/>
    <p:sldId id="313" r:id="rId6"/>
    <p:sldId id="314" r:id="rId7"/>
    <p:sldId id="310" r:id="rId8"/>
    <p:sldId id="312" r:id="rId9"/>
    <p:sldId id="316" r:id="rId10"/>
    <p:sldId id="299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živatel" initials="U" lastIdx="26" clrIdx="0">
    <p:extLst>
      <p:ext uri="{19B8F6BF-5375-455C-9EA6-DF929625EA0E}">
        <p15:presenceInfo xmlns:p15="http://schemas.microsoft.com/office/powerpoint/2012/main" userId="Uživate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FA6A"/>
    <a:srgbClr val="99FF66"/>
    <a:srgbClr val="A0F3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94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4B7B97-7CD8-4E2C-B794-C37A881F2116}" type="datetimeFigureOut">
              <a:rPr lang="cs-CZ" smtClean="0"/>
              <a:t>20.2.2020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D6AD99-28DE-40DA-BD63-8F447813B1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479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6AD99-28DE-40DA-BD63-8F447813B192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211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20.2.2020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3922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20.2.2020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9486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20.2.2020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902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20.2.2020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0065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20.2.2020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7908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20.2.2020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7414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20.2.2020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8447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20.2.2020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9640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20.2.2020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3035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20.2.2020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2762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20.2.2020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615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E10B5-05E8-4E58-BE24-0298B2356569}" type="datetimeFigureOut">
              <a:rPr lang="cs-CZ" smtClean="0"/>
              <a:t>20.2.2020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926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Úvodní seminář </a:t>
            </a:r>
            <a:br>
              <a:rPr lang="cs-CZ" b="1" dirty="0" smtClean="0"/>
            </a:br>
            <a:r>
              <a:rPr lang="cs-CZ" b="1" dirty="0" smtClean="0"/>
              <a:t>z psychologie zdraví a nemoci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np2430</a:t>
            </a:r>
            <a:r>
              <a:rPr lang="cs-CZ" dirty="0"/>
              <a:t> </a:t>
            </a:r>
            <a:r>
              <a:rPr lang="cs-CZ" b="1" dirty="0" smtClean="0"/>
              <a:t>Psychologie </a:t>
            </a:r>
            <a:r>
              <a:rPr lang="cs-CZ" b="1" dirty="0"/>
              <a:t>zdraví a nemoci</a:t>
            </a:r>
            <a:endParaRPr lang="cs-CZ" dirty="0" smtClean="0"/>
          </a:p>
          <a:p>
            <a:r>
              <a:rPr lang="cs-CZ" dirty="0" smtClean="0"/>
              <a:t>Katedra společenských věd a managementu sportu FSpS MU</a:t>
            </a:r>
            <a:endParaRPr lang="cs-CZ" dirty="0"/>
          </a:p>
        </p:txBody>
      </p:sp>
      <p:pic>
        <p:nvPicPr>
          <p:cNvPr id="1028" name="Picture 4" descr="Image result for health psychology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67"/>
          <a:stretch/>
        </p:blipFill>
        <p:spPr bwMode="auto">
          <a:xfrm>
            <a:off x="5452088" y="4664722"/>
            <a:ext cx="1817541" cy="2036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ál 5"/>
          <p:cNvSpPr/>
          <p:nvPr/>
        </p:nvSpPr>
        <p:spPr>
          <a:xfrm>
            <a:off x="268763" y="278223"/>
            <a:ext cx="1237551" cy="1160687"/>
          </a:xfrm>
          <a:prstGeom prst="ellipse">
            <a:avLst/>
          </a:prstGeom>
          <a:solidFill>
            <a:srgbClr val="DBFA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4500" smtClean="0">
                <a:solidFill>
                  <a:schemeClr val="tx1"/>
                </a:solidFill>
              </a:rPr>
              <a:t>01s</a:t>
            </a:r>
            <a:endParaRPr lang="cs-CZ" sz="45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7908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1318" y="3298643"/>
            <a:ext cx="10515600" cy="1325563"/>
          </a:xfrm>
        </p:spPr>
        <p:txBody>
          <a:bodyPr/>
          <a:lstStyle/>
          <a:p>
            <a:pPr algn="ctr"/>
            <a:r>
              <a:rPr lang="cs-CZ" dirty="0" smtClean="0"/>
              <a:t>Děkuji za pozornost.</a:t>
            </a:r>
            <a:endParaRPr lang="cs-CZ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207043" y="1331732"/>
            <a:ext cx="7804150" cy="1495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339725" algn="ctr"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mtClean="0">
                <a:solidFill>
                  <a:srgbClr val="00B0F0"/>
                </a:solidFill>
              </a:rPr>
              <a:t>Někdo říká: Zvyk je železná košile. </a:t>
            </a:r>
          </a:p>
          <a:p>
            <a:pPr indent="-339725" algn="ctr"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mtClean="0">
                <a:solidFill>
                  <a:srgbClr val="00B0F0"/>
                </a:solidFill>
              </a:rPr>
              <a:t>Já přidávám: Zlozvyk ocelová. </a:t>
            </a:r>
          </a:p>
          <a:p>
            <a:pPr indent="-339725" algn="ctr"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400" smtClean="0">
                <a:solidFill>
                  <a:srgbClr val="00B0F0"/>
                </a:solidFill>
              </a:rPr>
              <a:t>(Max Kašparů)</a:t>
            </a:r>
          </a:p>
          <a:p>
            <a:pPr indent="-339725"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 smtClean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3164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/>
              <a:t>Povinná účast 80 % + aktivita + úkoly na semináře → zápočet</a:t>
            </a:r>
          </a:p>
          <a:p>
            <a:pPr lvl="1"/>
            <a:r>
              <a:rPr lang="cs-CZ" sz="2000" dirty="0" smtClean="0"/>
              <a:t>Úkoly ve formě přípravy na další seminář nebo dokumentů, které je nutné </a:t>
            </a:r>
            <a:r>
              <a:rPr lang="cs-CZ" sz="2000" dirty="0" smtClean="0">
                <a:solidFill>
                  <a:srgbClr val="FF0000"/>
                </a:solidFill>
              </a:rPr>
              <a:t>odevzdat do </a:t>
            </a:r>
            <a:r>
              <a:rPr lang="cs-CZ" sz="2000" smtClean="0">
                <a:solidFill>
                  <a:srgbClr val="FF0000"/>
                </a:solidFill>
              </a:rPr>
              <a:t>IS ve stanoveném termínu</a:t>
            </a:r>
            <a:r>
              <a:rPr lang="cs-CZ" sz="2000" smtClean="0"/>
              <a:t>! </a:t>
            </a:r>
            <a:r>
              <a:rPr lang="cs-CZ" sz="2000" dirty="0" smtClean="0"/>
              <a:t>(tj</a:t>
            </a:r>
            <a:r>
              <a:rPr lang="cs-CZ" sz="2000" smtClean="0"/>
              <a:t>. určitou dobu před dalším seminářem)</a:t>
            </a:r>
            <a:endParaRPr lang="cs-CZ" sz="2000" dirty="0" smtClean="0"/>
          </a:p>
          <a:p>
            <a:pPr lvl="1"/>
            <a:r>
              <a:rPr lang="cs-CZ" sz="2000" smtClean="0"/>
              <a:t>Plnění úkolů ze seminářů s absencí individuálně dle domluvy</a:t>
            </a:r>
          </a:p>
          <a:p>
            <a:pPr lvl="2"/>
            <a:r>
              <a:rPr lang="cs-CZ" smtClean="0"/>
              <a:t>neplatí „nebyl jsem na semináři → nemám úkol“ apod.</a:t>
            </a:r>
          </a:p>
          <a:p>
            <a:pPr lvl="2"/>
            <a:endParaRPr lang="cs-CZ"/>
          </a:p>
          <a:p>
            <a:pPr marL="228600" lvl="2">
              <a:spcBef>
                <a:spcPts val="1000"/>
              </a:spcBef>
            </a:pPr>
            <a:r>
              <a:rPr lang="cs-CZ" sz="2400" smtClean="0"/>
              <a:t>Témata a forma výuky dle domluvy </a:t>
            </a:r>
            <a:r>
              <a:rPr lang="cs-CZ" sz="2400" smtClean="0">
                <a:sym typeface="Wingdings" panose="05000000000000000000" pitchFamily="2" charset="2"/>
              </a:rPr>
              <a:t></a:t>
            </a:r>
            <a:endParaRPr lang="cs-CZ" sz="2400" smtClean="0"/>
          </a:p>
          <a:p>
            <a:pPr marL="228600" lvl="2">
              <a:spcBef>
                <a:spcPts val="1000"/>
              </a:spcBef>
            </a:pPr>
            <a:r>
              <a:rPr lang="cs-CZ" sz="2400" smtClean="0"/>
              <a:t>Přístup na internet?</a:t>
            </a:r>
            <a:endParaRPr lang="cs-CZ" sz="2400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3"/>
          <a:srcRect l="26188" t="24031" r="57336" b="63067"/>
          <a:stretch/>
        </p:blipFill>
        <p:spPr>
          <a:xfrm>
            <a:off x="8454692" y="209085"/>
            <a:ext cx="3518233" cy="1549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08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ál 5"/>
          <p:cNvSpPr/>
          <p:nvPr/>
        </p:nvSpPr>
        <p:spPr>
          <a:xfrm>
            <a:off x="8513897" y="4827988"/>
            <a:ext cx="2034322" cy="192505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500" b="1" dirty="0" smtClean="0">
                <a:solidFill>
                  <a:schemeClr val="tx1"/>
                </a:solidFill>
              </a:rPr>
              <a:t>Rizikové a protektivní faktory </a:t>
            </a:r>
          </a:p>
          <a:p>
            <a:pPr algn="ctr"/>
            <a:r>
              <a:rPr lang="cs-CZ" sz="1500" dirty="0" smtClean="0">
                <a:solidFill>
                  <a:schemeClr val="tx1"/>
                </a:solidFill>
              </a:rPr>
              <a:t>ve vztahu ke zdraví a nemoci</a:t>
            </a:r>
          </a:p>
        </p:txBody>
      </p:sp>
      <p:sp>
        <p:nvSpPr>
          <p:cNvPr id="7" name="Ovál 6"/>
          <p:cNvSpPr/>
          <p:nvPr/>
        </p:nvSpPr>
        <p:spPr>
          <a:xfrm>
            <a:off x="4345623" y="4019330"/>
            <a:ext cx="1581905" cy="1589436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500" b="1" dirty="0" err="1" smtClean="0">
                <a:solidFill>
                  <a:schemeClr val="tx1"/>
                </a:solidFill>
              </a:rPr>
              <a:t>Vunerabilita</a:t>
            </a:r>
            <a:r>
              <a:rPr lang="cs-CZ" sz="1500" b="1" dirty="0" smtClean="0">
                <a:solidFill>
                  <a:schemeClr val="tx1"/>
                </a:solidFill>
              </a:rPr>
              <a:t> </a:t>
            </a:r>
            <a:r>
              <a:rPr lang="cs-CZ" sz="1500" b="1" dirty="0" err="1" smtClean="0">
                <a:solidFill>
                  <a:schemeClr val="tx1"/>
                </a:solidFill>
              </a:rPr>
              <a:t>Resilience</a:t>
            </a:r>
            <a:r>
              <a:rPr lang="cs-CZ" sz="1500" b="1" dirty="0" smtClean="0">
                <a:solidFill>
                  <a:schemeClr val="tx1"/>
                </a:solidFill>
              </a:rPr>
              <a:t> </a:t>
            </a:r>
            <a:r>
              <a:rPr lang="cs-CZ" sz="1500" dirty="0" smtClean="0">
                <a:solidFill>
                  <a:schemeClr val="tx1"/>
                </a:solidFill>
              </a:rPr>
              <a:t>(zranitelnost a odolnost)</a:t>
            </a:r>
          </a:p>
        </p:txBody>
      </p:sp>
      <p:sp>
        <p:nvSpPr>
          <p:cNvPr id="8" name="Ovál 7"/>
          <p:cNvSpPr/>
          <p:nvPr/>
        </p:nvSpPr>
        <p:spPr>
          <a:xfrm>
            <a:off x="882202" y="5143477"/>
            <a:ext cx="1640868" cy="160956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500" b="1" dirty="0" smtClean="0">
                <a:solidFill>
                  <a:schemeClr val="tx1"/>
                </a:solidFill>
              </a:rPr>
              <a:t>Stres</a:t>
            </a:r>
          </a:p>
          <a:p>
            <a:pPr algn="ctr"/>
            <a:r>
              <a:rPr lang="cs-CZ" sz="1500" dirty="0" smtClean="0">
                <a:solidFill>
                  <a:schemeClr val="tx1"/>
                </a:solidFill>
              </a:rPr>
              <a:t>Zvládání stresu</a:t>
            </a:r>
          </a:p>
        </p:txBody>
      </p:sp>
      <p:sp>
        <p:nvSpPr>
          <p:cNvPr id="9" name="Ovál 8"/>
          <p:cNvSpPr/>
          <p:nvPr/>
        </p:nvSpPr>
        <p:spPr>
          <a:xfrm>
            <a:off x="149587" y="3959821"/>
            <a:ext cx="1604429" cy="1589851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500" b="1" dirty="0" smtClean="0">
                <a:solidFill>
                  <a:schemeClr val="tx1"/>
                </a:solidFill>
              </a:rPr>
              <a:t>Sebepoznání</a:t>
            </a:r>
          </a:p>
          <a:p>
            <a:pPr algn="ctr"/>
            <a:r>
              <a:rPr lang="cs-CZ" sz="1500" b="1" dirty="0" smtClean="0">
                <a:solidFill>
                  <a:schemeClr val="tx1"/>
                </a:solidFill>
              </a:rPr>
              <a:t>Autoregulace</a:t>
            </a:r>
          </a:p>
          <a:p>
            <a:pPr algn="ctr"/>
            <a:r>
              <a:rPr lang="cs-CZ" sz="1500" b="1" dirty="0" smtClean="0">
                <a:solidFill>
                  <a:schemeClr val="tx1"/>
                </a:solidFill>
              </a:rPr>
              <a:t>Zlozvyky</a:t>
            </a:r>
          </a:p>
        </p:txBody>
      </p:sp>
      <p:sp>
        <p:nvSpPr>
          <p:cNvPr id="10" name="Ovál 9"/>
          <p:cNvSpPr/>
          <p:nvPr/>
        </p:nvSpPr>
        <p:spPr>
          <a:xfrm>
            <a:off x="2288301" y="4538423"/>
            <a:ext cx="2165154" cy="2125025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500" dirty="0" smtClean="0">
                <a:solidFill>
                  <a:schemeClr val="tx1"/>
                </a:solidFill>
              </a:rPr>
              <a:t>Časový stres</a:t>
            </a:r>
          </a:p>
          <a:p>
            <a:pPr algn="ctr"/>
            <a:r>
              <a:rPr lang="cs-CZ" sz="1500" b="1" dirty="0" err="1" smtClean="0">
                <a:solidFill>
                  <a:schemeClr val="tx1"/>
                </a:solidFill>
              </a:rPr>
              <a:t>Prokrastinace</a:t>
            </a:r>
            <a:endParaRPr lang="cs-CZ" sz="1500" b="1" dirty="0" smtClean="0">
              <a:solidFill>
                <a:schemeClr val="tx1"/>
              </a:solidFill>
            </a:endParaRPr>
          </a:p>
          <a:p>
            <a:pPr algn="ctr"/>
            <a:r>
              <a:rPr lang="cs-CZ" sz="1500" b="1" dirty="0" err="1" smtClean="0">
                <a:solidFill>
                  <a:schemeClr val="tx1"/>
                </a:solidFill>
              </a:rPr>
              <a:t>Time</a:t>
            </a:r>
            <a:r>
              <a:rPr lang="cs-CZ" sz="1500" b="1" dirty="0" smtClean="0">
                <a:solidFill>
                  <a:schemeClr val="tx1"/>
                </a:solidFill>
              </a:rPr>
              <a:t> management</a:t>
            </a:r>
          </a:p>
        </p:txBody>
      </p:sp>
      <p:sp>
        <p:nvSpPr>
          <p:cNvPr id="11" name="Ovál 10"/>
          <p:cNvSpPr/>
          <p:nvPr/>
        </p:nvSpPr>
        <p:spPr>
          <a:xfrm>
            <a:off x="6023200" y="4204157"/>
            <a:ext cx="1237551" cy="1160687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7200" dirty="0" smtClean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12" name="Ovál 11"/>
          <p:cNvSpPr/>
          <p:nvPr/>
        </p:nvSpPr>
        <p:spPr>
          <a:xfrm>
            <a:off x="4853332" y="5300431"/>
            <a:ext cx="1504842" cy="146241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500" b="1" dirty="0" smtClean="0">
                <a:solidFill>
                  <a:schemeClr val="tx1"/>
                </a:solidFill>
              </a:rPr>
              <a:t>Syndrom vyhoření </a:t>
            </a:r>
            <a:endParaRPr lang="cs-CZ" sz="1500" b="1" dirty="0">
              <a:solidFill>
                <a:schemeClr val="tx1"/>
              </a:solidFill>
            </a:endParaRPr>
          </a:p>
          <a:p>
            <a:pPr algn="ctr"/>
            <a:r>
              <a:rPr lang="cs-CZ" sz="1500" dirty="0">
                <a:solidFill>
                  <a:schemeClr val="tx1"/>
                </a:solidFill>
              </a:rPr>
              <a:t>(</a:t>
            </a:r>
            <a:r>
              <a:rPr lang="cs-CZ" sz="1500" dirty="0" err="1">
                <a:solidFill>
                  <a:schemeClr val="tx1"/>
                </a:solidFill>
              </a:rPr>
              <a:t>burnout</a:t>
            </a:r>
            <a:r>
              <a:rPr lang="cs-CZ" sz="15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4" name="Ovál 13"/>
          <p:cNvSpPr/>
          <p:nvPr/>
        </p:nvSpPr>
        <p:spPr>
          <a:xfrm>
            <a:off x="10017705" y="3524802"/>
            <a:ext cx="1843557" cy="173309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500" b="1" dirty="0" smtClean="0">
                <a:solidFill>
                  <a:schemeClr val="tx1"/>
                </a:solidFill>
              </a:rPr>
              <a:t>Relaxace</a:t>
            </a:r>
          </a:p>
          <a:p>
            <a:pPr algn="ctr"/>
            <a:r>
              <a:rPr lang="cs-CZ" sz="1500" b="1" dirty="0" smtClean="0">
                <a:solidFill>
                  <a:schemeClr val="tx1"/>
                </a:solidFill>
              </a:rPr>
              <a:t>Imaginace</a:t>
            </a:r>
          </a:p>
          <a:p>
            <a:pPr algn="ctr"/>
            <a:r>
              <a:rPr lang="cs-CZ" sz="1500" b="1" dirty="0" smtClean="0">
                <a:solidFill>
                  <a:schemeClr val="tx1"/>
                </a:solidFill>
              </a:rPr>
              <a:t>Sugesce</a:t>
            </a:r>
          </a:p>
          <a:p>
            <a:pPr algn="ctr"/>
            <a:r>
              <a:rPr lang="cs-CZ" sz="1500" b="1" dirty="0" smtClean="0">
                <a:solidFill>
                  <a:schemeClr val="tx1"/>
                </a:solidFill>
              </a:rPr>
              <a:t>Autosugesce</a:t>
            </a:r>
            <a:endParaRPr lang="cs-CZ" sz="1500" dirty="0" smtClean="0">
              <a:solidFill>
                <a:schemeClr val="tx1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7330959" y="3959821"/>
            <a:ext cx="1752286" cy="178508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500" b="1" dirty="0" smtClean="0">
                <a:solidFill>
                  <a:schemeClr val="tx1"/>
                </a:solidFill>
              </a:rPr>
              <a:t>Duševní zdraví</a:t>
            </a:r>
          </a:p>
          <a:p>
            <a:pPr algn="ctr"/>
            <a:r>
              <a:rPr lang="cs-CZ" sz="1500" b="1" dirty="0" smtClean="0">
                <a:solidFill>
                  <a:schemeClr val="tx1"/>
                </a:solidFill>
              </a:rPr>
              <a:t>Kvalita života</a:t>
            </a:r>
          </a:p>
          <a:p>
            <a:pPr algn="ctr"/>
            <a:r>
              <a:rPr lang="cs-CZ" sz="1500" b="1" dirty="0" smtClean="0">
                <a:solidFill>
                  <a:schemeClr val="tx1"/>
                </a:solidFill>
              </a:rPr>
              <a:t>Adaptace</a:t>
            </a:r>
          </a:p>
        </p:txBody>
      </p:sp>
      <p:sp>
        <p:nvSpPr>
          <p:cNvPr id="16" name="Ovál 15"/>
          <p:cNvSpPr/>
          <p:nvPr/>
        </p:nvSpPr>
        <p:spPr>
          <a:xfrm>
            <a:off x="10581086" y="5314575"/>
            <a:ext cx="1545427" cy="144827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500" dirty="0" smtClean="0">
                <a:solidFill>
                  <a:schemeClr val="tx1"/>
                </a:solidFill>
              </a:rPr>
              <a:t>Pozitivní a negativní </a:t>
            </a:r>
            <a:r>
              <a:rPr lang="cs-CZ" sz="1500" b="1" dirty="0" smtClean="0">
                <a:solidFill>
                  <a:schemeClr val="tx1"/>
                </a:solidFill>
              </a:rPr>
              <a:t>myšlení</a:t>
            </a:r>
            <a:endParaRPr lang="cs-CZ" sz="1500" dirty="0" smtClean="0">
              <a:solidFill>
                <a:schemeClr val="tx1"/>
              </a:solidFill>
            </a:endParaRPr>
          </a:p>
        </p:txBody>
      </p:sp>
      <p:sp>
        <p:nvSpPr>
          <p:cNvPr id="17" name="Ovál 16"/>
          <p:cNvSpPr/>
          <p:nvPr/>
        </p:nvSpPr>
        <p:spPr>
          <a:xfrm>
            <a:off x="6498589" y="5257894"/>
            <a:ext cx="1877374" cy="1900791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500" b="1" dirty="0" smtClean="0">
                <a:solidFill>
                  <a:schemeClr val="tx1"/>
                </a:solidFill>
              </a:rPr>
              <a:t>Psychosomatika</a:t>
            </a:r>
          </a:p>
          <a:p>
            <a:pPr algn="ctr"/>
            <a:r>
              <a:rPr lang="cs-CZ" sz="1500" dirty="0" smtClean="0">
                <a:solidFill>
                  <a:schemeClr val="tx1"/>
                </a:solidFill>
              </a:rPr>
              <a:t>Vztah těla a mysli</a:t>
            </a:r>
          </a:p>
        </p:txBody>
      </p:sp>
      <p:sp>
        <p:nvSpPr>
          <p:cNvPr id="19" name="Ovál 18"/>
          <p:cNvSpPr/>
          <p:nvPr/>
        </p:nvSpPr>
        <p:spPr>
          <a:xfrm>
            <a:off x="1946548" y="4019330"/>
            <a:ext cx="1193187" cy="112414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500" b="1" dirty="0">
                <a:solidFill>
                  <a:schemeClr val="tx1"/>
                </a:solidFill>
              </a:rPr>
              <a:t>Sociální opora</a:t>
            </a:r>
          </a:p>
        </p:txBody>
      </p:sp>
      <p:sp>
        <p:nvSpPr>
          <p:cNvPr id="18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1"/>
            <a:r>
              <a:rPr lang="cs-CZ" sz="2000" dirty="0" smtClean="0"/>
              <a:t>Praktické opakování z přednášek? Diskuze o tématech z přednášek?</a:t>
            </a:r>
          </a:p>
          <a:p>
            <a:pPr lvl="1"/>
            <a:r>
              <a:rPr lang="cs-CZ" sz="2000" dirty="0" smtClean="0"/>
              <a:t>Sebepoznání, psychodiagnostika?</a:t>
            </a:r>
          </a:p>
          <a:p>
            <a:pPr lvl="1"/>
            <a:r>
              <a:rPr lang="cs-CZ" sz="2000" dirty="0" smtClean="0"/>
              <a:t>Témata navíc?</a:t>
            </a:r>
          </a:p>
          <a:p>
            <a:pPr lvl="2"/>
            <a:r>
              <a:rPr lang="cs-CZ" dirty="0" smtClean="0"/>
              <a:t>Např. specifika při práci s určitou skupinou klientů</a:t>
            </a:r>
          </a:p>
          <a:p>
            <a:pPr lvl="1"/>
            <a:r>
              <a:rPr lang="cs-CZ" sz="2000" dirty="0" smtClean="0"/>
              <a:t>Modelové situace? </a:t>
            </a:r>
          </a:p>
          <a:p>
            <a:pPr lvl="2"/>
            <a:r>
              <a:rPr lang="cs-CZ" dirty="0" smtClean="0"/>
              <a:t>Např. nácvik situací s klienty, nácvik asertivní komunikace aj.</a:t>
            </a:r>
          </a:p>
          <a:p>
            <a:endParaRPr lang="cs-CZ" dirty="0"/>
          </a:p>
        </p:txBody>
      </p:sp>
      <p:sp>
        <p:nvSpPr>
          <p:cNvPr id="20" name="Nadpis 1"/>
          <p:cNvSpPr>
            <a:spLocks noGrp="1"/>
          </p:cNvSpPr>
          <p:nvPr>
            <p:ph type="title"/>
          </p:nvPr>
        </p:nvSpPr>
        <p:spPr>
          <a:xfrm>
            <a:off x="1100374" y="292941"/>
            <a:ext cx="10515600" cy="1325563"/>
          </a:xfrm>
        </p:spPr>
        <p:txBody>
          <a:bodyPr/>
          <a:lstStyle/>
          <a:p>
            <a:r>
              <a:rPr lang="cs-CZ" dirty="0" smtClean="0"/>
              <a:t>Náplň hodin?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953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Chováním ke zdraví – individuální životní styl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5233988" cy="4351338"/>
          </a:xfrm>
        </p:spPr>
        <p:txBody>
          <a:bodyPr>
            <a:normAutofit/>
          </a:bodyPr>
          <a:lstStyle/>
          <a:p>
            <a:r>
              <a:rPr lang="cs-CZ" sz="2000" b="1" smtClean="0"/>
              <a:t>Zlozvyky</a:t>
            </a:r>
          </a:p>
          <a:p>
            <a:pPr lvl="1"/>
            <a:r>
              <a:rPr lang="cs-CZ" sz="2000" smtClean="0"/>
              <a:t>Nežádoucí </a:t>
            </a:r>
            <a:r>
              <a:rPr lang="cs-CZ" sz="2000" b="1" smtClean="0"/>
              <a:t>chování</a:t>
            </a:r>
          </a:p>
          <a:p>
            <a:pPr lvl="1"/>
            <a:r>
              <a:rPr lang="cs-CZ" altLang="cs-CZ" sz="2000"/>
              <a:t>Nevhodný návyk vznikající na principu dynamického stereotypu</a:t>
            </a:r>
          </a:p>
          <a:p>
            <a:pPr lvl="1"/>
            <a:r>
              <a:rPr lang="cs-CZ" altLang="cs-CZ" sz="2000" b="1"/>
              <a:t>poškozuje jedince na zdraví </a:t>
            </a:r>
            <a:r>
              <a:rPr lang="cs-CZ" altLang="cs-CZ" sz="2000"/>
              <a:t>nebo ztěžuje jeho zapojení do kolektivu</a:t>
            </a:r>
          </a:p>
          <a:p>
            <a:pPr lvl="1"/>
            <a:r>
              <a:rPr lang="cs-CZ" sz="2000"/>
              <a:t>Přináší nevýhody, diskomfort, sociální izolaci, …</a:t>
            </a:r>
          </a:p>
          <a:p>
            <a:pPr lvl="1"/>
            <a:r>
              <a:rPr lang="cs-CZ" sz="2000" smtClean="0"/>
              <a:t>Vznikají v různém věku i situacích - nesprávnou výchovou, nadměrným zatížením organismu, … → ovlivnění na mnoha úrovních </a:t>
            </a:r>
            <a:endParaRPr lang="cs-CZ" sz="2000"/>
          </a:p>
        </p:txBody>
      </p:sp>
      <p:pic>
        <p:nvPicPr>
          <p:cNvPr id="4" name="Picture 4" descr="Image result for health determinan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2" y="2027746"/>
            <a:ext cx="5091957" cy="3443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395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Odstranění zlozvyku (obecně)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cs-CZ" smtClean="0"/>
              <a:t>Zlozvyk si uvědomit a přijmout jej</a:t>
            </a:r>
          </a:p>
          <a:p>
            <a:pPr marL="514350" indent="-514350">
              <a:buFont typeface="+mj-lt"/>
              <a:buAutoNum type="arabicParenR"/>
            </a:pPr>
            <a:r>
              <a:rPr lang="cs-CZ" smtClean="0"/>
              <a:t>Zkoumat situace spojené se zlozvykem</a:t>
            </a:r>
          </a:p>
          <a:p>
            <a:pPr lvl="1"/>
            <a:r>
              <a:rPr lang="cs-CZ" smtClean="0"/>
              <a:t>Kdy se objevuje?</a:t>
            </a:r>
          </a:p>
          <a:p>
            <a:pPr lvl="1"/>
            <a:r>
              <a:rPr lang="cs-CZ" smtClean="0"/>
              <a:t>Co ho spouští?</a:t>
            </a:r>
          </a:p>
          <a:p>
            <a:pPr marL="514350" lvl="1" indent="-514350">
              <a:spcBef>
                <a:spcPts val="1000"/>
              </a:spcBef>
              <a:buFont typeface="+mj-lt"/>
              <a:buAutoNum type="arabicParenR" startAt="3"/>
            </a:pPr>
            <a:r>
              <a:rPr lang="cs-CZ" sz="2800"/>
              <a:t>Řešit </a:t>
            </a:r>
            <a:r>
              <a:rPr lang="cs-CZ" sz="2800" smtClean="0"/>
              <a:t>příčiny</a:t>
            </a:r>
          </a:p>
          <a:p>
            <a:pPr marL="514350" lvl="1" indent="-514350">
              <a:spcBef>
                <a:spcPts val="1000"/>
              </a:spcBef>
              <a:buFont typeface="+mj-lt"/>
              <a:buAutoNum type="arabicParenR" startAt="3"/>
            </a:pPr>
            <a:r>
              <a:rPr lang="cs-CZ" sz="2800" smtClean="0"/>
              <a:t>Začít s odvykáním zlozvyku</a:t>
            </a:r>
          </a:p>
          <a:p>
            <a:pPr marL="514350" lvl="1" indent="-514350">
              <a:spcBef>
                <a:spcPts val="1000"/>
              </a:spcBef>
              <a:buFont typeface="+mj-lt"/>
              <a:buAutoNum type="arabicParenR" startAt="3"/>
            </a:pPr>
            <a:r>
              <a:rPr lang="cs-CZ" sz="2800" smtClean="0"/>
              <a:t>Trénovat sebeuvědomění a všímavost</a:t>
            </a:r>
            <a:endParaRPr lang="cs-CZ" sz="2800"/>
          </a:p>
        </p:txBody>
      </p:sp>
      <p:pic>
        <p:nvPicPr>
          <p:cNvPr id="1026" name="Picture 2" descr="Image result for přejídání 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0424" y="2228851"/>
            <a:ext cx="4652045" cy="280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585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Odstranění </a:t>
            </a:r>
            <a:r>
              <a:rPr lang="cs-CZ"/>
              <a:t>zlozvyku (obecně)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mtClean="0"/>
              <a:t>Prosté </a:t>
            </a:r>
            <a:r>
              <a:rPr lang="cs-CZ" b="1" smtClean="0"/>
              <a:t>nepoužívání</a:t>
            </a:r>
          </a:p>
          <a:p>
            <a:pPr lvl="1"/>
            <a:r>
              <a:rPr lang="cs-CZ" smtClean="0"/>
              <a:t>Náhlé přerušení – riziko abstinenčních příznaků</a:t>
            </a:r>
          </a:p>
          <a:p>
            <a:r>
              <a:rPr lang="cs-CZ" smtClean="0"/>
              <a:t>Metoda </a:t>
            </a:r>
            <a:r>
              <a:rPr lang="cs-CZ" b="1" smtClean="0"/>
              <a:t>interference</a:t>
            </a:r>
          </a:p>
          <a:p>
            <a:pPr lvl="1"/>
            <a:r>
              <a:rPr lang="cs-CZ" smtClean="0"/>
              <a:t>Vypěstování nové reakce na starý podnět, např. „káva + cigareta“ → „káva plus křížovka“</a:t>
            </a:r>
          </a:p>
          <a:p>
            <a:r>
              <a:rPr lang="cs-CZ" smtClean="0"/>
              <a:t>Metoda </a:t>
            </a:r>
            <a:r>
              <a:rPr lang="cs-CZ" b="1" smtClean="0"/>
              <a:t>sociální nápodoby</a:t>
            </a:r>
          </a:p>
          <a:p>
            <a:pPr lvl="1"/>
            <a:r>
              <a:rPr lang="cs-CZ" smtClean="0"/>
              <a:t>Pohyb ve společnosti, kde se „to nedělá“, např. nadměrné pití alkoholu → společnost abtinentů</a:t>
            </a:r>
          </a:p>
          <a:p>
            <a:r>
              <a:rPr lang="cs-CZ" smtClean="0"/>
              <a:t>Metoda </a:t>
            </a:r>
            <a:r>
              <a:rPr lang="cs-CZ" b="1" smtClean="0"/>
              <a:t>pozitivního vzoru</a:t>
            </a:r>
          </a:p>
          <a:p>
            <a:pPr lvl="1"/>
            <a:r>
              <a:rPr lang="cs-CZ" smtClean="0"/>
              <a:t>Vzor bez zlozvyku → máme tendence napodobovat vzor („liking“ aj.)</a:t>
            </a:r>
          </a:p>
          <a:p>
            <a:r>
              <a:rPr lang="cs-CZ" smtClean="0"/>
              <a:t>Metoda </a:t>
            </a:r>
            <a:r>
              <a:rPr lang="cs-CZ" b="1" smtClean="0"/>
              <a:t>přesycení</a:t>
            </a:r>
          </a:p>
          <a:p>
            <a:pPr lvl="1"/>
            <a:r>
              <a:rPr lang="cs-CZ" smtClean="0"/>
              <a:t>Vytvoření odporu proti činnosti</a:t>
            </a:r>
          </a:p>
          <a:p>
            <a:r>
              <a:rPr lang="cs-CZ" smtClean="0"/>
              <a:t>Metoda </a:t>
            </a:r>
            <a:r>
              <a:rPr lang="cs-CZ" b="1" smtClean="0"/>
              <a:t>pomalých kroků</a:t>
            </a:r>
          </a:p>
          <a:p>
            <a:pPr lvl="1"/>
            <a:r>
              <a:rPr lang="cs-CZ" smtClean="0"/>
              <a:t>Postupné odvykání</a:t>
            </a:r>
          </a:p>
          <a:p>
            <a:pPr marL="457200" lvl="1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487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Princip SMART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5762625" cy="4351338"/>
          </a:xfrm>
        </p:spPr>
        <p:txBody>
          <a:bodyPr>
            <a:normAutofit/>
          </a:bodyPr>
          <a:lstStyle/>
          <a:p>
            <a:r>
              <a:rPr lang="cs-CZ" sz="2400" smtClean="0"/>
              <a:t>Vlastnosti správně nastaveného cíle:</a:t>
            </a:r>
          </a:p>
          <a:p>
            <a:pPr lvl="1"/>
            <a:r>
              <a:rPr lang="cs-CZ" b="1" smtClean="0"/>
              <a:t>Specifický</a:t>
            </a:r>
            <a:r>
              <a:rPr lang="cs-CZ" smtClean="0"/>
              <a:t> </a:t>
            </a:r>
          </a:p>
          <a:p>
            <a:pPr lvl="1"/>
            <a:r>
              <a:rPr lang="cs-CZ" b="1" smtClean="0"/>
              <a:t>Měřitelný </a:t>
            </a:r>
            <a:endParaRPr lang="cs-CZ"/>
          </a:p>
          <a:p>
            <a:pPr lvl="1"/>
            <a:r>
              <a:rPr lang="cs-CZ" smtClean="0"/>
              <a:t>Akceptovatelný = </a:t>
            </a:r>
            <a:r>
              <a:rPr lang="cs-CZ" b="1" smtClean="0"/>
              <a:t>dosažitelný</a:t>
            </a:r>
            <a:endParaRPr lang="cs-CZ" smtClean="0"/>
          </a:p>
          <a:p>
            <a:pPr lvl="1"/>
            <a:r>
              <a:rPr lang="cs-CZ" b="1" smtClean="0"/>
              <a:t>Relevantní</a:t>
            </a:r>
            <a:endParaRPr lang="cs-CZ"/>
          </a:p>
          <a:p>
            <a:pPr lvl="1"/>
            <a:r>
              <a:rPr lang="cs-CZ" b="1" smtClean="0"/>
              <a:t>Termínovaný</a:t>
            </a:r>
            <a:endParaRPr lang="cs-CZ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096000" y="1825625"/>
            <a:ext cx="57626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smtClean="0"/>
          </a:p>
          <a:p>
            <a:pPr lvl="1"/>
            <a:r>
              <a:rPr lang="cs-CZ" b="1" smtClean="0"/>
              <a:t>S</a:t>
            </a:r>
            <a:r>
              <a:rPr lang="cs-CZ" smtClean="0"/>
              <a:t>pecific, spezifisch </a:t>
            </a:r>
          </a:p>
          <a:p>
            <a:pPr lvl="1"/>
            <a:r>
              <a:rPr lang="cs-CZ" b="1" smtClean="0"/>
              <a:t>M</a:t>
            </a:r>
            <a:r>
              <a:rPr lang="cs-CZ" smtClean="0"/>
              <a:t>easureable, messbar</a:t>
            </a:r>
          </a:p>
          <a:p>
            <a:pPr lvl="1"/>
            <a:r>
              <a:rPr lang="cs-CZ" b="1" smtClean="0"/>
              <a:t>A</a:t>
            </a:r>
            <a:r>
              <a:rPr lang="cs-CZ" smtClean="0"/>
              <a:t>ttainable, erreichbar</a:t>
            </a:r>
          </a:p>
          <a:p>
            <a:pPr lvl="1"/>
            <a:r>
              <a:rPr lang="cs-CZ" b="1" smtClean="0"/>
              <a:t>R</a:t>
            </a:r>
            <a:r>
              <a:rPr lang="cs-CZ" smtClean="0"/>
              <a:t>elevant</a:t>
            </a:r>
          </a:p>
          <a:p>
            <a:pPr lvl="1"/>
            <a:r>
              <a:rPr lang="cs-CZ" b="1" smtClean="0"/>
              <a:t>T</a:t>
            </a:r>
            <a:r>
              <a:rPr lang="cs-CZ" smtClean="0"/>
              <a:t>ime bound, terminiert</a:t>
            </a:r>
          </a:p>
          <a:p>
            <a:pPr lvl="1"/>
            <a:endParaRPr lang="cs-CZ"/>
          </a:p>
        </p:txBody>
      </p:sp>
      <p:pic>
        <p:nvPicPr>
          <p:cNvPr id="3076" name="Picture 4" descr="Image result for smart goal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7254" y="4443412"/>
            <a:ext cx="3673396" cy="2197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606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Úkol č.1 - management zlozvyku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smtClean="0"/>
              <a:t>Vyberte jeden Váš </a:t>
            </a:r>
            <a:r>
              <a:rPr lang="cs-CZ" sz="2000" b="1" smtClean="0"/>
              <a:t>reálný zlozvyk </a:t>
            </a:r>
            <a:r>
              <a:rPr lang="cs-CZ" sz="2000" smtClean="0"/>
              <a:t>týkající </a:t>
            </a:r>
            <a:r>
              <a:rPr lang="cs-CZ" sz="2000"/>
              <a:t>se </a:t>
            </a:r>
            <a:r>
              <a:rPr lang="cs-CZ" sz="2000" b="1" smtClean="0"/>
              <a:t>chování spojeného </a:t>
            </a:r>
            <a:r>
              <a:rPr lang="cs-CZ" sz="2000" b="1"/>
              <a:t>se </a:t>
            </a:r>
            <a:r>
              <a:rPr lang="cs-CZ" sz="2000" b="1" smtClean="0"/>
              <a:t>zdravím</a:t>
            </a:r>
            <a:r>
              <a:rPr lang="cs-CZ" sz="2000" smtClean="0"/>
              <a:t>, na jehož redukci budeme společně pracovat</a:t>
            </a:r>
          </a:p>
          <a:p>
            <a:pPr lvl="1"/>
            <a:r>
              <a:rPr lang="cs-CZ" sz="2000"/>
              <a:t>Příklady: Chodím pozdě spát, málo se hýbu, </a:t>
            </a:r>
            <a:r>
              <a:rPr lang="cs-CZ" sz="2000" smtClean="0"/>
              <a:t>nedoržuji </a:t>
            </a:r>
            <a:r>
              <a:rPr lang="cs-CZ" sz="2000"/>
              <a:t>pitný režim, </a:t>
            </a:r>
            <a:r>
              <a:rPr lang="cs-CZ" sz="2000" smtClean="0"/>
              <a:t>nejím pravideně…</a:t>
            </a:r>
          </a:p>
          <a:p>
            <a:pPr lvl="1"/>
            <a:r>
              <a:rPr lang="cs-CZ" sz="2000" smtClean="0"/>
              <a:t>Ideálně takový, aby pro Vás bylo v pořádku jej sdílet s ostatními v semináři</a:t>
            </a:r>
            <a:endParaRPr lang="cs-CZ" sz="2000"/>
          </a:p>
          <a:p>
            <a:endParaRPr lang="cs-CZ"/>
          </a:p>
          <a:p>
            <a:r>
              <a:rPr lang="cs-CZ" sz="2000" smtClean="0"/>
              <a:t>Vytvořte </a:t>
            </a:r>
            <a:r>
              <a:rPr lang="cs-CZ" sz="2000" b="1" smtClean="0"/>
              <a:t>individuální plán</a:t>
            </a:r>
            <a:r>
              <a:rPr lang="cs-CZ" sz="2000" smtClean="0"/>
              <a:t>, jakým se během semestru chcete se zlozvykem vypořádávat. Plán by měl zahrnovat „analýzu“ zlozvyku a být dostatečně </a:t>
            </a:r>
            <a:r>
              <a:rPr lang="cs-CZ" sz="2000" b="1" smtClean="0"/>
              <a:t>konkrétní</a:t>
            </a:r>
            <a:r>
              <a:rPr lang="cs-CZ" sz="2000" smtClean="0"/>
              <a:t>.</a:t>
            </a:r>
          </a:p>
          <a:p>
            <a:r>
              <a:rPr lang="cs-CZ" sz="2000" smtClean="0"/>
              <a:t>Doba realizace (= doba, na kterou plánovat): </a:t>
            </a:r>
            <a:r>
              <a:rPr lang="cs-CZ" sz="2000" b="1" smtClean="0"/>
              <a:t>6 týdnů</a:t>
            </a:r>
          </a:p>
          <a:p>
            <a:r>
              <a:rPr lang="cs-CZ" sz="2000" smtClean="0"/>
              <a:t>Forma je na vás (Word, tužka + papír, obrázky aj.)</a:t>
            </a:r>
            <a:endParaRPr lang="cs-CZ" sz="2000"/>
          </a:p>
          <a:p>
            <a:pPr lvl="1"/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347064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Úkol č.1 - management zlozvyku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spcBef>
                <a:spcPts val="1000"/>
              </a:spcBef>
            </a:pPr>
            <a:r>
              <a:rPr lang="cs-CZ" sz="2000"/>
              <a:t>Alternati</a:t>
            </a:r>
            <a:r>
              <a:rPr lang="cs-CZ" sz="2000" smtClean="0"/>
              <a:t>va</a:t>
            </a:r>
            <a:endParaRPr lang="cs-CZ" sz="2000"/>
          </a:p>
          <a:p>
            <a:pPr lvl="1"/>
            <a:r>
              <a:rPr lang="cs-CZ" sz="2000" smtClean="0"/>
              <a:t>Spolupráce ve dvojici</a:t>
            </a:r>
          </a:p>
          <a:p>
            <a:pPr marL="457200" lvl="1" indent="0">
              <a:buNone/>
            </a:pPr>
            <a:endParaRPr lang="cs-CZ" sz="2000" smtClean="0"/>
          </a:p>
          <a:p>
            <a:pPr marL="357188" lvl="1" indent="-357188"/>
            <a:r>
              <a:rPr lang="cs-CZ" sz="2000"/>
              <a:t>První verzi </a:t>
            </a:r>
            <a:r>
              <a:rPr lang="cs-CZ" sz="2000" b="1"/>
              <a:t>odevzdejte do IS nejpozději </a:t>
            </a:r>
            <a:r>
              <a:rPr lang="cs-CZ" sz="2000" b="1">
                <a:solidFill>
                  <a:srgbClr val="FF0000"/>
                </a:solidFill>
              </a:rPr>
              <a:t>do pondělí, 24.2.2020. </a:t>
            </a:r>
            <a:r>
              <a:rPr lang="cs-CZ" sz="2000" b="1" smtClean="0"/>
              <a:t/>
            </a:r>
            <a:br>
              <a:rPr lang="cs-CZ" sz="2000" b="1" smtClean="0"/>
            </a:br>
            <a:endParaRPr lang="cs-CZ" sz="2000" b="1"/>
          </a:p>
        </p:txBody>
      </p:sp>
      <p:pic>
        <p:nvPicPr>
          <p:cNvPr id="2050" name="Picture 2" descr="Image result for self managem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642" y="3547306"/>
            <a:ext cx="3336716" cy="2764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893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1330</TotalTime>
  <Words>540</Words>
  <Application>Microsoft Office PowerPoint</Application>
  <PresentationFormat>Širokoúhlá obrazovka</PresentationFormat>
  <Paragraphs>103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Motiv Office</vt:lpstr>
      <vt:lpstr>Úvodní seminář  z psychologie zdraví a nemoci</vt:lpstr>
      <vt:lpstr>Organizace výuky</vt:lpstr>
      <vt:lpstr>Náplň hodin?</vt:lpstr>
      <vt:lpstr>Chováním ke zdraví – individuální životní styl </vt:lpstr>
      <vt:lpstr>Odstranění zlozvyku (obecně)</vt:lpstr>
      <vt:lpstr>Odstranění zlozvyku (obecně)</vt:lpstr>
      <vt:lpstr>Princip SMART</vt:lpstr>
      <vt:lpstr>Úkol č.1 - management zlozvyku</vt:lpstr>
      <vt:lpstr>Úkol č.1 - management zlozvyku</vt:lpstr>
      <vt:lpstr>Děkuji za pozornost.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</dc:creator>
  <cp:lastModifiedBy>Uživatel</cp:lastModifiedBy>
  <cp:revision>83</cp:revision>
  <dcterms:created xsi:type="dcterms:W3CDTF">2020-02-12T07:29:27Z</dcterms:created>
  <dcterms:modified xsi:type="dcterms:W3CDTF">2020-02-20T12:22:13Z</dcterms:modified>
</cp:coreProperties>
</file>