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7" r:id="rId3"/>
    <p:sldId id="321" r:id="rId4"/>
    <p:sldId id="319" r:id="rId5"/>
    <p:sldId id="323" r:id="rId6"/>
    <p:sldId id="318" r:id="rId7"/>
    <p:sldId id="316" r:id="rId8"/>
    <p:sldId id="29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6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A6A"/>
    <a:srgbClr val="99FF66"/>
    <a:srgbClr val="A0F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7B97-7CD8-4E2C-B794-C37A881F2116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AD99-28DE-40DA-BD63-8F447813B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7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0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9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1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44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6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10B5-05E8-4E58-BE24-0298B2356569}" type="datetimeFigureOut">
              <a:rPr lang="cs-CZ" smtClean="0"/>
              <a:t>25.2.2020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294A-C029-4929-AF26-2C08FB9D0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Management zlozvyku II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rgbClr val="DBF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500" dirty="0" smtClean="0">
                <a:solidFill>
                  <a:schemeClr val="tx1"/>
                </a:solidFill>
              </a:rPr>
              <a:t>02s</a:t>
            </a:r>
          </a:p>
        </p:txBody>
      </p:sp>
    </p:spTree>
    <p:extLst>
      <p:ext uri="{BB962C8B-B14F-4D97-AF65-F5344CB8AC3E}">
        <p14:creationId xmlns:p14="http://schemas.microsoft.com/office/powerpoint/2010/main" val="322679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  <a:r>
              <a:rPr lang="cs-CZ" dirty="0" smtClean="0"/>
              <a:t>č.2 - management zlozvyku – upgrade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 diskuzi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O jaký přístup se opírá Váš plán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? (semináře 1+2, vlastní zdroje)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Jaká je Vaše motivace? Motto?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Co Vám bude úkol připomínat?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Co Vám stojí v cestě a jak s tím bojovat</a:t>
            </a:r>
            <a:r>
              <a:rPr lang="cs-CZ" sz="2000" dirty="0" smtClean="0"/>
              <a:t>?</a:t>
            </a:r>
            <a:endParaRPr lang="cs-CZ" sz="20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Jak budete zaznamenávat boj se zlozvykem?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177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modrá žira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r="23283"/>
          <a:stretch/>
        </p:blipFill>
        <p:spPr bwMode="auto">
          <a:xfrm>
            <a:off x="2368058" y="2746289"/>
            <a:ext cx="2532554" cy="36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Dobře si pamatujeme to, co vidíme – evolučně starý mechanismus</a:t>
            </a:r>
          </a:p>
          <a:p>
            <a:r>
              <a:rPr lang="cs-CZ" sz="2000" b="1" dirty="0" smtClean="0"/>
              <a:t>Jak využít vizualizaci v boji se zlozvykem?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5390" t="33117" r="15039" b="40620"/>
          <a:stretch/>
        </p:blipFill>
        <p:spPr>
          <a:xfrm>
            <a:off x="838200" y="2670009"/>
            <a:ext cx="7343777" cy="2187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34805" t="44789" r="14219" b="34159"/>
          <a:stretch/>
        </p:blipFill>
        <p:spPr>
          <a:xfrm>
            <a:off x="497144" y="4802759"/>
            <a:ext cx="7745086" cy="1798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2" descr="Image result for nice rememberance in calen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51" y="1579624"/>
            <a:ext cx="3426705" cy="2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/>
          <a:srcRect l="36937" t="45831" r="41223" b="25196"/>
          <a:stretch/>
        </p:blipFill>
        <p:spPr>
          <a:xfrm>
            <a:off x="8362492" y="4034016"/>
            <a:ext cx="3462728" cy="258250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893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Nudging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55898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Design, který má vést k (automatické) změně chování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unguje na podvědomé úrovni, člověk se nemusí aktivně rozhodovat</a:t>
            </a:r>
          </a:p>
          <a:p>
            <a:r>
              <a:rPr lang="cs-CZ" sz="2000" dirty="0" smtClean="0"/>
              <a:t>Měl</a:t>
            </a:r>
            <a:r>
              <a:rPr lang="cs-CZ" sz="2000" dirty="0"/>
              <a:t>o by být použito tak</a:t>
            </a:r>
            <a:r>
              <a:rPr lang="cs-CZ" sz="2000" dirty="0" smtClean="0"/>
              <a:t>, </a:t>
            </a:r>
            <a:r>
              <a:rPr lang="cs-CZ" sz="2000" dirty="0"/>
              <a:t>aby byl užitek z něj co nejvyšší a škody co </a:t>
            </a:r>
            <a:r>
              <a:rPr lang="cs-CZ" sz="2000" dirty="0" smtClean="0"/>
              <a:t>nejnižší</a:t>
            </a:r>
          </a:p>
          <a:p>
            <a:pPr lvl="1"/>
            <a:r>
              <a:rPr lang="cs-CZ" sz="2000" dirty="0"/>
              <a:t>V praxi „veřejně prospěšné“ použití, ale i byznys</a:t>
            </a:r>
          </a:p>
          <a:p>
            <a:endParaRPr lang="cs-CZ" sz="2000" dirty="0"/>
          </a:p>
          <a:p>
            <a:pPr lvl="1"/>
            <a:endParaRPr lang="cs-CZ" sz="1600" dirty="0" smtClean="0"/>
          </a:p>
          <a:p>
            <a:pPr lvl="1"/>
            <a:endParaRPr lang="cs-CZ" sz="1600" dirty="0"/>
          </a:p>
        </p:txBody>
      </p:sp>
      <p:pic>
        <p:nvPicPr>
          <p:cNvPr id="3074" name="Picture 2" descr="Image result for nud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8" y="3715134"/>
            <a:ext cx="4600576" cy="280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udg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2" t="13448" r="37603" b="37613"/>
          <a:stretch/>
        </p:blipFill>
        <p:spPr bwMode="auto">
          <a:xfrm rot="200466">
            <a:off x="5148831" y="3715531"/>
            <a:ext cx="1657351" cy="241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iano trep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22" y="346934"/>
            <a:ext cx="3244745" cy="182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obrys mrtvého těla s telefon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01" y="3536923"/>
            <a:ext cx="4017698" cy="301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Image result for swot analý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56" y="1330636"/>
            <a:ext cx="5373688" cy="53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Zaznamenávání</a:t>
            </a:r>
            <a:endParaRPr lang="cs-CZ" dirty="0"/>
          </a:p>
        </p:txBody>
      </p:sp>
      <p:pic>
        <p:nvPicPr>
          <p:cNvPr id="1026" name="Picture 2" descr="Image result for buzer-lís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0" y="2369618"/>
            <a:ext cx="4637176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onec prokrastin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50" y="3633225"/>
            <a:ext cx="2852013" cy="30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á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/>
          <a:stretch/>
        </p:blipFill>
        <p:spPr bwMode="auto">
          <a:xfrm>
            <a:off x="7107413" y="209861"/>
            <a:ext cx="3106414" cy="274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alendá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14" y="2718347"/>
            <a:ext cx="22574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tatistics in smart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64" y="4148585"/>
            <a:ext cx="3042243" cy="30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xc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89" y="726765"/>
            <a:ext cx="1554577" cy="14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13919" y="6228621"/>
            <a:ext cx="2908573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Petr Ludwig – „</a:t>
            </a:r>
            <a:r>
              <a:rPr lang="cs-CZ" dirty="0" err="1" smtClean="0">
                <a:solidFill>
                  <a:schemeClr val="tx1"/>
                </a:solidFill>
              </a:rPr>
              <a:t>buzer</a:t>
            </a:r>
            <a:r>
              <a:rPr lang="cs-CZ" dirty="0" smtClean="0">
                <a:solidFill>
                  <a:schemeClr val="tx1"/>
                </a:solidFill>
              </a:rPr>
              <a:t>-lístek“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  <a:r>
              <a:rPr lang="cs-CZ" dirty="0" smtClean="0"/>
              <a:t>č.2 </a:t>
            </a:r>
            <a:r>
              <a:rPr lang="cs-CZ" dirty="0"/>
              <a:t>- management zlozvyku – </a:t>
            </a:r>
            <a:r>
              <a:rPr lang="cs-CZ" dirty="0" smtClean="0"/>
              <a:t>upgrade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lvl="1" indent="-357188"/>
            <a:r>
              <a:rPr lang="cs-CZ" sz="2000" dirty="0" smtClean="0"/>
              <a:t>Optimalizujte plán na základě </a:t>
            </a:r>
            <a:r>
              <a:rPr lang="cs-CZ" sz="2000" b="1" dirty="0" smtClean="0"/>
              <a:t>individuální zpětné vazby </a:t>
            </a:r>
            <a:r>
              <a:rPr lang="cs-CZ" sz="2000" dirty="0" smtClean="0"/>
              <a:t>i </a:t>
            </a:r>
            <a:r>
              <a:rPr lang="cs-CZ" sz="2000" b="1" dirty="0" smtClean="0"/>
              <a:t>diskuze v semináři </a:t>
            </a:r>
            <a:endParaRPr lang="cs-CZ" sz="1600" b="1" dirty="0" smtClean="0"/>
          </a:p>
          <a:p>
            <a:pPr marL="814388" lvl="2" indent="-357188"/>
            <a:r>
              <a:rPr lang="cs-CZ" dirty="0" smtClean="0"/>
              <a:t>Přidejte teoretické východisko (metoda, technika), zamyslete se nad Vaší motivací,  optimálním zaznamenáváním pokroku i potenciálními překážkami na cestě k odstranění zlozvyku </a:t>
            </a:r>
            <a:r>
              <a:rPr lang="cs-CZ" dirty="0" smtClean="0"/>
              <a:t>(obecně nad body ze </a:t>
            </a:r>
            <a:r>
              <a:rPr lang="cs-CZ" dirty="0" err="1" smtClean="0"/>
              <a:t>slidu</a:t>
            </a:r>
            <a:r>
              <a:rPr lang="cs-CZ" dirty="0" smtClean="0"/>
              <a:t> č. 2)</a:t>
            </a:r>
            <a:endParaRPr lang="cs-CZ" dirty="0" smtClean="0"/>
          </a:p>
          <a:p>
            <a:pPr marL="814388" lvl="2" indent="-357188"/>
            <a:r>
              <a:rPr lang="cs-CZ" dirty="0" smtClean="0"/>
              <a:t>Dolaďte plán tak, aby byl připraven k použití</a:t>
            </a:r>
          </a:p>
          <a:p>
            <a:pPr marL="357188" lvl="1" indent="-357188"/>
            <a:r>
              <a:rPr lang="cs-CZ" sz="2000" dirty="0" smtClean="0"/>
              <a:t>Druhou </a:t>
            </a:r>
            <a:r>
              <a:rPr lang="cs-CZ" sz="2000" dirty="0"/>
              <a:t>verzi </a:t>
            </a:r>
            <a:r>
              <a:rPr lang="cs-CZ" sz="2000" b="1" dirty="0"/>
              <a:t>odevzdejte do IS nejpozději </a:t>
            </a:r>
            <a:r>
              <a:rPr lang="cs-CZ" sz="2000" b="1" dirty="0">
                <a:solidFill>
                  <a:srgbClr val="FF0000"/>
                </a:solidFill>
              </a:rPr>
              <a:t>do pondělí, 2.3.2020. 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357188" lvl="1" indent="-357188"/>
            <a:r>
              <a:rPr lang="cs-CZ" sz="2000" dirty="0" smtClean="0"/>
              <a:t>Prosím, používejte vždy příslušnou </a:t>
            </a:r>
            <a:r>
              <a:rPr lang="cs-CZ" sz="2000" b="1" dirty="0" smtClean="0">
                <a:solidFill>
                  <a:srgbClr val="FF0000"/>
                </a:solidFill>
              </a:rPr>
              <a:t>podsložku v </a:t>
            </a:r>
            <a:r>
              <a:rPr lang="cs-CZ" sz="2000" b="1" dirty="0" err="1">
                <a:solidFill>
                  <a:srgbClr val="FF0000"/>
                </a:solidFill>
              </a:rPr>
              <a:t>O</a:t>
            </a:r>
            <a:r>
              <a:rPr lang="cs-CZ" sz="2000" b="1" dirty="0" err="1" smtClean="0">
                <a:solidFill>
                  <a:srgbClr val="FF0000"/>
                </a:solidFill>
              </a:rPr>
              <a:t>devzdávárně</a:t>
            </a:r>
            <a:r>
              <a:rPr lang="cs-CZ" sz="2000" dirty="0" smtClean="0">
                <a:solidFill>
                  <a:srgbClr val="FF0000"/>
                </a:solidFill>
              </a:rPr>
              <a:t>.</a:t>
            </a:r>
            <a:endParaRPr lang="cs-CZ" sz="2000" dirty="0"/>
          </a:p>
          <a:p>
            <a:pPr marL="0" lvl="1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  <p:pic>
        <p:nvPicPr>
          <p:cNvPr id="2050" name="Picture 2" descr="Image result for self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462971"/>
            <a:ext cx="2627260" cy="2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318" y="3298643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31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238</Words>
  <Application>Microsoft Office PowerPoint</Application>
  <PresentationFormat>Širokoúhlá obrazovka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Management zlozvyku II</vt:lpstr>
      <vt:lpstr>Úkol č.2 - management zlozvyku – upgrade</vt:lpstr>
      <vt:lpstr>Vizualizace</vt:lpstr>
      <vt:lpstr>Nudging</vt:lpstr>
      <vt:lpstr>SWOT analýza</vt:lpstr>
      <vt:lpstr>Zaznamenávání</vt:lpstr>
      <vt:lpstr>Úkol č.2 - management zlozvyku – upgrade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101</cp:revision>
  <dcterms:created xsi:type="dcterms:W3CDTF">2020-02-12T07:29:27Z</dcterms:created>
  <dcterms:modified xsi:type="dcterms:W3CDTF">2020-02-25T19:49:05Z</dcterms:modified>
</cp:coreProperties>
</file>