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8" r:id="rId2"/>
    <p:sldId id="341" r:id="rId3"/>
    <p:sldId id="354" r:id="rId4"/>
    <p:sldId id="342" r:id="rId5"/>
    <p:sldId id="343" r:id="rId6"/>
    <p:sldId id="340" r:id="rId7"/>
    <p:sldId id="344" r:id="rId8"/>
    <p:sldId id="350" r:id="rId9"/>
    <p:sldId id="357" r:id="rId10"/>
    <p:sldId id="356" r:id="rId11"/>
    <p:sldId id="345" r:id="rId12"/>
    <p:sldId id="349" r:id="rId13"/>
    <p:sldId id="346" r:id="rId14"/>
    <p:sldId id="352" r:id="rId15"/>
    <p:sldId id="358" r:id="rId16"/>
    <p:sldId id="35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348"/>
            <p14:sldId id="341"/>
            <p14:sldId id="354"/>
            <p14:sldId id="342"/>
            <p14:sldId id="343"/>
            <p14:sldId id="340"/>
            <p14:sldId id="344"/>
            <p14:sldId id="350"/>
            <p14:sldId id="357"/>
            <p14:sldId id="356"/>
            <p14:sldId id="345"/>
            <p14:sldId id="349"/>
            <p14:sldId id="346"/>
            <p14:sldId id="352"/>
            <p14:sldId id="358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AF"/>
    <a:srgbClr val="CEFED4"/>
    <a:srgbClr val="E7F4D8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5C2A-D5EE-4D85-AE86-93FB6202B69A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BC45B-EA48-478D-B73B-FB75F80D54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BC45B-EA48-478D-B73B-FB75F80D54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1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BC45B-EA48-478D-B73B-FB75F80D54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3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gj-fFra9P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Syndrom vyhoření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>
                <a:solidFill>
                  <a:schemeClr val="tx1"/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8408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Burnout</a:t>
            </a:r>
            <a:r>
              <a:rPr lang="cs-CZ" dirty="0" smtClean="0"/>
              <a:t> ≠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710" t="14606" r="34435" b="29453"/>
          <a:stretch/>
        </p:blipFill>
        <p:spPr>
          <a:xfrm>
            <a:off x="2047568" y="1825625"/>
            <a:ext cx="8096864" cy="44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syndromu vyhoření</a:t>
            </a:r>
          </a:p>
        </p:txBody>
      </p:sp>
      <p:pic>
        <p:nvPicPr>
          <p:cNvPr id="7170" name="Picture 2" descr="How to Identify and Prevent Burno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577520" y="1690688"/>
            <a:ext cx="3794455" cy="46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900612" y="1825624"/>
            <a:ext cx="6453187" cy="5032375"/>
          </a:xfrm>
        </p:spPr>
        <p:txBody>
          <a:bodyPr>
            <a:noAutofit/>
          </a:bodyPr>
          <a:lstStyle/>
          <a:p>
            <a:r>
              <a:rPr lang="cs-CZ" sz="2000" dirty="0" smtClean="0"/>
              <a:t>I v tomto případě se řada doporučení rovná obecným doporučením pro lepší fyzické i psychické zdraví</a:t>
            </a:r>
          </a:p>
          <a:p>
            <a:r>
              <a:rPr lang="cs-CZ" sz="2000" dirty="0" smtClean="0"/>
              <a:t>Jde o intervence, které může každý zapojit do běžného života</a:t>
            </a:r>
          </a:p>
          <a:p>
            <a:pPr lvl="1"/>
            <a:r>
              <a:rPr lang="cs-CZ" sz="2000" dirty="0" smtClean="0"/>
              <a:t>Zdravá strava, fyzická aktivita, dostatek kvalitního spánku, nebát se říct si o pomoc…</a:t>
            </a:r>
          </a:p>
        </p:txBody>
      </p:sp>
    </p:spTree>
    <p:extLst>
      <p:ext uri="{BB962C8B-B14F-4D97-AF65-F5344CB8AC3E}">
        <p14:creationId xmlns:p14="http://schemas.microsoft.com/office/powerpoint/2010/main" val="733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syndromu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5738" lvl="1" indent="-185738"/>
            <a:r>
              <a:rPr lang="cs-CZ" sz="2000" dirty="0"/>
              <a:t>Preventivní intervenční programy zaměřené na </a:t>
            </a:r>
            <a:r>
              <a:rPr lang="cs-CZ" sz="2000" dirty="0" err="1"/>
              <a:t>burnout</a:t>
            </a:r>
            <a:r>
              <a:rPr lang="cs-CZ" sz="2000" dirty="0"/>
              <a:t> bývají </a:t>
            </a:r>
            <a:r>
              <a:rPr lang="cs-CZ" sz="2000" dirty="0" smtClean="0"/>
              <a:t>orientované:</a:t>
            </a:r>
            <a:endParaRPr lang="cs-CZ" sz="2000" dirty="0"/>
          </a:p>
          <a:p>
            <a:pPr lvl="1"/>
            <a:r>
              <a:rPr lang="cs-CZ" sz="2000" b="1" dirty="0"/>
              <a:t>Na jedince/skupiny</a:t>
            </a:r>
          </a:p>
          <a:p>
            <a:pPr lvl="2"/>
            <a:r>
              <a:rPr lang="cs-CZ" dirty="0"/>
              <a:t>Většinou kognitivně behaviorální opatření </a:t>
            </a:r>
          </a:p>
          <a:p>
            <a:pPr lvl="2"/>
            <a:r>
              <a:rPr lang="cs-CZ" dirty="0"/>
              <a:t>Zvyšování </a:t>
            </a:r>
            <a:r>
              <a:rPr lang="cs-CZ" dirty="0" smtClean="0"/>
              <a:t>pracovních kompetencí jedinců, nácvik </a:t>
            </a:r>
            <a:r>
              <a:rPr lang="cs-CZ" b="1" dirty="0" err="1" smtClean="0"/>
              <a:t>copingových</a:t>
            </a:r>
            <a:r>
              <a:rPr lang="cs-CZ" b="1" dirty="0" smtClean="0"/>
              <a:t> strategií</a:t>
            </a:r>
            <a:r>
              <a:rPr lang="cs-CZ" dirty="0" smtClean="0"/>
              <a:t>, </a:t>
            </a:r>
            <a:r>
              <a:rPr lang="cs-CZ" b="1" dirty="0"/>
              <a:t>sociální </a:t>
            </a:r>
            <a:r>
              <a:rPr lang="cs-CZ" b="1" dirty="0" smtClean="0"/>
              <a:t>opora</a:t>
            </a:r>
            <a:r>
              <a:rPr lang="cs-CZ" dirty="0"/>
              <a:t>, </a:t>
            </a:r>
            <a:r>
              <a:rPr lang="cs-CZ" b="1" dirty="0" smtClean="0"/>
              <a:t>nácvik relaxace</a:t>
            </a:r>
          </a:p>
          <a:p>
            <a:pPr lvl="2"/>
            <a:r>
              <a:rPr lang="cs-CZ" dirty="0" smtClean="0"/>
              <a:t>Psychoterapie, konzultace, skupinky (např. skupinový nácvik relaxace)</a:t>
            </a:r>
            <a:endParaRPr lang="cs-CZ" dirty="0"/>
          </a:p>
          <a:p>
            <a:pPr marL="642938" lvl="2" indent="-185738"/>
            <a:r>
              <a:rPr lang="cs-CZ" b="1" dirty="0"/>
              <a:t>Na organizace</a:t>
            </a:r>
          </a:p>
          <a:p>
            <a:pPr marL="1100138" lvl="3" indent="-185738"/>
            <a:r>
              <a:rPr lang="cs-CZ" sz="2000" dirty="0"/>
              <a:t>Týkají se optimalizace pracovních postupů, úkolů, hodnocení práce</a:t>
            </a:r>
          </a:p>
          <a:p>
            <a:pPr marL="1100138" lvl="3" indent="-185738"/>
            <a:r>
              <a:rPr lang="cs-CZ" sz="2000" dirty="0"/>
              <a:t>Také zaměřené na „zvýšení kontroly“ pracovníků </a:t>
            </a:r>
            <a:r>
              <a:rPr lang="cs-CZ" sz="2000" dirty="0" smtClean="0"/>
              <a:t>→ </a:t>
            </a:r>
            <a:r>
              <a:rPr lang="cs-CZ" sz="2000" dirty="0"/>
              <a:t>pracovníci mají více věcí pod kontrolou, více se účastní rozhodování, není s nimi jen pasivně zacházeno</a:t>
            </a:r>
          </a:p>
          <a:p>
            <a:pPr marL="1100138" lvl="3" indent="-185738"/>
            <a:r>
              <a:rPr lang="cs-CZ" sz="2000" dirty="0" smtClean="0"/>
              <a:t>Taková opatření </a:t>
            </a:r>
            <a:r>
              <a:rPr lang="cs-CZ" sz="2000" b="1" dirty="0" smtClean="0"/>
              <a:t>zvyšují </a:t>
            </a:r>
            <a:r>
              <a:rPr lang="cs-CZ" sz="2000" b="1" dirty="0"/>
              <a:t>pocit </a:t>
            </a:r>
            <a:r>
              <a:rPr lang="cs-CZ" sz="2000" b="1" dirty="0" smtClean="0"/>
              <a:t>kompetence </a:t>
            </a:r>
            <a:r>
              <a:rPr lang="cs-CZ" sz="2000" dirty="0" smtClean="0"/>
              <a:t>a </a:t>
            </a:r>
            <a:r>
              <a:rPr lang="cs-CZ" sz="2000" b="1" dirty="0" smtClean="0"/>
              <a:t>snižují prožívaný stres</a:t>
            </a:r>
          </a:p>
          <a:p>
            <a:pPr marL="1100138" lvl="3" indent="-185738"/>
            <a:r>
              <a:rPr lang="cs-CZ" sz="2000" dirty="0" smtClean="0"/>
              <a:t>Mají </a:t>
            </a:r>
            <a:r>
              <a:rPr lang="cs-CZ" sz="2000" b="1" dirty="0" smtClean="0"/>
              <a:t>dlouhodobější efekt – řeší se přímo příčina</a:t>
            </a:r>
          </a:p>
          <a:p>
            <a:pPr marL="642938" lvl="2" indent="-185738"/>
            <a:r>
              <a:rPr lang="cs-CZ" b="1" dirty="0"/>
              <a:t>Na jedinec i organizaci (kombinace)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0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syndromu 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81965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Shrnutí? Popsané metody pomáhají a mají výsledky, ale…</a:t>
            </a:r>
          </a:p>
          <a:p>
            <a:pPr lvl="1"/>
            <a:r>
              <a:rPr lang="cs-CZ" sz="2000" dirty="0"/>
              <a:t>Nejspíš málokdy zvládneme změnit chod organizace</a:t>
            </a:r>
          </a:p>
          <a:p>
            <a:pPr lvl="1"/>
            <a:r>
              <a:rPr lang="cs-CZ" sz="2000" dirty="0" smtClean="0"/>
              <a:t>Nejlepší prevencí je pořád zdravý životní </a:t>
            </a:r>
            <a:r>
              <a:rPr lang="cs-CZ" sz="2000" dirty="0" smtClean="0"/>
              <a:t>styl (vč. </a:t>
            </a:r>
            <a:r>
              <a:rPr lang="cs-CZ" sz="2000" dirty="0" err="1" smtClean="0"/>
              <a:t>psychohigienty</a:t>
            </a:r>
            <a:r>
              <a:rPr lang="cs-CZ" sz="2000" dirty="0" smtClean="0"/>
              <a:t>) </a:t>
            </a:r>
            <a:r>
              <a:rPr lang="cs-CZ" sz="2000" dirty="0" smtClean="0"/>
              <a:t>a pozitivní myšlení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r>
              <a:rPr lang="cs-CZ" sz="2000" dirty="0" smtClean="0"/>
              <a:t> 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6096000" y="1384111"/>
            <a:ext cx="5900736" cy="5285771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6176963"/>
            <a:ext cx="4819650" cy="98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Doporučení pro pečovatelky →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5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když je pozdě na prevenci?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02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Léčba a prevence se hodně prolínají, většinou se mluví hlavně o prevenci</a:t>
            </a:r>
          </a:p>
          <a:p>
            <a:r>
              <a:rPr lang="cs-CZ" sz="2000" dirty="0" smtClean="0"/>
              <a:t>Významný pozitivní vliv u </a:t>
            </a:r>
            <a:r>
              <a:rPr lang="cs-CZ" sz="2000" dirty="0" err="1" smtClean="0"/>
              <a:t>burnoutu</a:t>
            </a:r>
            <a:r>
              <a:rPr lang="cs-CZ" sz="2000" dirty="0" smtClean="0"/>
              <a:t> má </a:t>
            </a:r>
            <a:r>
              <a:rPr lang="cs-CZ" sz="2000" b="1" dirty="0" smtClean="0"/>
              <a:t>sociální opora </a:t>
            </a:r>
            <a:endParaRPr lang="cs-CZ" sz="2000" b="1" dirty="0"/>
          </a:p>
          <a:p>
            <a:pPr lvl="1"/>
            <a:r>
              <a:rPr lang="cs-CZ" sz="2000" dirty="0" smtClean="0"/>
              <a:t>Hledejte oporu/veďte klienti k tomu, aby si řekli o pomoc</a:t>
            </a:r>
          </a:p>
          <a:p>
            <a:pPr lvl="1"/>
            <a:r>
              <a:rPr lang="cs-CZ" sz="2000" dirty="0" smtClean="0"/>
              <a:t>Více úrovní – jednak kamarádi, známí, rodina aj., jednak profesionální pomoc</a:t>
            </a:r>
          </a:p>
          <a:p>
            <a:pPr lvl="1"/>
            <a:r>
              <a:rPr lang="cs-CZ" sz="2000" dirty="0" smtClean="0"/>
              <a:t>Největší význam má tzv. </a:t>
            </a:r>
            <a:r>
              <a:rPr lang="cs-CZ" sz="2000" b="1" dirty="0" smtClean="0"/>
              <a:t>peer-support</a:t>
            </a:r>
            <a:r>
              <a:rPr lang="cs-CZ" sz="2000" dirty="0"/>
              <a:t> </a:t>
            </a:r>
            <a:r>
              <a:rPr lang="cs-CZ" sz="2000" dirty="0"/>
              <a:t>– </a:t>
            </a:r>
            <a:r>
              <a:rPr lang="cs-CZ" sz="2000" dirty="0" smtClean="0"/>
              <a:t>opora poskytovaná kolegy, lidmi ze stejné skupiny aj. (tj. lidmi na úrovni jedince)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Důležitá je </a:t>
            </a:r>
            <a:r>
              <a:rPr lang="cs-CZ" sz="2000" b="1" dirty="0" smtClean="0"/>
              <a:t>změna hodnocení </a:t>
            </a:r>
            <a:r>
              <a:rPr lang="cs-CZ" sz="2000" b="1" dirty="0" err="1" smtClean="0"/>
              <a:t>stresogenních</a:t>
            </a:r>
            <a:r>
              <a:rPr lang="cs-CZ" sz="2000" b="1" dirty="0" smtClean="0"/>
              <a:t> situací </a:t>
            </a:r>
            <a:r>
              <a:rPr lang="cs-CZ" sz="2000" dirty="0" smtClean="0"/>
              <a:t>a</a:t>
            </a:r>
            <a:r>
              <a:rPr lang="cs-CZ" sz="2000" b="1" dirty="0" smtClean="0"/>
              <a:t> osvojení vhodných </a:t>
            </a:r>
            <a:r>
              <a:rPr lang="cs-CZ" sz="2000" b="1" dirty="0" err="1" smtClean="0"/>
              <a:t>copignových</a:t>
            </a:r>
            <a:r>
              <a:rPr lang="cs-CZ" sz="2000" b="1" dirty="0" smtClean="0"/>
              <a:t> </a:t>
            </a:r>
            <a:r>
              <a:rPr lang="cs-CZ" sz="2000" b="1" dirty="0" smtClean="0"/>
              <a:t>strategií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Dát </a:t>
            </a:r>
            <a:r>
              <a:rPr lang="cs-CZ" sz="2000" dirty="0"/>
              <a:t>si </a:t>
            </a:r>
            <a:r>
              <a:rPr lang="cs-CZ" sz="2000" b="1" dirty="0" smtClean="0"/>
              <a:t>dovolenou</a:t>
            </a:r>
            <a:r>
              <a:rPr lang="cs-CZ" sz="2000" dirty="0" smtClean="0"/>
              <a:t>?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Chce to si odpočinout, ale je třeba si uvědomit, že týden dva volna nevyléčí </a:t>
            </a:r>
            <a:r>
              <a:rPr lang="cs-CZ" dirty="0" err="1" smtClean="0"/>
              <a:t>burnout</a:t>
            </a:r>
            <a:r>
              <a:rPr lang="cs-CZ" dirty="0" smtClean="0"/>
              <a:t> (pozor na takové stereotypy)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Psychoterapie?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Např. </a:t>
            </a:r>
            <a:r>
              <a:rPr lang="cs-CZ" dirty="0" err="1"/>
              <a:t>dasainanalýza</a:t>
            </a:r>
            <a:r>
              <a:rPr lang="cs-CZ" dirty="0"/>
              <a:t>, logoterapie, </a:t>
            </a:r>
            <a:r>
              <a:rPr lang="cs-CZ" dirty="0" smtClean="0"/>
              <a:t>KBT – zaměřená na smysl života, hodnocení a zvládání stresu,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– psychoterapie?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8961" cy="4351338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Ne každá psychoterapie se hodí na všechny problémy, vhodné pro </a:t>
            </a:r>
            <a:r>
              <a:rPr lang="cs-CZ" sz="2000" dirty="0" err="1" smtClean="0"/>
              <a:t>burnout</a:t>
            </a:r>
            <a:r>
              <a:rPr lang="cs-CZ" sz="2000" dirty="0" smtClean="0"/>
              <a:t> jsou např. následující: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err="1" smtClean="0"/>
              <a:t>Daseinanalýza</a:t>
            </a:r>
            <a:endParaRPr lang="cs-CZ" sz="2000" b="1" dirty="0" smtClean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Nejde příliš o minulost, ale spíš o to, kde je pacient teď a kam směřuje</a:t>
            </a:r>
          </a:p>
          <a:p>
            <a:pPr marL="1143000" lvl="3">
              <a:spcBef>
                <a:spcPts val="1000"/>
              </a:spcBef>
            </a:pPr>
            <a:r>
              <a:rPr lang="cs-CZ" sz="2000" dirty="0" smtClean="0"/>
              <a:t>To dává smysl vzhledem k tomu, že pacient s </a:t>
            </a:r>
            <a:r>
              <a:rPr lang="cs-CZ" sz="2000" dirty="0" err="1" smtClean="0"/>
              <a:t>burnoutem</a:t>
            </a:r>
            <a:r>
              <a:rPr lang="cs-CZ" sz="2000" dirty="0" smtClean="0"/>
              <a:t> nevidí ve své práci smysl, rezignoval, vykonává jen to nejnutnější, necítí se kompetentní, ….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Psychoterapeut se snaží pacientovi pomoct v pochopení a naplnění vlastní existence, je „konzultantem“, který dává doporučení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Cílem je „být sám sebou</a:t>
            </a:r>
            <a:r>
              <a:rPr lang="cs-CZ" dirty="0" smtClean="0"/>
              <a:t>“</a:t>
            </a:r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Logoterapie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Pomáhá nalézt smysl života, který bude v souladu s osobností pacienta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Snaha o nalezení a naplňování nových hodnot, když se svět práce, nadšení a zapálení pro věc </a:t>
            </a:r>
            <a:r>
              <a:rPr lang="cs-CZ" dirty="0" smtClean="0"/>
              <a:t>zhroutil</a:t>
            </a:r>
            <a:endParaRPr lang="cs-CZ" dirty="0" smtClean="0"/>
          </a:p>
          <a:p>
            <a:pPr marL="228600" lvl="1">
              <a:spcBef>
                <a:spcPts val="1000"/>
              </a:spcBef>
            </a:pPr>
            <a:r>
              <a:rPr lang="cs-CZ" sz="2100" dirty="0"/>
              <a:t>Dílčí problémy </a:t>
            </a:r>
            <a:r>
              <a:rPr lang="cs-CZ" sz="2100" dirty="0" err="1"/>
              <a:t>burnoutu</a:t>
            </a:r>
            <a:r>
              <a:rPr lang="cs-CZ" sz="2100" dirty="0"/>
              <a:t> řeší také </a:t>
            </a:r>
            <a:r>
              <a:rPr lang="cs-CZ" sz="2100" b="1" dirty="0"/>
              <a:t>behaviorální </a:t>
            </a:r>
            <a:r>
              <a:rPr lang="cs-CZ" sz="2100" dirty="0"/>
              <a:t>nebo </a:t>
            </a:r>
            <a:r>
              <a:rPr lang="cs-CZ" sz="2100" b="1" dirty="0"/>
              <a:t>kognitivně behaviorální terapie (KBT)</a:t>
            </a:r>
          </a:p>
          <a:p>
            <a:pPr marL="1143000" lvl="3">
              <a:spcBef>
                <a:spcPts val="1000"/>
              </a:spcBef>
            </a:pPr>
            <a:endParaRPr lang="cs-CZ" dirty="0" smtClean="0"/>
          </a:p>
          <a:p>
            <a:pPr marL="685800" lvl="2">
              <a:spcBef>
                <a:spcPts val="1000"/>
              </a:spcBef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9902" y="6176963"/>
            <a:ext cx="10886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Pozn.: Nemusíte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znát názvy a definice,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hlavně se zamyslete, co je třeba u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burnoutu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řešit a jakým směrem se terapie zaměří (jednotlivé směry zkoušet nebudu)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045" y="1105606"/>
            <a:ext cx="8148017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14338" name="Picture 2" descr="Nurse Burn out | Nurse humor, Nurse, Nursing f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/>
          <a:stretch/>
        </p:blipFill>
        <p:spPr bwMode="auto">
          <a:xfrm>
            <a:off x="4049788" y="2431169"/>
            <a:ext cx="4024529" cy="40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vyhoření </a:t>
            </a:r>
            <a:r>
              <a:rPr lang="cs-CZ" sz="4800" dirty="0" smtClean="0"/>
              <a:t>(</a:t>
            </a:r>
            <a:r>
              <a:rPr lang="cs-CZ" sz="4800" dirty="0" err="1" smtClean="0"/>
              <a:t>burnout</a:t>
            </a:r>
            <a:r>
              <a:rPr lang="cs-CZ" sz="4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66090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Pocity fyzického i psychického vyčerpání, depersonalizace a sníženého výkonu</a:t>
            </a:r>
          </a:p>
          <a:p>
            <a:r>
              <a:rPr lang="cs-CZ" sz="2000" dirty="0" smtClean="0"/>
              <a:t>Výzkumem vyhoření je známá americká psycholožka </a:t>
            </a:r>
            <a:r>
              <a:rPr lang="cs-CZ" sz="2000" b="1" dirty="0" smtClean="0"/>
              <a:t>Christina </a:t>
            </a:r>
            <a:r>
              <a:rPr lang="cs-CZ" sz="2000" b="1" dirty="0" err="1" smtClean="0"/>
              <a:t>Maslachová</a:t>
            </a:r>
            <a:r>
              <a:rPr lang="cs-CZ" sz="2000" dirty="0" smtClean="0"/>
              <a:t>, která jej popsala v roce 1976 jako stav, ve kterém člověk ztrácí jakýkoli zájem o své klienty a chová se k nim jako k věcem</a:t>
            </a:r>
          </a:p>
          <a:p>
            <a:pPr lvl="1"/>
            <a:r>
              <a:rPr lang="cs-CZ" sz="1600" dirty="0" smtClean="0"/>
              <a:t>Pro zajímavost: </a:t>
            </a:r>
            <a:r>
              <a:rPr lang="cs-CZ" sz="1600" dirty="0" err="1" smtClean="0"/>
              <a:t>Maslachová</a:t>
            </a:r>
            <a:r>
              <a:rPr lang="cs-CZ" sz="1600" dirty="0" smtClean="0"/>
              <a:t> je manželkou Philipa </a:t>
            </a:r>
            <a:r>
              <a:rPr lang="cs-CZ" sz="1600" dirty="0" err="1" smtClean="0"/>
              <a:t>Zimbarda</a:t>
            </a:r>
            <a:r>
              <a:rPr lang="cs-CZ" sz="1600" dirty="0" smtClean="0"/>
              <a:t>, který je autorem slavného stanfordského vězeňského experimentu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3 aspekty vyhoření</a:t>
            </a:r>
          </a:p>
          <a:p>
            <a:pPr lvl="1"/>
            <a:r>
              <a:rPr lang="cs-CZ" sz="2000" b="1" dirty="0" smtClean="0"/>
              <a:t>Emocionální vyčerpání </a:t>
            </a:r>
            <a:r>
              <a:rPr lang="cs-CZ" sz="2000" dirty="0" smtClean="0"/>
              <a:t>– pocity únavy, nedostatku energie</a:t>
            </a:r>
          </a:p>
          <a:p>
            <a:pPr lvl="1"/>
            <a:r>
              <a:rPr lang="cs-CZ" sz="2000" b="1" dirty="0" smtClean="0"/>
              <a:t>Depersonalizace</a:t>
            </a:r>
            <a:r>
              <a:rPr lang="cs-CZ" sz="2000" dirty="0" smtClean="0"/>
              <a:t> – chování se ke klientům jako k objektům, cynický přístup ke klientům</a:t>
            </a:r>
          </a:p>
          <a:p>
            <a:pPr lvl="1"/>
            <a:r>
              <a:rPr lang="cs-CZ" sz="2000" b="1" dirty="0" smtClean="0"/>
              <a:t>Nedostatek osobních úspěchů </a:t>
            </a:r>
            <a:r>
              <a:rPr lang="cs-CZ" sz="2000" dirty="0" smtClean="0"/>
              <a:t>– pocit nekompetentnosti, neschopnosti, nedostatečnosti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Často u </a:t>
            </a:r>
            <a:r>
              <a:rPr lang="cs-CZ" sz="2000" dirty="0"/>
              <a:t>pomáhajících profesí, tam, kde se pracuje s </a:t>
            </a:r>
            <a:r>
              <a:rPr lang="cs-CZ" sz="2000" dirty="0" smtClean="0"/>
              <a:t>lidmi –</a:t>
            </a:r>
            <a:r>
              <a:rPr lang="cs-CZ" sz="2000" dirty="0"/>
              <a:t> </a:t>
            </a:r>
            <a:r>
              <a:rPr lang="cs-CZ" sz="2000" dirty="0" smtClean="0"/>
              <a:t>lékaři, zdravotní sestry, učitelé, sociální pracovníci, …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WHO: </a:t>
            </a:r>
            <a:r>
              <a:rPr lang="cs-CZ" sz="2000" dirty="0"/>
              <a:t>„</a:t>
            </a:r>
            <a:r>
              <a:rPr lang="cs-CZ" sz="2000" dirty="0" err="1"/>
              <a:t>Burnout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a syndrome </a:t>
            </a:r>
            <a:r>
              <a:rPr lang="cs-CZ" sz="2000" dirty="0" err="1"/>
              <a:t>conceptualized</a:t>
            </a:r>
            <a:r>
              <a:rPr lang="cs-CZ" sz="2000" dirty="0"/>
              <a:t> as </a:t>
            </a:r>
            <a:r>
              <a:rPr lang="cs-CZ" sz="2000" b="1" dirty="0" err="1"/>
              <a:t>resulting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</a:t>
            </a:r>
            <a:r>
              <a:rPr lang="cs-CZ" sz="2000" b="1" dirty="0" err="1"/>
              <a:t>chronic</a:t>
            </a:r>
            <a:r>
              <a:rPr lang="cs-CZ" sz="2000" b="1" dirty="0"/>
              <a:t> </a:t>
            </a:r>
            <a:r>
              <a:rPr lang="cs-CZ" sz="2000" b="1" dirty="0" err="1"/>
              <a:t>workplace</a:t>
            </a:r>
            <a:r>
              <a:rPr lang="cs-CZ" sz="2000" b="1" dirty="0"/>
              <a:t> stress </a:t>
            </a:r>
            <a:r>
              <a:rPr lang="cs-CZ" sz="2000" dirty="0" err="1"/>
              <a:t>that</a:t>
            </a:r>
            <a:r>
              <a:rPr lang="cs-CZ" sz="2000" dirty="0"/>
              <a:t> has not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successfully</a:t>
            </a:r>
            <a:r>
              <a:rPr lang="cs-CZ" sz="2000" dirty="0"/>
              <a:t> </a:t>
            </a:r>
            <a:r>
              <a:rPr lang="cs-CZ" sz="2000" dirty="0" err="1"/>
              <a:t>managed</a:t>
            </a:r>
            <a:r>
              <a:rPr lang="cs-CZ" sz="2000" dirty="0" smtClean="0"/>
              <a:t>.“ → týká se práce, ne jiných oblastí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8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vyhoření </a:t>
            </a:r>
            <a:r>
              <a:rPr lang="cs-CZ" sz="4800" dirty="0" smtClean="0"/>
              <a:t>(</a:t>
            </a:r>
            <a:r>
              <a:rPr lang="cs-CZ" sz="4800" dirty="0" err="1" smtClean="0"/>
              <a:t>burnout</a:t>
            </a:r>
            <a:r>
              <a:rPr lang="cs-CZ" sz="4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6609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Určité </a:t>
            </a:r>
            <a:r>
              <a:rPr lang="cs-CZ" sz="2000" b="1" dirty="0" smtClean="0"/>
              <a:t>osobnostní charakteristiky </a:t>
            </a:r>
            <a:r>
              <a:rPr lang="cs-CZ" sz="2000" dirty="0" smtClean="0"/>
              <a:t>souvisejí s tím, zda daný člověk vyhoří nebo ne</a:t>
            </a:r>
          </a:p>
          <a:p>
            <a:pPr lvl="1"/>
            <a:r>
              <a:rPr lang="cs-CZ" sz="2000" dirty="0" smtClean="0"/>
              <a:t>Často u lidí, kteří na sebe mají vysoké nároky, neúspěch prožívají jako osobní porážku, neumí relaxovat, žijí v dlouhotrvajících konfliktech, </a:t>
            </a:r>
            <a:r>
              <a:rPr lang="cs-CZ" sz="2000" dirty="0" smtClean="0"/>
              <a:t>jsou velmi empatičtí…</a:t>
            </a:r>
            <a:endParaRPr lang="cs-CZ" sz="2000" dirty="0" smtClean="0"/>
          </a:p>
          <a:p>
            <a:r>
              <a:rPr lang="cs-CZ" sz="2000" dirty="0" smtClean="0"/>
              <a:t>Na druhou stranu se jedná o </a:t>
            </a:r>
            <a:r>
              <a:rPr lang="cs-CZ" sz="2000" b="1" dirty="0" smtClean="0"/>
              <a:t>problém nastavení systému </a:t>
            </a:r>
            <a:r>
              <a:rPr lang="cs-CZ" sz="2000" dirty="0" smtClean="0"/>
              <a:t>(např. zdravotní péče)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2969534" y="3693853"/>
            <a:ext cx="6069806" cy="3050498"/>
            <a:chOff x="2969534" y="3807502"/>
            <a:chExt cx="6069806" cy="305049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/>
            <a:srcRect l="7266" t="27734" r="39765" b="20817"/>
            <a:stretch/>
          </p:blipFill>
          <p:spPr>
            <a:xfrm>
              <a:off x="2969534" y="3807502"/>
              <a:ext cx="6069806" cy="3050498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/>
            <a:srcRect l="49766" t="65287" r="46952" b="30336"/>
            <a:stretch/>
          </p:blipFill>
          <p:spPr>
            <a:xfrm>
              <a:off x="8332092" y="5906384"/>
              <a:ext cx="550580" cy="380030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2194" t="24475" r="45625" b="33117"/>
          <a:stretch/>
        </p:blipFill>
        <p:spPr>
          <a:xfrm>
            <a:off x="8728872" y="4845842"/>
            <a:ext cx="3350401" cy="189378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3318409"/>
            <a:ext cx="10172700" cy="307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>
                <a:hlinkClick r:id="rId4"/>
              </a:rPr>
              <a:t>https://www.youtube.com/watch?v=kgj-fFra9P0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03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35133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Psychické</a:t>
            </a:r>
          </a:p>
          <a:p>
            <a:pPr lvl="1"/>
            <a:r>
              <a:rPr lang="cs-CZ" sz="2000" dirty="0"/>
              <a:t>Pocity vynaložení velkého úsilí, ale malé efektivity tohoto </a:t>
            </a:r>
            <a:r>
              <a:rPr lang="cs-CZ" sz="2000" dirty="0" smtClean="0"/>
              <a:t>snažení</a:t>
            </a:r>
          </a:p>
          <a:p>
            <a:pPr lvl="1"/>
            <a:r>
              <a:rPr lang="cs-CZ" sz="2000" dirty="0" smtClean="0"/>
              <a:t>Pocit </a:t>
            </a:r>
            <a:r>
              <a:rPr lang="cs-CZ" sz="2000" dirty="0"/>
              <a:t>snížení profesionální kompetence → snížený </a:t>
            </a:r>
            <a:r>
              <a:rPr lang="cs-CZ" sz="2000" dirty="0" err="1"/>
              <a:t>self-esteem</a:t>
            </a:r>
            <a:r>
              <a:rPr lang="cs-CZ" sz="2000" dirty="0"/>
              <a:t> (</a:t>
            </a:r>
            <a:r>
              <a:rPr lang="cs-CZ" sz="2000" dirty="0" smtClean="0"/>
              <a:t>sebevědomí)</a:t>
            </a:r>
            <a:endParaRPr lang="cs-CZ" sz="2000" dirty="0"/>
          </a:p>
          <a:p>
            <a:pPr lvl="1"/>
            <a:r>
              <a:rPr lang="cs-CZ" sz="2000" dirty="0" smtClean="0"/>
              <a:t>Utlumení aktivity – klesá spontánnost, kreativita, iniciativa, člověk dělá jen to, co je nutné, omezuje se na rutinní postupy</a:t>
            </a:r>
          </a:p>
          <a:p>
            <a:pPr lvl="1"/>
            <a:r>
              <a:rPr lang="cs-CZ" sz="2000" dirty="0" smtClean="0"/>
              <a:t>Převažuje smutek, depresivní ladění, pocity postradatelnosti a bezcennosti, sebelítost</a:t>
            </a:r>
          </a:p>
          <a:p>
            <a:pPr lvl="1"/>
            <a:r>
              <a:rPr lang="cs-CZ" sz="2000" dirty="0" smtClean="0"/>
              <a:t>Negativismus, cynismus, </a:t>
            </a:r>
            <a:r>
              <a:rPr lang="cs-CZ" sz="2000" dirty="0" err="1" smtClean="0"/>
              <a:t>hostilita</a:t>
            </a:r>
            <a:r>
              <a:rPr lang="cs-CZ" sz="2000" dirty="0" smtClean="0"/>
              <a:t> a snadné </a:t>
            </a:r>
            <a:r>
              <a:rPr lang="cs-CZ" sz="2000" dirty="0"/>
              <a:t>podráždění (iritabilita)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Fyzické</a:t>
            </a:r>
          </a:p>
          <a:p>
            <a:pPr lvl="1"/>
            <a:r>
              <a:rPr lang="cs-CZ" sz="2000" dirty="0"/>
              <a:t>Celková únava a ztráta energie</a:t>
            </a:r>
          </a:p>
          <a:p>
            <a:pPr lvl="1"/>
            <a:r>
              <a:rPr lang="cs-CZ" sz="2000" dirty="0"/>
              <a:t>Snížená výkonnost, poruchy pozornosti</a:t>
            </a:r>
          </a:p>
          <a:p>
            <a:pPr lvl="1"/>
            <a:r>
              <a:rPr lang="cs-CZ" sz="2000" dirty="0"/>
              <a:t>Poruchy spánku</a:t>
            </a:r>
          </a:p>
          <a:p>
            <a:pPr lvl="1"/>
            <a:r>
              <a:rPr lang="cs-CZ" sz="2000" dirty="0"/>
              <a:t>Vegetativní potíže: bolesti zad, zažívací obtíže, dýchací obtíže, bolesti hlavy, bolesti svalů, změny srdeční </a:t>
            </a:r>
            <a:r>
              <a:rPr lang="cs-CZ" sz="2000" dirty="0" smtClean="0"/>
              <a:t>frekvence,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0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35133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Sociální</a:t>
            </a:r>
          </a:p>
          <a:p>
            <a:pPr lvl="1"/>
            <a:r>
              <a:rPr lang="cs-CZ" sz="2000" dirty="0" smtClean="0"/>
              <a:t>Útlum sociability, redukce kontaktů s lidmi – kolegové, ale i lidé mimo práci</a:t>
            </a:r>
          </a:p>
          <a:p>
            <a:pPr lvl="1"/>
            <a:r>
              <a:rPr lang="cs-CZ" sz="2000" dirty="0" smtClean="0"/>
              <a:t>Nechuť k vykonávané profesi a všemu, co s ní souvisí</a:t>
            </a:r>
          </a:p>
          <a:p>
            <a:pPr lvl="1"/>
            <a:r>
              <a:rPr lang="cs-CZ" sz="2000" dirty="0" smtClean="0"/>
              <a:t>Nízká empatie, apatie, </a:t>
            </a:r>
            <a:r>
              <a:rPr lang="cs-CZ" sz="2000" dirty="0" err="1" smtClean="0"/>
              <a:t>hostilita</a:t>
            </a:r>
            <a:r>
              <a:rPr lang="cs-CZ" sz="2000" dirty="0" smtClean="0"/>
              <a:t> → v důsledku nezájmu a lhostejnosti</a:t>
            </a:r>
            <a:r>
              <a:rPr lang="cs-CZ" sz="2000" dirty="0"/>
              <a:t> </a:t>
            </a:r>
            <a:r>
              <a:rPr lang="cs-CZ" sz="2000" dirty="0" smtClean="0"/>
              <a:t>narůstají </a:t>
            </a:r>
            <a:r>
              <a:rPr lang="cs-CZ" sz="2000" dirty="0"/>
              <a:t>konflikty </a:t>
            </a:r>
            <a:r>
              <a:rPr lang="cs-CZ" sz="2000" dirty="0" smtClean="0"/>
              <a:t>s okolím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 smtClean="0"/>
          </a:p>
        </p:txBody>
      </p:sp>
      <p:pic>
        <p:nvPicPr>
          <p:cNvPr id="12290" name="Picture 2" descr="How to Tell You Have Reached the Point of Burn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68" y="3395965"/>
            <a:ext cx="4896465" cy="326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2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57445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Jedná se o dynamický proces</a:t>
            </a:r>
          </a:p>
          <a:p>
            <a:r>
              <a:rPr lang="cs-CZ" sz="2000" dirty="0" smtClean="0"/>
              <a:t>Pro začátek je typické </a:t>
            </a:r>
            <a:r>
              <a:rPr lang="cs-CZ" sz="2000" b="1" dirty="0" smtClean="0"/>
              <a:t>nadšení</a:t>
            </a:r>
            <a:r>
              <a:rPr lang="cs-CZ" sz="2000" dirty="0" smtClean="0"/>
              <a:t>, zapálení spojené s </a:t>
            </a:r>
            <a:r>
              <a:rPr lang="cs-CZ" sz="2000" b="1" dirty="0" smtClean="0"/>
              <a:t>déletrvajícím přetěžováním</a:t>
            </a:r>
          </a:p>
          <a:p>
            <a:pPr>
              <a:tabLst>
                <a:tab pos="271463" algn="l"/>
              </a:tabLst>
            </a:pPr>
            <a:r>
              <a:rPr lang="cs-CZ" sz="2000" dirty="0" smtClean="0"/>
              <a:t>Později dochází k „prozření“ – ideálů nelze dosáhnout → následuje frustrace vedoucí k </a:t>
            </a:r>
            <a:r>
              <a:rPr lang="cs-CZ" sz="2000" dirty="0" smtClean="0"/>
              <a:t>dalšímu rozvoji </a:t>
            </a:r>
            <a:r>
              <a:rPr lang="cs-CZ" sz="2000" dirty="0" smtClean="0"/>
              <a:t>syndromu</a:t>
            </a:r>
          </a:p>
          <a:p>
            <a:pPr>
              <a:tabLst>
                <a:tab pos="271463" algn="l"/>
              </a:tabLst>
            </a:pPr>
            <a:endParaRPr lang="cs-CZ" sz="2000" dirty="0" smtClean="0"/>
          </a:p>
          <a:p>
            <a:pPr marL="185738" indent="0">
              <a:buNone/>
              <a:tabLst>
                <a:tab pos="271463" algn="l"/>
              </a:tabLst>
            </a:pPr>
            <a:r>
              <a:rPr lang="cs-CZ" sz="2000" dirty="0" smtClean="0"/>
              <a:t>= </a:t>
            </a:r>
            <a:r>
              <a:rPr lang="cs-CZ" sz="2000" dirty="0" err="1" smtClean="0"/>
              <a:t>burnout</a:t>
            </a:r>
            <a:r>
              <a:rPr lang="cs-CZ" sz="2000" dirty="0" smtClean="0"/>
              <a:t> je</a:t>
            </a:r>
            <a:r>
              <a:rPr lang="cs-CZ" sz="2000" b="1" dirty="0" smtClean="0"/>
              <a:t> odpověď na chronický stres</a:t>
            </a:r>
            <a:r>
              <a:rPr lang="cs-CZ" sz="2000" dirty="0" smtClean="0"/>
              <a:t>, ne na akutní stresovou situaci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343" t="29365" r="39532" b="12065"/>
          <a:stretch/>
        </p:blipFill>
        <p:spPr>
          <a:xfrm>
            <a:off x="5412658" y="1452049"/>
            <a:ext cx="6677026" cy="5098489"/>
          </a:xfrm>
          <a:prstGeom prst="rect">
            <a:avLst/>
          </a:prstGeom>
        </p:spPr>
      </p:pic>
      <p:pic>
        <p:nvPicPr>
          <p:cNvPr id="13314" name="Picture 2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0726">
            <a:off x="4666828" y="1502019"/>
            <a:ext cx="989549" cy="9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syndrom vyhoření?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Work Burnout Guides : avoiding bur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b="1"/>
          <a:stretch/>
        </p:blipFill>
        <p:spPr bwMode="auto">
          <a:xfrm>
            <a:off x="2298699" y="1357313"/>
            <a:ext cx="8216901" cy="54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syndrom vyhoření?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Nejznámější je přímo </a:t>
            </a:r>
            <a:r>
              <a:rPr lang="cs-CZ" sz="2000" b="1" dirty="0" err="1" smtClean="0"/>
              <a:t>Maslachové</a:t>
            </a:r>
            <a:r>
              <a:rPr lang="cs-CZ" sz="2000" b="1" dirty="0" smtClean="0"/>
              <a:t> škála vyhoření </a:t>
            </a:r>
            <a:r>
              <a:rPr lang="cs-CZ" sz="2000" dirty="0"/>
              <a:t>– </a:t>
            </a:r>
            <a:r>
              <a:rPr lang="cs-CZ" sz="2000" b="1" dirty="0" err="1" smtClean="0"/>
              <a:t>Maslach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Burnout</a:t>
            </a:r>
            <a:r>
              <a:rPr lang="cs-CZ" sz="2000" b="1" dirty="0" smtClean="0"/>
              <a:t> </a:t>
            </a:r>
            <a:r>
              <a:rPr lang="cs-CZ" sz="2000" b="1" dirty="0" err="1"/>
              <a:t>I</a:t>
            </a:r>
            <a:r>
              <a:rPr lang="cs-CZ" sz="2000" b="1" dirty="0" err="1" smtClean="0"/>
              <a:t>nventory</a:t>
            </a:r>
            <a:r>
              <a:rPr lang="cs-CZ" sz="2000" b="1" dirty="0" smtClean="0"/>
              <a:t> (MBI)</a:t>
            </a:r>
          </a:p>
          <a:p>
            <a:r>
              <a:rPr lang="cs-CZ" sz="2000" dirty="0" smtClean="0"/>
              <a:t>22 otázek zkoumajících 3 faktory vyhoření – emocionální vyčerpání, depersonalizaci a seberealizaci</a:t>
            </a:r>
          </a:p>
          <a:p>
            <a:r>
              <a:rPr lang="cs-CZ" sz="2000" dirty="0" smtClean="0"/>
              <a:t>Účelem je zjistit, jak se pracovníci v pomáhajících profesích dívají na svou práci a osoby, s nimiž denně spolupracují, odhalit syndrom vyhoření</a:t>
            </a:r>
            <a:endParaRPr lang="cs-CZ" sz="2000" dirty="0"/>
          </a:p>
        </p:txBody>
      </p:sp>
      <p:pic>
        <p:nvPicPr>
          <p:cNvPr id="9218" name="Picture 2" descr="Christina Maslach “The Whistle Blower” – A Closer Look at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1" y="3230564"/>
            <a:ext cx="2946399" cy="294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9005888" y="6311900"/>
            <a:ext cx="2681287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err="1" smtClean="0"/>
              <a:t>Maslachová</a:t>
            </a:r>
            <a:r>
              <a:rPr lang="cs-CZ" sz="2000" dirty="0" smtClean="0"/>
              <a:t> a </a:t>
            </a:r>
            <a:r>
              <a:rPr lang="cs-CZ" sz="2000" dirty="0" err="1" smtClean="0"/>
              <a:t>Zimbardo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21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Burnout</a:t>
            </a:r>
            <a:r>
              <a:rPr lang="cs-CZ" dirty="0" smtClean="0"/>
              <a:t> a </a:t>
            </a:r>
            <a:r>
              <a:rPr lang="cs-CZ" dirty="0" err="1" smtClean="0"/>
              <a:t>alexithymie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Burnout</a:t>
            </a:r>
            <a:r>
              <a:rPr lang="cs-CZ" sz="2000" dirty="0" smtClean="0"/>
              <a:t> má podobné znaky s řadou dalších nemocí, například s depresemi či </a:t>
            </a:r>
            <a:r>
              <a:rPr lang="cs-CZ" sz="2000" dirty="0" err="1" smtClean="0"/>
              <a:t>alexithymií</a:t>
            </a:r>
            <a:endParaRPr lang="cs-CZ" sz="2000" dirty="0" smtClean="0"/>
          </a:p>
          <a:p>
            <a:r>
              <a:rPr lang="cs-CZ" sz="2000" b="1" dirty="0" smtClean="0"/>
              <a:t>Společné znaky </a:t>
            </a:r>
            <a:r>
              <a:rPr lang="cs-CZ" sz="2000" b="1" dirty="0" err="1" smtClean="0"/>
              <a:t>burnoutu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alexithymie</a:t>
            </a:r>
            <a:r>
              <a:rPr lang="cs-CZ" sz="2000" b="1" dirty="0" smtClean="0"/>
              <a:t>: </a:t>
            </a:r>
          </a:p>
          <a:p>
            <a:pPr lvl="1"/>
            <a:r>
              <a:rPr lang="cs-CZ" sz="2000" dirty="0" smtClean="0"/>
              <a:t>Oploštělost emocionality, otupělost v sociálních vztazích, celková netečnost, redukce invence, imaginativních aktivit a kreativity, někdy i konkrétně-operační styl myšlení</a:t>
            </a:r>
          </a:p>
          <a:p>
            <a:r>
              <a:rPr lang="cs-CZ" sz="2000" dirty="0" err="1" smtClean="0"/>
              <a:t>Alexythimie</a:t>
            </a:r>
            <a:r>
              <a:rPr lang="cs-CZ" sz="2000" dirty="0" smtClean="0"/>
              <a:t> mívá častější výskyt u pacientů s některou z psychosomatických chorob</a:t>
            </a:r>
          </a:p>
          <a:p>
            <a:r>
              <a:rPr lang="cs-CZ" sz="2000" dirty="0" err="1" smtClean="0"/>
              <a:t>Burnout</a:t>
            </a:r>
            <a:r>
              <a:rPr lang="cs-CZ" sz="2000" dirty="0" smtClean="0"/>
              <a:t> neobsahuje hlavní rys </a:t>
            </a:r>
            <a:r>
              <a:rPr lang="cs-CZ" sz="2000" dirty="0" err="1" smtClean="0"/>
              <a:t>alexithymie</a:t>
            </a:r>
            <a:r>
              <a:rPr lang="cs-CZ" sz="2000" dirty="0" smtClean="0"/>
              <a:t>, tj. nedostatek slov k vyjádření emocí – </a:t>
            </a:r>
            <a:r>
              <a:rPr lang="cs-CZ" sz="2000" b="1" dirty="0" smtClean="0"/>
              <a:t>pacienti s </a:t>
            </a:r>
            <a:r>
              <a:rPr lang="cs-CZ" sz="2000" b="1" dirty="0" err="1" smtClean="0"/>
              <a:t>burnout</a:t>
            </a:r>
            <a:r>
              <a:rPr lang="cs-CZ" sz="2000" b="1" dirty="0" smtClean="0"/>
              <a:t> syndromem emoce redukují, ale vyjádřit je dokáží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5364" name="Picture 4" descr="Alexithymia | Autism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33" y="4317167"/>
            <a:ext cx="4068743" cy="22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</TotalTime>
  <Words>1092</Words>
  <Application>Microsoft Office PowerPoint</Application>
  <PresentationFormat>Širokoúhlá obrazovka</PresentationFormat>
  <Paragraphs>105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Syndrom vyhoření</vt:lpstr>
      <vt:lpstr>Syndrom vyhoření (burnout)</vt:lpstr>
      <vt:lpstr>Syndrom vyhoření (burnout)</vt:lpstr>
      <vt:lpstr>Příznaky vyhoření</vt:lpstr>
      <vt:lpstr>Příznaky vyhoření</vt:lpstr>
      <vt:lpstr>Fáze vyhoření</vt:lpstr>
      <vt:lpstr>Jak poznat syndrom vyhoření?</vt:lpstr>
      <vt:lpstr>Jak poznat syndrom vyhoření?</vt:lpstr>
      <vt:lpstr>Burnout a alexithymie?</vt:lpstr>
      <vt:lpstr>Burnout ≠ stres</vt:lpstr>
      <vt:lpstr>Prevence syndromu vyhoření</vt:lpstr>
      <vt:lpstr>Prevence syndromu vyhoření</vt:lpstr>
      <vt:lpstr>Prevence syndromu vyhoření</vt:lpstr>
      <vt:lpstr>Co když je pozdě na prevenci?</vt:lpstr>
      <vt:lpstr>Léčba – psychoterapie?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143</cp:revision>
  <dcterms:created xsi:type="dcterms:W3CDTF">2020-02-15T16:56:06Z</dcterms:created>
  <dcterms:modified xsi:type="dcterms:W3CDTF">2020-04-09T07:18:54Z</dcterms:modified>
</cp:coreProperties>
</file>