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361" r:id="rId3"/>
    <p:sldId id="327" r:id="rId4"/>
    <p:sldId id="331" r:id="rId5"/>
    <p:sldId id="328" r:id="rId6"/>
    <p:sldId id="336" r:id="rId7"/>
    <p:sldId id="332" r:id="rId8"/>
    <p:sldId id="333" r:id="rId9"/>
    <p:sldId id="334" r:id="rId10"/>
    <p:sldId id="337" r:id="rId11"/>
    <p:sldId id="36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2C27B64-72DE-464E-B2AA-ECFAF6EB01AF}">
          <p14:sldIdLst>
            <p14:sldId id="262"/>
            <p14:sldId id="361"/>
            <p14:sldId id="327"/>
            <p14:sldId id="331"/>
            <p14:sldId id="328"/>
            <p14:sldId id="336"/>
            <p14:sldId id="332"/>
            <p14:sldId id="333"/>
            <p14:sldId id="334"/>
            <p14:sldId id="337"/>
            <p14:sldId id="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FAF"/>
    <a:srgbClr val="CEFED4"/>
    <a:srgbClr val="E7F4D8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4" autoAdjust="0"/>
    <p:restoredTop sz="94660"/>
  </p:normalViewPr>
  <p:slideViewPr>
    <p:cSldViewPr snapToGrid="0">
      <p:cViewPr varScale="1">
        <p:scale>
          <a:sx n="51" d="100"/>
          <a:sy n="51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A5C2A-D5EE-4D85-AE86-93FB6202B69A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BC45B-EA48-478D-B73B-FB75F80D5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25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70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1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05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98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4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91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06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8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8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60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3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06CA-B9B2-40D7-BC17-82A863427F76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36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zu.cz/uploads/documents/szu/aktual/uzivani_tabaku_alkoholu_cr_2018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mental_health/evidence/stop_smoking_whomsdmdp01_4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Nezdravý životní styl:</a:t>
            </a:r>
            <a:br>
              <a:rPr lang="cs-CZ" b="1" dirty="0" smtClean="0"/>
            </a:br>
            <a:r>
              <a:rPr lang="cs-CZ" b="1" dirty="0" smtClean="0"/>
              <a:t>příklad intervence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np2430</a:t>
            </a:r>
            <a:r>
              <a:rPr lang="cs-CZ" dirty="0"/>
              <a:t> </a:t>
            </a:r>
            <a:r>
              <a:rPr lang="cs-CZ" b="1" dirty="0" smtClean="0"/>
              <a:t>Psychologie </a:t>
            </a:r>
            <a:r>
              <a:rPr lang="cs-CZ" b="1" dirty="0"/>
              <a:t>zdraví a nemoci</a:t>
            </a:r>
            <a:endParaRPr lang="cs-CZ" dirty="0" smtClean="0"/>
          </a:p>
          <a:p>
            <a:r>
              <a:rPr lang="cs-CZ" dirty="0" smtClean="0"/>
              <a:t>Katedra společenských věd a managementu sportu FSpS MU</a:t>
            </a:r>
            <a:endParaRPr lang="cs-CZ" dirty="0"/>
          </a:p>
        </p:txBody>
      </p:sp>
      <p:pic>
        <p:nvPicPr>
          <p:cNvPr id="1026" name="Picture 2" descr="Image result for health psych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" y="4507832"/>
            <a:ext cx="3133556" cy="235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ealth psycholog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7"/>
          <a:stretch/>
        </p:blipFill>
        <p:spPr bwMode="auto">
          <a:xfrm>
            <a:off x="5452088" y="4664722"/>
            <a:ext cx="1817541" cy="203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268763" y="278223"/>
            <a:ext cx="1237551" cy="11606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5000" dirty="0" smtClean="0">
                <a:solidFill>
                  <a:schemeClr val="tx1"/>
                </a:solidFill>
              </a:rPr>
              <a:t>09</a:t>
            </a:r>
          </a:p>
        </p:txBody>
      </p:sp>
    </p:spTree>
    <p:extLst>
      <p:ext uri="{BB962C8B-B14F-4D97-AF65-F5344CB8AC3E}">
        <p14:creationId xmlns:p14="http://schemas.microsoft.com/office/powerpoint/2010/main" val="274141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závěr: Na co nikdy nezapomenout?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 smtClean="0"/>
              <a:t>Klient musí chtít sám</a:t>
            </a:r>
          </a:p>
          <a:p>
            <a:pPr lvl="1"/>
            <a:r>
              <a:rPr lang="cs-CZ" sz="2000" dirty="0"/>
              <a:t>Můžete motivovat, informovat, </a:t>
            </a:r>
            <a:r>
              <a:rPr lang="cs-CZ" sz="2000" dirty="0" smtClean="0"/>
              <a:t>doporučovat, ale pokud klient nechce, nemá cenu mu „násilím nutit“ plán, změnu životního stylu – nebude to fungovat</a:t>
            </a:r>
          </a:p>
          <a:p>
            <a:pPr lvl="1"/>
            <a:r>
              <a:rPr lang="cs-CZ" sz="2000" dirty="0" smtClean="0"/>
              <a:t>To, co klient vymyslí sám (resp. co vymyslíte společně, k čemu ho dovedete) bude fungovat lépe než to, co mu „naservírujete“</a:t>
            </a:r>
            <a:endParaRPr lang="cs-CZ" sz="2000" dirty="0"/>
          </a:p>
          <a:p>
            <a:r>
              <a:rPr lang="cs-CZ" sz="2000" b="1" dirty="0" smtClean="0"/>
              <a:t>Individuální přístup</a:t>
            </a:r>
          </a:p>
          <a:p>
            <a:pPr lvl="1"/>
            <a:r>
              <a:rPr lang="cs-CZ" sz="2000" dirty="0"/>
              <a:t>Co jednoho uklidní, může druhého </a:t>
            </a:r>
            <a:r>
              <a:rPr lang="cs-CZ" sz="2000" dirty="0" smtClean="0"/>
              <a:t>stresovat – klidně doporučujte, co platí u Vás, jen mějte na paměti, že to není jediná možnost</a:t>
            </a:r>
          </a:p>
          <a:p>
            <a:pPr lvl="1"/>
            <a:r>
              <a:rPr lang="cs-CZ" sz="2000" dirty="0" smtClean="0"/>
              <a:t>Lišíme se i v tom, jak jsme cílevědomí, jaký máme </a:t>
            </a:r>
            <a:r>
              <a:rPr lang="cs-CZ" sz="2000" dirty="0" err="1" smtClean="0"/>
              <a:t>locus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 smtClean="0"/>
              <a:t>, jak vnímáme celek a detaily…</a:t>
            </a:r>
            <a:endParaRPr lang="cs-CZ" sz="2000" dirty="0"/>
          </a:p>
          <a:p>
            <a:r>
              <a:rPr lang="cs-CZ" sz="2000" b="1" dirty="0" smtClean="0"/>
              <a:t>Nejste psychoterapeuti? Neprovádějte psychoterapii</a:t>
            </a:r>
          </a:p>
          <a:p>
            <a:pPr lvl="1"/>
            <a:r>
              <a:rPr lang="cs-CZ" sz="2000" dirty="0" smtClean="0"/>
              <a:t>Dělejte to, co je ve Vašich kompetencích</a:t>
            </a:r>
          </a:p>
          <a:p>
            <a:pPr lvl="1"/>
            <a:r>
              <a:rPr lang="cs-CZ" sz="2000" dirty="0" smtClean="0"/>
              <a:t>Můžete ale doporučit psychoterapii, motivovat, být tím, kdo ji normalizuje (k psychologovi nechodí „bláznit“, ale lidé, kteří potřebují s něčím pomoci)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02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2500" y="2736850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pic>
        <p:nvPicPr>
          <p:cNvPr id="1032" name="Picture 8" descr="https://qph.fs.quoracdn.net/main-qimg-7cff68f6b2d9af94c71bd75c402696dc-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4062413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8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Nezdravý životní styl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Kouření</a:t>
            </a:r>
          </a:p>
          <a:p>
            <a:r>
              <a:rPr lang="cs-CZ" sz="2000" dirty="0" smtClean="0"/>
              <a:t>Alkohol</a:t>
            </a:r>
          </a:p>
          <a:p>
            <a:r>
              <a:rPr lang="cs-CZ" sz="2000" dirty="0" smtClean="0"/>
              <a:t>Drogy</a:t>
            </a:r>
          </a:p>
          <a:p>
            <a:r>
              <a:rPr lang="cs-CZ" sz="2000" dirty="0" smtClean="0"/>
              <a:t>Nezdravé stravovací návyky</a:t>
            </a:r>
          </a:p>
          <a:p>
            <a:r>
              <a:rPr lang="cs-CZ" sz="2000" dirty="0" smtClean="0"/>
              <a:t>Rizikový sex</a:t>
            </a:r>
          </a:p>
          <a:p>
            <a:r>
              <a:rPr lang="cs-CZ" sz="2000" dirty="0" smtClean="0"/>
              <a:t>Nehody a úrazy</a:t>
            </a:r>
          </a:p>
          <a:p>
            <a:pPr lvl="1"/>
            <a:r>
              <a:rPr lang="cs-CZ" sz="2000" dirty="0" smtClean="0"/>
              <a:t>Rozložení nehod a úrazů není náhodné, někteří lidé k nim mají nižší/vyšší sklony</a:t>
            </a:r>
          </a:p>
          <a:p>
            <a:endParaRPr lang="cs-CZ" sz="2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38200" y="4929188"/>
            <a:ext cx="10515600" cy="1628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Pozn. nemáme kapacitu na zabývání se každým z „hlavních“ aspektů nezdravého životního stylu, proto jsem vybrala kouření na ukázku celkové propojenosti se zdravím a především toho, co může klient zkusit změnit, tj. co Vy můžete navrhnout, diskutovat s klientem, modifikovat, použít jako inspiraci pro jiné „zlozvyky“…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51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365125"/>
            <a:ext cx="12192000" cy="1325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Ve většině vyspělých zemí užívání tabáku pokládáno za </a:t>
            </a:r>
            <a:r>
              <a:rPr lang="cs-CZ" sz="2000" b="1" dirty="0" smtClean="0"/>
              <a:t>jednu z nejzávažnějších příčin úmrtí a chronických neinfekčních onemocnění</a:t>
            </a:r>
            <a:r>
              <a:rPr lang="cs-CZ" sz="2000" dirty="0" smtClean="0"/>
              <a:t>, které se ale dá předcházet - je tzv. </a:t>
            </a:r>
            <a:r>
              <a:rPr lang="cs-CZ" sz="2000" b="1" dirty="0" err="1" smtClean="0"/>
              <a:t>preventabilní</a:t>
            </a:r>
            <a:endParaRPr lang="cs-CZ" sz="2000" b="1" dirty="0" smtClean="0"/>
          </a:p>
          <a:p>
            <a:pPr lvl="1"/>
            <a:r>
              <a:rPr lang="cs-CZ" sz="2000" dirty="0" smtClean="0"/>
              <a:t>Téměř 20 % úmrtnosti v ČR souvisí s kouřením</a:t>
            </a:r>
          </a:p>
          <a:p>
            <a:r>
              <a:rPr lang="cs-CZ" sz="2000" b="1" dirty="0" smtClean="0"/>
              <a:t>Globální důsledky kouření </a:t>
            </a:r>
            <a:endParaRPr lang="cs-CZ" sz="2000" dirty="0"/>
          </a:p>
          <a:p>
            <a:pPr lvl="1"/>
            <a:r>
              <a:rPr lang="cs-CZ" sz="2000" dirty="0"/>
              <a:t>Snížení produktivity práce kuřáků – zvýšená pracovní neschopnost, kuřácké pauzy, invalidní důchod</a:t>
            </a:r>
          </a:p>
          <a:p>
            <a:pPr lvl="1"/>
            <a:r>
              <a:rPr lang="cs-CZ" sz="2000" dirty="0"/>
              <a:t>Léčba → významná ekonomická </a:t>
            </a:r>
            <a:r>
              <a:rPr lang="cs-CZ" sz="2000" dirty="0" smtClean="0"/>
              <a:t>zátěž</a:t>
            </a:r>
          </a:p>
          <a:p>
            <a:pPr lvl="1"/>
            <a:r>
              <a:rPr lang="cs-CZ" sz="2000" dirty="0" smtClean="0"/>
              <a:t>Úmrtí v nižším věku → vdovské a sirotčí důchody</a:t>
            </a:r>
          </a:p>
          <a:p>
            <a:pPr lvl="1"/>
            <a:endParaRPr lang="cs-CZ" sz="2000" dirty="0"/>
          </a:p>
          <a:p>
            <a:pPr marL="228600" lvl="1">
              <a:spcBef>
                <a:spcPts val="1000"/>
              </a:spcBef>
            </a:pPr>
            <a:r>
              <a:rPr lang="cs-CZ" sz="2000" dirty="0" smtClean="0"/>
              <a:t>Vizte </a:t>
            </a:r>
            <a:r>
              <a:rPr lang="cs-CZ" sz="2000" dirty="0"/>
              <a:t>naše schéma z prvních </a:t>
            </a:r>
            <a:r>
              <a:rPr lang="cs-CZ" sz="2000" dirty="0" smtClean="0"/>
              <a:t>hodin</a:t>
            </a:r>
          </a:p>
          <a:p>
            <a:pPr marL="685800" lvl="2">
              <a:spcBef>
                <a:spcPts val="1000"/>
              </a:spcBef>
            </a:pPr>
            <a:r>
              <a:rPr lang="cs-CZ" sz="1600" dirty="0" smtClean="0"/>
              <a:t>Chování jednotlivců má vliv na nejvzdálenější determinanty zdraví</a:t>
            </a:r>
          </a:p>
          <a:p>
            <a:pPr marL="685800" lvl="2">
              <a:spcBef>
                <a:spcPts val="1000"/>
              </a:spcBef>
            </a:pPr>
            <a:r>
              <a:rPr lang="cs-CZ" sz="1600" dirty="0" smtClean="0"/>
              <a:t>(Proti)kuřácká politika, kultura aj. mají vliv na chování vzhledem ke zdraví</a:t>
            </a:r>
          </a:p>
          <a:p>
            <a:pPr marL="685800" lvl="2">
              <a:spcBef>
                <a:spcPts val="1000"/>
              </a:spcBef>
            </a:pPr>
            <a:r>
              <a:rPr lang="cs-CZ" sz="1600" dirty="0" smtClean="0"/>
              <a:t>Více kouří lidé s nižším vzděláním (další </a:t>
            </a:r>
            <a:r>
              <a:rPr lang="cs-CZ" sz="1600" dirty="0" err="1" smtClean="0"/>
              <a:t>slide</a:t>
            </a:r>
            <a:r>
              <a:rPr lang="cs-CZ" sz="1600" dirty="0" smtClean="0"/>
              <a:t>) </a:t>
            </a:r>
          </a:p>
          <a:p>
            <a:pPr marL="685800" lvl="2">
              <a:spcBef>
                <a:spcPts val="1000"/>
              </a:spcBef>
            </a:pPr>
            <a:r>
              <a:rPr lang="cs-CZ" sz="1600" dirty="0" smtClean="0"/>
              <a:t>…</a:t>
            </a:r>
            <a:endParaRPr lang="cs-CZ" sz="1600" dirty="0"/>
          </a:p>
          <a:p>
            <a:pPr lvl="1"/>
            <a:endParaRPr lang="cs-CZ" sz="2000" dirty="0" smtClean="0"/>
          </a:p>
        </p:txBody>
      </p:sp>
      <p:pic>
        <p:nvPicPr>
          <p:cNvPr id="8" name="Picture 4" descr="Image result for health determina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426" y="4156595"/>
            <a:ext cx="3720356" cy="251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99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Kouření v ČR dle Státního zdravotnického ústavu (SZÚ, 2018)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340" t="14849" r="30924" b="27362"/>
          <a:stretch/>
        </p:blipFill>
        <p:spPr>
          <a:xfrm>
            <a:off x="689157" y="1690688"/>
            <a:ext cx="5131780" cy="453866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32461" t="16860" r="31914" b="26863"/>
          <a:stretch/>
        </p:blipFill>
        <p:spPr>
          <a:xfrm>
            <a:off x="5588029" y="1584753"/>
            <a:ext cx="5395701" cy="479223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992005" y="6376988"/>
            <a:ext cx="9991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http://www.szu.cz/uploads/documents/szu/aktual/uzivani_tabaku_alkoholu_cr_2018.pdf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9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- 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cs-CZ" sz="2000" dirty="0" smtClean="0"/>
              <a:t>Ke kouření jsou náchylnější lidé, kteří: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Zažívají pocity méněcennosti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Jsou v sociální izolaci</a:t>
            </a:r>
          </a:p>
          <a:p>
            <a:pPr marL="685800" lvl="2">
              <a:spcBef>
                <a:spcPts val="1000"/>
              </a:spcBef>
            </a:pPr>
            <a:r>
              <a:rPr lang="cs-CZ" dirty="0"/>
              <a:t>S</a:t>
            </a:r>
            <a:r>
              <a:rPr lang="cs-CZ" dirty="0" smtClean="0"/>
              <a:t>nadno podléhají sugesci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Mají externí </a:t>
            </a:r>
            <a:r>
              <a:rPr lang="cs-CZ" dirty="0" err="1" smtClean="0"/>
              <a:t>locus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 smtClean="0"/>
          </a:p>
          <a:p>
            <a:pPr marL="228600" lvl="1">
              <a:spcBef>
                <a:spcPts val="1000"/>
              </a:spcBef>
            </a:pPr>
            <a:r>
              <a:rPr lang="cs-CZ" sz="2000" dirty="0"/>
              <a:t>Prvotním impulzem je většinou sociální vliv</a:t>
            </a:r>
          </a:p>
          <a:p>
            <a:pPr lvl="1"/>
            <a:r>
              <a:rPr lang="cs-CZ" sz="2000" b="1" dirty="0"/>
              <a:t>Peer </a:t>
            </a:r>
            <a:r>
              <a:rPr lang="cs-CZ" sz="2000" b="1" dirty="0" err="1"/>
              <a:t>pressure</a:t>
            </a:r>
            <a:r>
              <a:rPr lang="cs-CZ" sz="2000" b="1" dirty="0"/>
              <a:t>, </a:t>
            </a:r>
            <a:r>
              <a:rPr lang="cs-CZ" sz="2000" b="1" dirty="0" err="1"/>
              <a:t>social</a:t>
            </a:r>
            <a:r>
              <a:rPr lang="cs-CZ" sz="2000" b="1" dirty="0"/>
              <a:t> </a:t>
            </a:r>
            <a:r>
              <a:rPr lang="cs-CZ" sz="2000" b="1" dirty="0" err="1"/>
              <a:t>pressure</a:t>
            </a:r>
            <a:r>
              <a:rPr lang="cs-CZ" sz="2000" b="1" dirty="0"/>
              <a:t> </a:t>
            </a:r>
            <a:r>
              <a:rPr lang="cs-CZ" sz="2000" dirty="0"/>
              <a:t>= tlak sobě rovných, na základě něhož měníme své postoje, hodnoty, chování</a:t>
            </a:r>
          </a:p>
          <a:p>
            <a:pPr marL="228600" lvl="1">
              <a:spcBef>
                <a:spcPts val="1000"/>
              </a:spcBef>
            </a:pPr>
            <a:r>
              <a:rPr lang="cs-CZ" sz="2000" dirty="0"/>
              <a:t>Častá volba kouření </a:t>
            </a:r>
            <a:r>
              <a:rPr lang="cs-CZ" sz="2000" b="1" dirty="0"/>
              <a:t>ve stresové situaci</a:t>
            </a:r>
          </a:p>
          <a:p>
            <a:pPr marL="685800" lvl="2">
              <a:spcBef>
                <a:spcPts val="1000"/>
              </a:spcBef>
            </a:pPr>
            <a:r>
              <a:rPr lang="cs-CZ" dirty="0"/>
              <a:t>Kladný vliv na momentální řešení zátěžové situace → když se tento vliv jedinci osvědčí, opakuje strategii, zapálí si i </a:t>
            </a:r>
            <a:r>
              <a:rPr lang="cs-CZ" dirty="0" smtClean="0"/>
              <a:t>příště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Z toho vyplývá, že prevencí je učit už od dětství zdravé, </a:t>
            </a:r>
            <a:r>
              <a:rPr lang="cs-CZ" b="1" dirty="0" smtClean="0"/>
              <a:t>efektivní strategie zvládání stresu</a:t>
            </a:r>
            <a:r>
              <a:rPr lang="cs-CZ" dirty="0" smtClean="0"/>
              <a:t>, posilovat </a:t>
            </a:r>
            <a:r>
              <a:rPr lang="cs-CZ" b="1" dirty="0" err="1" smtClean="0"/>
              <a:t>resilienci</a:t>
            </a:r>
            <a:endParaRPr lang="cs-CZ" b="1" dirty="0"/>
          </a:p>
          <a:p>
            <a:pPr marL="457200" lvl="2" indent="0">
              <a:spcBef>
                <a:spcPts val="1000"/>
              </a:spcBef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6610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65125"/>
            <a:ext cx="12192000" cy="1325563"/>
          </a:xfrm>
          <a:prstGeom prst="rect">
            <a:avLst/>
          </a:prstGeom>
          <a:solidFill>
            <a:srgbClr val="D5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– intervence 1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11601" t="13315" r="18555" b="14358"/>
          <a:stretch/>
        </p:blipFill>
        <p:spPr>
          <a:xfrm>
            <a:off x="1566863" y="1690688"/>
            <a:ext cx="8875266" cy="5167312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6486525" y="657225"/>
            <a:ext cx="5522516" cy="642829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57188"/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://www.who.int/mental_health/evidence/stop_smoking_whomsdmdp01_4.pdf</a:t>
            </a:r>
            <a:endParaRPr lang="cs-CZ" dirty="0"/>
          </a:p>
        </p:txBody>
      </p:sp>
      <p:pic>
        <p:nvPicPr>
          <p:cNvPr id="4098" name="Picture 2" descr="tip-uai-516x516 - The Data Scho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358" y="365126"/>
            <a:ext cx="1460500" cy="146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6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0" y="365125"/>
            <a:ext cx="12192000" cy="1325563"/>
          </a:xfrm>
          <a:prstGeom prst="rect">
            <a:avLst/>
          </a:prstGeom>
          <a:solidFill>
            <a:srgbClr val="D5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– intervence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8075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Poskytnutí informací</a:t>
            </a:r>
          </a:p>
          <a:p>
            <a:pPr lvl="1"/>
            <a:r>
              <a:rPr lang="cs-CZ" sz="1600" dirty="0"/>
              <a:t>Co když klient (jakkoli se to může zdát paradoxní) neví, jaký vliv má kouření na jeho zdraví?</a:t>
            </a:r>
          </a:p>
          <a:p>
            <a:r>
              <a:rPr lang="cs-CZ" sz="2000" b="1" dirty="0" smtClean="0"/>
              <a:t>Sepsání </a:t>
            </a:r>
            <a:r>
              <a:rPr lang="cs-CZ" sz="2000" b="1" dirty="0"/>
              <a:t>důvodů</a:t>
            </a:r>
            <a:r>
              <a:rPr lang="cs-CZ" sz="2000" dirty="0"/>
              <a:t>, proč chce klient přestat kouřit a jejich </a:t>
            </a:r>
            <a:r>
              <a:rPr lang="cs-CZ" sz="2000" b="1" dirty="0"/>
              <a:t>umístění na viditelné místo</a:t>
            </a:r>
            <a:r>
              <a:rPr lang="cs-CZ" sz="2000" dirty="0"/>
              <a:t>, </a:t>
            </a:r>
            <a:r>
              <a:rPr lang="cs-CZ" sz="2000" dirty="0" smtClean="0"/>
              <a:t>připomínání těchto důvodů, protože…</a:t>
            </a:r>
          </a:p>
          <a:p>
            <a:pPr lvl="1"/>
            <a:r>
              <a:rPr lang="cs-CZ" sz="1600" dirty="0" smtClean="0"/>
              <a:t>Základem je uvědomění a to, že klient sám chce!!!</a:t>
            </a:r>
            <a:endParaRPr lang="cs-CZ" sz="1600" dirty="0"/>
          </a:p>
          <a:p>
            <a:pPr lvl="1"/>
            <a:r>
              <a:rPr lang="cs-CZ" sz="1600" dirty="0"/>
              <a:t>Klient si vymyslí seznam sám – je </a:t>
            </a:r>
            <a:r>
              <a:rPr lang="cs-CZ" sz="1600" dirty="0" smtClean="0"/>
              <a:t>jeho, </a:t>
            </a:r>
            <a:r>
              <a:rPr lang="cs-CZ" sz="1600" dirty="0"/>
              <a:t>ztotožňuje se s ním → funguje mnohem lépe než „nařízení shora</a:t>
            </a:r>
            <a:r>
              <a:rPr lang="cs-CZ" sz="1600" dirty="0" smtClean="0"/>
              <a:t>“</a:t>
            </a:r>
          </a:p>
          <a:p>
            <a:pPr lvl="1"/>
            <a:r>
              <a:rPr lang="cs-CZ" sz="1600" dirty="0" smtClean="0"/>
              <a:t>Pro každého jsou relevantní a „silné“ jiné argumenty</a:t>
            </a:r>
            <a:endParaRPr lang="cs-CZ" sz="1600" dirty="0"/>
          </a:p>
          <a:p>
            <a:pPr lvl="1"/>
            <a:r>
              <a:rPr lang="cs-CZ" sz="1600" dirty="0"/>
              <a:t>Lépe si pamatujeme to, co jsme sami vymýšleli, čeho jsme se účastnili</a:t>
            </a:r>
          </a:p>
          <a:p>
            <a:pPr lvl="1"/>
            <a:r>
              <a:rPr lang="cs-CZ" sz="1600" dirty="0"/>
              <a:t>Vizualizace</a:t>
            </a:r>
          </a:p>
          <a:p>
            <a:pPr lvl="1"/>
            <a:r>
              <a:rPr lang="cs-CZ" sz="1600" dirty="0"/>
              <a:t>Princip závazku (</a:t>
            </a:r>
            <a:r>
              <a:rPr lang="cs-CZ" sz="1600" dirty="0" err="1"/>
              <a:t>commitment</a:t>
            </a:r>
            <a:r>
              <a:rPr lang="cs-CZ" sz="1600" dirty="0"/>
              <a:t> &amp; </a:t>
            </a:r>
            <a:r>
              <a:rPr lang="cs-CZ" sz="1600" dirty="0" err="1"/>
              <a:t>consisteny</a:t>
            </a:r>
            <a:r>
              <a:rPr lang="cs-CZ" sz="1600" dirty="0"/>
              <a:t>)</a:t>
            </a:r>
          </a:p>
          <a:p>
            <a:r>
              <a:rPr lang="cs-CZ" sz="2000" b="1" dirty="0" smtClean="0"/>
              <a:t>Plán</a:t>
            </a:r>
            <a:r>
              <a:rPr lang="cs-CZ" sz="2000" dirty="0" smtClean="0"/>
              <a:t> toho, co bude klient dělat, když dostane chuť na cigaretu</a:t>
            </a:r>
          </a:p>
          <a:p>
            <a:pPr lvl="1"/>
            <a:r>
              <a:rPr lang="cs-CZ" sz="1600" dirty="0" smtClean="0"/>
              <a:t>Také ideálně ne jako příkaz, ale tvořit společně, „dovést“ k tomu klienta</a:t>
            </a:r>
          </a:p>
          <a:p>
            <a:pPr marL="228600" lvl="1">
              <a:spcBef>
                <a:spcPts val="1000"/>
              </a:spcBef>
            </a:pPr>
            <a:r>
              <a:rPr lang="cs-CZ" sz="2000" b="1" dirty="0"/>
              <a:t>Pozitivní sociální vliv </a:t>
            </a:r>
            <a:r>
              <a:rPr lang="cs-CZ" sz="2000" dirty="0"/>
              <a:t>- obklopení se přáteli, kolegy, blízkými, kteří nekouří</a:t>
            </a:r>
          </a:p>
          <a:p>
            <a:pPr marL="685800" lvl="2">
              <a:spcBef>
                <a:spcPts val="1000"/>
              </a:spcBef>
            </a:pPr>
            <a:r>
              <a:rPr lang="cs-CZ" sz="1600" dirty="0"/>
              <a:t>Vychází z různých konceptů - sociální opora, sociální nápodoba, pozitivní </a:t>
            </a:r>
            <a:r>
              <a:rPr lang="cs-CZ" sz="1600" dirty="0" smtClean="0"/>
              <a:t>vzor</a:t>
            </a:r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28828" t="29673" r="31709" b="53335"/>
          <a:stretch/>
        </p:blipFill>
        <p:spPr>
          <a:xfrm>
            <a:off x="6397944" y="230189"/>
            <a:ext cx="5608319" cy="135764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cxnSp>
        <p:nvCxnSpPr>
          <p:cNvPr id="7" name="Přímá spojnice 6"/>
          <p:cNvCxnSpPr/>
          <p:nvPr/>
        </p:nvCxnSpPr>
        <p:spPr>
          <a:xfrm flipV="1">
            <a:off x="7729538" y="5072063"/>
            <a:ext cx="3786187" cy="285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1515725" y="1200150"/>
            <a:ext cx="0" cy="388620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8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65125"/>
            <a:ext cx="12192000" cy="1325563"/>
          </a:xfrm>
          <a:prstGeom prst="rect">
            <a:avLst/>
          </a:prstGeom>
          <a:solidFill>
            <a:srgbClr val="D5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– intervence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950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Změna návyků </a:t>
            </a:r>
            <a:r>
              <a:rPr lang="cs-CZ" sz="2000" dirty="0" smtClean="0"/>
              <a:t>asociovaných s kouřením</a:t>
            </a:r>
          </a:p>
          <a:p>
            <a:pPr lvl="1"/>
            <a:r>
              <a:rPr lang="cs-CZ" sz="1600" dirty="0" smtClean="0"/>
              <a:t>Metoda interference – vypěstování </a:t>
            </a:r>
            <a:r>
              <a:rPr lang="cs-CZ" sz="1600" dirty="0"/>
              <a:t>nové reakce na starý podnět, např. „káva + cigareta“ → „káva plus křížovka</a:t>
            </a:r>
            <a:r>
              <a:rPr lang="cs-CZ" sz="1600" dirty="0" smtClean="0"/>
              <a:t>“, „kouření po obědě“ → „žvýkačka po obědě“</a:t>
            </a:r>
          </a:p>
          <a:p>
            <a:pPr lvl="1"/>
            <a:r>
              <a:rPr lang="cs-CZ" sz="1600" dirty="0" smtClean="0"/>
              <a:t>Místo cigarety se jít projít, zacvičit si</a:t>
            </a:r>
          </a:p>
          <a:p>
            <a:pPr marL="228600" lvl="1">
              <a:spcBef>
                <a:spcPts val="1000"/>
              </a:spcBef>
            </a:pPr>
            <a:r>
              <a:rPr lang="cs-CZ" sz="2000" b="1" dirty="0" smtClean="0"/>
              <a:t>Změna denní rutiny </a:t>
            </a:r>
            <a:r>
              <a:rPr lang="cs-CZ" sz="2000" dirty="0" smtClean="0"/>
              <a:t>tak, aby byly potlačena asociace určitých činností s kouřením</a:t>
            </a:r>
          </a:p>
          <a:p>
            <a:pPr marL="228600" lvl="1">
              <a:spcBef>
                <a:spcPts val="1000"/>
              </a:spcBef>
            </a:pPr>
            <a:r>
              <a:rPr lang="cs-CZ" sz="2000" b="1" dirty="0" smtClean="0"/>
              <a:t>Zbavení se všech tabákových produktů a příslušenství </a:t>
            </a:r>
            <a:r>
              <a:rPr lang="cs-CZ" sz="2000" dirty="0" smtClean="0"/>
              <a:t>ke kouření – zapalovače, popelníky aj., zbavení oblečení cigaretového zápachu</a:t>
            </a:r>
            <a:endParaRPr lang="cs-CZ" sz="2000" b="1" dirty="0" smtClean="0"/>
          </a:p>
          <a:p>
            <a:pPr marL="228600" lvl="1">
              <a:spcBef>
                <a:spcPts val="1000"/>
              </a:spcBef>
            </a:pPr>
            <a:r>
              <a:rPr lang="cs-CZ" sz="2000" b="1" dirty="0" smtClean="0"/>
              <a:t>Změna prostředí</a:t>
            </a:r>
          </a:p>
          <a:p>
            <a:pPr marL="685800" lvl="2">
              <a:spcBef>
                <a:spcPts val="1000"/>
              </a:spcBef>
            </a:pPr>
            <a:r>
              <a:rPr lang="cs-CZ" sz="1600" dirty="0"/>
              <a:t>Např. pokud něco v bytě vyvolá chuť kouřit, připomene kouření, </a:t>
            </a:r>
            <a:r>
              <a:rPr lang="cs-CZ" sz="1600" dirty="0" smtClean="0"/>
              <a:t>přemístit </a:t>
            </a:r>
            <a:r>
              <a:rPr lang="cs-CZ" sz="1600" dirty="0"/>
              <a:t>věc na jiné </a:t>
            </a:r>
            <a:r>
              <a:rPr lang="cs-CZ" sz="1600" dirty="0" smtClean="0"/>
              <a:t>místo, odstranit ji</a:t>
            </a:r>
            <a:endParaRPr lang="cs-CZ" sz="1600" dirty="0"/>
          </a:p>
          <a:p>
            <a:r>
              <a:rPr lang="cs-CZ" sz="2000" b="1" dirty="0" smtClean="0"/>
              <a:t>Zaměstnání rukou </a:t>
            </a:r>
            <a:r>
              <a:rPr lang="cs-CZ" sz="2000" dirty="0" smtClean="0"/>
              <a:t>jinak, než cigaretou</a:t>
            </a:r>
          </a:p>
          <a:p>
            <a:pPr lvl="1"/>
            <a:r>
              <a:rPr lang="cs-CZ" sz="1600" dirty="0" smtClean="0"/>
              <a:t>Pletení, </a:t>
            </a:r>
            <a:r>
              <a:rPr lang="cs-CZ" sz="1600" dirty="0" err="1" smtClean="0"/>
              <a:t>origami</a:t>
            </a:r>
            <a:r>
              <a:rPr lang="cs-CZ" sz="1600" dirty="0" smtClean="0"/>
              <a:t>, antistresový míček</a:t>
            </a:r>
          </a:p>
          <a:p>
            <a:r>
              <a:rPr lang="cs-CZ" sz="2000" b="1" dirty="0" smtClean="0"/>
              <a:t>Pohyb v nekuřáckých prostorách, v případě hrozícího relapsu odejít</a:t>
            </a:r>
          </a:p>
          <a:p>
            <a:pPr lvl="1"/>
            <a:r>
              <a:rPr lang="cs-CZ" sz="1600" dirty="0"/>
              <a:t>Např. jít na toaletu</a:t>
            </a:r>
          </a:p>
          <a:p>
            <a:r>
              <a:rPr lang="cs-CZ" sz="2000" b="1" dirty="0" smtClean="0"/>
              <a:t>Fyzická aktivita</a:t>
            </a:r>
          </a:p>
          <a:p>
            <a:pPr lvl="1"/>
            <a:r>
              <a:rPr lang="cs-CZ" sz="1600" dirty="0" smtClean="0"/>
              <a:t>Jít se projít, zacvičit si → snižuje stres, odvede myšlenky jinam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808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365125"/>
            <a:ext cx="12192000" cy="1325563"/>
          </a:xfrm>
          <a:prstGeom prst="rect">
            <a:avLst/>
          </a:prstGeom>
          <a:solidFill>
            <a:srgbClr val="D5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– intervence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2338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Odložení peněz</a:t>
            </a:r>
            <a:r>
              <a:rPr lang="cs-CZ" sz="2000" dirty="0" smtClean="0"/>
              <a:t>, které by jinak klient utratil za tabákové výrobky, </a:t>
            </a:r>
            <a:r>
              <a:rPr lang="cs-CZ" sz="2000" b="1" dirty="0" smtClean="0"/>
              <a:t>odměna</a:t>
            </a:r>
          </a:p>
          <a:p>
            <a:r>
              <a:rPr lang="cs-CZ" sz="2000" b="1" dirty="0" smtClean="0"/>
              <a:t>Vyhýbání se prostředí, kde se kouří</a:t>
            </a:r>
          </a:p>
          <a:p>
            <a:pPr lvl="1"/>
            <a:r>
              <a:rPr lang="cs-CZ" sz="1600" dirty="0" smtClean="0"/>
              <a:t>Nácvik např. „Děkuji, já nekouřím.“</a:t>
            </a:r>
          </a:p>
          <a:p>
            <a:r>
              <a:rPr lang="cs-CZ" sz="2000" b="1" dirty="0" smtClean="0"/>
              <a:t>Informovat okolí, domluvit se s kuřáky</a:t>
            </a:r>
            <a:r>
              <a:rPr lang="cs-CZ" sz="2000" dirty="0" smtClean="0"/>
              <a:t>, požádat je, aby v přítomnosti odvykajícího nekouřili, nenabízeli cigarety</a:t>
            </a:r>
          </a:p>
          <a:p>
            <a:r>
              <a:rPr lang="cs-CZ" sz="2000" b="1" dirty="0" smtClean="0"/>
              <a:t>Pozitivní myšlení, pohled na odvykání jako na dlouhodobou cestu</a:t>
            </a:r>
            <a:r>
              <a:rPr lang="cs-CZ" sz="2000" dirty="0" smtClean="0"/>
              <a:t>, ne jednorázovou záležitost</a:t>
            </a:r>
          </a:p>
          <a:p>
            <a:pPr lvl="1"/>
            <a:r>
              <a:rPr lang="cs-CZ" sz="1600" dirty="0" smtClean="0"/>
              <a:t>Někomu může samozřejmě vyhovovat metoda nepoužívání</a:t>
            </a:r>
          </a:p>
          <a:p>
            <a:r>
              <a:rPr lang="cs-CZ" sz="2000" b="1" dirty="0" smtClean="0"/>
              <a:t>Nahrazení a postupné odvykání</a:t>
            </a:r>
          </a:p>
          <a:p>
            <a:pPr lvl="1"/>
            <a:r>
              <a:rPr lang="cs-CZ" sz="1600" dirty="0"/>
              <a:t>Náplasti, </a:t>
            </a:r>
            <a:r>
              <a:rPr lang="cs-CZ" sz="1600" dirty="0" smtClean="0"/>
              <a:t>žvýkačky aj.</a:t>
            </a:r>
            <a:endParaRPr lang="cs-CZ" sz="1600" dirty="0"/>
          </a:p>
          <a:p>
            <a:endParaRPr lang="cs-CZ" sz="2000" dirty="0" smtClean="0"/>
          </a:p>
          <a:p>
            <a:r>
              <a:rPr lang="cs-CZ" sz="2000" dirty="0" smtClean="0"/>
              <a:t>Vhodná </a:t>
            </a:r>
            <a:r>
              <a:rPr lang="cs-CZ" sz="2000" b="1" dirty="0" smtClean="0"/>
              <a:t>psychoterapie?</a:t>
            </a:r>
          </a:p>
          <a:p>
            <a:pPr lvl="1"/>
            <a:r>
              <a:rPr lang="cs-CZ" sz="1600" dirty="0" smtClean="0"/>
              <a:t>Např. kognitivně-behaviorální terapie (KBT)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8247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6962</TotalTime>
  <Words>907</Words>
  <Application>Microsoft Office PowerPoint</Application>
  <PresentationFormat>Širokoúhlá obrazovka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Nezdravý životní styl: příklad intervence</vt:lpstr>
      <vt:lpstr>Nezdravý životní styl </vt:lpstr>
      <vt:lpstr>Kouření</vt:lpstr>
      <vt:lpstr>Kouření v ČR dle Státního zdravotnického ústavu (SZÚ, 2018)</vt:lpstr>
      <vt:lpstr>Kouření - vznik</vt:lpstr>
      <vt:lpstr>Kouření – intervence 1</vt:lpstr>
      <vt:lpstr>Kouření – intervence 2</vt:lpstr>
      <vt:lpstr>Kouření – intervence 3</vt:lpstr>
      <vt:lpstr>Kouření – intervence 4</vt:lpstr>
      <vt:lpstr>Na závěr: Na co nikdy nezapomenout?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sítě a zdraví Health care &amp; sports apps</dc:title>
  <dc:creator>Uživatel</dc:creator>
  <cp:lastModifiedBy>Uživatel</cp:lastModifiedBy>
  <cp:revision>146</cp:revision>
  <dcterms:created xsi:type="dcterms:W3CDTF">2020-02-15T16:56:06Z</dcterms:created>
  <dcterms:modified xsi:type="dcterms:W3CDTF">2020-04-14T17:39:23Z</dcterms:modified>
</cp:coreProperties>
</file>