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8" r:id="rId3"/>
    <p:sldId id="277" r:id="rId4"/>
    <p:sldId id="262" r:id="rId5"/>
    <p:sldId id="266" r:id="rId6"/>
    <p:sldId id="283" r:id="rId7"/>
    <p:sldId id="284" r:id="rId8"/>
    <p:sldId id="286" r:id="rId9"/>
    <p:sldId id="287" r:id="rId10"/>
    <p:sldId id="281" r:id="rId11"/>
    <p:sldId id="257" r:id="rId12"/>
    <p:sldId id="280" r:id="rId13"/>
    <p:sldId id="278" r:id="rId14"/>
    <p:sldId id="282" r:id="rId15"/>
    <p:sldId id="279" r:id="rId16"/>
    <p:sldId id="271" r:id="rId17"/>
    <p:sldId id="289" r:id="rId18"/>
    <p:sldId id="288" r:id="rId19"/>
    <p:sldId id="270" r:id="rId20"/>
    <p:sldId id="261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4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8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D431-7887-474F-8BEC-8BF7DD1213F8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895F-9BB0-4D92-B8D7-94558C6E9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8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9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22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49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947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C895F-9BB0-4D92-B8D7-94558C6E963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76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16.4.2020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ho.int/sustainable-development/health-sector/strategies/telehealth/e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-bezpeci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Internet of </a:t>
            </a:r>
            <a:r>
              <a:rPr lang="cs-CZ" b="1" dirty="0" smtClean="0"/>
              <a:t>Things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np2430</a:t>
            </a:r>
            <a:r>
              <a:rPr lang="cs-CZ" dirty="0"/>
              <a:t> </a:t>
            </a:r>
            <a:r>
              <a:rPr lang="cs-CZ" b="1" dirty="0"/>
              <a:t>Psychologie zdraví a nemoci</a:t>
            </a:r>
            <a:endParaRPr lang="cs-CZ" dirty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dirty="0" smtClean="0">
                <a:solidFill>
                  <a:schemeClr val="tx1"/>
                </a:solidFill>
              </a:rPr>
              <a:t>11</a:t>
            </a:r>
            <a:endParaRPr lang="cs-CZ" sz="5000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social net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2124"/>
          <a:stretch/>
        </p:blipFill>
        <p:spPr bwMode="auto">
          <a:xfrm>
            <a:off x="3805519" y="4646128"/>
            <a:ext cx="458471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Psychologie aplikací – motivace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9534525" cy="277495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Pozitivní emoce </a:t>
            </a:r>
            <a:r>
              <a:rPr lang="cs-CZ" sz="2000" dirty="0" smtClean="0"/>
              <a:t>– </a:t>
            </a:r>
            <a:r>
              <a:rPr lang="cs-CZ" sz="2000" dirty="0" err="1" smtClean="0"/>
              <a:t>smajlíci</a:t>
            </a:r>
            <a:r>
              <a:rPr lang="cs-CZ" sz="2000" dirty="0" smtClean="0"/>
              <a:t>, pozitivní formulace, ocenění, ...</a:t>
            </a:r>
          </a:p>
          <a:p>
            <a:pPr lvl="1"/>
            <a:r>
              <a:rPr lang="cs-CZ" sz="2000" dirty="0" smtClean="0"/>
              <a:t>Př. </a:t>
            </a:r>
            <a:r>
              <a:rPr lang="cs-CZ" sz="2000" dirty="0" err="1" smtClean="0"/>
              <a:t>Water</a:t>
            </a:r>
            <a:r>
              <a:rPr lang="cs-CZ" sz="2000" dirty="0" smtClean="0"/>
              <a:t> </a:t>
            </a:r>
            <a:r>
              <a:rPr lang="cs-CZ" sz="2000" dirty="0" err="1" smtClean="0"/>
              <a:t>time</a:t>
            </a:r>
            <a:r>
              <a:rPr lang="cs-CZ" sz="2000" dirty="0" smtClean="0"/>
              <a:t> – aplikace na zaznamenávání pitného režimu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 smtClean="0"/>
          </a:p>
          <a:p>
            <a:endParaRPr lang="cs-CZ" sz="2000" b="1" dirty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/>
          </a:p>
          <a:p>
            <a:endParaRPr lang="cs-CZ" sz="2000" b="1" dirty="0" smtClean="0"/>
          </a:p>
        </p:txBody>
      </p:sp>
      <p:sp>
        <p:nvSpPr>
          <p:cNvPr id="5" name="AutoShape 4" descr="Water Time Pro Drink Tracker &amp; Reminder v6.0.11 [Premium] | ApkMag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6" name="Picture 10" descr="Download Water Time – your water tracker APK - متجر بلا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9" y="365125"/>
            <a:ext cx="2645568" cy="4695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2" descr="Water Time💧Je čas pít – Aplikace na Google Pl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2" y="3602213"/>
            <a:ext cx="1996723" cy="19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8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a </a:t>
            </a:r>
            <a:r>
              <a:rPr lang="cs-CZ" dirty="0" smtClean="0"/>
              <a:t>zdraví – </a:t>
            </a:r>
            <a:r>
              <a:rPr lang="cs-CZ" b="1" dirty="0" err="1" smtClean="0"/>
              <a:t>Quantified</a:t>
            </a:r>
            <a:r>
              <a:rPr lang="cs-CZ" b="1" dirty="0" smtClean="0"/>
              <a:t> </a:t>
            </a:r>
            <a:r>
              <a:rPr lang="cs-CZ" b="1" dirty="0" err="1" smtClean="0"/>
              <a:t>self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03789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 používáním (nejen) </a:t>
            </a:r>
            <a:r>
              <a:rPr lang="cs-CZ" sz="2000" dirty="0" err="1" smtClean="0"/>
              <a:t>health</a:t>
            </a:r>
            <a:r>
              <a:rPr lang="cs-CZ" sz="2000" dirty="0" smtClean="0"/>
              <a:t> care aplikací souvisí fenomén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endParaRPr lang="cs-CZ" sz="2000" dirty="0" smtClean="0"/>
          </a:p>
          <a:p>
            <a:r>
              <a:rPr lang="cs-CZ" sz="2000" dirty="0" smtClean="0"/>
              <a:t>Kulturní fenomén „sebe-sledování“ (</a:t>
            </a:r>
            <a:r>
              <a:rPr lang="cs-CZ" sz="2000" dirty="0" err="1" smtClean="0"/>
              <a:t>self-tracking</a:t>
            </a:r>
            <a:r>
              <a:rPr lang="cs-CZ" sz="2000" dirty="0" smtClean="0"/>
              <a:t>) pomocí moderních technologií</a:t>
            </a:r>
          </a:p>
          <a:p>
            <a:pPr lvl="1"/>
            <a:r>
              <a:rPr lang="cs-CZ" sz="1800" dirty="0" smtClean="0"/>
              <a:t>Pojmy jako a</a:t>
            </a:r>
            <a:r>
              <a:rPr lang="en-US" sz="1800" dirty="0" err="1" smtClean="0"/>
              <a:t>uto</a:t>
            </a:r>
            <a:r>
              <a:rPr lang="en-US" sz="1800" dirty="0" smtClean="0"/>
              <a:t>-analytics</a:t>
            </a:r>
            <a:r>
              <a:rPr lang="en-US" sz="1800" dirty="0"/>
              <a:t>, body hacking, self-quantifying, self-</a:t>
            </a:r>
            <a:r>
              <a:rPr lang="cs-CZ" sz="1800" dirty="0" err="1"/>
              <a:t>surveillance</a:t>
            </a:r>
            <a:r>
              <a:rPr lang="en-US" sz="1800" dirty="0"/>
              <a:t>, personal</a:t>
            </a:r>
            <a:r>
              <a:rPr lang="cs-CZ" sz="1800" dirty="0"/>
              <a:t> </a:t>
            </a:r>
            <a:r>
              <a:rPr lang="cs-CZ" sz="1800" dirty="0" err="1" smtClean="0"/>
              <a:t>informatics</a:t>
            </a:r>
            <a:r>
              <a:rPr lang="cs-CZ" sz="1800" dirty="0" smtClean="0"/>
              <a:t>, </a:t>
            </a:r>
            <a:r>
              <a:rPr lang="cs-CZ" sz="1800" dirty="0" err="1" smtClean="0"/>
              <a:t>quantified</a:t>
            </a:r>
            <a:r>
              <a:rPr lang="cs-CZ" sz="1800" dirty="0" smtClean="0"/>
              <a:t> baby</a:t>
            </a:r>
          </a:p>
          <a:p>
            <a:pPr lvl="1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Pozn.: tyto pojmy nebudou u 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zk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, spíš pro představu – Setkali jste se s nimi? Rozumíte jim?</a:t>
            </a:r>
          </a:p>
          <a:p>
            <a:r>
              <a:rPr lang="cs-CZ" sz="2000" b="1" dirty="0" smtClean="0"/>
              <a:t>„Sebepoznání prostřednictvím čísel“</a:t>
            </a:r>
          </a:p>
          <a:p>
            <a:r>
              <a:rPr lang="cs-CZ" sz="2000" dirty="0" smtClean="0"/>
              <a:t>Počátek </a:t>
            </a:r>
            <a:r>
              <a:rPr lang="cs-CZ" sz="2000" dirty="0"/>
              <a:t>už v 70. letech, rozšíření po roce </a:t>
            </a:r>
            <a:r>
              <a:rPr lang="cs-CZ" sz="2000" dirty="0" smtClean="0"/>
              <a:t>2002</a:t>
            </a:r>
            <a:endParaRPr lang="cs-CZ" sz="2000" b="1" dirty="0" smtClean="0"/>
          </a:p>
          <a:p>
            <a:r>
              <a:rPr lang="cs-CZ" sz="2000" dirty="0" smtClean="0"/>
              <a:t>Aplikace ve </a:t>
            </a:r>
            <a:r>
              <a:rPr lang="cs-CZ" sz="2000" dirty="0" err="1" smtClean="0"/>
              <a:t>smartphonech</a:t>
            </a:r>
            <a:r>
              <a:rPr lang="cs-CZ" sz="2000" dirty="0" smtClean="0"/>
              <a:t>, </a:t>
            </a:r>
            <a:r>
              <a:rPr lang="cs-CZ" sz="2000" dirty="0" err="1" smtClean="0"/>
              <a:t>tabletech</a:t>
            </a:r>
            <a:r>
              <a:rPr lang="cs-CZ" sz="2000" dirty="0" smtClean="0"/>
              <a:t>, chytrých hodinkách aj. → snadné získání dat o vlastní osobě</a:t>
            </a:r>
          </a:p>
          <a:p>
            <a:pPr lvl="1"/>
            <a:r>
              <a:rPr lang="cs-CZ" sz="1800" dirty="0" smtClean="0"/>
              <a:t>Kolik jsme ušli kroků</a:t>
            </a:r>
          </a:p>
          <a:p>
            <a:pPr lvl="1"/>
            <a:r>
              <a:rPr lang="cs-CZ" sz="1800" dirty="0" smtClean="0"/>
              <a:t>Jak se během dne měnila naše tepová frekvence</a:t>
            </a:r>
          </a:p>
          <a:p>
            <a:pPr lvl="1"/>
            <a:r>
              <a:rPr lang="cs-CZ" sz="1800" dirty="0" smtClean="0"/>
              <a:t>Jak moc jsme sportovali</a:t>
            </a:r>
          </a:p>
          <a:p>
            <a:pPr lvl="1"/>
            <a:r>
              <a:rPr lang="cs-CZ" sz="1800" dirty="0" smtClean="0"/>
              <a:t>Kolik jsme vypili vody</a:t>
            </a:r>
          </a:p>
          <a:p>
            <a:pPr lvl="1"/>
            <a:r>
              <a:rPr lang="cs-CZ" sz="1800" dirty="0" smtClean="0"/>
              <a:t>Jak dlouho jsme spali</a:t>
            </a:r>
          </a:p>
          <a:p>
            <a:pPr lvl="1"/>
            <a:r>
              <a:rPr lang="cs-CZ" sz="1800" dirty="0" smtClean="0"/>
              <a:t>Dokonce můžeme měřit, kolik času strávíme u aplikací!</a:t>
            </a:r>
          </a:p>
          <a:p>
            <a:pPr lvl="1"/>
            <a:r>
              <a:rPr lang="cs-CZ" sz="1800" dirty="0" smtClean="0"/>
              <a:t>…</a:t>
            </a:r>
          </a:p>
          <a:p>
            <a:pPr marL="457200" lvl="1" indent="0">
              <a:buNone/>
            </a:pPr>
            <a:endParaRPr lang="cs-CZ" sz="2000" dirty="0"/>
          </a:p>
        </p:txBody>
      </p:sp>
      <p:pic>
        <p:nvPicPr>
          <p:cNvPr id="1026" name="Picture 2" descr="Image result for people silu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3748" b="7654"/>
          <a:stretch/>
        </p:blipFill>
        <p:spPr bwMode="auto">
          <a:xfrm>
            <a:off x="6784258" y="4411222"/>
            <a:ext cx="1255767" cy="244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7846466" y="5454144"/>
            <a:ext cx="766482" cy="13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Image result for 1 and 0 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112" y="4466126"/>
            <a:ext cx="3153782" cy="210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1/14/Quantified_self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848" y="230188"/>
            <a:ext cx="1891046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aplikace – pro a proti?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038165" cy="4560888"/>
          </a:xfrm>
        </p:spPr>
        <p:txBody>
          <a:bodyPr>
            <a:normAutofit/>
          </a:bodyPr>
          <a:lstStyle/>
          <a:p>
            <a:r>
              <a:rPr lang="cs-CZ" sz="2000" b="1" dirty="0"/>
              <a:t>Připomínají </a:t>
            </a:r>
            <a:r>
              <a:rPr lang="cs-CZ" sz="2000" dirty="0"/>
              <a:t>nám zdravý životní </a:t>
            </a:r>
            <a:r>
              <a:rPr lang="cs-CZ" sz="2000" dirty="0" smtClean="0"/>
              <a:t>styl</a:t>
            </a:r>
          </a:p>
          <a:p>
            <a:r>
              <a:rPr lang="cs-CZ" sz="2000" dirty="0" smtClean="0"/>
              <a:t>Slouží jako </a:t>
            </a:r>
            <a:r>
              <a:rPr lang="cs-CZ" sz="2000" b="1" dirty="0" smtClean="0"/>
              <a:t>nástroj sebepoznání </a:t>
            </a:r>
          </a:p>
          <a:p>
            <a:pPr lvl="1"/>
            <a:r>
              <a:rPr lang="cs-CZ" sz="1800" dirty="0" smtClean="0"/>
              <a:t>Dozvídáme se něco o sobě, o tom, jak fungujeme</a:t>
            </a:r>
          </a:p>
          <a:p>
            <a:pPr lvl="1"/>
            <a:r>
              <a:rPr lang="cs-CZ" sz="1800" dirty="0" smtClean="0"/>
              <a:t>Dávají nám informace o nás samých, které bychom třeba jinak nezískali</a:t>
            </a:r>
          </a:p>
          <a:p>
            <a:pPr lvl="1"/>
            <a:r>
              <a:rPr lang="cs-CZ" sz="1800" dirty="0" smtClean="0"/>
              <a:t>Uvědomění jako základ změny (vizte boj se zlozvyky)</a:t>
            </a:r>
          </a:p>
          <a:p>
            <a:r>
              <a:rPr lang="cs-CZ" sz="2000" dirty="0"/>
              <a:t>Slouží jako </a:t>
            </a:r>
            <a:r>
              <a:rPr lang="cs-CZ" sz="2000" b="1" dirty="0"/>
              <a:t>nástroj </a:t>
            </a:r>
            <a:r>
              <a:rPr lang="cs-CZ" sz="2000" b="1" dirty="0" smtClean="0"/>
              <a:t>sebekontroly</a:t>
            </a:r>
          </a:p>
          <a:p>
            <a:pPr lvl="1"/>
            <a:r>
              <a:rPr lang="cs-CZ" sz="1800" dirty="0" smtClean="0"/>
              <a:t>Můžeme díky nim kontrolovat a měnit své chování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Slouží jako </a:t>
            </a:r>
            <a:r>
              <a:rPr lang="cs-CZ" sz="2000" b="1" dirty="0" smtClean="0"/>
              <a:t>statistika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Mohou nás </a:t>
            </a:r>
            <a:r>
              <a:rPr lang="cs-CZ" sz="2000" b="1" dirty="0" smtClean="0"/>
              <a:t>motivovat	</a:t>
            </a:r>
          </a:p>
          <a:p>
            <a:pPr marL="685800" lvl="2">
              <a:spcBef>
                <a:spcPts val="1000"/>
              </a:spcBef>
            </a:pPr>
            <a:r>
              <a:rPr lang="cs-CZ" sz="1600" dirty="0" smtClean="0"/>
              <a:t>Mohou být </a:t>
            </a:r>
            <a:r>
              <a:rPr lang="cs-CZ" sz="1600" dirty="0"/>
              <a:t>zábavné, lákavé - vizte </a:t>
            </a:r>
            <a:r>
              <a:rPr lang="cs-CZ" sz="1600" dirty="0" err="1"/>
              <a:t>gamifikace</a:t>
            </a:r>
            <a:endParaRPr lang="cs-CZ" sz="16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315635" y="1825625"/>
            <a:ext cx="50381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 smtClean="0"/>
              <a:t>Jsme připraveni na tolik dat o sobě?</a:t>
            </a:r>
          </a:p>
          <a:p>
            <a:pPr lvl="1"/>
            <a:r>
              <a:rPr lang="cs-CZ" sz="1800" b="1" dirty="0" smtClean="0"/>
              <a:t>Nadměrné sebe-sledování</a:t>
            </a:r>
            <a:r>
              <a:rPr lang="cs-CZ" sz="1800" dirty="0" smtClean="0"/>
              <a:t>, zabývání se vlastní osobou</a:t>
            </a:r>
          </a:p>
          <a:p>
            <a:r>
              <a:rPr lang="cs-CZ" sz="2000" b="1" dirty="0" smtClean="0"/>
              <a:t>„Odosobnění“</a:t>
            </a:r>
            <a:r>
              <a:rPr lang="cs-CZ" sz="2000" dirty="0" smtClean="0"/>
              <a:t>, převedení živých lidí na čísla</a:t>
            </a:r>
          </a:p>
          <a:p>
            <a:r>
              <a:rPr lang="cs-CZ" sz="2000" dirty="0" smtClean="0"/>
              <a:t>Obvykle pracují na principu </a:t>
            </a:r>
            <a:r>
              <a:rPr lang="cs-CZ" sz="2000" b="1" dirty="0" smtClean="0"/>
              <a:t>externí motivace</a:t>
            </a:r>
          </a:p>
          <a:p>
            <a:pPr lvl="1"/>
            <a:r>
              <a:rPr lang="cs-CZ" sz="1600" dirty="0" smtClean="0"/>
              <a:t>I když naše původní motivace byla interní</a:t>
            </a:r>
          </a:p>
          <a:p>
            <a:r>
              <a:rPr lang="cs-CZ" sz="2000" dirty="0" smtClean="0"/>
              <a:t>Abychom je mohli používat, </a:t>
            </a:r>
            <a:r>
              <a:rPr lang="cs-CZ" sz="2000" b="1" dirty="0" smtClean="0"/>
              <a:t>musíme používat moderní technologie </a:t>
            </a:r>
          </a:p>
          <a:p>
            <a:pPr lvl="1"/>
            <a:r>
              <a:rPr lang="cs-CZ" sz="1600" dirty="0" smtClean="0"/>
              <a:t>Vliv modrého </a:t>
            </a:r>
            <a:r>
              <a:rPr lang="cs-CZ" sz="1600" dirty="0" smtClean="0"/>
              <a:t>světla, potenciální závislost </a:t>
            </a:r>
            <a:r>
              <a:rPr lang="cs-CZ" sz="1600" dirty="0" smtClean="0"/>
              <a:t>aj.</a:t>
            </a:r>
          </a:p>
        </p:txBody>
      </p:sp>
    </p:spTree>
    <p:extLst>
      <p:ext uri="{BB962C8B-B14F-4D97-AF65-F5344CB8AC3E}">
        <p14:creationId xmlns:p14="http://schemas.microsoft.com/office/powerpoint/2010/main" val="38225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 Commandments of Sleep Hygiene for Adults |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" b="4057"/>
          <a:stretch/>
        </p:blipFill>
        <p:spPr bwMode="auto">
          <a:xfrm>
            <a:off x="5953432" y="1027906"/>
            <a:ext cx="6017342" cy="562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</a:t>
            </a:r>
            <a:r>
              <a:rPr lang="cs-CZ" dirty="0" err="1" smtClean="0"/>
              <a:t>ředspánková</a:t>
            </a:r>
            <a:r>
              <a:rPr lang="cs-CZ" dirty="0" smtClean="0"/>
              <a:t> hygiena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5724832" cy="5032375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 smtClean="0"/>
              <a:t>Tablety, počítače, </a:t>
            </a:r>
            <a:r>
              <a:rPr lang="cs-CZ" sz="2200" dirty="0" err="1" smtClean="0"/>
              <a:t>smartphony</a:t>
            </a:r>
            <a:r>
              <a:rPr lang="cs-CZ" sz="2200" dirty="0" smtClean="0"/>
              <a:t> aj. vyřazují </a:t>
            </a:r>
            <a:r>
              <a:rPr lang="cs-CZ" sz="2200" b="1" dirty="0" smtClean="0"/>
              <a:t>modré světlo </a:t>
            </a:r>
            <a:r>
              <a:rPr lang="cs-CZ" sz="2200" dirty="0" smtClean="0"/>
              <a:t>→ to snižuje produkci </a:t>
            </a:r>
            <a:r>
              <a:rPr lang="cs-CZ" sz="2200" b="1" dirty="0" smtClean="0"/>
              <a:t>melatoninu</a:t>
            </a:r>
            <a:r>
              <a:rPr lang="cs-CZ" sz="2200" dirty="0" smtClean="0"/>
              <a:t>, hlavního hormonu zodpovědného za cyklus bdění-spánek</a:t>
            </a:r>
          </a:p>
          <a:p>
            <a:pPr lvl="1"/>
            <a:r>
              <a:rPr lang="cs-CZ" sz="1900" dirty="0" smtClean="0"/>
              <a:t>Produkce melatoninu se přirozeně zvyšuje večer před spaním, ráno opět stoupá</a:t>
            </a:r>
          </a:p>
          <a:p>
            <a:pPr marL="228600" lvl="1">
              <a:spcBef>
                <a:spcPts val="1000"/>
              </a:spcBef>
            </a:pPr>
            <a:r>
              <a:rPr lang="cs-CZ" sz="2200" dirty="0"/>
              <a:t>Důsledek snížené produkce melatoninu</a:t>
            </a:r>
            <a:r>
              <a:rPr lang="cs-CZ" sz="2200" dirty="0" smtClean="0"/>
              <a:t>: </a:t>
            </a:r>
          </a:p>
          <a:p>
            <a:pPr marL="685800" lvl="2"/>
            <a:r>
              <a:rPr lang="cs-CZ" sz="2200" b="1" dirty="0" smtClean="0"/>
              <a:t>Horší usínání </a:t>
            </a:r>
          </a:p>
          <a:p>
            <a:pPr marL="685800" lvl="2"/>
            <a:r>
              <a:rPr lang="cs-CZ" sz="2200" b="1" dirty="0"/>
              <a:t>S</a:t>
            </a:r>
            <a:r>
              <a:rPr lang="cs-CZ" sz="2200" b="1" dirty="0" smtClean="0"/>
              <a:t>nížená kvalita spánku</a:t>
            </a:r>
          </a:p>
          <a:p>
            <a:pPr marL="685800" lvl="2">
              <a:spcBef>
                <a:spcPts val="1000"/>
              </a:spcBef>
            </a:pPr>
            <a:endParaRPr lang="cs-CZ" sz="2200" dirty="0"/>
          </a:p>
          <a:p>
            <a:pPr marL="228600" lvl="2">
              <a:spcBef>
                <a:spcPts val="1000"/>
              </a:spcBef>
            </a:pPr>
            <a:r>
              <a:rPr lang="cs-CZ" sz="2200" dirty="0"/>
              <a:t>K zamyšlení: </a:t>
            </a:r>
            <a:endParaRPr lang="cs-CZ" sz="2200" dirty="0" smtClean="0"/>
          </a:p>
          <a:p>
            <a:pPr marL="685800" lvl="3">
              <a:spcBef>
                <a:spcPts val="1000"/>
              </a:spcBef>
            </a:pPr>
            <a:r>
              <a:rPr lang="cs-CZ" dirty="0" smtClean="0"/>
              <a:t>Když </a:t>
            </a:r>
            <a:r>
              <a:rPr lang="cs-CZ" dirty="0"/>
              <a:t>si naši klienti pravděpodobně neuvědomují do hloubky souvislosti mezi fyzickým a psychickým zdravím, ví o tom, že jim škodí </a:t>
            </a:r>
            <a:r>
              <a:rPr lang="cs-CZ" dirty="0" smtClean="0"/>
              <a:t>nesprávné předspánkové návyky spojené s používáním počítačů či chytrých zařízení…?</a:t>
            </a:r>
          </a:p>
          <a:p>
            <a:pPr marL="685800" lvl="3">
              <a:spcBef>
                <a:spcPts val="1000"/>
              </a:spcBef>
            </a:pPr>
            <a:r>
              <a:rPr lang="cs-CZ" dirty="0" smtClean="0"/>
              <a:t>Znají naši klienti (a známe my) další zásady předspánkové hygieny?</a:t>
            </a:r>
            <a:endParaRPr lang="cs-CZ" dirty="0"/>
          </a:p>
        </p:txBody>
      </p:sp>
      <p:pic>
        <p:nvPicPr>
          <p:cNvPr id="1030" name="Picture 6" descr="šipka -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1883" flipV="1">
            <a:off x="5635621" y="5696689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8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</a:t>
            </a:r>
            <a:r>
              <a:rPr lang="cs-CZ" dirty="0" err="1" smtClean="0"/>
              <a:t>ele</a:t>
            </a:r>
            <a:r>
              <a:rPr lang="cs-CZ" b="1" dirty="0" err="1" smtClean="0"/>
              <a:t>health</a:t>
            </a:r>
            <a:r>
              <a:rPr lang="cs-CZ" dirty="0" smtClean="0"/>
              <a:t>, </a:t>
            </a:r>
            <a:r>
              <a:rPr lang="cs-CZ" dirty="0" err="1" smtClean="0"/>
              <a:t>eHealth</a:t>
            </a:r>
            <a:r>
              <a:rPr lang="cs-CZ" dirty="0" smtClean="0"/>
              <a:t>, </a:t>
            </a:r>
            <a:r>
              <a:rPr lang="cs-CZ" dirty="0" err="1" smtClean="0"/>
              <a:t>tele</a:t>
            </a:r>
            <a:r>
              <a:rPr lang="cs-CZ" b="1" dirty="0" err="1" smtClean="0"/>
              <a:t>medicine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WHO: </a:t>
            </a:r>
            <a:r>
              <a:rPr lang="cs-CZ" sz="2000" dirty="0">
                <a:hlinkClick r:id="rId2"/>
              </a:rPr>
              <a:t>https://www.who.int/sustainable-development/health-sector/strategies/telehealth/en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r>
              <a:rPr lang="cs-CZ" sz="2000" dirty="0" err="1" smtClean="0"/>
              <a:t>Telehealth</a:t>
            </a:r>
            <a:r>
              <a:rPr lang="cs-CZ" sz="2000" dirty="0" smtClean="0"/>
              <a:t> = </a:t>
            </a:r>
            <a:r>
              <a:rPr lang="cs-CZ" sz="2000" b="1" dirty="0" smtClean="0"/>
              <a:t>péče</a:t>
            </a:r>
            <a:r>
              <a:rPr lang="cs-CZ" sz="2000" b="1" dirty="0"/>
              <a:t>, vzdělávání, intervence aj. na velké vzdálenosti díky </a:t>
            </a:r>
            <a:r>
              <a:rPr lang="cs-CZ" sz="2000" b="1" dirty="0" smtClean="0"/>
              <a:t>technologiím</a:t>
            </a:r>
          </a:p>
          <a:p>
            <a:r>
              <a:rPr lang="cs-CZ" sz="2000" dirty="0" smtClean="0"/>
              <a:t>S moderními technologiemi se mění i pohled na zdravotnictví obecně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7070" t="26030" r="30625" b="40412"/>
          <a:stretch/>
        </p:blipFill>
        <p:spPr>
          <a:xfrm>
            <a:off x="2524109" y="3038475"/>
            <a:ext cx="8243920" cy="36766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52712" y="3200400"/>
            <a:ext cx="7729538" cy="5715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Moderní technologie jako stresor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Co </a:t>
            </a:r>
            <a:r>
              <a:rPr lang="cs-CZ" sz="2000" b="1" dirty="0" smtClean="0"/>
              <a:t>když technika nefunguje </a:t>
            </a:r>
            <a:r>
              <a:rPr lang="cs-CZ" sz="2000" dirty="0" smtClean="0"/>
              <a:t>podle očekávání?</a:t>
            </a:r>
          </a:p>
          <a:p>
            <a:pPr lvl="1"/>
            <a:r>
              <a:rPr lang="cs-CZ" sz="2000" dirty="0" smtClean="0"/>
              <a:t>Zaseknutý telefon, pomalý internet, nepřehledná webová stránka aj. fungují jako (moderní) stresory</a:t>
            </a:r>
          </a:p>
          <a:p>
            <a:r>
              <a:rPr lang="cs-CZ" sz="2000" dirty="0" smtClean="0"/>
              <a:t>Online 24/7 → </a:t>
            </a:r>
            <a:r>
              <a:rPr lang="cs-CZ" sz="2000" b="1" dirty="0" smtClean="0"/>
              <a:t>virtuální deprese?</a:t>
            </a:r>
          </a:p>
          <a:p>
            <a:pPr lvl="1"/>
            <a:r>
              <a:rPr lang="cs-CZ" sz="2000" dirty="0" smtClean="0"/>
              <a:t>V dnešní době můžeme prakticky kdykoli odpovědět na pracovní e-mail, upravit důležitý dokument aj.</a:t>
            </a:r>
          </a:p>
          <a:p>
            <a:pPr lvl="1"/>
            <a:r>
              <a:rPr lang="cs-CZ" sz="2000" dirty="0" smtClean="0"/>
              <a:t>Pro mnoho lidí mizí hranice mezi prací a osobním životem, je stále snazší zůstávat „v práci“ i po příchodu domů, na dovolené, večer v posteli</a:t>
            </a:r>
          </a:p>
          <a:p>
            <a:pPr lvl="1"/>
            <a:r>
              <a:rPr lang="cs-CZ" sz="2000" dirty="0" smtClean="0"/>
              <a:t>To může vést až k tzv. virtuální depresi</a:t>
            </a:r>
          </a:p>
          <a:p>
            <a:pPr lvl="1"/>
            <a:endParaRPr lang="cs-CZ" sz="1600" dirty="0"/>
          </a:p>
        </p:txBody>
      </p:sp>
      <p:pic>
        <p:nvPicPr>
          <p:cNvPr id="11268" name="Picture 4" descr="Phone Addiction: The new drug that is killing an entire gene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4312795"/>
            <a:ext cx="4286251" cy="241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940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6138" cy="487521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Opět dvousečná zbraň, </a:t>
            </a:r>
            <a:r>
              <a:rPr lang="cs-CZ" sz="2000" b="1" dirty="0" smtClean="0"/>
              <a:t>řada stresorů</a:t>
            </a:r>
            <a:r>
              <a:rPr lang="cs-CZ" sz="2000" dirty="0" smtClean="0"/>
              <a:t>, např.: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lvl="1"/>
            <a:r>
              <a:rPr lang="cs-CZ" sz="2000" dirty="0" smtClean="0"/>
              <a:t>Honba za „</a:t>
            </a:r>
            <a:r>
              <a:rPr lang="cs-CZ" sz="2000" dirty="0" err="1" smtClean="0"/>
              <a:t>liky</a:t>
            </a:r>
            <a:r>
              <a:rPr lang="cs-CZ" sz="2000" dirty="0" smtClean="0"/>
              <a:t>“ a externím hodnocením</a:t>
            </a:r>
          </a:p>
          <a:p>
            <a:pPr lvl="2"/>
            <a:r>
              <a:rPr lang="cs-CZ" sz="1800" dirty="0" smtClean="0"/>
              <a:t>Srovnávání sama sebe s ostatními, poměřování podle počtu </a:t>
            </a:r>
            <a:r>
              <a:rPr lang="cs-CZ" sz="1800" dirty="0" err="1" smtClean="0"/>
              <a:t>liků</a:t>
            </a:r>
            <a:r>
              <a:rPr lang="cs-CZ" sz="1800" dirty="0" smtClean="0"/>
              <a:t>, komentářů</a:t>
            </a:r>
          </a:p>
          <a:p>
            <a:pPr lvl="2"/>
            <a:r>
              <a:rPr lang="cs-CZ" sz="1800" dirty="0" smtClean="0"/>
              <a:t>„Liky“ vnímáme snadno jako hodnocení nás samotných a naší osobnosti, ne jen fotografie či statutu → to má vliv na to, jak sami sebe vnímáme, naše sebevědomí aj., které pak souvisí i s naší </a:t>
            </a:r>
            <a:r>
              <a:rPr lang="cs-CZ" sz="1800" dirty="0" err="1" smtClean="0"/>
              <a:t>resiliencí</a:t>
            </a:r>
            <a:r>
              <a:rPr lang="cs-CZ" sz="1800" dirty="0" smtClean="0"/>
              <a:t> a zdravím obecně</a:t>
            </a:r>
          </a:p>
          <a:p>
            <a:pPr lvl="1"/>
            <a:r>
              <a:rPr lang="cs-CZ" sz="2000" dirty="0"/>
              <a:t>Fenomén </a:t>
            </a:r>
            <a:r>
              <a:rPr lang="cs-CZ" sz="2000" b="1" dirty="0" err="1"/>
              <a:t>They</a:t>
            </a:r>
            <a:r>
              <a:rPr lang="cs-CZ" sz="2000" b="1" dirty="0"/>
              <a:t> are </a:t>
            </a:r>
            <a:r>
              <a:rPr lang="cs-CZ" sz="2000" b="1" dirty="0" err="1"/>
              <a:t>happier</a:t>
            </a:r>
            <a:endParaRPr lang="cs-CZ" sz="2000" b="1" dirty="0"/>
          </a:p>
          <a:p>
            <a:pPr lvl="2"/>
            <a:r>
              <a:rPr lang="cs-CZ" sz="1800" dirty="0"/>
              <a:t>Na </a:t>
            </a:r>
            <a:r>
              <a:rPr lang="cs-CZ" sz="1800" dirty="0" smtClean="0"/>
              <a:t>sociálních sítích často </a:t>
            </a:r>
            <a:r>
              <a:rPr lang="cs-CZ" sz="1800" dirty="0"/>
              <a:t>zveřejňujeme foto z dovolené, status o dobré </a:t>
            </a:r>
            <a:r>
              <a:rPr lang="cs-CZ" sz="1800" dirty="0" smtClean="0"/>
              <a:t>snídani </a:t>
            </a:r>
            <a:r>
              <a:rPr lang="cs-CZ" sz="1800" dirty="0"/>
              <a:t>aj.</a:t>
            </a:r>
          </a:p>
          <a:p>
            <a:pPr lvl="2"/>
            <a:r>
              <a:rPr lang="cs-CZ" sz="1800" dirty="0"/>
              <a:t>Často pak dochází k tomu, že při pohledu na zdi ostatních vidíme jen to pozitivní</a:t>
            </a:r>
            <a:r>
              <a:rPr lang="cs-CZ" sz="1800" dirty="0" smtClean="0"/>
              <a:t>, co sdíleli, </a:t>
            </a:r>
            <a:r>
              <a:rPr lang="cs-CZ" sz="1800" dirty="0"/>
              <a:t>ze svého života ale známe i </a:t>
            </a:r>
            <a:r>
              <a:rPr lang="cs-CZ" sz="1800" dirty="0" smtClean="0"/>
              <a:t>neúspěchy</a:t>
            </a:r>
            <a:r>
              <a:rPr lang="cs-CZ" sz="1800" dirty="0"/>
              <a:t>, trápení aj. → </a:t>
            </a:r>
            <a:r>
              <a:rPr lang="cs-CZ" sz="1800" dirty="0" smtClean="0"/>
              <a:t>to často vede k pocitu „oni jsou šťastnější“ a frustraci</a:t>
            </a:r>
            <a:endParaRPr lang="cs-CZ" sz="1800" dirty="0"/>
          </a:p>
          <a:p>
            <a:pPr lvl="1">
              <a:lnSpc>
                <a:spcPct val="100000"/>
              </a:lnSpc>
            </a:pPr>
            <a:r>
              <a:rPr lang="cs-CZ" sz="2000" b="1" dirty="0"/>
              <a:t>Mění se naše pojetí </a:t>
            </a:r>
            <a:r>
              <a:rPr lang="cs-CZ" sz="2000" b="1" dirty="0" smtClean="0"/>
              <a:t>vztahů</a:t>
            </a:r>
            <a:r>
              <a:rPr lang="cs-CZ" sz="2000" dirty="0" smtClean="0"/>
              <a:t>, s intenzivnějším používáním sociálních sítí se pojí např. vyšší žárlivost</a:t>
            </a:r>
          </a:p>
          <a:p>
            <a:pPr lvl="1">
              <a:lnSpc>
                <a:spcPct val="100000"/>
              </a:lnSpc>
            </a:pPr>
            <a:r>
              <a:rPr lang="cs-CZ" sz="2000" dirty="0" smtClean="0"/>
              <a:t>Spojitost mezi časem stráveným na sociálních sítích a problémy typu </a:t>
            </a:r>
            <a:r>
              <a:rPr lang="cs-CZ" sz="2000" b="1" dirty="0" smtClean="0"/>
              <a:t>deprese</a:t>
            </a:r>
            <a:r>
              <a:rPr lang="cs-CZ" sz="2000" dirty="0" smtClean="0"/>
              <a:t>, </a:t>
            </a:r>
            <a:r>
              <a:rPr lang="cs-CZ" sz="2000" b="1" dirty="0" smtClean="0"/>
              <a:t>úzkosti</a:t>
            </a:r>
            <a:r>
              <a:rPr lang="cs-CZ" sz="2000" dirty="0" smtClean="0"/>
              <a:t>, …</a:t>
            </a:r>
          </a:p>
          <a:p>
            <a:pPr lvl="1"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10248" name="Picture 8" descr="Facebook Twitter and Social Network Marketing Management fo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864" y="162076"/>
            <a:ext cx="2846787" cy="251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1006138" cy="487521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Tip: </a:t>
            </a:r>
            <a:r>
              <a:rPr lang="cs-CZ" sz="2000" b="1" dirty="0" smtClean="0"/>
              <a:t>E-bezpečí </a:t>
            </a:r>
            <a:r>
              <a:rPr lang="cs-CZ" sz="2000" dirty="0" smtClean="0"/>
              <a:t>– národní projekt prevence rizikového chování v online prostředí</a:t>
            </a:r>
          </a:p>
          <a:p>
            <a:pPr lvl="1"/>
            <a:r>
              <a:rPr lang="cs-CZ" sz="2000" dirty="0" smtClean="0"/>
              <a:t>Zaměření nejen na děti</a:t>
            </a:r>
          </a:p>
          <a:p>
            <a:pPr lvl="1"/>
            <a:r>
              <a:rPr lang="cs-CZ" sz="2000" dirty="0" smtClean="0"/>
              <a:t>Rizikové jevy úzce související se zdravím</a:t>
            </a:r>
          </a:p>
          <a:p>
            <a:pPr lvl="1"/>
            <a:r>
              <a:rPr lang="cs-CZ" sz="2000" dirty="0" smtClean="0">
                <a:hlinkClick r:id="rId2"/>
              </a:rPr>
              <a:t>http</a:t>
            </a:r>
            <a:r>
              <a:rPr lang="cs-CZ" sz="2000" dirty="0">
                <a:hlinkClick r:id="rId2"/>
              </a:rPr>
              <a:t>://e-bezpeci.cz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smtClean="0"/>
              <a:t> </a:t>
            </a:r>
          </a:p>
          <a:p>
            <a:pPr>
              <a:spcBef>
                <a:spcPts val="0"/>
              </a:spcBef>
            </a:pPr>
            <a:endParaRPr lang="cs-CZ" sz="2000" dirty="0" smtClean="0"/>
          </a:p>
          <a:p>
            <a:pPr lvl="1">
              <a:lnSpc>
                <a:spcPct val="100000"/>
              </a:lnSpc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706" t="30336" r="76231" b="20217"/>
          <a:stretch/>
        </p:blipFill>
        <p:spPr>
          <a:xfrm>
            <a:off x="9644064" y="2068643"/>
            <a:ext cx="2343150" cy="4632194"/>
          </a:xfrm>
          <a:prstGeom prst="rect">
            <a:avLst/>
          </a:prstGeom>
        </p:spPr>
      </p:pic>
      <p:pic>
        <p:nvPicPr>
          <p:cNvPr id="6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56337" flipV="1">
            <a:off x="7628648" y="2439139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 síti (2020) | ČSFD.c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4607" r="950" b="28736"/>
          <a:stretch/>
        </p:blipFill>
        <p:spPr bwMode="auto">
          <a:xfrm>
            <a:off x="6958013" y="4176451"/>
            <a:ext cx="2543175" cy="252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sítě a lidská psychika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cs-CZ" dirty="0" smtClean="0"/>
              <a:t>Ale i </a:t>
            </a:r>
            <a:r>
              <a:rPr lang="cs-CZ" b="1" dirty="0" smtClean="0"/>
              <a:t>pozitivní vlivy</a:t>
            </a:r>
            <a:r>
              <a:rPr lang="cs-CZ" dirty="0" smtClean="0"/>
              <a:t>, např.: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Sociální opora, zapojení do skupiny vrstevníků, do skupiny se stejnými zájmy, snadné spojení s vrstevníky i rodinou…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Relaxace, zábava</a:t>
            </a:r>
          </a:p>
          <a:p>
            <a:pPr marL="685800" lvl="3">
              <a:spcBef>
                <a:spcPts val="1000"/>
              </a:spcBef>
            </a:pPr>
            <a:r>
              <a:rPr lang="cs-CZ" sz="2000" dirty="0" smtClean="0"/>
              <a:t>Sebevyjádření a rozvoj kreativity</a:t>
            </a:r>
            <a:endParaRPr lang="cs-CZ" sz="2000" dirty="0"/>
          </a:p>
        </p:txBody>
      </p:sp>
      <p:pic>
        <p:nvPicPr>
          <p:cNvPr id="13316" name="Picture 4" descr="https://knowledge.insead.edu/sites/www.insead.edu/files/styles/w_650/public/styles/panoramic/public/images/2019/09/linkedin_creativity.jpg?itok=1RdjQf-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4001294"/>
            <a:ext cx="5459412" cy="2452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958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Jak využít klientovu motivaci? Jak ji podpořit?</a:t>
            </a:r>
          </a:p>
          <a:p>
            <a:r>
              <a:rPr lang="cs-CZ" sz="2000" dirty="0" smtClean="0"/>
              <a:t>Pomohla by klientovi aplikace? Motivovala by ho, bavila…?</a:t>
            </a:r>
          </a:p>
          <a:p>
            <a:r>
              <a:rPr lang="cs-CZ" sz="2000" dirty="0" smtClean="0"/>
              <a:t>Pomohlo by naopak odpočinout si od moderních technologií, odložit počítač, vypnout telefon?</a:t>
            </a:r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44476"/>
            <a:ext cx="2274888" cy="17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Osnova přednášky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Internet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/>
              <a:t>T</a:t>
            </a:r>
            <a:r>
              <a:rPr lang="cs-CZ" sz="2000" dirty="0" err="1" smtClean="0"/>
              <a:t>hings</a:t>
            </a:r>
            <a:endParaRPr lang="cs-CZ" sz="2000" dirty="0" smtClean="0"/>
          </a:p>
          <a:p>
            <a:r>
              <a:rPr lang="cs-CZ" sz="2000" dirty="0" err="1" smtClean="0"/>
              <a:t>Health</a:t>
            </a:r>
            <a:r>
              <a:rPr lang="cs-CZ" sz="2000" dirty="0" smtClean="0"/>
              <a:t> care aplikace</a:t>
            </a:r>
          </a:p>
          <a:p>
            <a:pPr lvl="1"/>
            <a:r>
              <a:rPr lang="cs-CZ" sz="2000" dirty="0" smtClean="0"/>
              <a:t>Psychologie aplikací – </a:t>
            </a:r>
            <a:r>
              <a:rPr lang="cs-CZ" sz="2000" dirty="0" err="1" smtClean="0"/>
              <a:t>gamifikace</a:t>
            </a:r>
            <a:r>
              <a:rPr lang="cs-CZ" sz="2000" dirty="0" smtClean="0"/>
              <a:t>, motivace,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 smtClean="0"/>
              <a:t>self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err="1"/>
              <a:t>Předspánková</a:t>
            </a:r>
            <a:r>
              <a:rPr lang="cs-CZ" sz="2000" dirty="0"/>
              <a:t> </a:t>
            </a:r>
            <a:r>
              <a:rPr lang="cs-CZ" sz="2000" dirty="0" smtClean="0"/>
              <a:t>hygiena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err="1" smtClean="0"/>
              <a:t>Telehealth</a:t>
            </a: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Moderní technologie jako </a:t>
            </a:r>
            <a:r>
              <a:rPr lang="cs-CZ" sz="2000" dirty="0" smtClean="0"/>
              <a:t>stresor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Sociální sítě a lidská psychika</a:t>
            </a:r>
            <a:endParaRPr lang="cs-CZ" sz="2000" dirty="0"/>
          </a:p>
          <a:p>
            <a:endParaRPr lang="cs-CZ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Pozn.: Z pojmů se naučte hlavně ty základní, tj. ty, které jsou v nadpisech a které jsou víc vysvětlené. Něco se určitě objeví v testu, prezentace je ale hlavně na rozšíření pohledu na věc, zasazení našich témat do kontextu doby a používaných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</a:rPr>
              <a:t>technologií – pokud vím, tohle se zatím moc neučí </a:t>
            </a:r>
            <a:r>
              <a:rPr lang="cs-CZ" sz="20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cs-CZ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 descr="Image result for social network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1" b="12124"/>
          <a:stretch/>
        </p:blipFill>
        <p:spPr bwMode="auto">
          <a:xfrm>
            <a:off x="7607286" y="245578"/>
            <a:ext cx="4584714" cy="211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488" y="2111099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  <p:pic>
        <p:nvPicPr>
          <p:cNvPr id="4" name="Picture 6" descr="Image result for mountain of d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8"/>
          <a:stretch/>
        </p:blipFill>
        <p:spPr bwMode="auto">
          <a:xfrm>
            <a:off x="4285756" y="3203801"/>
            <a:ext cx="3687063" cy="33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 zamyšlení…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Kolik „chytrých“ zařízení používáte? </a:t>
            </a:r>
          </a:p>
          <a:p>
            <a:r>
              <a:rPr lang="cs-CZ" sz="2000" dirty="0" smtClean="0"/>
              <a:t>Kolik </a:t>
            </a:r>
            <a:r>
              <a:rPr lang="cs-CZ" sz="2000" dirty="0"/>
              <a:t>používáte aplikací, které sledují Vaše zdraví a aktivitu (např. tepovou frekvenci, jídelníček, počet kroků aj.)?</a:t>
            </a:r>
          </a:p>
          <a:p>
            <a:r>
              <a:rPr lang="cs-CZ" sz="2000" dirty="0" smtClean="0"/>
              <a:t>Používáte </a:t>
            </a:r>
            <a:r>
              <a:rPr lang="cs-CZ" sz="2000" dirty="0"/>
              <a:t>aplikaci, která vás „chválí“, dává vám „body“ nebo jinak „odměňuje“ Váš úspěch?</a:t>
            </a:r>
          </a:p>
          <a:p>
            <a:r>
              <a:rPr lang="cs-CZ" sz="2000" dirty="0" smtClean="0"/>
              <a:t>Na </a:t>
            </a:r>
            <a:r>
              <a:rPr lang="cs-CZ" sz="2000" dirty="0"/>
              <a:t>kolika sociálních sítích jste aktivní? </a:t>
            </a:r>
          </a:p>
          <a:p>
            <a:r>
              <a:rPr lang="cs-CZ" sz="2000" dirty="0" smtClean="0"/>
              <a:t>Přidáváte </a:t>
            </a:r>
            <a:r>
              <a:rPr lang="cs-CZ" sz="2000" dirty="0"/>
              <a:t>na sociální sítě své fotografie?</a:t>
            </a:r>
          </a:p>
          <a:p>
            <a:r>
              <a:rPr lang="cs-CZ" sz="2000" dirty="0" smtClean="0"/>
              <a:t>Kdy </a:t>
            </a:r>
            <a:r>
              <a:rPr lang="cs-CZ" sz="2000" dirty="0"/>
              <a:t>jste naposledy byli 1 den </a:t>
            </a:r>
            <a:r>
              <a:rPr lang="cs-CZ" sz="2000" dirty="0" err="1"/>
              <a:t>offline</a:t>
            </a:r>
            <a:r>
              <a:rPr lang="cs-CZ" sz="2000" dirty="0"/>
              <a:t>?</a:t>
            </a:r>
          </a:p>
          <a:p>
            <a:r>
              <a:rPr lang="cs-CZ" sz="2000" dirty="0" smtClean="0"/>
              <a:t>S </a:t>
            </a:r>
            <a:r>
              <a:rPr lang="cs-CZ" sz="2000" dirty="0"/>
              <a:t>kolika z těchto pojmů jste se setkali? </a:t>
            </a:r>
            <a:endParaRPr lang="cs-CZ" sz="2000" dirty="0" smtClean="0"/>
          </a:p>
          <a:p>
            <a:pPr lvl="1"/>
            <a:r>
              <a:rPr lang="cs-CZ" sz="2000" dirty="0" smtClean="0"/>
              <a:t>Internet </a:t>
            </a:r>
            <a:r>
              <a:rPr lang="cs-CZ" sz="2000" dirty="0"/>
              <a:t>of </a:t>
            </a:r>
            <a:r>
              <a:rPr lang="cs-CZ" sz="2000" dirty="0" err="1"/>
              <a:t>things</a:t>
            </a:r>
            <a:r>
              <a:rPr lang="cs-CZ" sz="2000" dirty="0"/>
              <a:t>, </a:t>
            </a:r>
            <a:r>
              <a:rPr lang="cs-CZ" sz="2000" dirty="0" err="1" smtClean="0"/>
              <a:t>gamifikace</a:t>
            </a:r>
            <a:r>
              <a:rPr lang="cs-CZ" sz="2000" dirty="0" smtClean="0"/>
              <a:t>, </a:t>
            </a:r>
            <a:r>
              <a:rPr lang="cs-CZ" sz="2000" dirty="0" err="1" smtClean="0"/>
              <a:t>quantified</a:t>
            </a:r>
            <a:r>
              <a:rPr lang="cs-CZ" sz="2000" dirty="0" smtClean="0"/>
              <a:t> </a:t>
            </a:r>
            <a:r>
              <a:rPr lang="cs-CZ" sz="2000" dirty="0" err="1"/>
              <a:t>self</a:t>
            </a:r>
            <a:r>
              <a:rPr lang="cs-CZ" sz="2000" dirty="0"/>
              <a:t>, </a:t>
            </a:r>
            <a:r>
              <a:rPr lang="cs-CZ" sz="2000" dirty="0" err="1"/>
              <a:t>self-tracking</a:t>
            </a:r>
            <a:r>
              <a:rPr lang="cs-CZ" sz="2000" dirty="0"/>
              <a:t>, </a:t>
            </a:r>
            <a:r>
              <a:rPr lang="cs-CZ" sz="2000" dirty="0" smtClean="0"/>
              <a:t>transhumanismus, </a:t>
            </a:r>
            <a:r>
              <a:rPr lang="cs-CZ" sz="2000" dirty="0" err="1" smtClean="0"/>
              <a:t>telehealth</a:t>
            </a:r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6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225" y="230188"/>
            <a:ext cx="2274888" cy="17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of Things (</a:t>
            </a:r>
            <a:r>
              <a:rPr lang="cs-CZ" dirty="0" err="1" smtClean="0"/>
              <a:t>IoT</a:t>
            </a:r>
            <a:r>
              <a:rPr lang="cs-CZ" dirty="0" smtClean="0"/>
              <a:t>) – Internet věcí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Fyzická zařízení, která mají </a:t>
            </a:r>
            <a:r>
              <a:rPr lang="cs-CZ" sz="2000" b="1" dirty="0" smtClean="0"/>
              <a:t>senzory, software aj. </a:t>
            </a:r>
            <a:r>
              <a:rPr lang="cs-CZ" sz="2000" dirty="0" smtClean="0"/>
              <a:t>a umí se díky nim </a:t>
            </a:r>
            <a:r>
              <a:rPr lang="cs-CZ" sz="2000" b="1" dirty="0" smtClean="0"/>
              <a:t>propojit s dalšími zařízeními </a:t>
            </a:r>
            <a:r>
              <a:rPr lang="cs-CZ" sz="2000" dirty="0" smtClean="0"/>
              <a:t>a </a:t>
            </a:r>
            <a:r>
              <a:rPr lang="cs-CZ" sz="2000" b="1" dirty="0" smtClean="0"/>
              <a:t>vyměňovat si s nimi data </a:t>
            </a:r>
            <a:r>
              <a:rPr lang="cs-CZ" sz="2000" dirty="0" smtClean="0"/>
              <a:t>= tato zařízení sbírají </a:t>
            </a:r>
            <a:r>
              <a:rPr lang="cs-CZ" sz="2000" dirty="0"/>
              <a:t>data a pak je rozesílají mezi ostatní </a:t>
            </a:r>
            <a:r>
              <a:rPr lang="cs-CZ" sz="2000" dirty="0" smtClean="0"/>
              <a:t>zařízení</a:t>
            </a:r>
          </a:p>
          <a:p>
            <a:r>
              <a:rPr lang="cs-CZ" sz="2000" dirty="0" smtClean="0"/>
              <a:t>Můžeme je zjistit a vzdáleně kontrolovat</a:t>
            </a:r>
          </a:p>
          <a:p>
            <a:r>
              <a:rPr lang="cs-CZ" sz="2000" dirty="0" smtClean="0"/>
              <a:t>Internet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Things</a:t>
            </a:r>
            <a:r>
              <a:rPr lang="cs-CZ" sz="2000" dirty="0" smtClean="0"/>
              <a:t> je sice technický pojem, tato zařízení však v dnešní době používáme prakticky pořád → mají tak zásadní vliv na náš životní styl a naše zdraví</a:t>
            </a:r>
          </a:p>
          <a:p>
            <a:pPr lvl="1"/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Další pojmy, např.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cs-CZ" sz="1800" dirty="0" err="1" smtClean="0">
                <a:solidFill>
                  <a:schemeClr val="bg1">
                    <a:lumMod val="50000"/>
                  </a:schemeClr>
                </a:solidFill>
              </a:rPr>
              <a:t>ocial</a:t>
            </a:r>
            <a:r>
              <a:rPr lang="cs-CZ" sz="1800" dirty="0" smtClean="0">
                <a:solidFill>
                  <a:schemeClr val="bg1">
                    <a:lumMod val="50000"/>
                  </a:schemeClr>
                </a:solidFill>
              </a:rPr>
              <a:t> Internet of Things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6146" name="Picture 2" descr="File:Internet of Th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629" y="3520533"/>
            <a:ext cx="3222171" cy="309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what is internet of thin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448" y="4060982"/>
            <a:ext cx="4531658" cy="25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9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Existuje řada aplikací, které určitým způsobem měří naše chování vzhledem ke zdraví</a:t>
            </a:r>
          </a:p>
          <a:p>
            <a:r>
              <a:rPr lang="cs-CZ" sz="2000" dirty="0" smtClean="0"/>
              <a:t>Často jsou spojeny se změnou životního stylu, motivují nás, abychom začali cvičit, dodržovat pitný režim aj.</a:t>
            </a:r>
          </a:p>
          <a:p>
            <a:r>
              <a:rPr lang="cs-CZ" sz="2000" dirty="0" smtClean="0"/>
              <a:t>Řada aplikací se týká i motivace, </a:t>
            </a:r>
            <a:r>
              <a:rPr lang="cs-CZ" sz="2000" dirty="0" err="1" smtClean="0"/>
              <a:t>mindfulness</a:t>
            </a:r>
            <a:r>
              <a:rPr lang="cs-CZ" sz="2000" dirty="0" smtClean="0"/>
              <a:t>, pozitivního nastavení, </a:t>
            </a:r>
            <a:r>
              <a:rPr lang="cs-CZ" sz="2000" dirty="0" err="1" smtClean="0"/>
              <a:t>time</a:t>
            </a:r>
            <a:r>
              <a:rPr lang="cs-CZ" sz="2000" dirty="0" smtClean="0"/>
              <a:t>-managementu, …</a:t>
            </a:r>
          </a:p>
          <a:p>
            <a:r>
              <a:rPr lang="cs-CZ" sz="2000" dirty="0" smtClean="0"/>
              <a:t>Aplikace pomáhající </a:t>
            </a:r>
            <a:r>
              <a:rPr lang="cs-CZ" sz="2000" dirty="0"/>
              <a:t>v boji s úzkostí, depresí, </a:t>
            </a:r>
            <a:r>
              <a:rPr lang="cs-CZ" sz="2000" dirty="0" err="1" smtClean="0"/>
              <a:t>posttraumatem</a:t>
            </a:r>
            <a:r>
              <a:rPr lang="cs-CZ" sz="2000" dirty="0" smtClean="0"/>
              <a:t>, …</a:t>
            </a:r>
            <a:endParaRPr lang="cs-CZ" sz="2000" b="1" dirty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5" name="Picture 12" descr="Image result for breathi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7"/>
          <a:stretch/>
        </p:blipFill>
        <p:spPr bwMode="auto">
          <a:xfrm>
            <a:off x="501920" y="4708340"/>
            <a:ext cx="2620356" cy="1872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0" descr="Image result for menstru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541" y="4792916"/>
            <a:ext cx="2912911" cy="1888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6" descr="Image result for diet weight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72" y="3914388"/>
            <a:ext cx="2989236" cy="1487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6" descr="Image result for spán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81" y="5395555"/>
            <a:ext cx="2288755" cy="1286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10" descr="Image result for voda pitná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0" r="14714"/>
          <a:stretch/>
        </p:blipFill>
        <p:spPr bwMode="auto">
          <a:xfrm rot="248936">
            <a:off x="10231297" y="3576237"/>
            <a:ext cx="1358704" cy="13925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" name="Picture 2" descr="Image result for srdeční 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000374" y="5539912"/>
            <a:ext cx="2254141" cy="1041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" name="Picture 22" descr="Image result for kro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618">
            <a:off x="4968183" y="4715414"/>
            <a:ext cx="1577061" cy="1791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" name="Picture 6" descr="šipka -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82998" flipV="1">
            <a:off x="3224926" y="3574348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err="1"/>
              <a:t>G</a:t>
            </a:r>
            <a:r>
              <a:rPr lang="cs-CZ" sz="2000" b="1" dirty="0" err="1" smtClean="0"/>
              <a:t>amifikace</a:t>
            </a:r>
            <a:endParaRPr lang="cs-CZ" sz="2000" b="1" dirty="0" smtClean="0"/>
          </a:p>
          <a:p>
            <a:pPr lvl="1"/>
            <a:r>
              <a:rPr lang="cs-CZ" sz="2000" dirty="0" smtClean="0"/>
              <a:t>Zasazení herních prvků do „ne-herního“ kontextu</a:t>
            </a:r>
          </a:p>
          <a:p>
            <a:pPr lvl="1"/>
            <a:r>
              <a:rPr lang="cs-CZ" sz="2000" dirty="0" smtClean="0"/>
              <a:t>Snaha převést často „nudné či nutné“ činnosti do formátu hry → ta nás baví, motivuje</a:t>
            </a:r>
          </a:p>
          <a:p>
            <a:pPr lvl="1"/>
            <a:r>
              <a:rPr lang="cs-CZ" sz="2000" dirty="0" smtClean="0"/>
              <a:t>Např. aplikace </a:t>
            </a:r>
            <a:r>
              <a:rPr lang="cs-CZ" sz="2000" i="1" dirty="0" err="1"/>
              <a:t>Zombies</a:t>
            </a:r>
            <a:r>
              <a:rPr lang="cs-CZ" sz="2000" i="1" dirty="0"/>
              <a:t>, Run</a:t>
            </a:r>
            <a:r>
              <a:rPr lang="cs-CZ" sz="2000" i="1" dirty="0" smtClean="0"/>
              <a:t>! </a:t>
            </a:r>
          </a:p>
          <a:p>
            <a:pPr lvl="2"/>
            <a:r>
              <a:rPr lang="cs-CZ" dirty="0" smtClean="0"/>
              <a:t>V reálném světě musíte běhat, abyste unikli krvelačným zombie</a:t>
            </a:r>
            <a:endParaRPr lang="cs-CZ" dirty="0"/>
          </a:p>
          <a:p>
            <a:pPr lvl="1"/>
            <a:r>
              <a:rPr lang="cs-CZ" sz="2000" dirty="0" smtClean="0"/>
              <a:t>V aplikacích jsme často odměňováni za úspěch body, srdíčky aj.</a:t>
            </a:r>
            <a:endParaRPr lang="cs-CZ" sz="20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/>
          <a:srcRect l="8203" t="15609" r="42110" b="65632"/>
          <a:stretch/>
        </p:blipFill>
        <p:spPr>
          <a:xfrm>
            <a:off x="5891211" y="488194"/>
            <a:ext cx="6300789" cy="1337431"/>
          </a:xfrm>
          <a:prstGeom prst="rect">
            <a:avLst/>
          </a:prstGeom>
        </p:spPr>
      </p:pic>
      <p:pic>
        <p:nvPicPr>
          <p:cNvPr id="13" name="Picture 6" descr="šipka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2674" flipV="1">
            <a:off x="6811088" y="1622025"/>
            <a:ext cx="1078076" cy="10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mbies, Run! A Fitness App and Zombie Ga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93" y="4001294"/>
            <a:ext cx="4214607" cy="27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right app rewards to boost motivation - Google Play App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6" y="4001294"/>
            <a:ext cx="3335735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ater Time💧Je čas pít – Aplikace na Google Pl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16" y="5304630"/>
            <a:ext cx="1175545" cy="11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7821154" cy="4893457"/>
          </a:xfrm>
        </p:spPr>
        <p:txBody>
          <a:bodyPr>
            <a:normAutofit/>
          </a:bodyPr>
          <a:lstStyle/>
          <a:p>
            <a:r>
              <a:rPr lang="cs-CZ" sz="2000" dirty="0" smtClean="0"/>
              <a:t>Jedno ze základních dělení motivace je na </a:t>
            </a:r>
            <a:r>
              <a:rPr lang="cs-CZ" sz="2000" dirty="0" err="1" smtClean="0"/>
              <a:t>intrinsickou</a:t>
            </a:r>
            <a:r>
              <a:rPr lang="cs-CZ" sz="2000" dirty="0" smtClean="0"/>
              <a:t> a </a:t>
            </a:r>
            <a:r>
              <a:rPr lang="cs-CZ" sz="2000" dirty="0" err="1" smtClean="0"/>
              <a:t>extrinsickou</a:t>
            </a:r>
            <a:endParaRPr lang="cs-CZ" sz="2000" dirty="0" smtClean="0"/>
          </a:p>
          <a:p>
            <a:r>
              <a:rPr lang="cs-CZ" sz="2000" b="1" dirty="0" err="1" smtClean="0"/>
              <a:t>Intrinsická</a:t>
            </a:r>
            <a:r>
              <a:rPr lang="cs-CZ" sz="2000" b="1" dirty="0" smtClean="0"/>
              <a:t> motivace </a:t>
            </a:r>
            <a:r>
              <a:rPr lang="cs-CZ" sz="2000" dirty="0" smtClean="0"/>
              <a:t>je vnitřní, je to motivace činností jako takovou</a:t>
            </a:r>
          </a:p>
          <a:p>
            <a:pPr lvl="1"/>
            <a:r>
              <a:rPr lang="cs-CZ" sz="1800" dirty="0" smtClean="0"/>
              <a:t>Když cvičíme, protože nás to baví, je to pro nás příjemná relaxace, užíváme si samotnou činnost</a:t>
            </a:r>
          </a:p>
          <a:p>
            <a:r>
              <a:rPr lang="cs-CZ" sz="2000" b="1" dirty="0" err="1" smtClean="0"/>
              <a:t>Extrinsická</a:t>
            </a:r>
            <a:r>
              <a:rPr lang="cs-CZ" sz="2000" b="1" dirty="0" smtClean="0"/>
              <a:t> motivace </a:t>
            </a:r>
            <a:r>
              <a:rPr lang="cs-CZ" sz="2000" dirty="0" smtClean="0"/>
              <a:t>je vnější</a:t>
            </a:r>
          </a:p>
          <a:p>
            <a:pPr lvl="1"/>
            <a:r>
              <a:rPr lang="cs-CZ" sz="1800" dirty="0"/>
              <a:t>Když cvičíme, abychom </a:t>
            </a:r>
            <a:r>
              <a:rPr lang="cs-CZ" sz="1800" dirty="0" smtClean="0"/>
              <a:t>zhubli nebo se učíme kvůli známkám</a:t>
            </a:r>
          </a:p>
          <a:p>
            <a:pPr lvl="1"/>
            <a:endParaRPr lang="cs-CZ" sz="1800" dirty="0"/>
          </a:p>
          <a:p>
            <a:pPr marL="185738" lvl="1" indent="-185738">
              <a:spcBef>
                <a:spcPts val="1000"/>
              </a:spcBef>
            </a:pPr>
            <a:r>
              <a:rPr lang="cs-CZ" sz="2000" dirty="0" err="1"/>
              <a:t>Intrinsická</a:t>
            </a:r>
            <a:r>
              <a:rPr lang="cs-CZ" sz="2000" dirty="0"/>
              <a:t> motivace funguje lépe než motivace </a:t>
            </a:r>
            <a:r>
              <a:rPr lang="cs-CZ" sz="2000" dirty="0" err="1"/>
              <a:t>extrinsická</a:t>
            </a:r>
            <a:r>
              <a:rPr lang="cs-CZ" sz="2000" dirty="0"/>
              <a:t> – externě  motivované chování většinou zmizí, když zmizí odměna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/>
              <a:t>Fakt, že jsme motivovaní </a:t>
            </a:r>
            <a:r>
              <a:rPr lang="cs-CZ" sz="2000" dirty="0" err="1"/>
              <a:t>intrinsicky</a:t>
            </a:r>
            <a:r>
              <a:rPr lang="cs-CZ" sz="2000" dirty="0"/>
              <a:t>, ale ještě neznamená, že s činností 100% začneme nebo u ní </a:t>
            </a:r>
            <a:r>
              <a:rPr lang="cs-CZ" sz="2000" dirty="0" smtClean="0"/>
              <a:t>vydržíme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 smtClean="0"/>
              <a:t>Platí obecně pro mnoho oblastí – chování vzhledem ke zdraví, sport</a:t>
            </a:r>
          </a:p>
          <a:p>
            <a:pPr marL="185738" lvl="1" indent="-185738">
              <a:spcBef>
                <a:spcPts val="1000"/>
              </a:spcBef>
            </a:pPr>
            <a:r>
              <a:rPr lang="cs-CZ" sz="2000" dirty="0" smtClean="0"/>
              <a:t>Motivace je zásadní i pro aplikace</a:t>
            </a:r>
            <a:endParaRPr lang="cs-CZ" sz="2000" dirty="0"/>
          </a:p>
          <a:p>
            <a:pPr lvl="1"/>
            <a:endParaRPr lang="cs-CZ" sz="1800" dirty="0"/>
          </a:p>
          <a:p>
            <a:pPr lvl="1"/>
            <a:endParaRPr lang="cs-CZ" sz="2000" dirty="0" smtClean="0"/>
          </a:p>
          <a:p>
            <a:pPr marL="228600" lvl="1">
              <a:spcBef>
                <a:spcPts val="1000"/>
              </a:spcBef>
            </a:pPr>
            <a:endParaRPr lang="cs-CZ" sz="2000" dirty="0" smtClean="0"/>
          </a:p>
        </p:txBody>
      </p:sp>
      <p:sp>
        <p:nvSpPr>
          <p:cNvPr id="5" name="AutoShape 4" descr="https://www.newmantuition.co.uk/wp-content/uploads/Screen-Shot-2017-10-25-at-4.05.15-P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0" name="Picture 6" descr="https://www.newmantuition.co.uk/wp-content/uploads/Screen-Shot-2017-10-25-at-4.05.15-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9" t="20214"/>
          <a:stretch/>
        </p:blipFill>
        <p:spPr bwMode="auto">
          <a:xfrm>
            <a:off x="8697457" y="4001294"/>
            <a:ext cx="3332619" cy="27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www.newmantuition.co.uk/wp-content/uploads/Screen-Shot-2017-10-25-at-4.05.15-P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4" r="49446"/>
          <a:stretch/>
        </p:blipFill>
        <p:spPr bwMode="auto">
          <a:xfrm>
            <a:off x="8659354" y="1027906"/>
            <a:ext cx="3370722" cy="273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Příklad: </a:t>
            </a:r>
            <a:r>
              <a:rPr lang="cs-CZ" sz="2000" dirty="0" smtClean="0"/>
              <a:t>notifikace u aplikace měřící počet kroků</a:t>
            </a:r>
          </a:p>
          <a:p>
            <a:pPr marL="685800" lvl="2">
              <a:spcBef>
                <a:spcPts val="1000"/>
              </a:spcBef>
            </a:pPr>
            <a:r>
              <a:rPr lang="cs-CZ" sz="1800" i="1" dirty="0" smtClean="0"/>
              <a:t>„</a:t>
            </a:r>
            <a:r>
              <a:rPr lang="cs-CZ" sz="1800" i="1" dirty="0" err="1" smtClean="0"/>
              <a:t>You’re</a:t>
            </a:r>
            <a:r>
              <a:rPr lang="cs-CZ" sz="1800" i="1" dirty="0" smtClean="0"/>
              <a:t> </a:t>
            </a:r>
            <a:r>
              <a:rPr lang="cs-CZ" sz="1800" i="1" dirty="0" err="1"/>
              <a:t>halfway</a:t>
            </a:r>
            <a:r>
              <a:rPr lang="cs-CZ" sz="1800" i="1" dirty="0"/>
              <a:t> </a:t>
            </a:r>
            <a:r>
              <a:rPr lang="cs-CZ" sz="1800" i="1" dirty="0" err="1"/>
              <a:t>there</a:t>
            </a:r>
            <a:r>
              <a:rPr lang="cs-CZ" sz="1800" i="1" dirty="0" smtClean="0"/>
              <a:t>!“ </a:t>
            </a:r>
            <a:r>
              <a:rPr lang="cs-CZ" sz="1800" dirty="0" smtClean="0"/>
              <a:t>– taková motivace bude fungovat na </a:t>
            </a:r>
            <a:r>
              <a:rPr lang="cs-CZ" sz="1800" dirty="0" err="1" smtClean="0"/>
              <a:t>intrinsicky</a:t>
            </a:r>
            <a:r>
              <a:rPr lang="cs-CZ" sz="1800" dirty="0" smtClean="0"/>
              <a:t> motivovaného člověka, který stanovil určité cíle a aplikace mu připomene, že stačí už jen kousek a svých cílů dosáhne</a:t>
            </a:r>
          </a:p>
          <a:p>
            <a:pPr marL="685800" lvl="2">
              <a:spcBef>
                <a:spcPts val="1000"/>
              </a:spcBef>
            </a:pPr>
            <a:r>
              <a:rPr lang="cs-CZ" sz="1800" i="1" dirty="0" smtClean="0"/>
              <a:t>„Y</a:t>
            </a:r>
            <a:r>
              <a:rPr lang="en-US" sz="1800" i="1" dirty="0" err="1" smtClean="0"/>
              <a:t>ou’re</a:t>
            </a:r>
            <a:r>
              <a:rPr lang="en-US" sz="1800" i="1" dirty="0" smtClean="0"/>
              <a:t> </a:t>
            </a:r>
            <a:r>
              <a:rPr lang="en-US" sz="1800" i="1" dirty="0"/>
              <a:t>halfway to earning your daily goal badge</a:t>
            </a:r>
            <a:r>
              <a:rPr lang="en-US" sz="1800" i="1" dirty="0" smtClean="0"/>
              <a:t>!</a:t>
            </a:r>
            <a:r>
              <a:rPr lang="cs-CZ" sz="1800" i="1" dirty="0" smtClean="0"/>
              <a:t>“ </a:t>
            </a:r>
            <a:r>
              <a:rPr lang="cs-CZ" sz="1800" dirty="0" smtClean="0"/>
              <a:t>– taková motivace bude fungovat u </a:t>
            </a:r>
            <a:r>
              <a:rPr lang="cs-CZ" sz="1800" dirty="0" err="1" smtClean="0"/>
              <a:t>extrinsicky</a:t>
            </a:r>
            <a:r>
              <a:rPr lang="cs-CZ" sz="1800" dirty="0" smtClean="0"/>
              <a:t> motivovaného člověka – říká vlastně, jak málo chybí k dosažení externí odměny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I </a:t>
            </a:r>
            <a:r>
              <a:rPr lang="cs-CZ" sz="2000" dirty="0" err="1"/>
              <a:t>extrinsickou</a:t>
            </a:r>
            <a:r>
              <a:rPr lang="cs-CZ" sz="2000" dirty="0"/>
              <a:t> motivaci lze tedy pozitivně </a:t>
            </a:r>
            <a:r>
              <a:rPr lang="cs-CZ" sz="2000" dirty="0" smtClean="0"/>
              <a:t>využít!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To, jakou klient používá aplikaci, Vám může napovědět, jakým stylem je motivovaný a jak s ním dále pracovat</a:t>
            </a:r>
          </a:p>
          <a:p>
            <a:pPr marL="457200" lvl="2" indent="0">
              <a:spcBef>
                <a:spcPts val="1000"/>
              </a:spcBef>
              <a:buNone/>
            </a:pPr>
            <a:endParaRPr lang="cs-CZ" sz="1800" dirty="0"/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K zamyšlení: </a:t>
            </a:r>
            <a:r>
              <a:rPr lang="cs-CZ" sz="2000" dirty="0"/>
              <a:t>spousta činností by nás „měla“ bavit sama o sobě, aplikace jsou ale často postaveny právě na </a:t>
            </a:r>
            <a:r>
              <a:rPr lang="cs-CZ" sz="2000" dirty="0" err="1"/>
              <a:t>extrinsické</a:t>
            </a:r>
            <a:r>
              <a:rPr lang="cs-CZ" sz="2000" dirty="0"/>
              <a:t>, vnější </a:t>
            </a:r>
            <a:r>
              <a:rPr lang="cs-CZ" sz="2000" dirty="0" smtClean="0"/>
              <a:t>motivaci, hýbeme se jen proto, abychom dostali body a ne pro radost z činnosti…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13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aplikací – motivace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691563" cy="4351338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 smtClean="0"/>
              <a:t>Ve </a:t>
            </a:r>
            <a:r>
              <a:rPr lang="cs-CZ" sz="2000" dirty="0"/>
              <a:t>spoustě aplikací si uživatel </a:t>
            </a:r>
            <a:r>
              <a:rPr lang="cs-CZ" sz="2000" b="1" dirty="0"/>
              <a:t>sám nastaví své cíle</a:t>
            </a:r>
          </a:p>
          <a:p>
            <a:pPr marL="685800" lvl="2">
              <a:spcBef>
                <a:spcPts val="1000"/>
              </a:spcBef>
            </a:pPr>
            <a:r>
              <a:rPr lang="cs-CZ" sz="1900" dirty="0"/>
              <a:t>Opět: vlastní cíle (popř. cíle vytvořené s klientem, ne za něj) fungují lépe než cíle stanovené někým jiným či </a:t>
            </a:r>
            <a:r>
              <a:rPr lang="cs-CZ" sz="1900" dirty="0" smtClean="0"/>
              <a:t>příkazy</a:t>
            </a:r>
          </a:p>
          <a:p>
            <a:pPr marL="685800" lvl="2">
              <a:spcBef>
                <a:spcPts val="1000"/>
              </a:spcBef>
            </a:pPr>
            <a:endParaRPr lang="cs-CZ" sz="1900" dirty="0"/>
          </a:p>
          <a:p>
            <a:pPr marL="228600" lvl="1">
              <a:spcBef>
                <a:spcPts val="1000"/>
              </a:spcBef>
            </a:pPr>
            <a:endParaRPr lang="cs-CZ" sz="1600" dirty="0" smtClean="0"/>
          </a:p>
        </p:txBody>
      </p:sp>
      <p:sp>
        <p:nvSpPr>
          <p:cNvPr id="5" name="AutoShape 6" descr="Robert Cialdini Tips On Influencing - Active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6" name="Picture 8" descr="Zbraně vlivu - Robert B. Cialdini od 297 Kč - Heureka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7" r="9401"/>
          <a:stretch/>
        </p:blipFill>
        <p:spPr bwMode="auto">
          <a:xfrm>
            <a:off x="9529763" y="365125"/>
            <a:ext cx="2271712" cy="280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71513" y="3194328"/>
            <a:ext cx="11344275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1" indent="-257175"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357188" algn="l"/>
              </a:tabLst>
            </a:pPr>
            <a:r>
              <a:rPr lang="cs-CZ" sz="2000" b="1" dirty="0" smtClean="0"/>
              <a:t>Princip závazku </a:t>
            </a:r>
            <a:r>
              <a:rPr lang="cs-CZ" sz="2000" b="1" dirty="0"/>
              <a:t>a </a:t>
            </a:r>
            <a:r>
              <a:rPr lang="cs-CZ" sz="2000" b="1" dirty="0" smtClean="0"/>
              <a:t>konzistence </a:t>
            </a:r>
            <a:endParaRPr lang="cs-CZ" sz="2000" b="1" dirty="0"/>
          </a:p>
          <a:p>
            <a:pPr marL="0" lvl="1" indent="442913"/>
            <a:r>
              <a:rPr lang="cs-CZ" sz="2000" dirty="0" smtClean="0"/>
              <a:t>(</a:t>
            </a:r>
            <a:r>
              <a:rPr lang="cs-CZ" sz="2000" dirty="0" err="1" smtClean="0"/>
              <a:t>commitment</a:t>
            </a:r>
            <a:r>
              <a:rPr lang="cs-CZ" sz="2000" dirty="0" smtClean="0"/>
              <a:t> </a:t>
            </a:r>
            <a:r>
              <a:rPr lang="cs-CZ" sz="2000" dirty="0"/>
              <a:t>&amp; </a:t>
            </a:r>
            <a:r>
              <a:rPr lang="cs-CZ" sz="2000" dirty="0" err="1"/>
              <a:t>consisteny</a:t>
            </a:r>
            <a:r>
              <a:rPr lang="cs-CZ" sz="2000" dirty="0"/>
              <a:t>; jedna z přesvědčovacích technik R. </a:t>
            </a:r>
            <a:r>
              <a:rPr lang="cs-CZ" sz="2000" dirty="0" err="1"/>
              <a:t>Cialdiniho</a:t>
            </a:r>
            <a:r>
              <a:rPr lang="cs-CZ" sz="2000" dirty="0"/>
              <a:t>)</a:t>
            </a:r>
          </a:p>
          <a:p>
            <a:pPr marL="900113" lvl="2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/>
              <a:t>Máme tendence </a:t>
            </a:r>
            <a:r>
              <a:rPr lang="cs-CZ" sz="1900" dirty="0" smtClean="0"/>
              <a:t>jednat tak, </a:t>
            </a:r>
            <a:r>
              <a:rPr lang="cs-CZ" sz="1900" dirty="0"/>
              <a:t>aby naše chování a přesvědčení </a:t>
            </a:r>
            <a:r>
              <a:rPr lang="cs-CZ" sz="1900" dirty="0" smtClean="0"/>
              <a:t>byly </a:t>
            </a:r>
            <a:r>
              <a:rPr lang="cs-CZ" sz="1900" dirty="0"/>
              <a:t>v souladu, tzv. </a:t>
            </a:r>
            <a:r>
              <a:rPr lang="cs-CZ" sz="1900" dirty="0" smtClean="0"/>
              <a:t>konzistentní, např.:</a:t>
            </a:r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/>
              <a:t>P</a:t>
            </a:r>
            <a:r>
              <a:rPr lang="cs-CZ" sz="1900" dirty="0" smtClean="0"/>
              <a:t>okud </a:t>
            </a:r>
            <a:r>
              <a:rPr lang="cs-CZ" sz="1900" dirty="0"/>
              <a:t>uvedeme do dotazníku, </a:t>
            </a:r>
            <a:r>
              <a:rPr lang="cs-CZ" sz="1900" dirty="0" smtClean="0"/>
              <a:t>že rádi běháme, mnohem spíš si pak půjdeme zaběhat</a:t>
            </a:r>
            <a:endParaRPr lang="cs-CZ" sz="1900" dirty="0"/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 smtClean="0"/>
              <a:t>Už </a:t>
            </a:r>
            <a:r>
              <a:rPr lang="cs-CZ" sz="1900" dirty="0"/>
              <a:t>pouhá registrace v aplikaci, vytvoření účtu apod. nás víc motivují aplikaci </a:t>
            </a:r>
            <a:r>
              <a:rPr lang="cs-CZ" sz="1900" dirty="0" smtClean="0"/>
              <a:t>používat (už jsme jí věnovali čas, energii, z nějakého důvodu jsme se chtěli zaregistrovat…)</a:t>
            </a:r>
            <a:endParaRPr lang="cs-CZ" sz="1900" dirty="0"/>
          </a:p>
          <a:p>
            <a:pPr marL="1357313" lvl="3" indent="-271463"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00113" algn="l"/>
              </a:tabLst>
            </a:pPr>
            <a:r>
              <a:rPr lang="cs-CZ" sz="1900" dirty="0" smtClean="0"/>
              <a:t>Pokud jsme si nastavili cíl a navíc </a:t>
            </a:r>
            <a:r>
              <a:rPr lang="cs-CZ" sz="1900" dirty="0"/>
              <a:t>jsme ho už částečně </a:t>
            </a:r>
            <a:r>
              <a:rPr lang="cs-CZ" sz="1900" dirty="0" smtClean="0"/>
              <a:t>splnili, </a:t>
            </a:r>
            <a:r>
              <a:rPr lang="cs-CZ" sz="1900" dirty="0"/>
              <a:t>chceme ho dokončit, nenechat naši snahu přijít </a:t>
            </a:r>
            <a:r>
              <a:rPr lang="cs-CZ" sz="1900" dirty="0" smtClean="0"/>
              <a:t>vniveč (vizte např. příklady notifikací z předchozího </a:t>
            </a:r>
            <a:r>
              <a:rPr lang="cs-CZ" sz="1900" dirty="0" err="1" smtClean="0"/>
              <a:t>slidu</a:t>
            </a:r>
            <a:r>
              <a:rPr lang="cs-CZ" sz="1900" dirty="0" smtClean="0"/>
              <a:t>)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0712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1623</Words>
  <Application>Microsoft Office PowerPoint</Application>
  <PresentationFormat>Širokoúhlá obrazovka</PresentationFormat>
  <Paragraphs>161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Internet of Things</vt:lpstr>
      <vt:lpstr>Osnova přednášky</vt:lpstr>
      <vt:lpstr>K zamyšlení…</vt:lpstr>
      <vt:lpstr>Internet of Things (IoT) – Internet věcí</vt:lpstr>
      <vt:lpstr>Health care aplikace</vt:lpstr>
      <vt:lpstr>Psychologie aplikací</vt:lpstr>
      <vt:lpstr>Psychologie aplikací – motivace </vt:lpstr>
      <vt:lpstr>Psychologie aplikací – motivace </vt:lpstr>
      <vt:lpstr>Psychologie aplikací – motivace </vt:lpstr>
      <vt:lpstr>Psychologie aplikací – motivace </vt:lpstr>
      <vt:lpstr>Aplikace a zdraví – Quantified self</vt:lpstr>
      <vt:lpstr>Health care aplikace – pro a proti?</vt:lpstr>
      <vt:lpstr>Předspánková hygiena</vt:lpstr>
      <vt:lpstr>Telehealth, eHealth, telemedicine</vt:lpstr>
      <vt:lpstr>Moderní technologie jako stresor</vt:lpstr>
      <vt:lpstr>Sociální sítě a lidská psychika</vt:lpstr>
      <vt:lpstr>Sociální sítě a lidská psychika</vt:lpstr>
      <vt:lpstr>Sociální sítě a lidská psychika</vt:lpstr>
      <vt:lpstr>K zamyšlení…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48</cp:revision>
  <dcterms:created xsi:type="dcterms:W3CDTF">2020-02-15T16:56:06Z</dcterms:created>
  <dcterms:modified xsi:type="dcterms:W3CDTF">2020-04-16T08:51:27Z</dcterms:modified>
</cp:coreProperties>
</file>