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8" r:id="rId2"/>
    <p:sldId id="341" r:id="rId3"/>
    <p:sldId id="361" r:id="rId4"/>
    <p:sldId id="362" r:id="rId5"/>
    <p:sldId id="363" r:id="rId6"/>
    <p:sldId id="365" r:id="rId7"/>
    <p:sldId id="366" r:id="rId8"/>
    <p:sldId id="364" r:id="rId9"/>
    <p:sldId id="35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C27B64-72DE-464E-B2AA-ECFAF6EB01AF}">
          <p14:sldIdLst>
            <p14:sldId id="348"/>
            <p14:sldId id="341"/>
            <p14:sldId id="361"/>
            <p14:sldId id="362"/>
            <p14:sldId id="363"/>
            <p14:sldId id="365"/>
            <p14:sldId id="366"/>
            <p14:sldId id="364"/>
            <p14:sldId id="35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FAF"/>
    <a:srgbClr val="CEFED4"/>
    <a:srgbClr val="E7F4D8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A5C2A-D5EE-4D85-AE86-93FB6202B69A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BC45B-EA48-478D-B73B-FB75F80D5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25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70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1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05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98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4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91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06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8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8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60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06CA-B9B2-40D7-BC17-82A863427F76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56AD-436B-4828-9315-51693D028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6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Syndrom vyhoření II: </a:t>
            </a:r>
            <a:br>
              <a:rPr lang="cs-CZ" b="1" dirty="0" smtClean="0"/>
            </a:br>
            <a:r>
              <a:rPr lang="cs-CZ" b="1" dirty="0" err="1" smtClean="0"/>
              <a:t>burnout</a:t>
            </a:r>
            <a:r>
              <a:rPr lang="cs-CZ" b="1" dirty="0" smtClean="0"/>
              <a:t> u sportovců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np2430</a:t>
            </a:r>
            <a:r>
              <a:rPr lang="cs-CZ" dirty="0"/>
              <a:t> </a:t>
            </a:r>
            <a:r>
              <a:rPr lang="cs-CZ" b="1" dirty="0" smtClean="0"/>
              <a:t>Psychologie </a:t>
            </a:r>
            <a:r>
              <a:rPr lang="cs-CZ" b="1" dirty="0"/>
              <a:t>zdraví a nemoci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6" name="Picture 2" descr="Image result for health psych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" y="4507832"/>
            <a:ext cx="3133556" cy="235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5000" dirty="0" smtClean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 smtClean="0"/>
              <a:t>Burnout</a:t>
            </a:r>
            <a:r>
              <a:rPr lang="cs-CZ" sz="4800" dirty="0" smtClean="0"/>
              <a:t> u sportovců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8963" cy="4660900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Tlak spojený s kompetitivními sporty </a:t>
            </a:r>
            <a:r>
              <a:rPr lang="cs-CZ" sz="2000" dirty="0" smtClean="0"/>
              <a:t>může </a:t>
            </a:r>
            <a:r>
              <a:rPr lang="cs-CZ" sz="2000" dirty="0"/>
              <a:t>vést k </a:t>
            </a:r>
            <a:r>
              <a:rPr lang="cs-CZ" sz="2000" dirty="0" err="1"/>
              <a:t>burnoutu</a:t>
            </a:r>
            <a:r>
              <a:rPr lang="cs-CZ" sz="2000" dirty="0"/>
              <a:t> u </a:t>
            </a:r>
            <a:r>
              <a:rPr lang="cs-CZ" sz="2000" dirty="0" smtClean="0"/>
              <a:t>sportovců – </a:t>
            </a:r>
            <a:r>
              <a:rPr lang="cs-CZ" sz="2000" dirty="0" smtClean="0"/>
              <a:t>původní koncept byl přepracován tak, aby odpovídal oblasti sportu</a:t>
            </a:r>
          </a:p>
          <a:p>
            <a:pPr lvl="0"/>
            <a:r>
              <a:rPr lang="cs-CZ" sz="2000" dirty="0" err="1" smtClean="0"/>
              <a:t>Burnout</a:t>
            </a:r>
            <a:r>
              <a:rPr lang="cs-CZ" sz="2000" dirty="0" smtClean="0"/>
              <a:t> je tedy </a:t>
            </a:r>
            <a:r>
              <a:rPr lang="cs-CZ" sz="2000" b="1" dirty="0" smtClean="0"/>
              <a:t>odpověď na chronický stres</a:t>
            </a:r>
            <a:r>
              <a:rPr lang="cs-CZ" sz="2000" dirty="0" smtClean="0"/>
              <a:t> a úzce </a:t>
            </a:r>
            <a:r>
              <a:rPr lang="cs-CZ" sz="2000" b="1" dirty="0" smtClean="0"/>
              <a:t>souvisí s přetrénováním</a:t>
            </a:r>
          </a:p>
          <a:p>
            <a:pPr lvl="0"/>
            <a:endParaRPr lang="cs-CZ" sz="2000" b="1" dirty="0"/>
          </a:p>
          <a:p>
            <a:pPr lvl="0"/>
            <a:endParaRPr lang="cs-CZ" sz="2000" b="1" dirty="0" smtClean="0"/>
          </a:p>
          <a:p>
            <a:pPr lvl="0"/>
            <a:endParaRPr lang="cs-CZ" sz="2000" b="1" dirty="0" smtClean="0"/>
          </a:p>
          <a:p>
            <a:pPr lvl="0"/>
            <a:endParaRPr lang="cs-CZ" sz="2000" b="1" dirty="0"/>
          </a:p>
          <a:p>
            <a:pPr lvl="0"/>
            <a:r>
              <a:rPr lang="cs-CZ" sz="2000" dirty="0" smtClean="0"/>
              <a:t>3 aspekty vyhoření u sportovců</a:t>
            </a:r>
          </a:p>
          <a:p>
            <a:pPr lvl="1"/>
            <a:r>
              <a:rPr lang="cs-CZ" sz="2000" b="1" dirty="0"/>
              <a:t>Emocionální a fyzické vyčerpání </a:t>
            </a:r>
            <a:r>
              <a:rPr lang="cs-CZ" sz="2000" dirty="0"/>
              <a:t>–</a:t>
            </a:r>
            <a:r>
              <a:rPr lang="cs-CZ" sz="2000" dirty="0" smtClean="0"/>
              <a:t>  </a:t>
            </a:r>
            <a:r>
              <a:rPr lang="cs-CZ" sz="2000" dirty="0"/>
              <a:t>rozšíření o chronické fyzické </a:t>
            </a:r>
            <a:r>
              <a:rPr lang="cs-CZ" sz="2000" dirty="0" smtClean="0"/>
              <a:t>vyčerpání, důležité a hlavní je ale stejně jako u „klasického “ </a:t>
            </a:r>
            <a:r>
              <a:rPr lang="cs-CZ" sz="2000" dirty="0" err="1" smtClean="0"/>
              <a:t>burnoutu</a:t>
            </a:r>
            <a:r>
              <a:rPr lang="cs-CZ" sz="2000" dirty="0" smtClean="0"/>
              <a:t> psychické přetížení</a:t>
            </a:r>
          </a:p>
          <a:p>
            <a:pPr lvl="1"/>
            <a:r>
              <a:rPr lang="cs-CZ" sz="2000" b="1" dirty="0" smtClean="0"/>
              <a:t>Devalvace sportu </a:t>
            </a:r>
            <a:r>
              <a:rPr lang="cs-CZ" sz="2000" dirty="0" smtClean="0"/>
              <a:t>– cynický přístup ke sportu, „znehodnocování“ sportovní činnosti, </a:t>
            </a:r>
            <a:r>
              <a:rPr lang="cs-CZ" sz="2000" dirty="0" err="1" smtClean="0"/>
              <a:t>externalizace</a:t>
            </a:r>
            <a:r>
              <a:rPr lang="cs-CZ" sz="2000" dirty="0" smtClean="0"/>
              <a:t> sportu („oddělení se“ od sportu)</a:t>
            </a:r>
          </a:p>
          <a:p>
            <a:pPr lvl="1"/>
            <a:r>
              <a:rPr lang="cs-CZ" sz="2000" b="1" dirty="0" smtClean="0"/>
              <a:t>Snížený výkon</a:t>
            </a:r>
            <a:endParaRPr lang="cs-CZ" sz="2000" b="1" dirty="0"/>
          </a:p>
          <a:p>
            <a:pPr lvl="1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32226" t="55420" r="17032" b="31657"/>
          <a:stretch/>
        </p:blipFill>
        <p:spPr>
          <a:xfrm>
            <a:off x="4529958" y="3084441"/>
            <a:ext cx="7162470" cy="1025573"/>
          </a:xfrm>
          <a:prstGeom prst="rect">
            <a:avLst/>
          </a:prstGeom>
        </p:spPr>
      </p:pic>
      <p:pic>
        <p:nvPicPr>
          <p:cNvPr id="5" name="Picture 2" descr="šipka -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958" y="3981426"/>
            <a:ext cx="801603" cy="80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vést k </a:t>
            </a:r>
            <a:r>
              <a:rPr lang="cs-CZ" dirty="0" err="1" smtClean="0"/>
              <a:t>burnoutu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0900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Neúspěchy při snaze zvládnout zkombinovat školu a sport, osobní život a sport aj.</a:t>
            </a:r>
          </a:p>
          <a:p>
            <a:r>
              <a:rPr lang="cs-CZ" sz="2000" dirty="0" smtClean="0"/>
              <a:t>Nadměrné požadavky ze strany trenérů, rodičů nebo samotných sportovců, kteří od sebe mají vysoká očekávání</a:t>
            </a:r>
          </a:p>
          <a:p>
            <a:r>
              <a:rPr lang="cs-CZ" sz="2000" dirty="0" smtClean="0"/>
              <a:t>…</a:t>
            </a:r>
          </a:p>
          <a:p>
            <a:endParaRPr lang="cs-CZ" sz="2000" dirty="0" smtClean="0"/>
          </a:p>
          <a:p>
            <a:r>
              <a:rPr lang="cs-CZ" sz="2000" b="1" dirty="0" err="1"/>
              <a:t>Burnout</a:t>
            </a:r>
            <a:r>
              <a:rPr lang="cs-CZ" sz="2000" b="1" dirty="0"/>
              <a:t> vs. přetrénování</a:t>
            </a:r>
            <a:r>
              <a:rPr lang="cs-CZ" sz="2000" b="1" dirty="0" smtClean="0"/>
              <a:t>?</a:t>
            </a:r>
            <a:endParaRPr lang="cs-CZ" sz="2000" dirty="0" smtClean="0"/>
          </a:p>
          <a:p>
            <a:r>
              <a:rPr lang="cs-CZ" sz="2000" dirty="0" smtClean="0"/>
              <a:t>Fyzické a psychické vyčerpání úzce souvisí → často nelze oddělit symptomy přetrénování a </a:t>
            </a:r>
            <a:r>
              <a:rPr lang="cs-CZ" sz="2000" dirty="0" err="1" smtClean="0"/>
              <a:t>burnoutu</a:t>
            </a:r>
            <a:endParaRPr lang="cs-CZ" sz="2000" dirty="0"/>
          </a:p>
          <a:p>
            <a:r>
              <a:rPr lang="cs-CZ" sz="2000" dirty="0" smtClean="0"/>
              <a:t>Podobnosti: vyčerpání, poruchy nálad, obavy týkající se přiměřenosti výkonu, ale:</a:t>
            </a:r>
          </a:p>
          <a:p>
            <a:pPr lvl="1"/>
            <a:r>
              <a:rPr lang="cs-CZ" sz="2000" b="1" dirty="0" smtClean="0"/>
              <a:t>Přetrénování</a:t>
            </a:r>
            <a:r>
              <a:rPr lang="cs-CZ" sz="2000" dirty="0" smtClean="0"/>
              <a:t> – maladaptivní reakce na nadměrný trénink, chronický stav zahrnující systémové změny (neurologické, endokrinologické, imunologické)</a:t>
            </a:r>
          </a:p>
          <a:p>
            <a:pPr lvl="1"/>
            <a:r>
              <a:rPr lang="cs-CZ" sz="2000" b="1" dirty="0" err="1" smtClean="0"/>
              <a:t>Burnout</a:t>
            </a:r>
            <a:r>
              <a:rPr lang="cs-CZ" sz="2000" dirty="0" smtClean="0"/>
              <a:t> – chronický psychosociální stres, který se může projevit, aniž by došlo k nadměrnému tréninku a přetěžování!</a:t>
            </a:r>
          </a:p>
          <a:p>
            <a:pPr marL="228600" lvl="1">
              <a:spcBef>
                <a:spcPts val="1000"/>
              </a:spcBef>
            </a:pPr>
            <a:r>
              <a:rPr lang="cs-CZ" sz="2000" dirty="0"/>
              <a:t>Je to něco jiného → </a:t>
            </a:r>
            <a:r>
              <a:rPr lang="cs-CZ" sz="2000" b="1" dirty="0"/>
              <a:t>každý vyžaduje jinou intervenci!</a:t>
            </a:r>
          </a:p>
        </p:txBody>
      </p:sp>
    </p:spTree>
    <p:extLst>
      <p:ext uri="{BB962C8B-B14F-4D97-AF65-F5344CB8AC3E}">
        <p14:creationId xmlns:p14="http://schemas.microsoft.com/office/powerpoint/2010/main" val="12910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Athlete Burnout - Metrifit Ready to Perfor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43"/>
          <a:stretch/>
        </p:blipFill>
        <p:spPr bwMode="auto">
          <a:xfrm>
            <a:off x="4893947" y="1625571"/>
            <a:ext cx="7169654" cy="414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Varovné symptomy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776788" cy="435133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cs-CZ" sz="2000" dirty="0"/>
              <a:t>Nejprve se objevují </a:t>
            </a:r>
            <a:r>
              <a:rPr lang="cs-CZ" sz="2000" b="1" dirty="0"/>
              <a:t>psychické disfunkce</a:t>
            </a:r>
            <a:endParaRPr lang="cs-CZ" sz="2000" b="1" dirty="0" smtClean="0"/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Zvýšená </a:t>
            </a:r>
            <a:r>
              <a:rPr lang="cs-CZ" dirty="0"/>
              <a:t>dráždivost, podrážděná reakce i na drobné podněty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Depresivní ladění, defenzivní postoj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Poruchy spánku, </a:t>
            </a:r>
            <a:r>
              <a:rPr lang="cs-CZ" dirty="0" smtClean="0"/>
              <a:t>únava</a:t>
            </a:r>
            <a:endParaRPr lang="cs-CZ" dirty="0"/>
          </a:p>
          <a:p>
            <a:pPr marL="457200" lvl="2" indent="0">
              <a:spcBef>
                <a:spcPts val="1000"/>
              </a:spcBef>
              <a:buNone/>
            </a:pPr>
            <a:endParaRPr lang="cs-CZ" dirty="0" smtClean="0"/>
          </a:p>
          <a:p>
            <a:pPr marL="457200" lvl="2" indent="0">
              <a:spcBef>
                <a:spcPts val="1000"/>
              </a:spcBef>
              <a:buNone/>
            </a:pPr>
            <a:endParaRPr lang="cs-CZ" dirty="0"/>
          </a:p>
          <a:p>
            <a:pPr marL="228600" lvl="1">
              <a:spcBef>
                <a:spcPts val="1000"/>
              </a:spcBef>
            </a:pPr>
            <a:r>
              <a:rPr lang="cs-CZ" sz="2000" dirty="0" smtClean="0"/>
              <a:t>Následně se dostaví </a:t>
            </a:r>
            <a:r>
              <a:rPr lang="cs-CZ" sz="2000" b="1" dirty="0" smtClean="0"/>
              <a:t>fyzické příznaky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Např. vyšší klidová srdeční frekvence</a:t>
            </a:r>
          </a:p>
          <a:p>
            <a:pPr marL="685800" lvl="2">
              <a:spcBef>
                <a:spcPts val="1000"/>
              </a:spcBef>
            </a:pPr>
            <a:endParaRPr lang="cs-CZ" dirty="0" smtClean="0"/>
          </a:p>
          <a:p>
            <a:pPr marL="685800" lvl="2">
              <a:spcBef>
                <a:spcPts val="1000"/>
              </a:spcBef>
            </a:pPr>
            <a:endParaRPr lang="cs-CZ" dirty="0"/>
          </a:p>
          <a:p>
            <a:pPr marL="228600" lvl="1">
              <a:spcBef>
                <a:spcPts val="1000"/>
              </a:spcBef>
            </a:pP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619124" y="5669131"/>
            <a:ext cx="68675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1" indent="-214313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Stejně jako u „klasického“ </a:t>
            </a:r>
            <a:r>
              <a:rPr lang="cs-CZ" sz="2000" dirty="0" err="1"/>
              <a:t>burnoutu</a:t>
            </a:r>
            <a:r>
              <a:rPr lang="cs-CZ" sz="2000" dirty="0"/>
              <a:t> je zásadní emoční vyčerpání, sportovci ztrácí motivaci a radost ze sportu</a:t>
            </a:r>
          </a:p>
        </p:txBody>
      </p:sp>
      <p:pic>
        <p:nvPicPr>
          <p:cNvPr id="9" name="Picture 2" descr="šipka -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85820" flipH="1">
            <a:off x="2767146" y="3839238"/>
            <a:ext cx="522942" cy="522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9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pohledy na </a:t>
            </a:r>
            <a:r>
              <a:rPr lang="cs-CZ" dirty="0" err="1" smtClean="0"/>
              <a:t>burnout</a:t>
            </a:r>
            <a:r>
              <a:rPr lang="cs-CZ" dirty="0" smtClean="0"/>
              <a:t> a jeho 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Individuální </a:t>
            </a:r>
            <a:r>
              <a:rPr lang="cs-CZ" sz="2000" b="1" dirty="0" smtClean="0"/>
              <a:t>vnímání jedince </a:t>
            </a:r>
            <a:r>
              <a:rPr lang="cs-CZ" sz="2000" dirty="0" smtClean="0"/>
              <a:t>a jeho </a:t>
            </a:r>
            <a:r>
              <a:rPr lang="cs-CZ" sz="2000" b="1" dirty="0" smtClean="0"/>
              <a:t>reakce na stres</a:t>
            </a:r>
          </a:p>
          <a:p>
            <a:pPr lvl="1"/>
            <a:r>
              <a:rPr lang="cs-CZ" sz="1800" dirty="0" smtClean="0"/>
              <a:t>Problém jedince s vnímáním stresu a vypořádáváním se s ním, tj. </a:t>
            </a:r>
            <a:r>
              <a:rPr lang="cs-CZ" sz="1800" dirty="0" err="1" smtClean="0"/>
              <a:t>copingem</a:t>
            </a:r>
            <a:endParaRPr lang="cs-CZ" sz="1800" dirty="0"/>
          </a:p>
          <a:p>
            <a:pPr lvl="1"/>
            <a:r>
              <a:rPr lang="cs-CZ" sz="1800" dirty="0" smtClean="0"/>
              <a:t>Jedinec se neumí vyrovnat s dlouhodobým psychosociálním stresem → </a:t>
            </a:r>
            <a:r>
              <a:rPr lang="cs-CZ" sz="1800" dirty="0" err="1" smtClean="0"/>
              <a:t>burnout</a:t>
            </a:r>
            <a:endParaRPr lang="cs-CZ" sz="1800" dirty="0" smtClean="0"/>
          </a:p>
          <a:p>
            <a:r>
              <a:rPr lang="cs-CZ" sz="2000" b="1" dirty="0"/>
              <a:t>D</a:t>
            </a:r>
            <a:r>
              <a:rPr lang="cs-CZ" sz="2000" b="1" dirty="0" smtClean="0"/>
              <a:t>ůsledek environmentálních omezení</a:t>
            </a:r>
            <a:endParaRPr lang="cs-CZ" sz="1800" dirty="0" smtClean="0"/>
          </a:p>
          <a:p>
            <a:pPr lvl="1"/>
            <a:r>
              <a:rPr lang="cs-CZ" sz="1800" dirty="0"/>
              <a:t>Nejde jen </a:t>
            </a:r>
            <a:r>
              <a:rPr lang="cs-CZ" sz="1800" dirty="0" smtClean="0"/>
              <a:t>o individuální vnímání stresu, ale </a:t>
            </a:r>
            <a:r>
              <a:rPr lang="cs-CZ" sz="1800" dirty="0"/>
              <a:t>o prostředí, kde </a:t>
            </a:r>
            <a:r>
              <a:rPr lang="cs-CZ" sz="1800" dirty="0" smtClean="0"/>
              <a:t>se sportovec </a:t>
            </a:r>
            <a:r>
              <a:rPr lang="cs-CZ" sz="1800" dirty="0"/>
              <a:t>nachází, sportovní tým apod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U sportovce se vytváří „jednodimenzionální sportovní identita“ – vše se točí kolem sportu, sportovec sám sebe vnímá hlavně v souvislosti se sportem</a:t>
            </a:r>
          </a:p>
          <a:p>
            <a:pPr lvl="1"/>
            <a:r>
              <a:rPr lang="cs-CZ" sz="1800" dirty="0" smtClean="0"/>
              <a:t>Z toho plyne vnímaná nedostatečná kontrola nad sebou samým i sportovní činností</a:t>
            </a:r>
          </a:p>
          <a:p>
            <a:pPr lvl="2"/>
            <a:r>
              <a:rPr lang="cs-CZ" sz="1600" dirty="0" smtClean="0"/>
              <a:t>Vizte např. téma </a:t>
            </a:r>
            <a:r>
              <a:rPr lang="cs-CZ" sz="1600" dirty="0" err="1" smtClean="0"/>
              <a:t>locus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– máme- </a:t>
            </a:r>
            <a:r>
              <a:rPr lang="cs-CZ" sz="1600" dirty="0" err="1" smtClean="0"/>
              <a:t>li</a:t>
            </a:r>
            <a:r>
              <a:rPr lang="cs-CZ" sz="1600" dirty="0" smtClean="0"/>
              <a:t> </a:t>
            </a:r>
            <a:r>
              <a:rPr lang="cs-CZ" sz="1600" dirty="0" err="1" smtClean="0"/>
              <a:t>extrení</a:t>
            </a:r>
            <a:r>
              <a:rPr lang="cs-CZ" sz="1600" dirty="0" smtClean="0"/>
              <a:t> </a:t>
            </a:r>
            <a:r>
              <a:rPr lang="cs-CZ" sz="1600" dirty="0" err="1" smtClean="0"/>
              <a:t>LoC</a:t>
            </a:r>
            <a:r>
              <a:rPr lang="cs-CZ" sz="1600" dirty="0" smtClean="0"/>
              <a:t> a pocit, že nemáme dění ve svých rukou, nejspíš nebudeme měnit své chování, nebudeme se příliš snažit apod., protože „stejně nemůžeme nic změnit</a:t>
            </a:r>
            <a:r>
              <a:rPr lang="cs-CZ" sz="1500" dirty="0" smtClean="0"/>
              <a:t>“</a:t>
            </a:r>
            <a:endParaRPr lang="cs-CZ" sz="1500" dirty="0"/>
          </a:p>
          <a:p>
            <a:r>
              <a:rPr lang="cs-CZ" sz="2000" b="1" dirty="0" smtClean="0"/>
              <a:t>Důsledek vnímaného závazku ke sportu</a:t>
            </a:r>
          </a:p>
          <a:p>
            <a:pPr lvl="1"/>
            <a:r>
              <a:rPr lang="cs-CZ" sz="1800" dirty="0" smtClean="0"/>
              <a:t>Určitý typ závazku (tzv. </a:t>
            </a:r>
            <a:r>
              <a:rPr lang="cs-CZ" sz="1800" dirty="0" err="1" smtClean="0"/>
              <a:t>commitmentu</a:t>
            </a:r>
            <a:r>
              <a:rPr lang="cs-CZ" sz="1800" dirty="0" smtClean="0"/>
              <a:t>), kdy sportovec vnímá, že ho sport „hodně stojí“, musí do něj hodně investovat (čas, energii, obětovat čas na přátele</a:t>
            </a:r>
            <a:r>
              <a:rPr lang="cs-CZ" sz="1800" dirty="0"/>
              <a:t> </a:t>
            </a:r>
            <a:r>
              <a:rPr lang="cs-CZ" sz="1800" dirty="0" smtClean="0"/>
              <a:t>či vztahy aj.)</a:t>
            </a:r>
          </a:p>
          <a:p>
            <a:pPr lvl="1"/>
            <a:endParaRPr lang="cs-CZ" sz="1600" b="1" dirty="0" smtClean="0"/>
          </a:p>
          <a:p>
            <a:pPr lvl="1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81396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pohledy na </a:t>
            </a:r>
            <a:r>
              <a:rPr lang="cs-CZ" dirty="0" err="1"/>
              <a:t>burnout</a:t>
            </a:r>
            <a:r>
              <a:rPr lang="cs-CZ" dirty="0"/>
              <a:t> a jeho vznik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091488" cy="435133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Teorie </a:t>
            </a:r>
            <a:r>
              <a:rPr lang="cs-CZ" sz="2000" b="1" dirty="0" err="1" smtClean="0"/>
              <a:t>sebedeterminace</a:t>
            </a:r>
            <a:r>
              <a:rPr lang="cs-CZ" sz="2000" b="1" dirty="0" smtClean="0"/>
              <a:t> </a:t>
            </a:r>
            <a:r>
              <a:rPr lang="cs-CZ" sz="2000" dirty="0" smtClean="0"/>
              <a:t>(</a:t>
            </a:r>
            <a:r>
              <a:rPr lang="en-US" sz="2000" dirty="0"/>
              <a:t>self-determination theory </a:t>
            </a:r>
            <a:r>
              <a:rPr lang="cs-CZ" sz="2000" dirty="0"/>
              <a:t>–</a:t>
            </a:r>
            <a:r>
              <a:rPr lang="cs-CZ" sz="2000" dirty="0" smtClean="0"/>
              <a:t> </a:t>
            </a:r>
            <a:r>
              <a:rPr lang="en-US" sz="2000" dirty="0" smtClean="0"/>
              <a:t>SDT</a:t>
            </a:r>
            <a:r>
              <a:rPr lang="en-US" sz="2000" dirty="0"/>
              <a:t>; Deci &amp; </a:t>
            </a:r>
            <a:r>
              <a:rPr lang="en-US" sz="2000" dirty="0" smtClean="0"/>
              <a:t>Ryan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Jedná se o teorii motivace, podle které máme 3 základní potřeby:</a:t>
            </a:r>
          </a:p>
          <a:p>
            <a:pPr lvl="1"/>
            <a:endParaRPr lang="cs-CZ" sz="2000" dirty="0" smtClean="0"/>
          </a:p>
          <a:p>
            <a:pPr lvl="2"/>
            <a:r>
              <a:rPr lang="cs-CZ" b="1" dirty="0" smtClean="0"/>
              <a:t>Potřeba autonomie </a:t>
            </a:r>
            <a:r>
              <a:rPr lang="cs-CZ" dirty="0" smtClean="0"/>
              <a:t>– vnímat sami sebe jako původce vlastní činnosti, řídit se podle sebe a svých přesvědčení, hodnot, zájmů</a:t>
            </a:r>
          </a:p>
          <a:p>
            <a:pPr lvl="3"/>
            <a:r>
              <a:rPr lang="cs-CZ" sz="1600" dirty="0" smtClean="0"/>
              <a:t>S tím souvisí např. to, že snáze dosahujeme cílů, které jsme si vytyčili sami, než těch, které jsme dostali jako „příkaz shora“ – souvisí např. </a:t>
            </a:r>
            <a:r>
              <a:rPr lang="cs-CZ" sz="1600" dirty="0" smtClean="0"/>
              <a:t>s </a:t>
            </a:r>
            <a:r>
              <a:rPr lang="cs-CZ" sz="1600" dirty="0" smtClean="0"/>
              <a:t>tématem změn životního stylu, boje se zlozvykem aj.</a:t>
            </a:r>
          </a:p>
          <a:p>
            <a:pPr lvl="2"/>
            <a:r>
              <a:rPr lang="cs-CZ" b="1" dirty="0" smtClean="0"/>
              <a:t>Potřeba vztahu s druhými lidmi </a:t>
            </a:r>
            <a:r>
              <a:rPr lang="cs-CZ" dirty="0" smtClean="0"/>
              <a:t>– být přijímán druhými a mít s nimi pozitivní vztahy</a:t>
            </a:r>
          </a:p>
          <a:p>
            <a:pPr lvl="2"/>
            <a:r>
              <a:rPr lang="cs-CZ" b="1" dirty="0" smtClean="0"/>
              <a:t>Potřeba kompetence </a:t>
            </a:r>
            <a:r>
              <a:rPr lang="cs-CZ" dirty="0" smtClean="0"/>
              <a:t>– </a:t>
            </a:r>
            <a:r>
              <a:rPr lang="cs-CZ" dirty="0"/>
              <a:t>vnímat sami sebe jako kompetentní dosáhnout </a:t>
            </a:r>
            <a:r>
              <a:rPr lang="cs-CZ" dirty="0" smtClean="0"/>
              <a:t>cíle</a:t>
            </a:r>
            <a:endParaRPr lang="cs-CZ" dirty="0"/>
          </a:p>
          <a:p>
            <a:pPr marL="685800" lvl="3">
              <a:spcBef>
                <a:spcPts val="1000"/>
              </a:spcBef>
            </a:pPr>
            <a:endParaRPr lang="cs-CZ" sz="2000" dirty="0"/>
          </a:p>
        </p:txBody>
      </p:sp>
      <p:pic>
        <p:nvPicPr>
          <p:cNvPr id="3074" name="Picture 2" descr="COMPETENCE: (MEANINGFUL GROWTH) SELF-DETERMINATION THE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6" t="19035" r="20032" b="13825"/>
          <a:stretch/>
        </p:blipFill>
        <p:spPr bwMode="auto">
          <a:xfrm>
            <a:off x="8775049" y="2694768"/>
            <a:ext cx="3038190" cy="261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973788" y="5776853"/>
            <a:ext cx="106848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3" indent="-185738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Uspokojení těchto základních potřeb → optimální fungování, vztahy s druhými i well-being</a:t>
            </a:r>
          </a:p>
        </p:txBody>
      </p:sp>
    </p:spTree>
    <p:extLst>
      <p:ext uri="{BB962C8B-B14F-4D97-AF65-F5344CB8AC3E}">
        <p14:creationId xmlns:p14="http://schemas.microsoft.com/office/powerpoint/2010/main" val="27450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pohledy na </a:t>
            </a:r>
            <a:r>
              <a:rPr lang="cs-CZ" dirty="0" err="1"/>
              <a:t>burnout</a:t>
            </a:r>
            <a:r>
              <a:rPr lang="cs-CZ" dirty="0"/>
              <a:t> a jeho vznik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Teorie </a:t>
            </a:r>
            <a:r>
              <a:rPr lang="cs-CZ" sz="2000" b="1" dirty="0" err="1" smtClean="0"/>
              <a:t>sebedeterminace</a:t>
            </a:r>
            <a:r>
              <a:rPr lang="cs-CZ" sz="2000" b="1" dirty="0" smtClean="0"/>
              <a:t> </a:t>
            </a:r>
            <a:r>
              <a:rPr lang="cs-CZ" sz="2000" dirty="0" smtClean="0"/>
              <a:t>(</a:t>
            </a:r>
            <a:r>
              <a:rPr lang="en-US" sz="2000" dirty="0"/>
              <a:t>self-determination theory </a:t>
            </a:r>
            <a:r>
              <a:rPr lang="cs-CZ" sz="2000" dirty="0"/>
              <a:t>–</a:t>
            </a:r>
            <a:r>
              <a:rPr lang="cs-CZ" sz="2000" dirty="0" smtClean="0"/>
              <a:t> </a:t>
            </a:r>
            <a:r>
              <a:rPr lang="en-US" sz="2000" dirty="0" smtClean="0"/>
              <a:t>SDT</a:t>
            </a:r>
            <a:r>
              <a:rPr lang="en-US" sz="2000" dirty="0"/>
              <a:t>; Deci &amp; </a:t>
            </a:r>
            <a:r>
              <a:rPr lang="en-US" sz="2000" dirty="0" smtClean="0"/>
              <a:t>Ryan</a:t>
            </a:r>
            <a:r>
              <a:rPr lang="cs-CZ" sz="2000" dirty="0" smtClean="0"/>
              <a:t>)</a:t>
            </a:r>
          </a:p>
          <a:p>
            <a:pPr marL="685800" lvl="3">
              <a:spcBef>
                <a:spcPts val="1000"/>
              </a:spcBef>
            </a:pPr>
            <a:r>
              <a:rPr lang="cs-CZ" dirty="0" smtClean="0"/>
              <a:t>Tato </a:t>
            </a:r>
            <a:r>
              <a:rPr lang="cs-CZ" dirty="0"/>
              <a:t>teorie motivace bývá dávána do souvislosti právě s </a:t>
            </a:r>
            <a:r>
              <a:rPr lang="cs-CZ" dirty="0" err="1"/>
              <a:t>burnoutem</a:t>
            </a:r>
            <a:r>
              <a:rPr lang="cs-CZ" dirty="0"/>
              <a:t> u </a:t>
            </a:r>
            <a:r>
              <a:rPr lang="cs-CZ" dirty="0" smtClean="0"/>
              <a:t>sportovců (nevznikla ale v rámci psychologie sportu)</a:t>
            </a:r>
          </a:p>
          <a:p>
            <a:pPr marL="685800" lvl="3">
              <a:spcBef>
                <a:spcPts val="1000"/>
              </a:spcBef>
            </a:pPr>
            <a:r>
              <a:rPr lang="cs-CZ" dirty="0" smtClean="0"/>
              <a:t>Sportovci, kterým se nedaří naplňovat tyto 3 potřeby, mají nižší motivaci, což ve finále častěji vede k syndromu vyhoření</a:t>
            </a:r>
          </a:p>
          <a:p>
            <a:pPr marL="685800" lvl="3">
              <a:spcBef>
                <a:spcPts val="1000"/>
              </a:spcBef>
            </a:pPr>
            <a:endParaRPr lang="cs-CZ" sz="2000" dirty="0"/>
          </a:p>
        </p:txBody>
      </p:sp>
      <p:pic>
        <p:nvPicPr>
          <p:cNvPr id="2052" name="Picture 4" descr="Self-Determination Theory | Springer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939" y="3267397"/>
            <a:ext cx="6894629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šipka -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84074">
            <a:off x="2376958" y="4595384"/>
            <a:ext cx="801603" cy="80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594548" y="5326848"/>
            <a:ext cx="2630965" cy="676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Důležitost pozitivních vztahů a sociální opory</a:t>
            </a:r>
            <a:endParaRPr lang="cs-CZ" sz="18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218255" y="3562664"/>
            <a:ext cx="3111405" cy="1041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err="1" smtClean="0"/>
              <a:t>Intrinsická</a:t>
            </a:r>
            <a:r>
              <a:rPr lang="cs-CZ" sz="1800" b="1" dirty="0" smtClean="0"/>
              <a:t> motivace </a:t>
            </a:r>
            <a:r>
              <a:rPr lang="cs-CZ" sz="1800" dirty="0" smtClean="0"/>
              <a:t>= odměnou je samotná činnost</a:t>
            </a:r>
          </a:p>
        </p:txBody>
      </p:sp>
      <p:pic>
        <p:nvPicPr>
          <p:cNvPr id="9" name="Picture 2" descr="šipka -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9092220" y="5174040"/>
            <a:ext cx="611901" cy="61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8218255" y="5842384"/>
            <a:ext cx="3952875" cy="939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Extrinsická</a:t>
            </a:r>
            <a:r>
              <a:rPr lang="cs-CZ" b="1" dirty="0"/>
              <a:t> motivace</a:t>
            </a:r>
            <a:r>
              <a:rPr lang="cs-CZ" dirty="0"/>
              <a:t> =</a:t>
            </a:r>
          </a:p>
          <a:p>
            <a:r>
              <a:rPr lang="cs-CZ" dirty="0"/>
              <a:t>Stimulace zvnějšku (typická motivace, když neočekáváme okamžité výsledky)</a:t>
            </a:r>
          </a:p>
        </p:txBody>
      </p:sp>
      <p:pic>
        <p:nvPicPr>
          <p:cNvPr id="12" name="Picture 2" descr="šipka -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09547">
            <a:off x="9133217" y="4124325"/>
            <a:ext cx="599743" cy="59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08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z toho vzít do praxe?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176963" cy="435133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I u sportovců je důležitá </a:t>
            </a:r>
            <a:r>
              <a:rPr lang="cs-CZ" sz="2000" b="1" dirty="0" smtClean="0"/>
              <a:t>prevence syndromu vyhoření </a:t>
            </a:r>
            <a:r>
              <a:rPr lang="cs-CZ" sz="2000" dirty="0" smtClean="0"/>
              <a:t>(vizte předchozí prezentace)</a:t>
            </a:r>
          </a:p>
          <a:p>
            <a:pPr lvl="1"/>
            <a:r>
              <a:rPr lang="cs-CZ" sz="2000" dirty="0" smtClean="0"/>
              <a:t>Práce na </a:t>
            </a:r>
            <a:r>
              <a:rPr lang="cs-CZ" sz="2000" dirty="0" err="1" smtClean="0"/>
              <a:t>copingových</a:t>
            </a:r>
            <a:r>
              <a:rPr lang="cs-CZ" sz="2000" dirty="0" smtClean="0"/>
              <a:t> strategiích, relaxace, sociální opora aj.</a:t>
            </a:r>
          </a:p>
          <a:p>
            <a:pPr lvl="1"/>
            <a:r>
              <a:rPr lang="cs-CZ" sz="2000" dirty="0" smtClean="0"/>
              <a:t>Různost činností (ne jen jednostranný trénink), pozitivní přístup ke sportu a radost z něj</a:t>
            </a:r>
          </a:p>
        </p:txBody>
      </p:sp>
      <p:pic>
        <p:nvPicPr>
          <p:cNvPr id="4100" name="Picture 4" descr="Haaland makes BVB happy: Ode an Erling - Sport - Archysp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554" y="685363"/>
            <a:ext cx="4056393" cy="2280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Obdélník 3"/>
          <p:cNvSpPr/>
          <p:nvPr/>
        </p:nvSpPr>
        <p:spPr>
          <a:xfrm>
            <a:off x="838199" y="3885744"/>
            <a:ext cx="108567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buFont typeface="Arial" panose="020B0604020202020204" pitchFamily="34" charset="0"/>
              <a:buChar char="•"/>
            </a:pPr>
            <a:r>
              <a:rPr lang="cs-CZ" sz="2000" b="1" dirty="0" err="1"/>
              <a:t>Burnout</a:t>
            </a:r>
            <a:r>
              <a:rPr lang="cs-CZ" sz="2000" b="1" dirty="0"/>
              <a:t> ≠ přetrénování</a:t>
            </a:r>
            <a:r>
              <a:rPr lang="cs-CZ" sz="2000" dirty="0"/>
              <a:t>, to, že sportovec fyzicky zvládá zátěž, ještě neznamená, že je „vše v pořádku“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cs-CZ" sz="2000" dirty="0"/>
              <a:t>I ve sportu je </a:t>
            </a:r>
            <a:r>
              <a:rPr lang="cs-CZ" sz="2000" dirty="0" smtClean="0"/>
              <a:t>důležité </a:t>
            </a:r>
            <a:r>
              <a:rPr lang="cs-CZ" sz="2000" b="1" dirty="0" smtClean="0"/>
              <a:t>vnímat sám sebe jako </a:t>
            </a:r>
            <a:r>
              <a:rPr lang="cs-CZ" sz="2000" b="1" dirty="0"/>
              <a:t>autonomního, kompetentního činitele</a:t>
            </a:r>
            <a:r>
              <a:rPr lang="cs-CZ" sz="2000" dirty="0"/>
              <a:t> a </a:t>
            </a:r>
            <a:r>
              <a:rPr lang="cs-CZ" sz="2000" dirty="0" smtClean="0"/>
              <a:t>mít </a:t>
            </a:r>
            <a:r>
              <a:rPr lang="cs-CZ" sz="2000" b="1" dirty="0"/>
              <a:t>kladné sociální vztahy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cs-CZ" sz="2000" dirty="0"/>
              <a:t>Ačkoli se život jedince točí především kolem sportu, </a:t>
            </a:r>
            <a:r>
              <a:rPr lang="cs-CZ" sz="2000" b="1" dirty="0" smtClean="0"/>
              <a:t>sport by neměl </a:t>
            </a:r>
            <a:r>
              <a:rPr lang="cs-CZ" sz="2000" b="1" dirty="0"/>
              <a:t>být to jediné, co sportovec má</a:t>
            </a:r>
          </a:p>
        </p:txBody>
      </p:sp>
    </p:spTree>
    <p:extLst>
      <p:ext uri="{BB962C8B-B14F-4D97-AF65-F5344CB8AC3E}">
        <p14:creationId xmlns:p14="http://schemas.microsoft.com/office/powerpoint/2010/main" val="26631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8045" y="1105606"/>
            <a:ext cx="8148017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14338" name="Picture 2" descr="Nurse Burn out | Nurse humor, Nurse, Nursing fu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"/>
          <a:stretch/>
        </p:blipFill>
        <p:spPr bwMode="auto">
          <a:xfrm>
            <a:off x="4049788" y="2431169"/>
            <a:ext cx="4024529" cy="406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5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7094</TotalTime>
  <Words>719</Words>
  <Application>Microsoft Office PowerPoint</Application>
  <PresentationFormat>Širokoúhlá obrazovka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Syndrom vyhoření II:  burnout u sportovců</vt:lpstr>
      <vt:lpstr>Burnout u sportovců</vt:lpstr>
      <vt:lpstr>Co může vést k burnoutu?</vt:lpstr>
      <vt:lpstr>Varovné symptomy</vt:lpstr>
      <vt:lpstr>Různé pohledy na burnout a jeho vznik</vt:lpstr>
      <vt:lpstr>Různé pohledy na burnout a jeho vznik</vt:lpstr>
      <vt:lpstr>Různé pohledy na burnout a jeho vznik</vt:lpstr>
      <vt:lpstr>Co si z toho vzít do praxe?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sítě a zdraví Health care &amp; sports apps</dc:title>
  <dc:creator>Uživatel</dc:creator>
  <cp:lastModifiedBy>Uživatel</cp:lastModifiedBy>
  <cp:revision>161</cp:revision>
  <dcterms:created xsi:type="dcterms:W3CDTF">2020-02-15T16:56:06Z</dcterms:created>
  <dcterms:modified xsi:type="dcterms:W3CDTF">2020-04-15T08:54:25Z</dcterms:modified>
</cp:coreProperties>
</file>