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311" r:id="rId4"/>
    <p:sldId id="312" r:id="rId5"/>
    <p:sldId id="313" r:id="rId6"/>
    <p:sldId id="315" r:id="rId7"/>
    <p:sldId id="31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" initials="U" lastIdx="24" clrIdx="0">
    <p:extLst>
      <p:ext uri="{19B8F6BF-5375-455C-9EA6-DF929625EA0E}">
        <p15:presenceInfo xmlns:p15="http://schemas.microsoft.com/office/powerpoint/2012/main" userId="Už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A0F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B7B97-7CD8-4E2C-B794-C37A881F2116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6AD99-28DE-40DA-BD63-8F447813B1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7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8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0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6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90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1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44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64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6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1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E10B5-05E8-4E58-BE24-0298B2356569}" type="datetimeFigureOut">
              <a:rPr lang="cs-CZ" smtClean="0"/>
              <a:t>28.4.2020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92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Info</a:t>
            </a:r>
            <a:r>
              <a:rPr lang="cs-CZ" b="1" dirty="0" smtClean="0"/>
              <a:t> ke zkoušce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np2430</a:t>
            </a:r>
            <a:r>
              <a:rPr lang="cs-CZ" dirty="0"/>
              <a:t> </a:t>
            </a:r>
            <a:r>
              <a:rPr lang="cs-CZ" b="1" dirty="0" smtClean="0"/>
              <a:t>Psychologie </a:t>
            </a:r>
            <a:r>
              <a:rPr lang="cs-CZ" b="1" dirty="0"/>
              <a:t>zdraví a nemoci</a:t>
            </a:r>
            <a:endParaRPr lang="cs-CZ" dirty="0" smtClean="0"/>
          </a:p>
          <a:p>
            <a:r>
              <a:rPr lang="cs-CZ" dirty="0" smtClean="0"/>
              <a:t>Katedra společenských věd a managementu sportu FSpS MU</a:t>
            </a:r>
            <a:endParaRPr lang="cs-CZ" dirty="0"/>
          </a:p>
        </p:txBody>
      </p:sp>
      <p:pic>
        <p:nvPicPr>
          <p:cNvPr id="1026" name="Picture 2" descr="Image result for health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63" y="4507832"/>
            <a:ext cx="3133556" cy="235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ealth psychology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7"/>
          <a:stretch/>
        </p:blipFill>
        <p:spPr bwMode="auto">
          <a:xfrm>
            <a:off x="5452088" y="4664722"/>
            <a:ext cx="1817541" cy="203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ál 5"/>
          <p:cNvSpPr/>
          <p:nvPr/>
        </p:nvSpPr>
        <p:spPr>
          <a:xfrm>
            <a:off x="268763" y="278223"/>
            <a:ext cx="1237551" cy="11606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5000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zk</a:t>
            </a:r>
            <a:endParaRPr lang="cs-CZ" sz="5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790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zkoušky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Online test v </a:t>
            </a:r>
            <a:r>
              <a:rPr lang="cs-CZ" dirty="0" err="1" smtClean="0"/>
              <a:t>ISu</a:t>
            </a:r>
            <a:endParaRPr lang="cs-CZ" dirty="0" smtClean="0"/>
          </a:p>
          <a:p>
            <a:pPr lvl="1"/>
            <a:r>
              <a:rPr lang="cs-CZ" dirty="0" smtClean="0"/>
              <a:t>Student → FSpS:np2430 Psychologie zdraví a nemoci → Studijní materiály → </a:t>
            </a:r>
            <a:r>
              <a:rPr lang="cs-CZ" dirty="0" err="1" smtClean="0"/>
              <a:t>Odpovědníky</a:t>
            </a:r>
            <a:endParaRPr lang="cs-CZ" dirty="0" smtClean="0"/>
          </a:p>
          <a:p>
            <a:pPr lvl="1"/>
            <a:r>
              <a:rPr lang="cs-CZ" dirty="0" smtClean="0"/>
              <a:t>Test máte už teď v IS, po </a:t>
            </a:r>
            <a:r>
              <a:rPr lang="cs-CZ" dirty="0" err="1" smtClean="0"/>
              <a:t>rozkliknutí</a:t>
            </a:r>
            <a:r>
              <a:rPr lang="cs-CZ" dirty="0" smtClean="0"/>
              <a:t> ale zatím není přístupný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Pro složení zkoušky musíte být přihlášeni na příslušný termín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Praktická: zkuste se k testu „</a:t>
            </a:r>
            <a:r>
              <a:rPr lang="cs-CZ" dirty="0" err="1" smtClean="0">
                <a:solidFill>
                  <a:srgbClr val="FF0000"/>
                </a:solidFill>
              </a:rPr>
              <a:t>proklikat</a:t>
            </a:r>
            <a:r>
              <a:rPr lang="cs-CZ" dirty="0" smtClean="0">
                <a:solidFill>
                  <a:srgbClr val="FF0000"/>
                </a:solidFill>
              </a:rPr>
              <a:t>“ ještě před </a:t>
            </a:r>
            <a:r>
              <a:rPr lang="cs-CZ" dirty="0" err="1" smtClean="0">
                <a:solidFill>
                  <a:srgbClr val="FF0000"/>
                </a:solidFill>
              </a:rPr>
              <a:t>zk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8788" t="38953" r="51485" b="50417"/>
          <a:stretch/>
        </p:blipFill>
        <p:spPr>
          <a:xfrm>
            <a:off x="1280268" y="3415506"/>
            <a:ext cx="7787532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8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Časový limit </a:t>
            </a:r>
            <a:r>
              <a:rPr lang="cs-CZ" dirty="0">
                <a:solidFill>
                  <a:srgbClr val="FF0000"/>
                </a:solidFill>
              </a:rPr>
              <a:t>1 </a:t>
            </a:r>
            <a:r>
              <a:rPr lang="cs-CZ" dirty="0" smtClean="0">
                <a:solidFill>
                  <a:srgbClr val="FF0000"/>
                </a:solidFill>
              </a:rPr>
              <a:t>hodina</a:t>
            </a:r>
          </a:p>
          <a:p>
            <a:r>
              <a:rPr lang="cs-CZ" dirty="0" smtClean="0"/>
              <a:t>Celkem </a:t>
            </a:r>
            <a:r>
              <a:rPr lang="cs-CZ" dirty="0" smtClean="0">
                <a:solidFill>
                  <a:srgbClr val="FF0000"/>
                </a:solidFill>
              </a:rPr>
              <a:t>20 otázek </a:t>
            </a:r>
            <a:r>
              <a:rPr lang="cs-CZ" dirty="0" smtClean="0"/>
              <a:t>(1-4 body)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ax. </a:t>
            </a:r>
            <a:r>
              <a:rPr lang="cs-CZ" dirty="0" smtClean="0">
                <a:solidFill>
                  <a:srgbClr val="FF0000"/>
                </a:solidFill>
              </a:rPr>
              <a:t>45 bodů</a:t>
            </a:r>
            <a:r>
              <a:rPr lang="cs-CZ" dirty="0" smtClean="0"/>
              <a:t>, pro složení nutno </a:t>
            </a:r>
            <a:r>
              <a:rPr lang="cs-CZ" dirty="0" smtClean="0">
                <a:solidFill>
                  <a:srgbClr val="FF0000"/>
                </a:solidFill>
              </a:rPr>
              <a:t>60 % = 27 bodů</a:t>
            </a:r>
          </a:p>
          <a:p>
            <a:pPr lvl="1"/>
            <a:r>
              <a:rPr lang="cs-CZ" dirty="0" smtClean="0"/>
              <a:t>Tj. neměl by být problém test napsat, je ale třeba být dobře připravený, pokud chcete dostat „pěknou“ známku</a:t>
            </a:r>
          </a:p>
          <a:p>
            <a:pPr marL="228600" lvl="1">
              <a:spcBef>
                <a:spcPts val="1000"/>
              </a:spcBef>
            </a:pPr>
            <a:r>
              <a:rPr lang="cs-CZ" sz="2800" dirty="0" smtClean="0"/>
              <a:t>Hodnocení: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619170"/>
              </p:ext>
            </p:extLst>
          </p:nvPr>
        </p:nvGraphicFramePr>
        <p:xfrm>
          <a:off x="3290886" y="4244181"/>
          <a:ext cx="2552701" cy="2185194"/>
        </p:xfrm>
        <a:graphic>
          <a:graphicData uri="http://schemas.openxmlformats.org/drawingml/2006/table">
            <a:tbl>
              <a:tblPr/>
              <a:tblGrid>
                <a:gridCol w="1358168"/>
                <a:gridCol w="1194533"/>
              </a:tblGrid>
              <a:tr h="3641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42-45 b.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1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38-41 b.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1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34-37 b.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1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30-33 b.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1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27-29 b.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4199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&lt;27 b.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Image result for pro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0925" y="4600575"/>
            <a:ext cx="3017204" cy="1980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6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otázek: 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dirty="0"/>
              <a:t>Otevřené – něco přes ½ otázek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dirty="0"/>
              <a:t>Testové </a:t>
            </a:r>
            <a:r>
              <a:rPr lang="cs-CZ" dirty="0" smtClean="0"/>
              <a:t>(1 nebo více správných </a:t>
            </a:r>
            <a:r>
              <a:rPr lang="cs-CZ" dirty="0"/>
              <a:t>odpovědí)</a:t>
            </a:r>
          </a:p>
          <a:p>
            <a:pPr marL="914400" lvl="1" indent="-457200">
              <a:buFont typeface="+mj-lt"/>
              <a:buAutoNum type="arabicParenR"/>
            </a:pPr>
            <a:r>
              <a:rPr lang="cs-CZ" dirty="0"/>
              <a:t>Několik dalších typů – přiřazení dvojic termínů, vyklápěcí </a:t>
            </a:r>
            <a:r>
              <a:rPr lang="cs-CZ" dirty="0" smtClean="0"/>
              <a:t>výběr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U 2) a 3) dostanete body jen za kompletně správnou odpověď, u otevřených můžete dostat část bodů (např. za uvedení 1 příkladu ze 2)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386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testových otázek</a:t>
            </a:r>
            <a:r>
              <a:rPr lang="cs-CZ" sz="4000" dirty="0"/>
              <a:t>:</a:t>
            </a:r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cs-CZ" sz="4000" dirty="0" smtClean="0"/>
              <a:t>Zkuste si odpovědět…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3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/>
              <a:t>Uveďte 1 příklad toho, jak může zdraví občanů ovlivnit </a:t>
            </a:r>
            <a:r>
              <a:rPr lang="cs-CZ" sz="2000" dirty="0" err="1"/>
              <a:t>socio</a:t>
            </a:r>
            <a:r>
              <a:rPr lang="cs-CZ" sz="2000" dirty="0"/>
              <a:t>-ekonomickou situaci státu? (1 bod</a:t>
            </a:r>
            <a:r>
              <a:rPr lang="cs-CZ" sz="2000" dirty="0" smtClean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Označte </a:t>
            </a:r>
            <a:r>
              <a:rPr lang="cs-CZ" sz="2000" dirty="0"/>
              <a:t>všechna tvrzení, která platí o relaxaci (2 body):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Systematická relaxace má pozitivní vliv na činnost imunitního systému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Při relaxaci dochází k celkové redukci pozornosti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Typem relaxace je například </a:t>
            </a:r>
            <a:r>
              <a:rPr lang="cs-CZ" sz="1600" dirty="0" err="1"/>
              <a:t>Schultzův</a:t>
            </a:r>
            <a:r>
              <a:rPr lang="cs-CZ" sz="1600" dirty="0"/>
              <a:t> autogenní trénink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Pro relaxaci je typické snížení svalového i psychického napětí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Relaxace funguje jako prevence syndromu </a:t>
            </a:r>
            <a:r>
              <a:rPr lang="cs-CZ" sz="1600" dirty="0" smtClean="0"/>
              <a:t>vyhoření</a:t>
            </a:r>
            <a:endParaRPr lang="cs-CZ" sz="1600" dirty="0"/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Označte všechna tvrzení, která platí pro sympatikus. (2 body)</a:t>
            </a:r>
            <a:endParaRPr lang="cs-CZ" sz="2000" dirty="0"/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Je aktivován v poplachové fázi všeobecného adaptačního syndromu (H. </a:t>
            </a:r>
            <a:r>
              <a:rPr lang="cs-CZ" sz="1600" dirty="0" err="1"/>
              <a:t>Selye</a:t>
            </a:r>
            <a:r>
              <a:rPr lang="cs-CZ" sz="1600" dirty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Je aktivován ve fázi vyčerpání všeobecného adaptačního syndromu (H. </a:t>
            </a:r>
            <a:r>
              <a:rPr lang="cs-CZ" sz="1600" dirty="0" err="1"/>
              <a:t>Selye</a:t>
            </a:r>
            <a:r>
              <a:rPr lang="cs-CZ" sz="1600" dirty="0"/>
              <a:t>)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Je aktivován při relaxaci</a:t>
            </a:r>
          </a:p>
          <a:p>
            <a:pPr marL="800100" lvl="1" indent="-342900">
              <a:buFont typeface="+mj-lt"/>
              <a:buAutoNum type="alphaLcParenR"/>
            </a:pPr>
            <a:r>
              <a:rPr lang="cs-CZ" sz="1600" dirty="0"/>
              <a:t>Podílí se na mechanismu vzniku esenciální hypertenze</a:t>
            </a:r>
          </a:p>
          <a:p>
            <a:pPr marL="514350" lvl="1" indent="-514350">
              <a:lnSpc>
                <a:spcPct val="100000"/>
              </a:lnSpc>
              <a:spcBef>
                <a:spcPts val="1000"/>
              </a:spcBef>
              <a:buFont typeface="+mj-lt"/>
              <a:buAutoNum type="arabicParenR" startAt="4"/>
            </a:pPr>
            <a:r>
              <a:rPr lang="cs-CZ" sz="2000" dirty="0"/>
              <a:t>Pan Ondruška je silným kuřákem. Nedávno se rozhodl, že se svého zlozvyku zbaví. Jaké </a:t>
            </a:r>
            <a:r>
              <a:rPr lang="cs-CZ" sz="2000" dirty="0" smtClean="0"/>
              <a:t>2 </a:t>
            </a:r>
            <a:r>
              <a:rPr lang="cs-CZ" sz="2000" dirty="0"/>
              <a:t>změny v domácnosti byste mu vzhledem k jeho plánu </a:t>
            </a:r>
            <a:r>
              <a:rPr lang="cs-CZ" sz="2000" dirty="0" smtClean="0"/>
              <a:t>mohli doporučit? (2 </a:t>
            </a:r>
            <a:r>
              <a:rPr lang="cs-CZ" sz="2000" dirty="0"/>
              <a:t>body)</a:t>
            </a:r>
          </a:p>
          <a:p>
            <a:pPr marL="457200" lvl="1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154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testových otázek – odpovědi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Např.: </a:t>
            </a:r>
          </a:p>
          <a:p>
            <a:pPr lvl="1"/>
            <a:r>
              <a:rPr lang="cs-CZ" sz="2000" dirty="0" err="1"/>
              <a:t>K</a:t>
            </a:r>
            <a:r>
              <a:rPr lang="cs-CZ" sz="2000" dirty="0" err="1" smtClean="0"/>
              <a:t>oronavirus</a:t>
            </a:r>
            <a:r>
              <a:rPr lang="cs-CZ" sz="2000" dirty="0" smtClean="0"/>
              <a:t> a změny v tržbách v různých odvětvích, zaměření státu na určitá odvětví aj.</a:t>
            </a:r>
          </a:p>
          <a:p>
            <a:pPr lvl="1"/>
            <a:r>
              <a:rPr lang="cs-CZ" sz="2000" dirty="0"/>
              <a:t>Z</a:t>
            </a:r>
            <a:r>
              <a:rPr lang="cs-CZ" sz="2000" dirty="0" smtClean="0"/>
              <a:t>měny v míře (ne)zaměstnanosti</a:t>
            </a:r>
          </a:p>
          <a:p>
            <a:pPr lvl="1"/>
            <a:r>
              <a:rPr lang="cs-CZ" sz="2000" dirty="0" smtClean="0"/>
              <a:t>Nemocní lidé nejsou z hlediska státu „produktivní“ a naopak stojí stát peníze aj.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OK: a, c, d, e – neplatí jen b, nejde o redukci pozornosti, ale o to, že soustředíme plně svou pozornost například na svůj dech, přítomný okamžik, …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OK: a, d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Např.: </a:t>
            </a:r>
          </a:p>
          <a:p>
            <a:pPr lvl="1"/>
            <a:r>
              <a:rPr lang="cs-CZ" sz="2000" dirty="0"/>
              <a:t>Zbavit se „příslušenství“ zlozvyku – </a:t>
            </a:r>
            <a:r>
              <a:rPr lang="cs-CZ" sz="2000" dirty="0" smtClean="0"/>
              <a:t>zapalovače, popelníky aj.</a:t>
            </a:r>
          </a:p>
          <a:p>
            <a:pPr lvl="1"/>
            <a:r>
              <a:rPr lang="cs-CZ" sz="2000" dirty="0"/>
              <a:t>N</a:t>
            </a:r>
            <a:r>
              <a:rPr lang="cs-CZ" sz="2000" dirty="0" smtClean="0"/>
              <a:t>echat </a:t>
            </a:r>
            <a:r>
              <a:rPr lang="cs-CZ" sz="2000" dirty="0"/>
              <a:t>vyčistit </a:t>
            </a:r>
            <a:r>
              <a:rPr lang="cs-CZ" sz="2000" dirty="0" smtClean="0"/>
              <a:t>oblečení, záclony, sedačku aj., které jsou cítit po cigaretách</a:t>
            </a:r>
          </a:p>
          <a:p>
            <a:pPr lvl="1"/>
            <a:r>
              <a:rPr lang="cs-CZ" sz="2000" dirty="0" smtClean="0"/>
              <a:t>Změny prostředí, které mu připomíná kouřit – např. jiné uspořádání balkónu, kde si vždy dával cigaretu</a:t>
            </a:r>
            <a:endParaRPr lang="cs-CZ" sz="2000" dirty="0"/>
          </a:p>
          <a:p>
            <a:pPr marL="514350" indent="-514350">
              <a:buFont typeface="+mj-lt"/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89609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3388" y="2736850"/>
            <a:ext cx="4371975" cy="1325563"/>
          </a:xfrm>
        </p:spPr>
        <p:txBody>
          <a:bodyPr/>
          <a:lstStyle/>
          <a:p>
            <a:pPr algn="ctr"/>
            <a:r>
              <a:rPr lang="cs-CZ" dirty="0" smtClean="0"/>
              <a:t>Hodně štěstí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2050" name="Picture 2" descr="Fototapeta Zelený čtyřlístek na bílém pozadí. • Pixers® • Žijeme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7" r="8068" b="11417"/>
          <a:stretch/>
        </p:blipFill>
        <p:spPr bwMode="auto">
          <a:xfrm>
            <a:off x="1014412" y="1508918"/>
            <a:ext cx="3419920" cy="434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047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385</Words>
  <Application>Microsoft Office PowerPoint</Application>
  <PresentationFormat>Širokoúhlá obrazovka</PresentationFormat>
  <Paragraphs>72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Info ke zkoušce</vt:lpstr>
      <vt:lpstr>Prostředí zkoušky</vt:lpstr>
      <vt:lpstr>Test</vt:lpstr>
      <vt:lpstr>Test</vt:lpstr>
      <vt:lpstr>Ukázka testových otázek:  Zkuste si odpovědět…</vt:lpstr>
      <vt:lpstr>Ukázka testových otázek – odpovědi </vt:lpstr>
      <vt:lpstr>Hodně štěstí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85</cp:revision>
  <dcterms:created xsi:type="dcterms:W3CDTF">2020-02-12T07:29:27Z</dcterms:created>
  <dcterms:modified xsi:type="dcterms:W3CDTF">2020-04-28T06:29:14Z</dcterms:modified>
</cp:coreProperties>
</file>